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341" r:id="rId6"/>
    <p:sldId id="342" r:id="rId7"/>
    <p:sldId id="369" r:id="rId8"/>
    <p:sldId id="370" r:id="rId9"/>
    <p:sldId id="348" r:id="rId10"/>
    <p:sldId id="349" r:id="rId11"/>
    <p:sldId id="350" r:id="rId12"/>
    <p:sldId id="351" r:id="rId13"/>
    <p:sldId id="570" r:id="rId14"/>
    <p:sldId id="571" r:id="rId15"/>
    <p:sldId id="496" r:id="rId16"/>
    <p:sldId id="497" r:id="rId17"/>
    <p:sldId id="355" r:id="rId18"/>
    <p:sldId id="356" r:id="rId19"/>
    <p:sldId id="357" r:id="rId20"/>
    <p:sldId id="358" r:id="rId21"/>
    <p:sldId id="360" r:id="rId22"/>
    <p:sldId id="331" r:id="rId23"/>
    <p:sldId id="315" r:id="rId24"/>
    <p:sldId id="316" r:id="rId25"/>
    <p:sldId id="310" r:id="rId26"/>
    <p:sldId id="311" r:id="rId27"/>
    <p:sldId id="318" r:id="rId28"/>
    <p:sldId id="572" r:id="rId29"/>
    <p:sldId id="573" r:id="rId30"/>
    <p:sldId id="319" r:id="rId31"/>
    <p:sldId id="384" r:id="rId32"/>
    <p:sldId id="385" r:id="rId33"/>
    <p:sldId id="320" r:id="rId34"/>
    <p:sldId id="321" r:id="rId35"/>
    <p:sldId id="374" r:id="rId36"/>
    <p:sldId id="375" r:id="rId37"/>
    <p:sldId id="383" r:id="rId38"/>
    <p:sldId id="574" r:id="rId39"/>
    <p:sldId id="323" r:id="rId40"/>
    <p:sldId id="332" r:id="rId41"/>
    <p:sldId id="387" r:id="rId42"/>
    <p:sldId id="325" r:id="rId43"/>
    <p:sldId id="377" r:id="rId44"/>
    <p:sldId id="378" r:id="rId45"/>
    <p:sldId id="379" r:id="rId46"/>
    <p:sldId id="380" r:id="rId47"/>
    <p:sldId id="381" r:id="rId48"/>
    <p:sldId id="575" r:id="rId49"/>
    <p:sldId id="333" r:id="rId50"/>
    <p:sldId id="334" r:id="rId51"/>
    <p:sldId id="382" r:id="rId52"/>
    <p:sldId id="335" r:id="rId53"/>
    <p:sldId id="337" r:id="rId54"/>
    <p:sldId id="338" r:id="rId55"/>
    <p:sldId id="472" r:id="rId56"/>
    <p:sldId id="473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1" r:id="rId65"/>
    <p:sldId id="482" r:id="rId66"/>
    <p:sldId id="483" r:id="rId67"/>
    <p:sldId id="484" r:id="rId68"/>
    <p:sldId id="485" r:id="rId69"/>
    <p:sldId id="486" r:id="rId70"/>
    <p:sldId id="487" r:id="rId71"/>
    <p:sldId id="488" r:id="rId72"/>
    <p:sldId id="489" r:id="rId73"/>
    <p:sldId id="490" r:id="rId74"/>
    <p:sldId id="491" r:id="rId75"/>
    <p:sldId id="492" r:id="rId76"/>
    <p:sldId id="493" r:id="rId77"/>
    <p:sldId id="494" r:id="rId78"/>
    <p:sldId id="495" r:id="rId7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9D4ED"/>
    <a:srgbClr val="DEEBF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3" autoAdjust="0"/>
    <p:restoredTop sz="91161" autoAdjust="0"/>
  </p:normalViewPr>
  <p:slideViewPr>
    <p:cSldViewPr snapToGrid="0">
      <p:cViewPr varScale="1">
        <p:scale>
          <a:sx n="77" d="100"/>
          <a:sy n="77" d="100"/>
        </p:scale>
        <p:origin x="200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187BB6-7A90-C84B-BBDF-8CAC8AD9B47D}" type="datetimeFigureOut">
              <a:rPr lang="en-US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C4AA43E-E2CB-8045-A65A-EE801090E3B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fld id="{E76FB086-11C3-9949-AA86-26E43F659036}" type="slidenum">
              <a:rPr lang="en-US" altLang="zh-CN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fld id="{F95CAA4E-04F2-3E43-8358-7972FB49D2C5}" type="slidenum">
              <a:rPr lang="en-US" altLang="zh-CN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fld id="{8EAB5AD5-8258-A645-A6B0-E87E2D8267AE}" type="slidenum">
              <a:rPr lang="en-US" altLang="zh-CN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fld id="{D740BF71-A0B6-9747-BAF0-844598146050}" type="slidenum">
              <a:rPr lang="en-US" altLang="zh-CN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fld id="{59D8F162-3EAA-1248-B648-DE14A73D81F8}" type="slidenum">
              <a:rPr lang="en-US" altLang="zh-CN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fld id="{59D8F162-3EAA-1248-B648-DE14A73D81F8}" type="slidenum">
              <a:rPr lang="en-US" altLang="zh-CN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fld id="{59D8F162-3EAA-1248-B648-DE14A73D81F8}" type="slidenum">
              <a:rPr lang="en-US" altLang="zh-CN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315FA-DF38-B943-819B-0077113917A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AF816-1CDD-924B-99DD-1C8F421490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80E05-687F-8F4D-B67C-5F7C36C8C71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0CE07-E51B-A447-B23D-56A81509C2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2CCD5-3F91-6542-AC58-0B8072ACAE96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E0753-3165-2040-B829-0D1C1FF7FF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3F6F2-9D01-A549-8954-0D0D38E0EDE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2EF04-AECB-414C-A42E-4D822DD74F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07028-34D3-2945-BF8B-6BFCCF81E57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1EDA-9FFE-184F-85FB-56A31E91BD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EF4D-5C92-CB41-884E-C135E266BD14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42965-BC83-D545-9993-F53B5C35DF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9DAC-29BB-9B43-A78F-A4542FACC9B1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2A7-9206-DF44-841A-4E40E3CD27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F69E3-1750-3441-98FF-794F134B2F0A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89E2-3B65-BA49-AFE8-C87ACFF15C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3DD7E-42D0-4948-ADC8-D9CBD482F484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D830-598D-9D46-A0E2-04636EE83F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72818-6BB8-8C49-ABA1-AF8527C91648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45BB8-065F-814E-B8A8-6AB98BF5D1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4A40A-8AB1-A74E-8491-FC5208A6F9DF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9D7D4-60E5-7447-8B1E-F3AFAF9924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3F9CC3-30AB-F541-AC77-BF0374999030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F672B29-E742-0F48-B0CC-7A94B08E490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charset="0"/>
                <a:ea typeface="黑体" charset="0"/>
              </a:rPr>
              <a:t>函数式编程原理</a:t>
            </a:r>
            <a:br>
              <a:rPr lang="en-US" altLang="zh-CN">
                <a:latin typeface="黑体" charset="0"/>
                <a:ea typeface="黑体" charset="0"/>
              </a:rPr>
            </a:br>
            <a:br>
              <a:rPr lang="en-US" altLang="zh-CN">
                <a:latin typeface="黑体" charset="0"/>
                <a:ea typeface="黑体" charset="0"/>
              </a:rPr>
            </a:b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Lecture 4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6100" y="6126163"/>
            <a:ext cx="5111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n-lt"/>
                <a:ea typeface="黑体" pitchFamily="2" charset="-122"/>
              </a:rPr>
              <a:t>参考</a:t>
            </a:r>
            <a:r>
              <a:rPr lang="en-US" altLang="zh-CN" dirty="0">
                <a:latin typeface="+mn-lt"/>
                <a:ea typeface="黑体" pitchFamily="2" charset="-122"/>
              </a:rPr>
              <a:t>CMU 2013Fall 15-150  Lecture06,07-slides.pdf</a:t>
            </a:r>
            <a:endParaRPr lang="en-US" altLang="zh-CN" dirty="0"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用完全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用完全归纳法证明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76" name="fun decimal (n:int) : int list =     if n&lt;10 then [n]         else (n mod 10) :: decimal (n div 10)…"/>
          <p:cNvSpPr txBox="1"/>
          <p:nvPr/>
        </p:nvSpPr>
        <p:spPr>
          <a:xfrm>
            <a:off x="952500" y="1536700"/>
            <a:ext cx="8948738" cy="483209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dirty="0"/>
              <a:t>fun</a:t>
            </a:r>
            <a:r>
              <a:rPr b="0" dirty="0"/>
              <a:t> decimal (n:int) : int list =</a:t>
            </a:r>
            <a:br>
              <a:rPr b="0" dirty="0"/>
            </a:br>
            <a:r>
              <a:rPr b="0" dirty="0"/>
              <a:t>    </a:t>
            </a:r>
            <a:r>
              <a:rPr dirty="0"/>
              <a:t>if</a:t>
            </a:r>
            <a:r>
              <a:rPr b="0" dirty="0"/>
              <a:t> n&lt;10 </a:t>
            </a:r>
            <a:r>
              <a:rPr dirty="0"/>
              <a:t>then</a:t>
            </a:r>
            <a:r>
              <a:rPr b="0" dirty="0"/>
              <a:t> [n]</a:t>
            </a:r>
            <a:br>
              <a:rPr b="0" dirty="0"/>
            </a:br>
            <a:r>
              <a:rPr b="0" dirty="0"/>
              <a:t>	       </a:t>
            </a:r>
            <a:r>
              <a:rPr dirty="0"/>
              <a:t>else</a:t>
            </a:r>
            <a:r>
              <a:rPr b="0" dirty="0"/>
              <a:t> (n mod 10) :: </a:t>
            </a:r>
            <a:r>
              <a:rPr b="0" dirty="0" smtClean="0"/>
              <a:t>decimal </a:t>
            </a:r>
            <a:r>
              <a:rPr b="0" dirty="0"/>
              <a:t>(n div </a:t>
            </a:r>
            <a:r>
              <a:rPr b="0" dirty="0" smtClean="0"/>
              <a:t>10)</a:t>
            </a:r>
            <a:endParaRPr b="0" dirty="0"/>
          </a:p>
          <a:p>
            <a:pPr>
              <a:defRPr sz="1000">
                <a:solidFill>
                  <a:srgbClr val="0033CC"/>
                </a:solidFill>
              </a:defRPr>
            </a:pPr>
            <a:r>
              <a:rPr dirty="0"/>
              <a:t>	</a:t>
            </a:r>
            <a:endParaRPr dirty="0"/>
          </a:p>
          <a:p>
            <a:pPr>
              <a:defRPr sz="2800">
                <a:solidFill>
                  <a:srgbClr val="0033CC"/>
                </a:solidFill>
              </a:defRPr>
            </a:pPr>
            <a:r>
              <a:rPr dirty="0"/>
              <a:t>	(when n≥10,0≤n div 10 &lt;n 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800">
                <a:solidFill>
                  <a:srgbClr val="0033CC"/>
                </a:solidFill>
              </a:defRPr>
            </a:pPr>
            <a:endParaRPr lang="en-US" dirty="0" smtClean="0"/>
          </a:p>
          <a:p>
            <a:pPr>
              <a:defRPr sz="2800">
                <a:solidFill>
                  <a:srgbClr val="0033CC"/>
                </a:solidFill>
              </a:defRPr>
            </a:pPr>
            <a:r>
              <a:rPr lang="fr-FR" sz="3200" b="1" dirty="0">
                <a:solidFill>
                  <a:srgbClr val="0033CC"/>
                </a:solidFill>
                <a:sym typeface="Gill Sans" panose="020B0502020104020203"/>
              </a:rPr>
              <a:t>fun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([ ]: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list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) : 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= 0</a:t>
            </a:r>
            <a:br>
              <a:rPr lang="fr-FR" sz="3200" dirty="0">
                <a:solidFill>
                  <a:srgbClr val="0033CC"/>
                </a:solidFill>
                <a:sym typeface="Gill Sans" panose="020B0502020104020203"/>
              </a:rPr>
            </a:b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  | 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(d::L) = d + 10 * (</a:t>
            </a:r>
            <a:r>
              <a:rPr lang="fr-FR" sz="32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3200" dirty="0">
                <a:solidFill>
                  <a:srgbClr val="0033CC"/>
                </a:solidFill>
                <a:sym typeface="Gill Sans" panose="020B0502020104020203"/>
              </a:rPr>
              <a:t> L</a:t>
            </a:r>
            <a:r>
              <a:rPr lang="fr-FR" sz="3200" dirty="0" smtClean="0">
                <a:solidFill>
                  <a:srgbClr val="0033CC"/>
                </a:solidFill>
                <a:sym typeface="Gill Sans" panose="020B0502020104020203"/>
              </a:rPr>
              <a:t>);</a:t>
            </a:r>
            <a:endParaRPr dirty="0">
              <a:solidFill>
                <a:srgbClr val="0433FF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>
              <a:defRPr>
                <a:solidFill>
                  <a:srgbClr val="0433FF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dirty="0">
              <a:solidFill>
                <a:srgbClr val="0433FF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>
              <a:defRPr sz="3200"/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试证明：对所有值 </a:t>
            </a:r>
            <a:r>
              <a:rPr dirty="0"/>
              <a:t>n:int (n≥0)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br>
              <a:rPr dirty="0">
                <a:latin typeface="黑体"/>
                <a:ea typeface="黑体"/>
                <a:cs typeface="黑体"/>
                <a:sym typeface="黑体"/>
              </a:rPr>
            </a:br>
            <a:r>
              <a:rPr dirty="0"/>
              <a:t>		eval (decimal n) = 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用完全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用完全归纳法证明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76" name="fun decimal (n:int) : int list =     if n&lt;10 then [n]         else (n mod 10) :: decimal (n div 10)…"/>
          <p:cNvSpPr txBox="1"/>
          <p:nvPr/>
        </p:nvSpPr>
        <p:spPr>
          <a:xfrm>
            <a:off x="681315" y="1983075"/>
            <a:ext cx="10919012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sz="2800" dirty="0">
                <a:solidFill>
                  <a:schemeClr val="tx1"/>
                </a:solidFill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&lt;=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时，</a:t>
            </a:r>
            <a:r>
              <a:rPr lang="en-US" altLang="zh-CN" sz="2800" dirty="0">
                <a:solidFill>
                  <a:schemeClr val="tx1"/>
                </a:solidFill>
              </a:rPr>
              <a:t>decimal(n)=[n],</a:t>
            </a:r>
            <a:r>
              <a:rPr lang="zh-CN" altLang="en-US" sz="2800" dirty="0">
                <a:solidFill>
                  <a:schemeClr val="tx1"/>
                </a:solidFill>
              </a:rPr>
              <a:t> 要证明</a:t>
            </a:r>
            <a:r>
              <a:rPr lang="en-US" altLang="zh-CN" sz="2800" dirty="0" err="1">
                <a:solidFill>
                  <a:schemeClr val="tx1"/>
                </a:solidFill>
              </a:rPr>
              <a:t>eval</a:t>
            </a:r>
            <a:r>
              <a:rPr lang="en-US" altLang="zh-CN" sz="2800" dirty="0">
                <a:solidFill>
                  <a:schemeClr val="tx1"/>
                </a:solidFill>
              </a:rPr>
              <a:t> (decimal n) =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4419" y="1398300"/>
            <a:ext cx="8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2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对所有值 </a:t>
            </a:r>
            <a:r>
              <a:rPr lang="en-US" altLang="zh-CN" dirty="0" err="1"/>
              <a:t>n:int</a:t>
            </a:r>
            <a:r>
              <a:rPr lang="en-US" altLang="zh-CN" dirty="0"/>
              <a:t> (n≥0)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dirty="0" err="1"/>
              <a:t>eval</a:t>
            </a:r>
            <a:r>
              <a:rPr lang="en-US" altLang="zh-CN" dirty="0"/>
              <a:t> (decimal n) = n</a:t>
            </a:r>
            <a:endParaRPr lang="en-US" altLang="zh-CN" dirty="0"/>
          </a:p>
        </p:txBody>
      </p:sp>
      <p:sp>
        <p:nvSpPr>
          <p:cNvPr id="5" name="fun decimal (n:int) : int list =     if n&lt;10 then [n]         else (n mod 10) :: decimal (n div 10)…"/>
          <p:cNvSpPr txBox="1"/>
          <p:nvPr/>
        </p:nvSpPr>
        <p:spPr>
          <a:xfrm>
            <a:off x="6435912" y="127660"/>
            <a:ext cx="6013076" cy="1476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sz="1800" dirty="0"/>
              <a:t>fun</a:t>
            </a:r>
            <a:r>
              <a:rPr sz="1800" b="0" dirty="0"/>
              <a:t> decimal (n:int) : int list =</a:t>
            </a:r>
            <a:br>
              <a:rPr sz="1800" b="0" dirty="0"/>
            </a:br>
            <a:r>
              <a:rPr sz="1800" b="0" dirty="0"/>
              <a:t>    </a:t>
            </a:r>
            <a:r>
              <a:rPr sz="1800" dirty="0"/>
              <a:t>if</a:t>
            </a:r>
            <a:r>
              <a:rPr sz="1800" b="0" dirty="0"/>
              <a:t> n&lt;10 </a:t>
            </a:r>
            <a:r>
              <a:rPr sz="1800" dirty="0"/>
              <a:t>then</a:t>
            </a:r>
            <a:r>
              <a:rPr sz="1800" b="0" dirty="0"/>
              <a:t> [n</a:t>
            </a:r>
            <a:r>
              <a:rPr lang="en-US" altLang="zh-CN" sz="1800" dirty="0"/>
              <a:t>]</a:t>
            </a:r>
            <a:r>
              <a:rPr sz="1800" b="0" dirty="0"/>
              <a:t> </a:t>
            </a:r>
            <a:r>
              <a:rPr sz="1800" dirty="0"/>
              <a:t>else</a:t>
            </a:r>
            <a:r>
              <a:rPr sz="1800" b="0" dirty="0"/>
              <a:t> (n mod 10) :: decimal (n div 10)</a:t>
            </a:r>
            <a:r>
              <a:rPr lang="en-US" altLang="zh-CN" sz="1800" dirty="0"/>
              <a:t>;</a:t>
            </a:r>
            <a:endParaRPr lang="en-US" sz="1800" dirty="0"/>
          </a:p>
          <a:p>
            <a:pPr>
              <a:defRPr sz="2800">
                <a:solidFill>
                  <a:srgbClr val="0033CC"/>
                </a:solidFill>
              </a:defRPr>
            </a:pPr>
            <a:r>
              <a:rPr lang="fr-FR" sz="1800" b="1" dirty="0">
                <a:solidFill>
                  <a:srgbClr val="0033CC"/>
                </a:solidFill>
                <a:sym typeface="Gill Sans" panose="020B0502020104020203"/>
              </a:rPr>
              <a:t>fun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([ ]: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list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) :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= 0</a:t>
            </a:r>
            <a:br>
              <a:rPr lang="fr-FR" sz="1800" dirty="0">
                <a:solidFill>
                  <a:srgbClr val="0033CC"/>
                </a:solidFill>
                <a:sym typeface="Gill Sans" panose="020B0502020104020203"/>
              </a:rPr>
            </a:b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  | 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(d::L) = d + 10 * (</a:t>
            </a:r>
            <a:r>
              <a:rPr lang="fr-FR" sz="18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1800" dirty="0">
                <a:solidFill>
                  <a:srgbClr val="0033CC"/>
                </a:solidFill>
                <a:sym typeface="Gill Sans" panose="020B0502020104020203"/>
              </a:rPr>
              <a:t> L);</a:t>
            </a:r>
            <a:endParaRPr sz="1800" dirty="0">
              <a:solidFill>
                <a:srgbClr val="0433FF"/>
              </a:solidFill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>
              <a:defRPr>
                <a:solidFill>
                  <a:srgbClr val="0433FF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800" dirty="0">
              <a:solidFill>
                <a:srgbClr val="0433FF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6" name="fun decimal (n:int) : int list =     if n&lt;10 then [n]         else (n mod 10) :: decimal (n div 10)…"/>
          <p:cNvSpPr txBox="1"/>
          <p:nvPr/>
        </p:nvSpPr>
        <p:spPr>
          <a:xfrm>
            <a:off x="681315" y="3199010"/>
            <a:ext cx="11353800" cy="9531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sz="2800" dirty="0">
                <a:solidFill>
                  <a:schemeClr val="tx1"/>
                </a:solidFill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&gt;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时，有</a:t>
            </a:r>
            <a:r>
              <a:rPr lang="en-US" altLang="zh-CN" sz="2800" dirty="0">
                <a:solidFill>
                  <a:schemeClr val="tx1"/>
                </a:solidFill>
              </a:rPr>
              <a:t>eval(decimal(m))=m,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sz="2800" dirty="0">
                <a:solidFill>
                  <a:schemeClr val="tx1"/>
                </a:solidFill>
              </a:rPr>
              <a:t>要证明</a:t>
            </a:r>
            <a:r>
              <a:rPr lang="en-US" altLang="zh-CN" sz="2800" dirty="0">
                <a:solidFill>
                  <a:schemeClr val="tx1"/>
                </a:solidFill>
              </a:rPr>
              <a:t>eval (decimal m+1) =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m+1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fun decimal (n:int) : int list =     if n&lt;10 then [n]         else (n mod 10) :: decimal (n div 10)…"/>
          <p:cNvSpPr txBox="1"/>
          <p:nvPr/>
        </p:nvSpPr>
        <p:spPr>
          <a:xfrm>
            <a:off x="681315" y="2559894"/>
            <a:ext cx="10919012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sz="2800"/>
              <a:t>eval</a:t>
            </a:r>
            <a:r>
              <a:rPr lang="en-US" altLang="zh-CN" sz="2800" dirty="0"/>
              <a:t> (decimal n) = </a:t>
            </a:r>
            <a:r>
              <a:rPr lang="en-US" altLang="zh-CN" sz="2800" dirty="0" err="1"/>
              <a:t>eval</a:t>
            </a:r>
            <a:r>
              <a:rPr lang="en-US" altLang="zh-CN" sz="2800" dirty="0"/>
              <a:t>([n])=n+10</a:t>
            </a:r>
            <a:r>
              <a:rPr lang="zh-CN" altLang="en-US" sz="2800" dirty="0"/>
              <a:t>*</a:t>
            </a:r>
            <a:r>
              <a:rPr lang="en-US" altLang="zh-CN" sz="2800" dirty="0" err="1"/>
              <a:t>eval</a:t>
            </a:r>
            <a:r>
              <a:rPr lang="en-US" altLang="zh-CN" sz="2800" dirty="0"/>
              <a:t>([</a:t>
            </a:r>
            <a:r>
              <a:rPr lang="zh-CN" altLang="en-US" sz="2800" dirty="0"/>
              <a:t> </a:t>
            </a:r>
            <a:r>
              <a:rPr lang="en-US" altLang="zh-CN" sz="2800" dirty="0"/>
              <a:t>])=n+0=n</a:t>
            </a:r>
            <a:endParaRPr lang="en-US" altLang="zh-CN" sz="2800" dirty="0"/>
          </a:p>
        </p:txBody>
      </p:sp>
      <p:sp>
        <p:nvSpPr>
          <p:cNvPr id="8" name="fun decimal (n:int) : int list =     if n&lt;10 then [n]         else (n mod 10) :: decimal (n div 10)…"/>
          <p:cNvSpPr txBox="1"/>
          <p:nvPr/>
        </p:nvSpPr>
        <p:spPr>
          <a:xfrm>
            <a:off x="681287" y="4238763"/>
            <a:ext cx="11353800" cy="22453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sz="2800" dirty="0"/>
              <a:t>设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n=m+1, x = m mod 10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</a:rPr>
              <a:t>y= m div 10</a:t>
            </a:r>
            <a:endParaRPr lang="en-US" altLang="zh-CN" sz="2800" dirty="0"/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sz="2800" dirty="0"/>
              <a:t>eval (decimal m+1) = eval((m+1 mod 10) :: decimal (m+1 div 10))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sz="2800" dirty="0"/>
              <a:t>= x+1+10</a:t>
            </a:r>
            <a:r>
              <a:rPr lang="zh-CN" altLang="en-US" sz="2800" dirty="0"/>
              <a:t>*</a:t>
            </a:r>
            <a:r>
              <a:rPr lang="en-US" altLang="zh-CN" sz="2800" dirty="0"/>
              <a:t>eval(</a:t>
            </a:r>
            <a:r>
              <a:rPr lang="en-US" altLang="zh-CN" sz="2800" dirty="0">
                <a:sym typeface="+mn-ea"/>
              </a:rPr>
              <a:t>decimal (m+1 div 10)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sz="2800" dirty="0"/>
              <a:t>=x+1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altLang="zh-CN" sz="2800" dirty="0"/>
              <a:t>10</a:t>
            </a:r>
            <a:r>
              <a:rPr lang="zh-CN" altLang="en-US" sz="2800" dirty="0"/>
              <a:t>*</a:t>
            </a:r>
            <a:r>
              <a:rPr lang="en-US" altLang="zh-CN" sz="2800" dirty="0"/>
              <a:t> y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x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altLang="zh-CN" sz="2800" dirty="0"/>
              <a:t>10</a:t>
            </a:r>
            <a:r>
              <a:rPr lang="zh-CN" altLang="en-US" sz="2800" dirty="0"/>
              <a:t> * </a:t>
            </a:r>
            <a:r>
              <a:rPr lang="en-US" altLang="zh-CN" sz="2800" dirty="0"/>
              <a:t>y</a:t>
            </a:r>
            <a:r>
              <a:rPr lang="zh-CN" altLang="en-US" sz="2800" dirty="0"/>
              <a:t> </a:t>
            </a:r>
            <a:r>
              <a:rPr lang="en-US" altLang="zh-CN" sz="2800" dirty="0"/>
              <a:t>+1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m+1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zh-CN" altLang="en-US" sz="2800" dirty="0"/>
          </a:p>
          <a:p>
            <a:pPr>
              <a:defRPr sz="3200" b="1">
                <a:solidFill>
                  <a:srgbClr val="0033CC"/>
                </a:solidFill>
              </a:defRPr>
            </a:pPr>
            <a:endParaRPr lang="zh-CN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用完全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用完全归纳法证明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76" name="fun decimal (n:int) : int list =     if n&lt;10 then [n]         else (n mod 10) :: decimal (n div 10)…"/>
          <p:cNvSpPr txBox="1"/>
          <p:nvPr/>
        </p:nvSpPr>
        <p:spPr>
          <a:xfrm>
            <a:off x="681315" y="1983075"/>
            <a:ext cx="10919012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&lt;=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时，</a:t>
            </a:r>
            <a:r>
              <a:rPr lang="en-US" altLang="zh-CN" dirty="0" smtClean="0">
                <a:solidFill>
                  <a:schemeClr val="tx1"/>
                </a:solidFill>
              </a:rPr>
              <a:t>decimal(n)=[n],</a:t>
            </a:r>
            <a:r>
              <a:rPr lang="zh-CN" altLang="en-US" dirty="0" smtClean="0">
                <a:solidFill>
                  <a:schemeClr val="tx1"/>
                </a:solidFill>
              </a:rPr>
              <a:t> 要</a:t>
            </a:r>
            <a:r>
              <a:rPr lang="zh-CN" altLang="en-US" dirty="0">
                <a:solidFill>
                  <a:schemeClr val="tx1"/>
                </a:solidFill>
              </a:rPr>
              <a:t>证明</a:t>
            </a:r>
            <a:r>
              <a:rPr lang="en-US" altLang="zh-CN" dirty="0" err="1">
                <a:solidFill>
                  <a:schemeClr val="tx1"/>
                </a:solidFill>
              </a:rPr>
              <a:t>eval</a:t>
            </a:r>
            <a:r>
              <a:rPr lang="en-US" altLang="zh-CN" dirty="0">
                <a:solidFill>
                  <a:schemeClr val="tx1"/>
                </a:solidFill>
              </a:rPr>
              <a:t> (decimal n) 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4419" y="1398300"/>
            <a:ext cx="8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2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对所有值 </a:t>
            </a:r>
            <a:r>
              <a:rPr lang="en-US" altLang="zh-CN" dirty="0" err="1"/>
              <a:t>n:int</a:t>
            </a:r>
            <a:r>
              <a:rPr lang="en-US" altLang="zh-CN" dirty="0"/>
              <a:t> (n≥0)</a:t>
            </a:r>
            <a:r>
              <a:rPr lang="zh-CN" altLang="en-US" dirty="0" smtClean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 </a:t>
            </a:r>
            <a:r>
              <a:rPr lang="en-US" altLang="zh-CN" dirty="0"/>
              <a:t>(decimal n) = n</a:t>
            </a:r>
            <a:endParaRPr lang="en-US" altLang="zh-CN" dirty="0"/>
          </a:p>
        </p:txBody>
      </p:sp>
      <p:sp>
        <p:nvSpPr>
          <p:cNvPr id="5" name="fun decimal (n:int) : int list =     if n&lt;10 then [n]         else (n mod 10) :: decimal (n div 10)…"/>
          <p:cNvSpPr txBox="1"/>
          <p:nvPr/>
        </p:nvSpPr>
        <p:spPr>
          <a:xfrm>
            <a:off x="5774267" y="7666"/>
            <a:ext cx="6591281" cy="15081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sz="2000" dirty="0"/>
              <a:t>fun</a:t>
            </a:r>
            <a:r>
              <a:rPr sz="2000" b="0" dirty="0"/>
              <a:t> decimal (n:int) : int list =</a:t>
            </a:r>
            <a:br>
              <a:rPr sz="2000" b="0" dirty="0"/>
            </a:br>
            <a:r>
              <a:rPr sz="2000" b="0" dirty="0"/>
              <a:t>    </a:t>
            </a:r>
            <a:r>
              <a:rPr sz="2000" dirty="0"/>
              <a:t>if</a:t>
            </a:r>
            <a:r>
              <a:rPr sz="2000" b="0" dirty="0"/>
              <a:t> n&lt;10 </a:t>
            </a:r>
            <a:r>
              <a:rPr sz="2000" dirty="0"/>
              <a:t>then</a:t>
            </a:r>
            <a:r>
              <a:rPr sz="2000" b="0" dirty="0"/>
              <a:t> [</a:t>
            </a:r>
            <a:r>
              <a:rPr sz="2000" b="0" dirty="0" smtClean="0"/>
              <a:t>n</a:t>
            </a:r>
            <a:r>
              <a:rPr lang="en-US" altLang="zh-CN" sz="2000" dirty="0"/>
              <a:t>]</a:t>
            </a:r>
            <a:r>
              <a:rPr sz="2000" b="0" dirty="0" smtClean="0"/>
              <a:t> </a:t>
            </a:r>
            <a:r>
              <a:rPr sz="2000" dirty="0"/>
              <a:t>else</a:t>
            </a:r>
            <a:r>
              <a:rPr sz="2000" b="0" dirty="0"/>
              <a:t> (n mod 10) :: </a:t>
            </a:r>
            <a:r>
              <a:rPr sz="2000" b="0" dirty="0" smtClean="0"/>
              <a:t>decimal </a:t>
            </a:r>
            <a:r>
              <a:rPr sz="2000" b="0" dirty="0"/>
              <a:t>(n div </a:t>
            </a:r>
            <a:r>
              <a:rPr sz="2000" b="0" dirty="0" smtClean="0"/>
              <a:t>10)</a:t>
            </a:r>
            <a:r>
              <a:rPr lang="en-US" altLang="zh-CN" sz="2000" dirty="0" smtClean="0"/>
              <a:t>;</a:t>
            </a:r>
            <a:endParaRPr lang="en-US" sz="2000" dirty="0" smtClean="0"/>
          </a:p>
          <a:p>
            <a:pPr>
              <a:defRPr sz="2800">
                <a:solidFill>
                  <a:srgbClr val="0033CC"/>
                </a:solidFill>
              </a:defRPr>
            </a:pPr>
            <a:r>
              <a:rPr lang="fr-FR" sz="2000" b="1" dirty="0">
                <a:solidFill>
                  <a:srgbClr val="0033CC"/>
                </a:solidFill>
                <a:sym typeface="Gill Sans" panose="020B0502020104020203"/>
              </a:rPr>
              <a:t>fun</a:t>
            </a:r>
            <a:r>
              <a:rPr lang="fr-FR" sz="20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20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2000" dirty="0">
                <a:solidFill>
                  <a:srgbClr val="0033CC"/>
                </a:solidFill>
                <a:sym typeface="Gill Sans" panose="020B0502020104020203"/>
              </a:rPr>
              <a:t> ([ ]:</a:t>
            </a:r>
            <a:r>
              <a:rPr lang="fr-FR" sz="20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2000" dirty="0">
                <a:solidFill>
                  <a:srgbClr val="0033CC"/>
                </a:solidFill>
                <a:sym typeface="Gill Sans" panose="020B0502020104020203"/>
              </a:rPr>
              <a:t> </a:t>
            </a:r>
            <a:r>
              <a:rPr lang="fr-FR" sz="2000" dirty="0" err="1">
                <a:solidFill>
                  <a:srgbClr val="0033CC"/>
                </a:solidFill>
                <a:sym typeface="Gill Sans" panose="020B0502020104020203"/>
              </a:rPr>
              <a:t>list</a:t>
            </a:r>
            <a:r>
              <a:rPr lang="fr-FR" sz="2000" dirty="0">
                <a:solidFill>
                  <a:srgbClr val="0033CC"/>
                </a:solidFill>
                <a:sym typeface="Gill Sans" panose="020B0502020104020203"/>
              </a:rPr>
              <a:t>) : </a:t>
            </a:r>
            <a:r>
              <a:rPr lang="fr-FR" sz="2000" dirty="0" err="1">
                <a:solidFill>
                  <a:srgbClr val="0033CC"/>
                </a:solidFill>
                <a:sym typeface="Gill Sans" panose="020B0502020104020203"/>
              </a:rPr>
              <a:t>int</a:t>
            </a:r>
            <a:r>
              <a:rPr lang="fr-FR" sz="2000" dirty="0">
                <a:solidFill>
                  <a:srgbClr val="0033CC"/>
                </a:solidFill>
                <a:sym typeface="Gill Sans" panose="020B0502020104020203"/>
              </a:rPr>
              <a:t> = 0</a:t>
            </a:r>
            <a:br>
              <a:rPr lang="fr-FR" sz="2000" dirty="0">
                <a:solidFill>
                  <a:srgbClr val="0033CC"/>
                </a:solidFill>
                <a:sym typeface="Gill Sans" panose="020B0502020104020203"/>
              </a:rPr>
            </a:br>
            <a:r>
              <a:rPr lang="fr-FR" sz="2000" dirty="0">
                <a:solidFill>
                  <a:srgbClr val="0033CC"/>
                </a:solidFill>
                <a:sym typeface="Gill Sans" panose="020B0502020104020203"/>
              </a:rPr>
              <a:t>   | </a:t>
            </a:r>
            <a:r>
              <a:rPr lang="fr-FR" sz="20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2000" dirty="0">
                <a:solidFill>
                  <a:srgbClr val="0033CC"/>
                </a:solidFill>
                <a:sym typeface="Gill Sans" panose="020B0502020104020203"/>
              </a:rPr>
              <a:t> (d::L) = d + 10 * (</a:t>
            </a:r>
            <a:r>
              <a:rPr lang="fr-FR" sz="2000" dirty="0" err="1">
                <a:solidFill>
                  <a:srgbClr val="0033CC"/>
                </a:solidFill>
                <a:sym typeface="Gill Sans" panose="020B0502020104020203"/>
              </a:rPr>
              <a:t>eval</a:t>
            </a:r>
            <a:r>
              <a:rPr lang="fr-FR" sz="2000" dirty="0">
                <a:solidFill>
                  <a:srgbClr val="0033CC"/>
                </a:solidFill>
                <a:sym typeface="Gill Sans" panose="020B0502020104020203"/>
              </a:rPr>
              <a:t> L</a:t>
            </a:r>
            <a:r>
              <a:rPr lang="fr-FR" sz="2000" dirty="0" smtClean="0">
                <a:solidFill>
                  <a:srgbClr val="0033CC"/>
                </a:solidFill>
                <a:sym typeface="Gill Sans" panose="020B0502020104020203"/>
              </a:rPr>
              <a:t>);</a:t>
            </a:r>
            <a:endParaRPr sz="2000" dirty="0">
              <a:solidFill>
                <a:srgbClr val="0433FF"/>
              </a:solidFill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>
              <a:defRPr>
                <a:solidFill>
                  <a:srgbClr val="0433FF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200" dirty="0">
              <a:solidFill>
                <a:srgbClr val="0433FF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6" name="fun decimal (n:int) : int list =     if n&lt;10 then [n]         else (n mod 10) :: decimal (n div 10)…"/>
          <p:cNvSpPr txBox="1"/>
          <p:nvPr/>
        </p:nvSpPr>
        <p:spPr>
          <a:xfrm>
            <a:off x="681315" y="3352680"/>
            <a:ext cx="11353800" cy="107721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，对于</a:t>
            </a:r>
            <a:r>
              <a:rPr lang="en-US" altLang="zh-CN" dirty="0" smtClean="0">
                <a:solidFill>
                  <a:schemeClr val="tx1"/>
                </a:solidFill>
              </a:rPr>
              <a:t>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0&lt;=m&lt;n,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en-US" altLang="zh-CN" dirty="0" err="1" smtClean="0">
                <a:solidFill>
                  <a:schemeClr val="tx1"/>
                </a:solidFill>
              </a:rPr>
              <a:t>eval</a:t>
            </a:r>
            <a:r>
              <a:rPr lang="en-US" altLang="zh-CN" dirty="0" smtClean="0">
                <a:solidFill>
                  <a:schemeClr val="tx1"/>
                </a:solidFill>
              </a:rPr>
              <a:t>(decimal(m))=m,</a:t>
            </a:r>
            <a:r>
              <a:rPr lang="zh-CN" altLang="en-US" dirty="0" smtClean="0">
                <a:solidFill>
                  <a:schemeClr val="tx1"/>
                </a:solidFill>
              </a:rPr>
              <a:t> 要证明</a:t>
            </a:r>
            <a:r>
              <a:rPr lang="en-US" altLang="zh-CN" dirty="0" err="1" smtClean="0">
                <a:solidFill>
                  <a:schemeClr val="tx1"/>
                </a:solidFill>
              </a:rPr>
              <a:t>eval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(decimal n) 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fun decimal (n:int) : int list =     if n&lt;10 then [n]         else (n mod 10) :: decimal (n div 10)…"/>
          <p:cNvSpPr txBox="1"/>
          <p:nvPr/>
        </p:nvSpPr>
        <p:spPr>
          <a:xfrm>
            <a:off x="838160" y="2914224"/>
            <a:ext cx="10919012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smtClean="0"/>
              <a:t>eval</a:t>
            </a:r>
            <a:r>
              <a:rPr lang="en-US" altLang="zh-CN" dirty="0" smtClean="0"/>
              <a:t> </a:t>
            </a:r>
            <a:r>
              <a:rPr lang="en-US" altLang="zh-CN" dirty="0"/>
              <a:t>(decimal n) = 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([n])=n+10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([</a:t>
            </a:r>
            <a:r>
              <a:rPr lang="zh-CN" altLang="en-US" dirty="0" smtClean="0"/>
              <a:t> </a:t>
            </a:r>
            <a:r>
              <a:rPr lang="en-US" altLang="zh-CN" dirty="0" smtClean="0"/>
              <a:t>])=n+0=n</a:t>
            </a:r>
            <a:endParaRPr lang="zh-CN" altLang="en-US" dirty="0" smtClean="0"/>
          </a:p>
        </p:txBody>
      </p:sp>
      <p:sp>
        <p:nvSpPr>
          <p:cNvPr id="8" name="fun decimal (n:int) : int list =     if n&lt;10 then [n]         else (n mod 10) :: decimal (n div 10)…"/>
          <p:cNvSpPr txBox="1"/>
          <p:nvPr/>
        </p:nvSpPr>
        <p:spPr>
          <a:xfrm>
            <a:off x="675572" y="4429898"/>
            <a:ext cx="11353800" cy="25533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3200" b="1">
                <a:solidFill>
                  <a:srgbClr val="0033CC"/>
                </a:solidFill>
              </a:defRPr>
            </a:pPr>
            <a:r>
              <a:rPr lang="zh-CN" altLang="en-US" dirty="0" smtClean="0"/>
              <a:t>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/>
              <a:t> </a:t>
            </a:r>
            <a:r>
              <a:rPr lang="en-US" altLang="zh-CN" dirty="0" smtClean="0"/>
              <a:t>div</a:t>
            </a:r>
            <a:r>
              <a:rPr lang="zh-CN" altLang="en-US" dirty="0"/>
              <a:t> </a:t>
            </a:r>
            <a:r>
              <a:rPr lang="en-US" altLang="zh-CN" dirty="0" smtClean="0"/>
              <a:t>10, </a:t>
            </a:r>
            <a:endParaRPr lang="en-US" altLang="zh-CN" dirty="0" smtClean="0"/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 smtClean="0"/>
              <a:t>eval </a:t>
            </a:r>
            <a:r>
              <a:rPr lang="en-US" altLang="zh-CN" dirty="0"/>
              <a:t>(decimal n) = 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</a:t>
            </a:r>
            <a:r>
              <a:rPr lang="en-US" altLang="zh-CN" sz="3200" dirty="0" smtClean="0"/>
              <a:t>(n </a:t>
            </a:r>
            <a:r>
              <a:rPr lang="en-US" altLang="zh-CN" sz="3200" dirty="0"/>
              <a:t>mod 10) :: decimal (n div 10</a:t>
            </a:r>
            <a:r>
              <a:rPr lang="en-US" altLang="zh-CN" sz="3200" dirty="0" smtClean="0"/>
              <a:t>)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 err="1" smtClean="0"/>
              <a:t>eval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sz="3200" dirty="0" smtClean="0"/>
              <a:t>:: </a:t>
            </a:r>
            <a:r>
              <a:rPr lang="en-US" altLang="zh-CN" sz="3200" dirty="0"/>
              <a:t>decimal </a:t>
            </a:r>
            <a:r>
              <a:rPr lang="en-US" altLang="zh-CN" sz="3200" dirty="0" smtClean="0"/>
              <a:t>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)</a:t>
            </a:r>
            <a:endParaRPr lang="zh-CN" altLang="en-US" dirty="0" smtClean="0"/>
          </a:p>
          <a:p>
            <a:pPr>
              <a:defRPr sz="3200" b="1">
                <a:solidFill>
                  <a:srgbClr val="0033CC"/>
                </a:solidFill>
              </a:defRPr>
            </a:pPr>
            <a:r>
              <a:rPr lang="en-US" altLang="zh-CN" dirty="0" smtClean="0"/>
              <a:t>=x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*</a:t>
            </a:r>
            <a:r>
              <a:rPr lang="en-US" altLang="zh-CN" sz="3200" dirty="0"/>
              <a:t> </a:t>
            </a:r>
            <a:r>
              <a:rPr lang="en-US" altLang="zh-CN" dirty="0" err="1" smtClean="0">
                <a:sym typeface="+mn-ea"/>
              </a:rPr>
              <a:t>eval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sz="3200" dirty="0"/>
              <a:t>decimal y)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* </a:t>
            </a:r>
            <a:r>
              <a:rPr lang="en-US" altLang="zh-CN" sz="3200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endParaRPr lang="zh-CN" altLang="en-US" dirty="0"/>
          </a:p>
          <a:p>
            <a:pPr>
              <a:defRPr sz="3200" b="1">
                <a:solidFill>
                  <a:srgbClr val="0033CC"/>
                </a:solidFill>
              </a:defRPr>
            </a:pP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5" grpId="0" animBg="1" advAuto="0"/>
      <p:bldP spid="6" grpId="0" animBg="1" advAuto="0"/>
      <p:bldP spid="7" grpId="0" animBg="1" advAuto="0"/>
      <p:bldP spid="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结构归纳法(structural 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4286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结构归纳法</a:t>
            </a:r>
            <a:r>
              <a:rPr sz="3600"/>
              <a:t>(structural induction)</a:t>
            </a:r>
            <a:endParaRPr sz="3600"/>
          </a:p>
        </p:txBody>
      </p:sp>
      <p:sp>
        <p:nvSpPr>
          <p:cNvPr id="180" name="完全归纳法在其他数据类型上的推广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1754186"/>
            <a:ext cx="10515600" cy="32750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93395">
              <a:lnSpc>
                <a:spcPct val="150000"/>
              </a:lnSpc>
              <a:spcBef>
                <a:spcPts val="500"/>
              </a:spcBef>
              <a:buSzTx/>
              <a:buNone/>
              <a:defRPr sz="17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完全归纳法在其他数据类型上的推广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0" indent="0" defTabSz="493395">
              <a:lnSpc>
                <a:spcPct val="100000"/>
              </a:lnSpc>
              <a:spcBef>
                <a:spcPts val="500"/>
              </a:spcBef>
              <a:defRPr sz="17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 err="1">
                <a:latin typeface="黑体"/>
                <a:ea typeface="黑体"/>
                <a:cs typeface="黑体"/>
                <a:sym typeface="黑体"/>
              </a:rPr>
              <a:t>基本情形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rPr dirty="0"/>
              <a:t> P([ ])</a:t>
            </a:r>
            <a:endParaRPr dirty="0"/>
          </a:p>
          <a:p>
            <a:pPr marL="0" indent="0" defTabSz="493395">
              <a:lnSpc>
                <a:spcPct val="100000"/>
              </a:lnSpc>
              <a:spcBef>
                <a:spcPts val="500"/>
              </a:spcBef>
              <a:defRPr sz="17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归纳步骤：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1)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对具有类型</a:t>
            </a:r>
            <a:r>
              <a:rPr dirty="0" err="1"/>
              <a:t>t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的所有元素</a:t>
            </a:r>
            <a:r>
              <a:rPr dirty="0" err="1"/>
              <a:t>y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dirty="0" err="1"/>
              <a:t>t</a:t>
            </a:r>
            <a:r>
              <a:rPr dirty="0"/>
              <a:t> </a:t>
            </a:r>
            <a:r>
              <a:rPr dirty="0" err="1"/>
              <a:t>list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类型的数</a:t>
            </a:r>
            <a:r>
              <a:rPr dirty="0" err="1"/>
              <a:t>ys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，都有</a:t>
            </a:r>
            <a:r>
              <a:rPr dirty="0" err="1"/>
              <a:t>P</a:t>
            </a:r>
            <a:r>
              <a:rPr dirty="0"/>
              <a:t>(</a:t>
            </a:r>
            <a:r>
              <a:rPr dirty="0" err="1"/>
              <a:t>ys</a:t>
            </a:r>
            <a:r>
              <a:rPr dirty="0"/>
              <a:t>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成立时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dirty="0"/>
              <a:t> </a:t>
            </a:r>
            <a:endParaRPr lang="en-US" dirty="0"/>
          </a:p>
          <a:p>
            <a:pPr marL="1005840" lvl="2" indent="0" defTabSz="493395">
              <a:lnSpc>
                <a:spcPct val="100000"/>
              </a:lnSpc>
              <a:spcBef>
                <a:spcPts val="500"/>
              </a:spcBef>
              <a:buNone/>
              <a:defRPr sz="17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dirty="0"/>
              <a:t>   </a:t>
            </a:r>
            <a:r>
              <a:rPr lang="en-US" altLang="zh-CN" dirty="0"/>
              <a:t>2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zh-CN" altLang="en-US" dirty="0"/>
              <a:t>证明</a:t>
            </a:r>
            <a:r>
              <a:rPr dirty="0"/>
              <a:t>P(y::</a:t>
            </a:r>
            <a:r>
              <a:rPr dirty="0" err="1"/>
              <a:t>ys</a:t>
            </a:r>
            <a:r>
              <a:rPr dirty="0"/>
              <a:t>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成立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,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1005840" lvl="2" indent="0" defTabSz="493395">
              <a:lnSpc>
                <a:spcPct val="100000"/>
              </a:lnSpc>
              <a:spcBef>
                <a:spcPts val="500"/>
              </a:spcBef>
              <a:buNone/>
              <a:defRPr sz="17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dirty="0"/>
          </a:p>
          <a:p>
            <a:pPr marL="1005840" lvl="2" indent="0" defTabSz="493395">
              <a:lnSpc>
                <a:spcPct val="100000"/>
              </a:lnSpc>
              <a:spcBef>
                <a:spcPts val="500"/>
              </a:spcBef>
              <a:buNone/>
              <a:defRPr sz="17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en-US" dirty="0"/>
          </a:p>
          <a:p>
            <a:pPr marL="0" indent="0" defTabSz="493395">
              <a:lnSpc>
                <a:spcPct val="100000"/>
              </a:lnSpc>
              <a:spcBef>
                <a:spcPts val="500"/>
              </a:spcBef>
              <a:buNone/>
              <a:defRPr sz="17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dirty="0" err="1"/>
              <a:t>换句话说</a:t>
            </a:r>
            <a:r>
              <a:rPr lang="zh-CN" altLang="en-US" dirty="0"/>
              <a:t>，在</a:t>
            </a:r>
            <a:r>
              <a:rPr dirty="0"/>
              <a:t>∀ </a:t>
            </a:r>
            <a:r>
              <a:rPr dirty="0" err="1"/>
              <a:t>i</a:t>
            </a:r>
            <a:r>
              <a:rPr dirty="0"/>
              <a:t> &lt; k, P(</a:t>
            </a:r>
            <a:r>
              <a:rPr dirty="0" err="1"/>
              <a:t>i</a:t>
            </a:r>
            <a:r>
              <a:rPr dirty="0"/>
              <a:t>)</a:t>
            </a:r>
            <a:r>
              <a:rPr dirty="0" err="1">
                <a:latin typeface="黑体"/>
                <a:ea typeface="黑体"/>
                <a:cs typeface="黑体"/>
                <a:sym typeface="黑体"/>
              </a:rPr>
              <a:t>成立的条件下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证明</a:t>
            </a:r>
            <a:r>
              <a:rPr dirty="0"/>
              <a:t>P(k)</a:t>
            </a:r>
            <a:r>
              <a:rPr lang="zh-CN" altLang="en-US" dirty="0"/>
              <a:t>成立。</a:t>
            </a:r>
            <a:endParaRPr dirty="0"/>
          </a:p>
        </p:txBody>
      </p:sp>
      <p:sp>
        <p:nvSpPr>
          <p:cNvPr id="181" name="适用于涉及表和树的递归函数"/>
          <p:cNvSpPr txBox="1"/>
          <p:nvPr/>
        </p:nvSpPr>
        <p:spPr>
          <a:xfrm>
            <a:off x="1038225" y="5273675"/>
            <a:ext cx="10515600" cy="20974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 sz="3600" b="1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适用于涉及表和树的递归函数</a:t>
            </a:r>
            <a:endParaRPr b="0">
              <a:latin typeface="黑体"/>
              <a:ea typeface="黑体"/>
              <a:cs typeface="黑体"/>
              <a:sym typeface="黑体"/>
            </a:endParaRPr>
          </a:p>
          <a:p>
            <a:pPr lvl="1">
              <a:spcBef>
                <a:spcPts val="500"/>
              </a:spcBef>
              <a:defRPr sz="3200" b="1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 build="p"/>
      <p:bldP spid="181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良基归纳法(well-founded 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良基归纳法</a:t>
            </a:r>
            <a:r>
              <a:rPr sz="3600"/>
              <a:t>(well-founded induction)</a:t>
            </a:r>
            <a:endParaRPr sz="3600"/>
          </a:p>
        </p:txBody>
      </p:sp>
      <p:sp>
        <p:nvSpPr>
          <p:cNvPr id="184" name="关系≺是良基的：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1754187"/>
            <a:ext cx="10515600" cy="17176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575945">
              <a:lnSpc>
                <a:spcPct val="150000"/>
              </a:lnSpc>
              <a:spcBef>
                <a:spcPts val="600"/>
              </a:spcBef>
              <a:buSzTx/>
              <a:buNone/>
              <a:defRPr sz="201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关系</a:t>
            </a:r>
            <a:r>
              <a:t>≺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是良基的：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0" indent="0" defTabSz="575945">
              <a:lnSpc>
                <a:spcPct val="150000"/>
              </a:lnSpc>
              <a:spcBef>
                <a:spcPts val="600"/>
              </a:spcBef>
              <a:buSzTx/>
              <a:buNone/>
              <a:defRPr sz="201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    不存在无穷降序链：</a:t>
            </a:r>
            <a:r>
              <a:t>…≺Xn≺…≺X2≺X1,</a:t>
            </a:r>
          </a:p>
          <a:p>
            <a:pPr marL="0" indent="0" defTabSz="575945">
              <a:lnSpc>
                <a:spcPct val="150000"/>
              </a:lnSpc>
              <a:spcBef>
                <a:spcPts val="600"/>
              </a:spcBef>
              <a:buSzTx/>
              <a:buNone/>
              <a:defRPr sz="2015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对所有</a:t>
            </a:r>
            <a:r>
              <a:t>y’ ≺y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，有</a:t>
            </a:r>
            <a:r>
              <a:rPr b="0"/>
              <a:t>P(y)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，则</a:t>
            </a:r>
            <a:r>
              <a:rPr b="0"/>
              <a:t>P(y’)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成立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85" name="可以处理广泛的可终止计算问题"/>
          <p:cNvSpPr txBox="1"/>
          <p:nvPr/>
        </p:nvSpPr>
        <p:spPr>
          <a:xfrm>
            <a:off x="1038225" y="5273675"/>
            <a:ext cx="10515600" cy="726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3600">
                <a:solidFill>
                  <a:srgbClr val="7030A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可以处理广泛的可终止计算问题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 build="p"/>
      <p:bldP spid="185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近似运行时间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近似运行时间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88" name="反映基于大批量数据的程序运行性能…"/>
          <p:cNvSpPr txBox="1">
            <a:spLocks noGrp="1"/>
          </p:cNvSpPr>
          <p:nvPr>
            <p:ph type="body" sz="half" idx="4294967295"/>
          </p:nvPr>
        </p:nvSpPr>
        <p:spPr>
          <a:xfrm>
            <a:off x="666750" y="1690687"/>
            <a:ext cx="10515600" cy="3090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0340" indent="-180340" defTabSz="721995">
              <a:spcBef>
                <a:spcPts val="700"/>
              </a:spcBef>
              <a:defRPr sz="221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反映基于大批量数据的程序运行性能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541655" lvl="1" indent="-180340" defTabSz="721995">
              <a:lnSpc>
                <a:spcPct val="120000"/>
              </a:lnSpc>
              <a:spcBef>
                <a:spcPts val="300"/>
              </a:spcBef>
              <a:defRPr sz="189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假设基本操作为常量执行时间</a:t>
            </a:r>
            <a:r>
              <a:rPr sz="1265"/>
              <a:t>(Assume basic ops take </a:t>
            </a:r>
            <a:r>
              <a:rPr sz="1265" i="1"/>
              <a:t>constant</a:t>
            </a:r>
            <a:r>
              <a:rPr sz="1265"/>
              <a:t> time)</a:t>
            </a:r>
            <a:endParaRPr sz="1265"/>
          </a:p>
          <a:p>
            <a:pPr marL="541655" lvl="1" indent="-180340" defTabSz="721995">
              <a:lnSpc>
                <a:spcPct val="120000"/>
              </a:lnSpc>
              <a:spcBef>
                <a:spcPts val="300"/>
              </a:spcBef>
              <a:defRPr sz="189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</a:t>
            </a:r>
            <a:r>
              <a:t>Ο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记号表示算法的时间性能</a:t>
            </a:r>
            <a:r>
              <a:rPr sz="1265"/>
              <a:t>(Give big-O classification)</a:t>
            </a:r>
            <a:endParaRPr sz="1265"/>
          </a:p>
          <a:p>
            <a:pPr marL="541655" lvl="1" indent="-180340" defTabSz="721995">
              <a:lnSpc>
                <a:spcPct val="100000"/>
              </a:lnSpc>
              <a:spcBef>
                <a:spcPts val="300"/>
              </a:spcBef>
              <a:defRPr sz="189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265"/>
          </a:p>
          <a:p>
            <a:pPr marL="180340" indent="-180340" defTabSz="721995">
              <a:spcBef>
                <a:spcPts val="700"/>
              </a:spcBef>
              <a:defRPr sz="221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f(n)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的近似运行时间为</a:t>
            </a:r>
            <a:r>
              <a:t>O(g(n))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541655" lvl="1" indent="-180340" defTabSz="721995">
              <a:lnSpc>
                <a:spcPct val="120000"/>
              </a:lnSpc>
              <a:spcBef>
                <a:spcPts val="300"/>
              </a:spcBef>
              <a:defRPr sz="221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存在整数</a:t>
            </a:r>
            <a:r>
              <a:t>N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t>c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，满足</a:t>
            </a:r>
            <a:r>
              <a:t> </a:t>
            </a:r>
          </a:p>
          <a:p>
            <a:pPr marL="180340" lvl="1" indent="180340" defTabSz="721995">
              <a:lnSpc>
                <a:spcPct val="120000"/>
              </a:lnSpc>
              <a:spcBef>
                <a:spcPts val="300"/>
              </a:spcBef>
              <a:buSzTx/>
              <a:buNone/>
              <a:defRPr sz="221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∀n≥N, f(n) ≤ c g(n)</a:t>
            </a:r>
          </a:p>
        </p:txBody>
      </p:sp>
      <p:sp>
        <p:nvSpPr>
          <p:cNvPr id="189" name="为什么叫“近似”？…"/>
          <p:cNvSpPr txBox="1"/>
          <p:nvPr/>
        </p:nvSpPr>
        <p:spPr>
          <a:xfrm>
            <a:off x="5227637" y="4283074"/>
            <a:ext cx="6907213" cy="23285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33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为什么叫</a:t>
            </a:r>
            <a:r>
              <a:t>“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近似</a:t>
            </a:r>
            <a:r>
              <a:t>”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？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>
              <a:defRPr sz="2400">
                <a:solidFill>
                  <a:srgbClr val="0033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• </a:t>
            </a:r>
            <a:r>
              <a:rPr sz="2000">
                <a:latin typeface="黑体"/>
                <a:ea typeface="黑体"/>
                <a:cs typeface="黑体"/>
                <a:sym typeface="黑体"/>
              </a:rPr>
              <a:t>加法中的常数加不考虑</a:t>
            </a:r>
            <a:r>
              <a:rPr sz="1800"/>
              <a:t>(Additive constants don’t matter)</a:t>
            </a:r>
            <a:endParaRPr sz="1800"/>
          </a:p>
          <a:p>
            <a:pPr>
              <a:defRPr sz="2400">
                <a:solidFill>
                  <a:srgbClr val="0033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	</a:t>
            </a:r>
            <a:r>
              <a:rPr sz="2000"/>
              <a:t>n</a:t>
            </a:r>
            <a:r>
              <a:rPr sz="2000" baseline="30000"/>
              <a:t>5</a:t>
            </a:r>
            <a:r>
              <a:rPr sz="2000"/>
              <a:t>+1000000 is O(n</a:t>
            </a:r>
            <a:r>
              <a:rPr sz="2000" baseline="30000"/>
              <a:t>5</a:t>
            </a:r>
            <a:r>
              <a:rPr sz="2000"/>
              <a:t>)</a:t>
            </a:r>
            <a:endParaRPr sz="2000"/>
          </a:p>
          <a:p>
            <a:pPr>
              <a:defRPr sz="2000">
                <a:solidFill>
                  <a:srgbClr val="0033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•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乘法中的常数乘不考虑</a:t>
            </a:r>
            <a:r>
              <a:rPr sz="1800"/>
              <a:t>(Multiplicative constants don’t matter)</a:t>
            </a:r>
            <a:endParaRPr sz="2800"/>
          </a:p>
          <a:p>
            <a:pPr>
              <a:defRPr sz="2400">
                <a:solidFill>
                  <a:srgbClr val="0033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	</a:t>
            </a:r>
            <a:r>
              <a:rPr sz="2000"/>
              <a:t>1000000n</a:t>
            </a:r>
            <a:r>
              <a:rPr sz="2000" baseline="30000"/>
              <a:t>5</a:t>
            </a:r>
            <a:r>
              <a:rPr sz="2000"/>
              <a:t> is O(n</a:t>
            </a:r>
            <a:r>
              <a:rPr sz="2000" baseline="30000"/>
              <a:t>5</a:t>
            </a:r>
            <a:r>
              <a:rPr sz="2000"/>
              <a:t>)</a:t>
            </a:r>
            <a:endParaRPr sz="2000"/>
          </a:p>
          <a:p>
            <a:pPr>
              <a:defRPr sz="2000">
                <a:solidFill>
                  <a:srgbClr val="0033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• g(n)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尽可能精确</a:t>
            </a:r>
            <a:r>
              <a:rPr sz="1800"/>
              <a:t>(Be as accurate as you can)</a:t>
            </a:r>
            <a:endParaRPr sz="18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 advAuto="0" build="p"/>
      <p:bldP spid="189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近似运行时间分析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近似运行时间分析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92" name="求解步骤：…"/>
          <p:cNvSpPr txBox="1">
            <a:spLocks noGrp="1"/>
          </p:cNvSpPr>
          <p:nvPr>
            <p:ph type="body" idx="4294967295"/>
          </p:nvPr>
        </p:nvSpPr>
        <p:spPr>
          <a:xfrm>
            <a:off x="814387" y="1790699"/>
            <a:ext cx="10683346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2725" indent="-212725" defTabSz="850265">
              <a:lnSpc>
                <a:spcPct val="150000"/>
              </a:lnSpc>
              <a:spcBef>
                <a:spcPts val="900"/>
              </a:spcBef>
              <a:defRPr sz="260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求解步骤：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850265" lvl="1" indent="-425450" defTabSz="850265">
              <a:lnSpc>
                <a:spcPct val="150000"/>
              </a:lnSpc>
              <a:spcBef>
                <a:spcPts val="400"/>
              </a:spcBef>
              <a:buFontTx/>
              <a:buAutoNum type="arabicPeriod"/>
              <a:defRPr sz="22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找出算法中的基本语句：算法中执行次数最多的那条语句就是基本语句，通常是最内层循环的循环体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850265" lvl="1" indent="-425450" defTabSz="850265">
              <a:lnSpc>
                <a:spcPct val="150000"/>
              </a:lnSpc>
              <a:spcBef>
                <a:spcPts val="400"/>
              </a:spcBef>
              <a:buFontTx/>
              <a:buAutoNum type="arabicPeriod"/>
              <a:defRPr sz="22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计算基本语句的执行次数的数量级：忽略所有低次幂和最高次幂的系数，保证基本语句执行次数的函数中的最高次幂正确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850265" lvl="1" indent="-425450" defTabSz="850265">
              <a:lnSpc>
                <a:spcPct val="150000"/>
              </a:lnSpc>
              <a:spcBef>
                <a:spcPts val="400"/>
              </a:spcBef>
              <a:buFontTx/>
              <a:buAutoNum type="arabicPeriod"/>
              <a:defRPr sz="223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用</a:t>
            </a:r>
            <a:r>
              <a:rPr dirty="0"/>
              <a:t>Ο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记号表示算法的时间性能：将基本语句执行次数的数量级放入</a:t>
            </a:r>
            <a:r>
              <a:rPr dirty="0"/>
              <a:t>Ο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记号中。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 advAuto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近似运行时间分析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近似运行时间分析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195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4889500"/>
            <a:ext cx="11784013" cy="4937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for (i=1; i&lt;=n; i++)   x++;  for (i=1; i&lt;=n; i++)   for (j=1; j&lt;=n; j++)    x++;"/>
          <p:cNvSpPr txBox="1"/>
          <p:nvPr/>
        </p:nvSpPr>
        <p:spPr>
          <a:xfrm>
            <a:off x="1114425" y="1639887"/>
            <a:ext cx="4067175" cy="2606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0033CC"/>
                </a:solidFill>
              </a:defRPr>
            </a:pPr>
            <a:r>
              <a:t>for (i=1; i&lt;=n; i++)</a:t>
            </a:r>
            <a:br/>
            <a:r>
              <a:rPr>
                <a:latin typeface="宋体"/>
                <a:ea typeface="宋体"/>
                <a:cs typeface="宋体"/>
                <a:sym typeface="宋体"/>
              </a:rPr>
              <a:t>　　</a:t>
            </a:r>
            <a:r>
              <a:t>x++;</a:t>
            </a:r>
            <a:br/>
            <a:br/>
            <a:r>
              <a:t>for (i=1; i&lt;=n; i++)</a:t>
            </a:r>
            <a:br/>
            <a:r>
              <a:rPr>
                <a:latin typeface="宋体"/>
                <a:ea typeface="宋体"/>
                <a:cs typeface="宋体"/>
                <a:sym typeface="宋体"/>
              </a:rPr>
              <a:t>　　</a:t>
            </a:r>
            <a:r>
              <a:t>for (j=1; j&lt;=n; j++)</a:t>
            </a:r>
            <a:br/>
            <a:r>
              <a:rPr>
                <a:latin typeface="宋体"/>
                <a:ea typeface="宋体"/>
                <a:cs typeface="宋体"/>
                <a:sym typeface="宋体"/>
              </a:rPr>
              <a:t>　　</a:t>
            </a:r>
            <a:r>
              <a:t>	x++;</a:t>
            </a:r>
          </a:p>
        </p:txBody>
      </p:sp>
      <p:pic>
        <p:nvPicPr>
          <p:cNvPr id="19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87" y="773112"/>
            <a:ext cx="5281613" cy="37242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8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5803900"/>
            <a:ext cx="292100" cy="301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9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962" y="5986462"/>
            <a:ext cx="30163" cy="5540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0" name="对数时间(logarithmic)"/>
          <p:cNvSpPr txBox="1"/>
          <p:nvPr/>
        </p:nvSpPr>
        <p:spPr>
          <a:xfrm>
            <a:off x="1558925" y="5345112"/>
            <a:ext cx="1477963" cy="5927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对数时间</a:t>
            </a:r>
            <a:r>
              <a:t>(logarithmic)</a:t>
            </a:r>
          </a:p>
        </p:txBody>
      </p:sp>
      <p:sp>
        <p:nvSpPr>
          <p:cNvPr id="201" name="线性时间(linear)"/>
          <p:cNvSpPr txBox="1"/>
          <p:nvPr/>
        </p:nvSpPr>
        <p:spPr>
          <a:xfrm>
            <a:off x="4325937" y="5333999"/>
            <a:ext cx="1101726" cy="59279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线性时间</a:t>
            </a:r>
            <a:r>
              <a:t>(linear)</a:t>
            </a:r>
          </a:p>
        </p:txBody>
      </p:sp>
      <p:sp>
        <p:nvSpPr>
          <p:cNvPr id="202" name="Quadratic        Cubic…"/>
          <p:cNvSpPr txBox="1"/>
          <p:nvPr/>
        </p:nvSpPr>
        <p:spPr>
          <a:xfrm>
            <a:off x="6869112" y="5345112"/>
            <a:ext cx="2462214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Quadratic        Cubic</a:t>
            </a:r>
          </a:p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多项式时间</a:t>
            </a:r>
            <a:r>
              <a:t>(polynomial)</a:t>
            </a:r>
          </a:p>
        </p:txBody>
      </p:sp>
      <p:sp>
        <p:nvSpPr>
          <p:cNvPr id="203" name="指数时间(exponential)"/>
          <p:cNvSpPr txBox="1"/>
          <p:nvPr/>
        </p:nvSpPr>
        <p:spPr>
          <a:xfrm>
            <a:off x="9823450" y="5310187"/>
            <a:ext cx="1847850" cy="5927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指数时间</a:t>
            </a:r>
            <a:r>
              <a:t>(exponential)</a:t>
            </a:r>
          </a:p>
        </p:txBody>
      </p:sp>
      <p:sp>
        <p:nvSpPr>
          <p:cNvPr id="204" name="平方根时间(square root)"/>
          <p:cNvSpPr txBox="1"/>
          <p:nvPr/>
        </p:nvSpPr>
        <p:spPr>
          <a:xfrm>
            <a:off x="2930525" y="5345112"/>
            <a:ext cx="1395413" cy="5927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平方根时间</a:t>
            </a:r>
            <a:r>
              <a:t>(square root)</a:t>
            </a:r>
          </a:p>
        </p:txBody>
      </p:sp>
      <p:sp>
        <p:nvSpPr>
          <p:cNvPr id="205" name="矩形"/>
          <p:cNvSpPr/>
          <p:nvPr/>
        </p:nvSpPr>
        <p:spPr>
          <a:xfrm>
            <a:off x="1641475" y="4818062"/>
            <a:ext cx="7877175" cy="1190626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rgbClr val="41719C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矩形"/>
          <p:cNvSpPr/>
          <p:nvPr/>
        </p:nvSpPr>
        <p:spPr>
          <a:xfrm>
            <a:off x="9882187" y="4818062"/>
            <a:ext cx="2005013" cy="1190626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rgbClr val="41719C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 advAuto="0"/>
      <p:bldP spid="197" grpId="0" animBg="1" advAuto="0"/>
      <p:bldP spid="200" grpId="0" animBg="1" advAuto="0"/>
      <p:bldP spid="201" grpId="0" animBg="1" advAuto="0"/>
      <p:bldP spid="202" grpId="0" animBg="1" advAuto="0"/>
      <p:bldP spid="203" grpId="0" animBg="1" advAuto="0"/>
      <p:bldP spid="204" grpId="0" animBg="1" advAuto="0"/>
      <p:bldP spid="205" grpId="0" animBg="1" advAuto="0"/>
      <p:bldP spid="20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递推分析(recurrences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递推分析</a:t>
            </a:r>
            <a:r>
              <a:rPr sz="3200"/>
              <a:t>(recurrences)</a:t>
            </a:r>
            <a:endParaRPr sz="3200"/>
          </a:p>
        </p:txBody>
      </p:sp>
      <p:sp>
        <p:nvSpPr>
          <p:cNvPr id="209" name="递归函数的定义给出了程序的递推关系，执行情况用work表示         (A recursive function definition suggests a recurrence relation for work, or runtime)…"/>
          <p:cNvSpPr txBox="1">
            <a:spLocks noGrp="1"/>
          </p:cNvSpPr>
          <p:nvPr>
            <p:ph type="body" idx="4294967295"/>
          </p:nvPr>
        </p:nvSpPr>
        <p:spPr>
          <a:xfrm>
            <a:off x="814387" y="1741487"/>
            <a:ext cx="10998201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1770" indent="-191770" defTabSz="767715">
              <a:spcBef>
                <a:spcPts val="800"/>
              </a:spcBef>
              <a:defRPr sz="2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递归函数的定义给出了程序的递推关系，执行情况用</a:t>
            </a:r>
            <a:r>
              <a:rPr i="1"/>
              <a:t>work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表示         </a:t>
            </a:r>
            <a:r>
              <a:rPr sz="1680"/>
              <a:t>(</a:t>
            </a:r>
            <a:r>
              <a:rPr sz="1680">
                <a:latin typeface="+mj-lt"/>
                <a:ea typeface="+mj-ea"/>
                <a:cs typeface="+mj-cs"/>
                <a:sym typeface="Calibri"/>
              </a:rPr>
              <a:t>A </a:t>
            </a:r>
            <a:r>
              <a:rPr sz="1680" i="1">
                <a:latin typeface="+mj-lt"/>
                <a:ea typeface="+mj-ea"/>
                <a:cs typeface="+mj-cs"/>
                <a:sym typeface="Calibri"/>
              </a:rPr>
              <a:t>recursive function definition </a:t>
            </a:r>
            <a:r>
              <a:rPr sz="1680">
                <a:latin typeface="+mj-lt"/>
                <a:ea typeface="+mj-ea"/>
                <a:cs typeface="+mj-cs"/>
                <a:sym typeface="Calibri"/>
              </a:rPr>
              <a:t>suggests a </a:t>
            </a:r>
            <a:r>
              <a:rPr sz="1680" b="1" i="1">
                <a:latin typeface="+mj-lt"/>
                <a:ea typeface="+mj-ea"/>
                <a:cs typeface="+mj-cs"/>
                <a:sym typeface="Calibri"/>
              </a:rPr>
              <a:t>recurrence relation </a:t>
            </a:r>
            <a:r>
              <a:rPr sz="1680">
                <a:latin typeface="+mj-lt"/>
                <a:ea typeface="+mj-ea"/>
                <a:cs typeface="+mj-cs"/>
                <a:sym typeface="Calibri"/>
              </a:rPr>
              <a:t>for </a:t>
            </a:r>
            <a:r>
              <a:rPr sz="1680" i="1">
                <a:latin typeface="+mj-lt"/>
                <a:ea typeface="+mj-ea"/>
                <a:cs typeface="+mj-cs"/>
                <a:sym typeface="Calibri"/>
              </a:rPr>
              <a:t>work</a:t>
            </a:r>
            <a:r>
              <a:rPr sz="1680">
                <a:latin typeface="+mj-lt"/>
                <a:ea typeface="+mj-ea"/>
                <a:cs typeface="+mj-cs"/>
                <a:sym typeface="Calibri"/>
              </a:rPr>
              <a:t>, or </a:t>
            </a:r>
            <a:r>
              <a:rPr sz="1680" i="1">
                <a:latin typeface="+mj-lt"/>
                <a:ea typeface="+mj-ea"/>
                <a:cs typeface="+mj-cs"/>
                <a:sym typeface="Calibri"/>
              </a:rPr>
              <a:t>runtime</a:t>
            </a:r>
            <a:r>
              <a:rPr sz="1680"/>
              <a:t>)</a:t>
            </a:r>
            <a:endParaRPr sz="1680"/>
          </a:p>
          <a:p>
            <a:pPr marL="575945" lvl="1" indent="-191770" defTabSz="767715">
              <a:lnSpc>
                <a:spcPct val="100000"/>
              </a:lnSpc>
              <a:spcBef>
                <a:spcPts val="400"/>
              </a:spcBef>
              <a:defRPr sz="201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W(n)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表示参数规模为</a:t>
            </a:r>
            <a:r>
              <a:t>n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的程序的执行情况</a:t>
            </a:r>
            <a:r>
              <a:t>work </a:t>
            </a:r>
            <a:r>
              <a:rPr sz="1345"/>
              <a:t>(</a:t>
            </a:r>
            <a:r>
              <a:rPr sz="1345">
                <a:latin typeface="+mj-lt"/>
                <a:ea typeface="+mj-ea"/>
                <a:cs typeface="+mj-cs"/>
                <a:sym typeface="Calibri"/>
              </a:rPr>
              <a:t>W(n) = work on inputs of size n)</a:t>
            </a:r>
            <a:endParaRPr sz="1345"/>
          </a:p>
          <a:p>
            <a:pPr marL="191770" indent="-191770" defTabSz="767715">
              <a:spcBef>
                <a:spcPts val="800"/>
              </a:spcBef>
              <a:defRPr sz="2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345"/>
          </a:p>
          <a:p>
            <a:pPr marL="191770" indent="-191770" defTabSz="767715">
              <a:spcBef>
                <a:spcPts val="800"/>
              </a:spcBef>
              <a:defRPr sz="23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W(n)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的推导：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575945" lvl="1" indent="-191770" defTabSz="767715">
              <a:lnSpc>
                <a:spcPct val="100000"/>
              </a:lnSpc>
              <a:spcBef>
                <a:spcPts val="400"/>
              </a:spcBef>
              <a:defRPr sz="201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Base cases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：评估基本操作的执行 </a:t>
            </a:r>
            <a:r>
              <a:rPr sz="1680"/>
              <a:t>(</a:t>
            </a:r>
            <a:r>
              <a:rPr sz="1680">
                <a:latin typeface="+mj-lt"/>
                <a:ea typeface="+mj-ea"/>
                <a:cs typeface="+mj-cs"/>
                <a:sym typeface="Calibri"/>
              </a:rPr>
              <a:t>Estimates the number of basic operations</a:t>
            </a:r>
            <a:r>
              <a:rPr sz="1680"/>
              <a:t>)</a:t>
            </a:r>
            <a:endParaRPr sz="1680"/>
          </a:p>
          <a:p>
            <a:pPr marL="575945" lvl="1" indent="-191770" defTabSz="767715">
              <a:lnSpc>
                <a:spcPct val="100000"/>
              </a:lnSpc>
              <a:spcBef>
                <a:spcPts val="400"/>
              </a:spcBef>
              <a:defRPr sz="201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Inductive case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：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960120" lvl="2" indent="-191770" defTabSz="767715">
              <a:lnSpc>
                <a:spcPct val="100000"/>
              </a:lnSpc>
              <a:spcBef>
                <a:spcPts val="0"/>
              </a:spcBef>
              <a:defRPr sz="168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用归纳法得到</a:t>
            </a:r>
            <a:r>
              <a:t>W(n)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的表达式 </a:t>
            </a:r>
            <a:r>
              <a:rPr sz="1510"/>
              <a:t>(</a:t>
            </a:r>
            <a:r>
              <a:rPr sz="1510">
                <a:latin typeface="+mj-lt"/>
                <a:ea typeface="+mj-ea"/>
                <a:cs typeface="+mj-cs"/>
                <a:sym typeface="Calibri"/>
              </a:rPr>
              <a:t>Try to find a </a:t>
            </a:r>
            <a:r>
              <a:rPr sz="1510" i="1">
                <a:latin typeface="+mj-lt"/>
                <a:ea typeface="+mj-ea"/>
                <a:cs typeface="+mj-cs"/>
                <a:sym typeface="Calibri"/>
              </a:rPr>
              <a:t>closed form </a:t>
            </a:r>
            <a:r>
              <a:rPr sz="1510">
                <a:latin typeface="+mj-lt"/>
                <a:ea typeface="+mj-ea"/>
                <a:cs typeface="+mj-cs"/>
                <a:sym typeface="Calibri"/>
              </a:rPr>
              <a:t>solution for W(n) using </a:t>
            </a:r>
            <a:r>
              <a:rPr sz="1510" i="1">
                <a:latin typeface="+mj-lt"/>
                <a:ea typeface="+mj-ea"/>
                <a:cs typeface="+mj-cs"/>
                <a:sym typeface="Calibri"/>
              </a:rPr>
              <a:t>induction</a:t>
            </a:r>
            <a:r>
              <a:rPr sz="1510"/>
              <a:t>)</a:t>
            </a:r>
            <a:endParaRPr sz="1510"/>
          </a:p>
          <a:p>
            <a:pPr marL="960120" lvl="2" indent="-191770" defTabSz="767715">
              <a:lnSpc>
                <a:spcPct val="100000"/>
              </a:lnSpc>
              <a:spcBef>
                <a:spcPts val="0"/>
              </a:spcBef>
              <a:defRPr sz="168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对表达式进行简化，得到一个具有相同渐近属性的表达式</a:t>
            </a:r>
            <a:r>
              <a:rPr sz="1510"/>
              <a:t>(</a:t>
            </a:r>
            <a:r>
              <a:rPr sz="1510">
                <a:latin typeface="+mj-lt"/>
                <a:ea typeface="+mj-ea"/>
                <a:cs typeface="+mj-cs"/>
                <a:sym typeface="Calibri"/>
              </a:rPr>
              <a:t>Find solution to a </a:t>
            </a:r>
            <a:r>
              <a:rPr sz="1510" i="1">
                <a:latin typeface="+mj-lt"/>
                <a:ea typeface="+mj-ea"/>
                <a:cs typeface="+mj-cs"/>
                <a:sym typeface="Calibri"/>
              </a:rPr>
              <a:t>simplified </a:t>
            </a:r>
            <a:r>
              <a:rPr sz="1510">
                <a:latin typeface="+mj-lt"/>
                <a:ea typeface="+mj-ea"/>
                <a:cs typeface="+mj-cs"/>
                <a:sym typeface="Calibri"/>
              </a:rPr>
              <a:t>recurrence with the same asymptotic properties</a:t>
            </a:r>
            <a:r>
              <a:rPr sz="1510"/>
              <a:t>)</a:t>
            </a:r>
            <a:endParaRPr sz="1510"/>
          </a:p>
          <a:p>
            <a:pPr marL="960120" lvl="2" indent="-191770" defTabSz="767715">
              <a:lnSpc>
                <a:spcPct val="100000"/>
              </a:lnSpc>
              <a:spcBef>
                <a:spcPts val="0"/>
              </a:spcBef>
              <a:defRPr sz="168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510"/>
          </a:p>
          <a:p>
            <a:pPr marL="191770" lvl="1" indent="191770" defTabSz="767715">
              <a:lnSpc>
                <a:spcPct val="100000"/>
              </a:lnSpc>
              <a:spcBef>
                <a:spcPts val="400"/>
              </a:spcBef>
              <a:buSzTx/>
              <a:buNone/>
              <a:defRPr sz="1850">
                <a:solidFill>
                  <a:srgbClr val="0033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注意：推导过程要规范</a:t>
            </a:r>
            <a:r>
              <a:t>(</a:t>
            </a:r>
            <a:r>
              <a:rPr sz="1680">
                <a:latin typeface="+mj-lt"/>
                <a:ea typeface="+mj-ea"/>
                <a:cs typeface="+mj-cs"/>
                <a:sym typeface="Calibri"/>
              </a:rPr>
              <a:t>Appeal to table of standard recurrences</a:t>
            </a:r>
            <a: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 advAuto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时间复杂度 (big-O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时间复杂度 </a:t>
            </a:r>
            <a:r>
              <a:t>(big-O)</a:t>
            </a:r>
          </a:p>
        </p:txBody>
      </p:sp>
      <p:sp>
        <p:nvSpPr>
          <p:cNvPr id="219" name="时间复杂度也称渐近时间复杂度，表示为T(n)=O(f(n))，其中f(n)为算法中频度最大的语句频度。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0185" lvl="1" indent="-210185" defTabSz="840740">
              <a:lnSpc>
                <a:spcPct val="100000"/>
              </a:lnSpc>
              <a:spcBef>
                <a:spcPts val="900"/>
              </a:spcBef>
              <a:defRPr sz="257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时间复杂度也称渐近时间复杂度，表示为</a:t>
            </a:r>
            <a:r>
              <a:t>T(n)=O(f(n))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，其中</a:t>
            </a:r>
            <a:r>
              <a:t>f(n)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为算法中频度最大的语句频度。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631190" lvl="2" indent="-210185" defTabSz="840740">
              <a:lnSpc>
                <a:spcPct val="100000"/>
              </a:lnSpc>
              <a:spcBef>
                <a:spcPts val="900"/>
              </a:spcBef>
              <a:defRPr sz="221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程序的执行时间依赖于具体的软硬件环境，不能用执行时间的长短来衡量算法的时间复杂度，而要通过基本语句执行次数的数量级来衡量。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631190" lvl="2" indent="-210185" defTabSz="840740">
              <a:lnSpc>
                <a:spcPct val="100000"/>
              </a:lnSpc>
              <a:spcBef>
                <a:spcPts val="900"/>
              </a:spcBef>
              <a:defRPr sz="221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算法中语句的频度与问题规模有关，一般考虑问题规模趋向无穷大时，该程序时间复杂度的数量级。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631190" lvl="2" indent="-210185" defTabSz="840740">
              <a:lnSpc>
                <a:spcPct val="100000"/>
              </a:lnSpc>
              <a:spcBef>
                <a:spcPts val="900"/>
              </a:spcBef>
              <a:defRPr sz="221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一般仅考虑在最坏情况下的时间复杂度，以保证算法的运行时间不会比它更长。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631190" lvl="2" indent="-210185" defTabSz="840740">
              <a:lnSpc>
                <a:spcPct val="100000"/>
              </a:lnSpc>
              <a:spcBef>
                <a:spcPts val="0"/>
              </a:spcBef>
              <a:defRPr sz="1840"/>
            </a:pPr>
            <a:r>
              <a:rPr>
                <a:latin typeface="黑体"/>
                <a:ea typeface="黑体"/>
                <a:cs typeface="黑体"/>
                <a:sym typeface="黑体"/>
              </a:rPr>
              <a:t>给定函数</a:t>
            </a:r>
            <a:r>
              <a:t>f, g : int -&gt; int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t>f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的时间复杂度为</a:t>
            </a:r>
            <a:r>
              <a:t>O(g)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表示：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210185" lvl="2" indent="210185" defTabSz="840740">
              <a:lnSpc>
                <a:spcPct val="100000"/>
              </a:lnSpc>
              <a:spcBef>
                <a:spcPts val="0"/>
              </a:spcBef>
              <a:buSzTx/>
              <a:buNone/>
              <a:defRPr sz="1840"/>
            </a:pPr>
            <a:r>
              <a:t>   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存在常量</a:t>
            </a:r>
            <a:r>
              <a:t>c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和整数</a:t>
            </a:r>
            <a:r>
              <a:t>N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，对所有</a:t>
            </a:r>
            <a:r>
              <a:t>n ≥ N,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有</a:t>
            </a:r>
            <a:r>
              <a:t>|f(n)| ≤ c * |g(n)|.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charset="0"/>
                <a:ea typeface="黑体" charset="0"/>
              </a:rPr>
              <a:t>上节课内容回顾</a:t>
            </a:r>
            <a:endParaRPr lang="zh-CN" altLang="en-US" dirty="0">
              <a:latin typeface="黑体" charset="0"/>
              <a:ea typeface="黑体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1017639" y="2300747"/>
            <a:ext cx="7226709" cy="914401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•</a:t>
            </a:r>
            <a:r>
              <a:rPr lang="zh-CN" altLang="en-US" sz="3200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</a:t>
            </a:r>
            <a:r>
              <a:rPr lang="zh-CN" altLang="en-US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静态绑定：局部声明 </a:t>
            </a:r>
            <a:r>
              <a:rPr lang="en-US" altLang="zh-CN" sz="3200" dirty="0" err="1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v.s</a:t>
            </a:r>
            <a:r>
              <a:rPr lang="en-US" altLang="zh-CN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.</a:t>
            </a:r>
            <a:r>
              <a:rPr lang="zh-CN" altLang="en-US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全局声明</a:t>
            </a:r>
            <a:endParaRPr lang="zh-CN" altLang="en-US" sz="3200" dirty="0" smtClean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/>
          <p:nvPr/>
        </p:nvSpPr>
        <p:spPr bwMode="auto">
          <a:xfrm>
            <a:off x="1017639" y="3329370"/>
            <a:ext cx="7226709" cy="101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•</a:t>
            </a:r>
            <a:r>
              <a:rPr lang="zh-CN" altLang="en-US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模式匹配：</a:t>
            </a:r>
            <a:r>
              <a:rPr lang="en-US" altLang="zh-CN" sz="3200" dirty="0" err="1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x</a:t>
            </a:r>
            <a:r>
              <a:rPr lang="en-US" altLang="zh-CN" sz="3200" baseline="-25000" dirty="0" err="1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k</a:t>
            </a:r>
            <a:r>
              <a:rPr lang="en-US" altLang="zh-CN" sz="3200" dirty="0" err="1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:v</a:t>
            </a:r>
            <a:r>
              <a:rPr lang="en-US" altLang="zh-CN" sz="3200" baseline="-25000" dirty="0" err="1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k</a:t>
            </a:r>
            <a:r>
              <a:rPr lang="zh-CN" altLang="en-US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or</a:t>
            </a:r>
            <a:r>
              <a:rPr lang="zh-CN" altLang="en-US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抛出异常</a:t>
            </a:r>
            <a:endParaRPr lang="en-US" altLang="zh-CN" sz="3200" dirty="0" smtClean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/>
          <p:nvPr/>
        </p:nvSpPr>
        <p:spPr bwMode="auto">
          <a:xfrm>
            <a:off x="1017639" y="4456315"/>
            <a:ext cx="7226709" cy="83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•</a:t>
            </a:r>
            <a:r>
              <a:rPr lang="zh-CN" altLang="en-US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</a:t>
            </a:r>
            <a:r>
              <a:rPr lang="zh-CN" altLang="en-US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归纳法：简单归纳法 </a:t>
            </a:r>
            <a:r>
              <a:rPr lang="en-US" altLang="zh-CN" sz="3200" dirty="0" err="1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v.s</a:t>
            </a:r>
            <a:r>
              <a:rPr lang="en-US" altLang="zh-CN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.</a:t>
            </a:r>
            <a:r>
              <a:rPr lang="zh-CN" altLang="en-US" sz="3200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完全归纳法</a:t>
            </a:r>
            <a:endParaRPr lang="en-US" altLang="zh-CN" sz="3200" dirty="0" smtClean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整数的比较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——compare</a:t>
            </a: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288" y="1604963"/>
            <a:ext cx="10515600" cy="31400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200"/>
              <a:t>compare: int * int -&gt; order</a:t>
            </a:r>
            <a:endParaRPr lang="en-US" altLang="zh-CN" sz="32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type </a:t>
            </a:r>
            <a:r>
              <a:rPr lang="en-US" altLang="zh-CN">
                <a:solidFill>
                  <a:srgbClr val="0033CC"/>
                </a:solidFill>
              </a:rPr>
              <a:t>order = LESS | EQUAL | GREATER;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fun </a:t>
            </a:r>
            <a:r>
              <a:rPr lang="en-US" altLang="zh-CN">
                <a:solidFill>
                  <a:srgbClr val="0033CC"/>
                </a:solidFill>
              </a:rPr>
              <a:t>compare(x:int, y:int):order =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	if </a:t>
            </a:r>
            <a:r>
              <a:rPr lang="en-US" altLang="zh-CN">
                <a:solidFill>
                  <a:srgbClr val="0033CC"/>
                </a:solidFill>
              </a:rPr>
              <a:t>x&lt;y </a:t>
            </a:r>
            <a:r>
              <a:rPr lang="en-US" altLang="zh-CN" b="1">
                <a:solidFill>
                  <a:srgbClr val="0033CC"/>
                </a:solidFill>
              </a:rPr>
              <a:t>then </a:t>
            </a:r>
            <a:r>
              <a:rPr lang="en-US" altLang="zh-CN">
                <a:solidFill>
                  <a:srgbClr val="0033CC"/>
                </a:solidFill>
              </a:rPr>
              <a:t>LESS </a:t>
            </a:r>
            <a:r>
              <a:rPr lang="en-US" altLang="zh-CN" b="1">
                <a:solidFill>
                  <a:srgbClr val="0033CC"/>
                </a:solidFill>
              </a:rPr>
              <a:t>else</a:t>
            </a:r>
            <a:endParaRPr lang="en-US" altLang="zh-CN" b="1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	if </a:t>
            </a:r>
            <a:r>
              <a:rPr lang="en-US" altLang="zh-CN">
                <a:solidFill>
                  <a:srgbClr val="0033CC"/>
                </a:solidFill>
              </a:rPr>
              <a:t>y&lt;x </a:t>
            </a:r>
            <a:r>
              <a:rPr lang="en-US" altLang="zh-CN" b="1">
                <a:solidFill>
                  <a:srgbClr val="0033CC"/>
                </a:solidFill>
              </a:rPr>
              <a:t>then </a:t>
            </a:r>
            <a:r>
              <a:rPr lang="en-US" altLang="zh-CN">
                <a:solidFill>
                  <a:srgbClr val="0033CC"/>
                </a:solidFill>
              </a:rPr>
              <a:t>GREATER </a:t>
            </a:r>
            <a:r>
              <a:rPr lang="en-US" altLang="zh-CN" b="1">
                <a:solidFill>
                  <a:srgbClr val="0033CC"/>
                </a:solidFill>
              </a:rPr>
              <a:t>else </a:t>
            </a:r>
            <a:r>
              <a:rPr lang="en-US" altLang="zh-CN">
                <a:solidFill>
                  <a:srgbClr val="0033CC"/>
                </a:solidFill>
              </a:rPr>
              <a:t>EQUAL;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80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50013" y="4930775"/>
            <a:ext cx="4806950" cy="154463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compare(</a:t>
            </a:r>
            <a:r>
              <a:rPr lang="en-US" altLang="zh-CN" sz="2400" dirty="0" err="1">
                <a:solidFill>
                  <a:schemeClr val="tx1"/>
                </a:solidFill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</a:rPr>
              <a:t>) = LESS 	    	if x&lt;y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compare(</a:t>
            </a:r>
            <a:r>
              <a:rPr lang="en-US" altLang="zh-CN" sz="2400" dirty="0" err="1">
                <a:solidFill>
                  <a:schemeClr val="tx1"/>
                </a:solidFill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</a:rPr>
              <a:t>) = EQUAL    	if x=y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compare(</a:t>
            </a:r>
            <a:r>
              <a:rPr lang="en-US" altLang="zh-CN" sz="2400" dirty="0" err="1">
                <a:solidFill>
                  <a:schemeClr val="tx1"/>
                </a:solidFill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</a:rPr>
              <a:t>) = GREATER 	if x&gt;y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整数的比较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2832100"/>
          </a:xfrm>
        </p:spPr>
        <p:txBody>
          <a:bodyPr/>
          <a:lstStyle/>
          <a:p>
            <a:r>
              <a:rPr lang="en-US" altLang="zh-CN" sz="3200">
                <a:ea typeface="黑体" charset="0"/>
              </a:rPr>
              <a:t>≤ </a:t>
            </a:r>
            <a:r>
              <a:rPr lang="zh-CN" altLang="en-US" sz="3200">
                <a:ea typeface="黑体" charset="0"/>
              </a:rPr>
              <a:t>对</a:t>
            </a:r>
            <a:r>
              <a:rPr lang="en-US" altLang="zh-CN" sz="3200">
                <a:ea typeface="黑体" charset="0"/>
              </a:rPr>
              <a:t>int</a:t>
            </a:r>
            <a:r>
              <a:rPr lang="zh-CN" altLang="en-US" sz="3200">
                <a:ea typeface="黑体" charset="0"/>
              </a:rPr>
              <a:t>类型的数据进行线性排序</a:t>
            </a:r>
            <a:r>
              <a:rPr lang="en-US" altLang="zh-CN" sz="3200"/>
              <a:t>(</a:t>
            </a:r>
            <a:r>
              <a:rPr lang="en-US" altLang="zh-CN" sz="3200" b="1" i="1"/>
              <a:t>linear ordering</a:t>
            </a:r>
            <a:r>
              <a:rPr lang="en-US" altLang="zh-CN" sz="3200"/>
              <a:t>)</a:t>
            </a:r>
            <a:endParaRPr lang="en-US" altLang="zh-CN" sz="32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800"/>
              <a:t>For all values </a:t>
            </a:r>
            <a:r>
              <a:rPr lang="en-US" altLang="zh-CN" sz="2800" i="1"/>
              <a:t>a,b,c </a:t>
            </a:r>
            <a:r>
              <a:rPr lang="en-US" altLang="zh-CN" sz="2800"/>
              <a:t>:int</a:t>
            </a:r>
            <a:endParaRPr lang="en-US" altLang="zh-CN" sz="2800"/>
          </a:p>
          <a:p>
            <a:pPr lvl="2"/>
            <a:r>
              <a:rPr lang="en-US" altLang="zh-CN" sz="2400"/>
              <a:t>If </a:t>
            </a:r>
            <a:r>
              <a:rPr lang="en-US" altLang="zh-CN" sz="2400" i="1"/>
              <a:t>a </a:t>
            </a:r>
            <a:r>
              <a:rPr lang="en-US" altLang="zh-CN" sz="2400"/>
              <a:t>≤ </a:t>
            </a:r>
            <a:r>
              <a:rPr lang="en-US" altLang="zh-CN" sz="2400" i="1"/>
              <a:t>b </a:t>
            </a:r>
            <a:r>
              <a:rPr lang="en-US" altLang="zh-CN" sz="2400"/>
              <a:t>and </a:t>
            </a:r>
            <a:r>
              <a:rPr lang="en-US" altLang="zh-CN" sz="2400" i="1"/>
              <a:t>b </a:t>
            </a:r>
            <a:r>
              <a:rPr lang="en-US" altLang="zh-CN" sz="2400"/>
              <a:t>≤ </a:t>
            </a:r>
            <a:r>
              <a:rPr lang="en-US" altLang="zh-CN" sz="2400" i="1"/>
              <a:t>a </a:t>
            </a:r>
            <a:r>
              <a:rPr lang="en-US" altLang="zh-CN" sz="2400"/>
              <a:t>then </a:t>
            </a:r>
            <a:r>
              <a:rPr lang="en-US" altLang="zh-CN" sz="2400" i="1"/>
              <a:t>a </a:t>
            </a:r>
            <a:r>
              <a:rPr lang="en-US" altLang="zh-CN" sz="2400"/>
              <a:t>= </a:t>
            </a:r>
            <a:r>
              <a:rPr lang="en-US" altLang="zh-CN" sz="2400" i="1"/>
              <a:t>b 	</a:t>
            </a:r>
            <a:r>
              <a:rPr lang="en-US" altLang="zh-CN" sz="2400"/>
              <a:t>(</a:t>
            </a:r>
            <a:r>
              <a:rPr lang="zh-CN" altLang="en-US" sz="2400">
                <a:latin typeface="黑体" charset="0"/>
                <a:ea typeface="黑体" charset="0"/>
              </a:rPr>
              <a:t>反对称性，</a:t>
            </a:r>
            <a:r>
              <a:rPr lang="en-US" altLang="zh-CN" sz="2400"/>
              <a:t>antisymmetry)</a:t>
            </a:r>
            <a:endParaRPr lang="en-US" altLang="zh-CN" sz="2400"/>
          </a:p>
          <a:p>
            <a:pPr lvl="2"/>
            <a:r>
              <a:rPr lang="en-US" altLang="zh-CN" sz="2400"/>
              <a:t>If </a:t>
            </a:r>
            <a:r>
              <a:rPr lang="en-US" altLang="zh-CN" sz="2400" i="1"/>
              <a:t>a </a:t>
            </a:r>
            <a:r>
              <a:rPr lang="en-US" altLang="zh-CN" sz="2400"/>
              <a:t>≤ </a:t>
            </a:r>
            <a:r>
              <a:rPr lang="en-US" altLang="zh-CN" sz="2400" i="1"/>
              <a:t>b </a:t>
            </a:r>
            <a:r>
              <a:rPr lang="en-US" altLang="zh-CN" sz="2400"/>
              <a:t>and </a:t>
            </a:r>
            <a:r>
              <a:rPr lang="en-US" altLang="zh-CN" sz="2400" i="1"/>
              <a:t>b </a:t>
            </a:r>
            <a:r>
              <a:rPr lang="en-US" altLang="zh-CN" sz="2400"/>
              <a:t>≤ </a:t>
            </a:r>
            <a:r>
              <a:rPr lang="en-US" altLang="zh-CN" sz="2400" i="1"/>
              <a:t>c </a:t>
            </a:r>
            <a:r>
              <a:rPr lang="en-US" altLang="zh-CN" sz="2400"/>
              <a:t>then </a:t>
            </a:r>
            <a:r>
              <a:rPr lang="en-US" altLang="zh-CN" sz="2400" i="1"/>
              <a:t>a </a:t>
            </a:r>
            <a:r>
              <a:rPr lang="en-US" altLang="zh-CN" sz="2400"/>
              <a:t>≤ </a:t>
            </a:r>
            <a:r>
              <a:rPr lang="en-US" altLang="zh-CN" sz="2400" i="1"/>
              <a:t>c 		</a:t>
            </a:r>
            <a:r>
              <a:rPr lang="en-US" altLang="zh-CN" sz="2400"/>
              <a:t>(</a:t>
            </a:r>
            <a:r>
              <a:rPr lang="zh-CN" altLang="en-US" sz="2400">
                <a:latin typeface="黑体" charset="0"/>
                <a:ea typeface="黑体" charset="0"/>
              </a:rPr>
              <a:t>传递性，</a:t>
            </a:r>
            <a:r>
              <a:rPr lang="en-US" altLang="zh-CN" sz="2400"/>
              <a:t>transitivity)</a:t>
            </a:r>
            <a:endParaRPr lang="en-US" altLang="zh-CN" sz="2400"/>
          </a:p>
          <a:p>
            <a:pPr lvl="2"/>
            <a:r>
              <a:rPr lang="en-US" altLang="zh-CN" sz="2400"/>
              <a:t>Either </a:t>
            </a:r>
            <a:r>
              <a:rPr lang="en-US" altLang="zh-CN" sz="2400" i="1"/>
              <a:t>a </a:t>
            </a:r>
            <a:r>
              <a:rPr lang="en-US" altLang="zh-CN" sz="2400"/>
              <a:t>≤ </a:t>
            </a:r>
            <a:r>
              <a:rPr lang="en-US" altLang="zh-CN" sz="2400" i="1"/>
              <a:t>b </a:t>
            </a:r>
            <a:r>
              <a:rPr lang="en-US" altLang="zh-CN" sz="2400"/>
              <a:t>or </a:t>
            </a:r>
            <a:r>
              <a:rPr lang="en-US" altLang="zh-CN" sz="2400" i="1"/>
              <a:t>b </a:t>
            </a:r>
            <a:r>
              <a:rPr lang="en-US" altLang="zh-CN" sz="2400"/>
              <a:t>≤ </a:t>
            </a:r>
            <a:r>
              <a:rPr lang="en-US" altLang="zh-CN" sz="2400" i="1"/>
              <a:t>a 			</a:t>
            </a:r>
            <a:r>
              <a:rPr lang="en-US" altLang="zh-CN" sz="2400"/>
              <a:t>(</a:t>
            </a:r>
            <a:r>
              <a:rPr lang="zh-CN" altLang="en-US" sz="2400">
                <a:latin typeface="黑体" charset="0"/>
                <a:ea typeface="黑体" charset="0"/>
              </a:rPr>
              <a:t>整体性，</a:t>
            </a:r>
            <a:r>
              <a:rPr lang="en-US" altLang="zh-CN" sz="2400"/>
              <a:t>totality)</a:t>
            </a:r>
            <a:endParaRPr lang="en-US" altLang="zh-CN" sz="2400"/>
          </a:p>
          <a:p>
            <a:endParaRPr lang="en-US" altLang="zh-CN" sz="800"/>
          </a:p>
          <a:p>
            <a:r>
              <a:rPr lang="en-US" altLang="zh-CN" sz="3200"/>
              <a:t> &lt; </a:t>
            </a:r>
            <a:r>
              <a:rPr lang="zh-CN" altLang="en-US" sz="3200">
                <a:ea typeface="黑体" charset="0"/>
              </a:rPr>
              <a:t>定义为</a:t>
            </a:r>
            <a:endParaRPr lang="en-US" altLang="zh-CN" sz="3200">
              <a:ea typeface="黑体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800"/>
              <a:t>For all values </a:t>
            </a:r>
            <a:r>
              <a:rPr lang="en-US" altLang="zh-CN" sz="2800" i="1"/>
              <a:t>a,b</a:t>
            </a:r>
            <a:r>
              <a:rPr lang="en-US" altLang="zh-CN" sz="2800"/>
              <a:t>:int</a:t>
            </a:r>
            <a:endParaRPr lang="en-US" altLang="zh-CN" sz="2800"/>
          </a:p>
          <a:p>
            <a:pPr lvl="2"/>
            <a:r>
              <a:rPr lang="en-US" altLang="zh-CN" sz="2400" i="1"/>
              <a:t>a </a:t>
            </a:r>
            <a:r>
              <a:rPr lang="en-US" altLang="zh-CN" sz="2400"/>
              <a:t>&lt; </a:t>
            </a:r>
            <a:r>
              <a:rPr lang="en-US" altLang="zh-CN" sz="2400" i="1"/>
              <a:t>b </a:t>
            </a:r>
            <a:r>
              <a:rPr lang="en-US" altLang="zh-CN" sz="2400"/>
              <a:t>if and only if (a ≤ </a:t>
            </a:r>
            <a:r>
              <a:rPr lang="en-US" altLang="zh-CN" sz="2400" i="1"/>
              <a:t>b </a:t>
            </a:r>
            <a:r>
              <a:rPr lang="en-US" altLang="zh-CN" sz="2400"/>
              <a:t>and </a:t>
            </a:r>
            <a:r>
              <a:rPr lang="en-US" altLang="zh-CN" sz="2400" i="1"/>
              <a:t>a </a:t>
            </a:r>
            <a:r>
              <a:rPr lang="en-US" altLang="zh-CN" sz="2400"/>
              <a:t>≠ </a:t>
            </a:r>
            <a:r>
              <a:rPr lang="en-US" altLang="zh-CN" sz="2400" i="1"/>
              <a:t>b</a:t>
            </a:r>
            <a:r>
              <a:rPr lang="en-US" altLang="zh-CN" sz="2400"/>
              <a:t>)</a:t>
            </a: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>
                <a:latin typeface="黑体" charset="0"/>
                <a:ea typeface="黑体" charset="0"/>
              </a:rPr>
              <a:t>  且满足</a:t>
            </a:r>
            <a:endParaRPr lang="en-US" altLang="zh-CN" sz="32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800"/>
              <a:t>For all values </a:t>
            </a:r>
            <a:r>
              <a:rPr lang="en-US" altLang="zh-CN" sz="2800" i="1"/>
              <a:t>a,b</a:t>
            </a:r>
            <a:r>
              <a:rPr lang="en-US" altLang="zh-CN" sz="2800"/>
              <a:t>:int</a:t>
            </a:r>
            <a:endParaRPr lang="en-US" altLang="zh-CN" sz="2800"/>
          </a:p>
          <a:p>
            <a:pPr lvl="2"/>
            <a:r>
              <a:rPr lang="en-US" altLang="zh-CN" sz="2400" i="1"/>
              <a:t>a </a:t>
            </a:r>
            <a:r>
              <a:rPr lang="en-US" altLang="zh-CN" sz="2400"/>
              <a:t>&lt; </a:t>
            </a:r>
            <a:r>
              <a:rPr lang="en-US" altLang="zh-CN" sz="2400" i="1"/>
              <a:t>b </a:t>
            </a:r>
            <a:r>
              <a:rPr lang="en-US" altLang="zh-CN" sz="2400"/>
              <a:t>or </a:t>
            </a:r>
            <a:r>
              <a:rPr lang="en-US" altLang="zh-CN" sz="2400" i="1"/>
              <a:t>b </a:t>
            </a:r>
            <a:r>
              <a:rPr lang="en-US" altLang="zh-CN" sz="2400"/>
              <a:t>&lt; </a:t>
            </a:r>
            <a:r>
              <a:rPr lang="en-US" altLang="zh-CN" sz="2400" i="1"/>
              <a:t>a </a:t>
            </a:r>
            <a:r>
              <a:rPr lang="en-US" altLang="zh-CN" sz="2400"/>
              <a:t>or </a:t>
            </a:r>
            <a:r>
              <a:rPr lang="en-US" altLang="zh-CN" sz="2400" i="1"/>
              <a:t>a </a:t>
            </a:r>
            <a:r>
              <a:rPr lang="en-US" altLang="zh-CN" sz="2400"/>
              <a:t>= </a:t>
            </a:r>
            <a:r>
              <a:rPr lang="en-US" altLang="zh-CN" sz="2400" i="1"/>
              <a:t>b 		</a:t>
            </a:r>
            <a:r>
              <a:rPr lang="en-US" altLang="zh-CN" sz="2400"/>
              <a:t>(</a:t>
            </a:r>
            <a:r>
              <a:rPr lang="zh-CN" altLang="en-US" sz="2400">
                <a:latin typeface="黑体" charset="0"/>
                <a:ea typeface="黑体" charset="0"/>
              </a:rPr>
              <a:t>三分法，</a:t>
            </a:r>
            <a:r>
              <a:rPr lang="en-US" altLang="zh-CN" sz="2400"/>
              <a:t>trichotomy)</a:t>
            </a:r>
            <a:br>
              <a:rPr lang="en-US" altLang="zh-CN" sz="2400"/>
            </a:br>
            <a:br>
              <a:rPr lang="en-US" altLang="zh-CN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排序结果的判断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——sorted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554163"/>
            <a:ext cx="10515600" cy="4949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sorted : int list -&gt; bool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latin typeface="黑体" charset="0"/>
                <a:ea typeface="黑体" charset="0"/>
              </a:rPr>
              <a:t>函数功能：线性表中的元素按照升序</a:t>
            </a:r>
            <a:r>
              <a:rPr lang="en-US" altLang="zh-CN">
                <a:latin typeface="黑体" charset="0"/>
                <a:ea typeface="黑体" charset="0"/>
              </a:rPr>
              <a:t>(</a:t>
            </a:r>
            <a:r>
              <a:rPr lang="zh-CN" altLang="en-US">
                <a:latin typeface="黑体" charset="0"/>
                <a:ea typeface="黑体" charset="0"/>
              </a:rPr>
              <a:t>允许相邻元素相同</a:t>
            </a:r>
            <a:r>
              <a:rPr lang="en-US" altLang="zh-CN">
                <a:latin typeface="黑体" charset="0"/>
                <a:ea typeface="黑体" charset="0"/>
              </a:rPr>
              <a:t>)</a:t>
            </a:r>
            <a:r>
              <a:rPr lang="zh-CN" altLang="en-US">
                <a:latin typeface="黑体" charset="0"/>
                <a:ea typeface="黑体" charset="0"/>
              </a:rPr>
              <a:t>的方式排列，则该整数表为有序表</a:t>
            </a:r>
            <a:r>
              <a:rPr lang="en-US" altLang="zh-CN">
                <a:latin typeface="黑体" charset="0"/>
                <a:ea typeface="黑体" charset="0"/>
              </a:rPr>
              <a:t>(</a:t>
            </a:r>
            <a:r>
              <a:rPr lang="zh-CN" altLang="en-US">
                <a:latin typeface="黑体" charset="0"/>
                <a:ea typeface="黑体" charset="0"/>
              </a:rPr>
              <a:t>增序</a:t>
            </a:r>
            <a:r>
              <a:rPr lang="en-US" altLang="zh-CN">
                <a:latin typeface="黑体" charset="0"/>
                <a:ea typeface="黑体" charset="0"/>
              </a:rPr>
              <a:t>)</a:t>
            </a:r>
            <a:r>
              <a:rPr lang="zh-CN" altLang="en-US">
                <a:latin typeface="黑体" charset="0"/>
                <a:ea typeface="黑体" charset="0"/>
              </a:rPr>
              <a:t>。</a:t>
            </a:r>
            <a:r>
              <a:rPr lang="en-US" altLang="zh-CN" sz="2400"/>
              <a:t>A list of integers is &lt;-sorted</a:t>
            </a:r>
            <a:r>
              <a:rPr lang="zh-CN" altLang="en-US" sz="2400"/>
              <a:t>：</a:t>
            </a:r>
            <a:r>
              <a:rPr lang="en-US" altLang="zh-CN" sz="2400"/>
              <a:t>if each item in the list is ≤ all items that occur later.</a:t>
            </a:r>
            <a:endParaRPr lang="en-US" altLang="zh-CN" sz="2400"/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7030A0"/>
                </a:solidFill>
                <a:latin typeface="黑体" charset="0"/>
                <a:ea typeface="黑体" charset="0"/>
              </a:rPr>
              <a:t>——</a:t>
            </a:r>
            <a:r>
              <a:rPr lang="zh-CN" altLang="en-US" sz="2400">
                <a:solidFill>
                  <a:srgbClr val="7030A0"/>
                </a:solidFill>
                <a:latin typeface="黑体" charset="0"/>
                <a:ea typeface="黑体" charset="0"/>
              </a:rPr>
              <a:t>用于排序算法的测试</a:t>
            </a:r>
            <a:endParaRPr lang="en-US" altLang="zh-CN" sz="2400">
              <a:solidFill>
                <a:srgbClr val="7030A0"/>
              </a:solidFill>
              <a:latin typeface="黑体" charset="0"/>
              <a:ea typeface="黑体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黑体" charset="0"/>
                <a:ea typeface="黑体" charset="0"/>
              </a:rPr>
              <a:t>函数代码：</a:t>
            </a:r>
            <a:endParaRPr lang="en-US" altLang="zh-CN">
              <a:latin typeface="黑体" charset="0"/>
              <a:ea typeface="黑体" charset="0"/>
            </a:endParaRPr>
          </a:p>
          <a:p>
            <a:pPr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	fun </a:t>
            </a:r>
            <a:r>
              <a:rPr lang="en-US" altLang="zh-CN">
                <a:solidFill>
                  <a:srgbClr val="0033CC"/>
                </a:solidFill>
              </a:rPr>
              <a:t>sorted [ ] = </a:t>
            </a:r>
            <a:r>
              <a:rPr lang="en-US" altLang="zh-CN" b="1">
                <a:solidFill>
                  <a:srgbClr val="0033CC"/>
                </a:solidFill>
              </a:rPr>
              <a:t>true</a:t>
            </a:r>
            <a:endParaRPr lang="en-US" altLang="zh-CN" b="1">
              <a:solidFill>
                <a:srgbClr val="0033CC"/>
              </a:solidFill>
            </a:endParaRPr>
          </a:p>
          <a:p>
            <a:pPr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	    | sorted [x] = </a:t>
            </a:r>
            <a:r>
              <a:rPr lang="en-US" altLang="zh-CN" b="1">
                <a:solidFill>
                  <a:srgbClr val="0033CC"/>
                </a:solidFill>
              </a:rPr>
              <a:t>true</a:t>
            </a:r>
            <a:endParaRPr lang="en-US" altLang="zh-CN" b="1">
              <a:solidFill>
                <a:srgbClr val="0033CC"/>
              </a:solidFill>
            </a:endParaRPr>
          </a:p>
          <a:p>
            <a:pPr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	    | sorted (x::y::L) =</a:t>
            </a:r>
            <a:endParaRPr lang="en-US" altLang="zh-CN">
              <a:solidFill>
                <a:srgbClr val="0033CC"/>
              </a:solidFill>
            </a:endParaRPr>
          </a:p>
          <a:p>
            <a:pPr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33CC"/>
                </a:solidFill>
              </a:rPr>
              <a:t>	       </a:t>
            </a:r>
            <a:r>
              <a:rPr lang="en-US" altLang="zh-CN">
                <a:solidFill>
                  <a:srgbClr val="0033CC"/>
                </a:solidFill>
              </a:rPr>
              <a:t>(compare(x,y) &lt;&gt; GREATER) </a:t>
            </a:r>
            <a:r>
              <a:rPr lang="en-US" altLang="zh-CN" b="1">
                <a:solidFill>
                  <a:srgbClr val="0033CC"/>
                </a:solidFill>
              </a:rPr>
              <a:t>andalso </a:t>
            </a:r>
            <a:r>
              <a:rPr lang="en-US" altLang="zh-CN">
                <a:solidFill>
                  <a:srgbClr val="0033CC"/>
                </a:solidFill>
              </a:rPr>
              <a:t>sorted(y::L);</a:t>
            </a:r>
            <a:endParaRPr lang="zh-CN" altLang="en-US">
              <a:solidFill>
                <a:srgbClr val="0033CC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66130" y="4262755"/>
            <a:ext cx="5995670" cy="1322070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all L :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list,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sorted(L) = true 	if L is &lt;-sorted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	         = false 	otherwise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插入排序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688" y="1443038"/>
            <a:ext cx="10764837" cy="22098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sz="32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基本思想：</a:t>
            </a:r>
            <a:endParaRPr lang="en-US" altLang="zh-CN" sz="320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</a:pP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每次将一个待排数据按大小插入到已排序数据序列中的适当位置，直到数据全部插入完毕。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操作步骤：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Font typeface="Calibri Light" panose="020F0302020204030204" pitchFamily="34" charset="0"/>
              <a:buAutoNum type="arabicPeriod"/>
            </a:pP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从有序数列和无序数列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{a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,a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…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n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}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开始进行排序；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Font typeface="Calibri Light" panose="020F0302020204030204" pitchFamily="34" charset="0"/>
              <a:buAutoNum type="arabicPeriod"/>
            </a:pP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处理第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个元素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(i=2,3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…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n)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时，数列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{a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,a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…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i-1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}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是有序的，而数列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{a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,a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i+1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…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n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}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是无序的。用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与有序数列进行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比较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，找出合适的位置将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a</a:t>
            </a:r>
            <a:r>
              <a:rPr lang="en-US" altLang="zh-CN" baseline="-25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插入；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Font typeface="Calibri Light" panose="020F0302020204030204" pitchFamily="34" charset="0"/>
              <a:buAutoNum type="arabicPeriod"/>
            </a:pP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重复第二步，共进行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n-i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次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插入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处理，数列全部有序。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532688" y="5899150"/>
            <a:ext cx="42878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如何用递归程序实现？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隶书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zh-CN" altLang="en-US" dirty="0">
                <a:ea typeface="黑体" pitchFamily="2" charset="-122"/>
                <a:cs typeface="Arial" panose="020B0604020202020204" pitchFamily="34" charset="0"/>
              </a:rPr>
              <a:t>整数</a:t>
            </a:r>
            <a:r>
              <a:rPr lang="zh-CN" altLang="en-US" dirty="0" smtClean="0">
                <a:ea typeface="黑体" pitchFamily="2" charset="-122"/>
                <a:cs typeface="Arial" panose="020B0604020202020204" pitchFamily="34" charset="0"/>
              </a:rPr>
              <a:t>的插入</a:t>
            </a:r>
            <a:r>
              <a:rPr lang="en-US" altLang="zh-CN" dirty="0" smtClean="0">
                <a:ea typeface="黑体" pitchFamily="2" charset="-122"/>
                <a:cs typeface="Arial" panose="020B0604020202020204" pitchFamily="34" charset="0"/>
              </a:rPr>
              <a:t>——</a:t>
            </a:r>
            <a:r>
              <a:rPr lang="en-US" altLang="zh-CN" dirty="0" smtClean="0">
                <a:latin typeface="+mn-lt"/>
                <a:ea typeface="黑体" pitchFamily="2" charset="-122"/>
                <a:cs typeface="Arial" panose="020B0604020202020204" pitchFamily="34" charset="0"/>
              </a:rPr>
              <a:t>ins</a:t>
            </a:r>
            <a:endParaRPr lang="zh-CN" altLang="en-US" dirty="0" smtClean="0">
              <a:latin typeface="+mn-lt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17176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ins : int * int list -&gt; int list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REQUIRES L is a sorted list 			*)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ENSURES ins(x, L) = a sorted perm of x::L 	*)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fun </a:t>
            </a:r>
            <a:r>
              <a:rPr lang="en-US" altLang="zh-CN">
                <a:solidFill>
                  <a:srgbClr val="0033CC"/>
                </a:solidFill>
              </a:rPr>
              <a:t>ins (x, [ ]) = [x]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    | ins (x, y::L) = </a:t>
            </a:r>
            <a:r>
              <a:rPr lang="en-US" altLang="zh-CN" b="1">
                <a:solidFill>
                  <a:srgbClr val="0033CC"/>
                </a:solidFill>
              </a:rPr>
              <a:t>case </a:t>
            </a:r>
            <a:r>
              <a:rPr lang="en-US" altLang="zh-CN">
                <a:solidFill>
                  <a:srgbClr val="0033CC"/>
                </a:solidFill>
              </a:rPr>
              <a:t>compare(x, y) </a:t>
            </a:r>
            <a:r>
              <a:rPr lang="en-US" altLang="zh-CN" b="1">
                <a:solidFill>
                  <a:srgbClr val="0033CC"/>
                </a:solidFill>
              </a:rPr>
              <a:t>of</a:t>
            </a:r>
            <a:endParaRPr lang="en-US" altLang="zh-CN" b="1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		       GREATER =&gt; y::ins(x, L)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		    |        _ 	  =&gt; x::y::L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18200" y="5513070"/>
            <a:ext cx="6108065" cy="106870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all sorted integer lists L,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ins(x, L) = a sorted permutation of x::L.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144000" y="4310063"/>
            <a:ext cx="2236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如何证明？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隶书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用归纳法证明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Ins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函数的正确性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863" y="2703513"/>
            <a:ext cx="11085512" cy="3524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7030A0"/>
                </a:solidFill>
                <a:latin typeface="黑体" charset="0"/>
                <a:ea typeface="黑体" charset="0"/>
                <a:cs typeface="Arial" panose="020B0604020202020204" pitchFamily="34" charset="0"/>
              </a:rPr>
              <a:t>根据</a:t>
            </a:r>
            <a:r>
              <a:rPr lang="en-US" altLang="zh-CN" sz="3200" b="1">
                <a:solidFill>
                  <a:srgbClr val="7030A0"/>
                </a:solidFill>
                <a:latin typeface="黑体" charset="0"/>
                <a:ea typeface="黑体" charset="0"/>
                <a:cs typeface="Arial" panose="020B0604020202020204" pitchFamily="34" charset="0"/>
              </a:rPr>
              <a:t>L</a:t>
            </a:r>
            <a:r>
              <a:rPr lang="zh-CN" altLang="en-US" sz="3200" b="1">
                <a:solidFill>
                  <a:srgbClr val="7030A0"/>
                </a:solidFill>
                <a:latin typeface="黑体" charset="0"/>
                <a:ea typeface="黑体" charset="0"/>
                <a:cs typeface="Arial" panose="020B0604020202020204" pitchFamily="34" charset="0"/>
              </a:rPr>
              <a:t>的长度进行归纳证明</a:t>
            </a:r>
            <a:endParaRPr lang="en-US" altLang="zh-CN" sz="3200" b="1">
              <a:solidFill>
                <a:srgbClr val="7030A0"/>
              </a:solidFill>
              <a:latin typeface="黑体" charset="0"/>
              <a:ea typeface="黑体" charset="0"/>
              <a:cs typeface="Arial" panose="020B060402020202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L</a:t>
            </a:r>
            <a:r>
              <a:rPr lang="zh-CN" altLang="en-US" sz="28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长度为</a:t>
            </a:r>
            <a:r>
              <a:rPr lang="en-US" altLang="zh-CN" sz="28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0</a:t>
            </a:r>
            <a:r>
              <a:rPr lang="zh-CN" altLang="en-US" sz="28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时，证明</a:t>
            </a:r>
            <a:r>
              <a:rPr lang="en-US" altLang="zh-CN" sz="2800"/>
              <a:t>ins(x, [ ]) </a:t>
            </a:r>
            <a:r>
              <a:rPr lang="zh-CN" altLang="en-US" sz="2800"/>
              <a:t>为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有序表</a:t>
            </a:r>
            <a:r>
              <a:rPr lang="en-US" altLang="zh-CN" sz="2800">
                <a:latin typeface="Arial" panose="020B0604020202020204" pitchFamily="34" charset="0"/>
                <a:ea typeface="黑体" charset="0"/>
              </a:rPr>
              <a:t>.</a:t>
            </a:r>
            <a:endParaRPr lang="en-US" altLang="zh-CN" sz="2800">
              <a:latin typeface="Arial" panose="020B0604020202020204" pitchFamily="34" charset="0"/>
              <a:ea typeface="黑体" charset="0"/>
            </a:endParaRPr>
          </a:p>
          <a:p>
            <a:pPr marL="971550" lvl="1" indent="-514350">
              <a:buFont typeface="Calibri Light" panose="020F0302020204030204" pitchFamily="34" charset="0"/>
              <a:buAutoNum type="arabicPeriod"/>
            </a:pP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假设对所有长度小于</a:t>
            </a:r>
            <a:r>
              <a:rPr lang="en-US" altLang="zh-CN" sz="2800">
                <a:latin typeface="Arial" panose="020B0604020202020204" pitchFamily="34" charset="0"/>
                <a:ea typeface="黑体" charset="0"/>
              </a:rPr>
              <a:t>k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的有序表</a:t>
            </a:r>
            <a:r>
              <a:rPr lang="en-US" altLang="zh-CN" sz="2800">
                <a:latin typeface="Arial" panose="020B0604020202020204" pitchFamily="34" charset="0"/>
                <a:ea typeface="黑体" charset="0"/>
              </a:rPr>
              <a:t>A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，</a:t>
            </a:r>
            <a:r>
              <a:rPr lang="en-US" altLang="zh-CN" sz="2800"/>
              <a:t>ins(x, A) 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为</a:t>
            </a:r>
            <a:r>
              <a:rPr lang="en-US" altLang="zh-CN" sz="2800"/>
              <a:t> x::A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的有序表</a:t>
            </a:r>
            <a:r>
              <a:rPr lang="en-US" altLang="zh-CN" sz="2800"/>
              <a:t>.</a:t>
            </a:r>
            <a:endParaRPr lang="en-US" altLang="zh-CN" sz="3200"/>
          </a:p>
          <a:p>
            <a:pPr marL="971550" lvl="1" indent="-514350">
              <a:buFont typeface="Arial" panose="020B0604020202020204" pitchFamily="34" charset="0"/>
              <a:buNone/>
            </a:pPr>
            <a:r>
              <a:rPr lang="en-US" altLang="zh-CN" sz="3200">
                <a:latin typeface="Arial" panose="020B0604020202020204" pitchFamily="34" charset="0"/>
                <a:ea typeface="黑体" charset="0"/>
              </a:rPr>
              <a:t>	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证明：</a:t>
            </a:r>
            <a:r>
              <a:rPr lang="en-US" altLang="zh-CN" sz="2800"/>
              <a:t>ins(x, L) 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为</a:t>
            </a:r>
            <a:r>
              <a:rPr lang="en-US" altLang="zh-CN" sz="2800"/>
              <a:t>x::L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的有序表</a:t>
            </a:r>
            <a:r>
              <a:rPr lang="en-US" altLang="zh-CN" sz="2800">
                <a:latin typeface="Arial" panose="020B0604020202020204" pitchFamily="34" charset="0"/>
                <a:ea typeface="黑体" charset="0"/>
              </a:rPr>
              <a:t>,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其中</a:t>
            </a:r>
            <a:r>
              <a:rPr lang="en-US" altLang="zh-CN" sz="2800">
                <a:latin typeface="Arial" panose="020B0604020202020204" pitchFamily="34" charset="0"/>
                <a:ea typeface="黑体" charset="0"/>
              </a:rPr>
              <a:t>L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的长度为</a:t>
            </a:r>
            <a:r>
              <a:rPr lang="en-US" altLang="zh-CN" sz="2800">
                <a:latin typeface="Arial" panose="020B0604020202020204" pitchFamily="34" charset="0"/>
                <a:ea typeface="黑体" charset="0"/>
              </a:rPr>
              <a:t>k</a:t>
            </a:r>
            <a:r>
              <a:rPr lang="zh-CN" altLang="en-US" sz="2800">
                <a:latin typeface="Arial" panose="020B0604020202020204" pitchFamily="34" charset="0"/>
                <a:ea typeface="黑体" charset="0"/>
              </a:rPr>
              <a:t>且为有序表</a:t>
            </a:r>
            <a:endParaRPr lang="zh-CN" altLang="en-US" sz="2800"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490538" y="1477963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  <a:endParaRPr lang="en-US" altLang="zh-CN" sz="1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53150" y="1609725"/>
            <a:ext cx="5936615" cy="106870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all sorted integer lists L,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ins(x, L) = a sorted permutation of x::L.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782" t="27434" r="3997" b="5459"/>
          <a:stretch>
            <a:fillRect/>
          </a:stretch>
        </p:blipFill>
        <p:spPr>
          <a:xfrm>
            <a:off x="2134566" y="1690688"/>
            <a:ext cx="7922867" cy="4436534"/>
          </a:xfrm>
          <a:prstGeom prst="rect">
            <a:avLst/>
          </a:prstGeom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用归纳法证明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Ins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函数的正确性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7818" t="16050" r="8769" b="2964"/>
          <a:stretch>
            <a:fillRect/>
          </a:stretch>
        </p:blipFill>
        <p:spPr>
          <a:xfrm>
            <a:off x="2506132" y="1537333"/>
            <a:ext cx="6844475" cy="5113868"/>
          </a:xfrm>
          <a:prstGeom prst="rect">
            <a:avLst/>
          </a:prstGeom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用归纳法证明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Ins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函数的正确性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插入排序</a:t>
            </a:r>
            <a:r>
              <a:rPr lang="en-US" altLang="zh-CN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</a:t>
            </a:r>
            <a:r>
              <a:rPr lang="en-US" altLang="zh-CN" dirty="0" err="1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isort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500" y="1536700"/>
            <a:ext cx="8948738" cy="30162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 err="1">
                <a:latin typeface="+mn-lt"/>
                <a:ea typeface="宋体" pitchFamily="2" charset="-122"/>
              </a:rPr>
              <a:t>isort</a:t>
            </a:r>
            <a:r>
              <a:rPr lang="en-US" altLang="zh-CN" sz="3200" dirty="0">
                <a:latin typeface="+mn-lt"/>
                <a:ea typeface="宋体" pitchFamily="2" charset="-122"/>
              </a:rPr>
              <a:t> :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int</a:t>
            </a:r>
            <a:r>
              <a:rPr lang="en-US" altLang="zh-CN" sz="3200" dirty="0">
                <a:latin typeface="+mn-lt"/>
                <a:ea typeface="宋体" pitchFamily="2" charset="-122"/>
              </a:rPr>
              <a:t> list -&gt;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int</a:t>
            </a:r>
            <a:r>
              <a:rPr lang="en-US" altLang="zh-CN" sz="3200" dirty="0">
                <a:latin typeface="+mn-lt"/>
                <a:ea typeface="宋体" pitchFamily="2" charset="-122"/>
              </a:rPr>
              <a:t> list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defRPr/>
            </a:pPr>
            <a:endParaRPr lang="en-US" altLang="zh-CN" sz="1200" dirty="0"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latin typeface="+mn-lt"/>
                <a:ea typeface="宋体" pitchFamily="2" charset="-122"/>
              </a:rPr>
              <a:t>(* REQUIRES true 					*)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latin typeface="+mn-lt"/>
                <a:ea typeface="宋体" pitchFamily="2" charset="-122"/>
              </a:rPr>
              <a:t>(* ENSURES isort(L) = a sorted perm of L 	*)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defRPr/>
            </a:pPr>
            <a:endParaRPr lang="pt-BR" altLang="zh-CN" sz="1200" dirty="0">
              <a:solidFill>
                <a:srgbClr val="0433FF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3200" b="1" dirty="0">
                <a:solidFill>
                  <a:srgbClr val="0033CC"/>
                </a:solidFill>
                <a:latin typeface="+mn-lt"/>
                <a:ea typeface="宋体" pitchFamily="2" charset="-122"/>
              </a:rPr>
              <a:t>fun 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isort [ ] = [ ]</a:t>
            </a:r>
            <a:endParaRPr lang="en-US" altLang="zh-CN" sz="32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  |   isort (x::L) = ins (x, isort L)</a:t>
            </a:r>
            <a:endParaRPr lang="pt-BR" altLang="zh-CN" sz="32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6413" y="4859338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all integer lists L,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isort L = a </a:t>
            </a:r>
            <a:r>
              <a:rPr lang="en-US" altLang="zh-CN" sz="2800" dirty="0" smtClean="0">
                <a:solidFill>
                  <a:schemeClr val="tx1"/>
                </a:solidFill>
              </a:rPr>
              <a:t>sorted </a:t>
            </a:r>
            <a:r>
              <a:rPr lang="en-US" altLang="zh-CN" sz="2800" dirty="0">
                <a:solidFill>
                  <a:schemeClr val="tx1"/>
                </a:solidFill>
              </a:rPr>
              <a:t>permutation of L.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插入排序</a:t>
            </a:r>
            <a:r>
              <a:rPr lang="en-US" altLang="zh-CN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</a:t>
            </a:r>
            <a:r>
              <a:rPr lang="en-US" altLang="zh-CN" dirty="0" err="1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isort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500" y="1536700"/>
            <a:ext cx="8948738" cy="30162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 err="1">
                <a:latin typeface="+mn-lt"/>
                <a:ea typeface="宋体" pitchFamily="2" charset="-122"/>
              </a:rPr>
              <a:t>isort</a:t>
            </a:r>
            <a:r>
              <a:rPr lang="en-US" altLang="zh-CN" sz="3200" dirty="0">
                <a:latin typeface="+mn-lt"/>
                <a:ea typeface="宋体" pitchFamily="2" charset="-122"/>
              </a:rPr>
              <a:t> :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int</a:t>
            </a:r>
            <a:r>
              <a:rPr lang="en-US" altLang="zh-CN" sz="3200" dirty="0">
                <a:latin typeface="+mn-lt"/>
                <a:ea typeface="宋体" pitchFamily="2" charset="-122"/>
              </a:rPr>
              <a:t> list -&gt;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int</a:t>
            </a:r>
            <a:r>
              <a:rPr lang="en-US" altLang="zh-CN" sz="3200" dirty="0">
                <a:latin typeface="+mn-lt"/>
                <a:ea typeface="宋体" pitchFamily="2" charset="-122"/>
              </a:rPr>
              <a:t> list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defRPr/>
            </a:pPr>
            <a:endParaRPr lang="en-US" altLang="zh-CN" sz="1200" dirty="0"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latin typeface="+mn-lt"/>
                <a:ea typeface="宋体" pitchFamily="2" charset="-122"/>
              </a:rPr>
              <a:t>(* REQUIRES true 					*)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latin typeface="+mn-lt"/>
                <a:ea typeface="宋体" pitchFamily="2" charset="-122"/>
              </a:rPr>
              <a:t>(* ENSURES isort(L) = a sorted perm of L 	*)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defRPr/>
            </a:pPr>
            <a:endParaRPr lang="pt-BR" altLang="zh-CN" sz="1200" dirty="0">
              <a:solidFill>
                <a:srgbClr val="0433FF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3200" b="1" dirty="0">
                <a:solidFill>
                  <a:srgbClr val="0033CC"/>
                </a:solidFill>
                <a:latin typeface="+mn-lt"/>
                <a:ea typeface="宋体" pitchFamily="2" charset="-122"/>
              </a:rPr>
              <a:t>fun 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isort [ ] = [ ]</a:t>
            </a:r>
            <a:endParaRPr lang="en-US" altLang="zh-CN" sz="32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  |   isort (x::L) = ins (x, isort L)</a:t>
            </a:r>
            <a:endParaRPr lang="pt-BR" altLang="zh-CN" sz="32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61884" y="5138738"/>
            <a:ext cx="45127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[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5,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4,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3,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2,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1]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怎么排的？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隶书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简单归纳法(simple (mathematical) 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33151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简单归纳法</a:t>
            </a:r>
            <a:r>
              <a:rPr dirty="0">
                <a:latin typeface="黑体"/>
                <a:ea typeface="黑体"/>
                <a:cs typeface="黑体"/>
              </a:rPr>
              <a:t>(simple </a:t>
            </a:r>
            <a:r>
              <a:rPr dirty="0" smtClean="0">
                <a:latin typeface="黑体"/>
                <a:ea typeface="黑体"/>
                <a:cs typeface="黑体"/>
              </a:rPr>
              <a:t>induction</a:t>
            </a:r>
            <a:r>
              <a:rPr dirty="0">
                <a:latin typeface="黑体"/>
                <a:ea typeface="黑体"/>
                <a:cs typeface="黑体"/>
              </a:rPr>
              <a:t>)</a:t>
            </a:r>
            <a:endParaRPr dirty="0">
              <a:latin typeface="黑体"/>
              <a:ea typeface="黑体"/>
              <a:cs typeface="黑体"/>
            </a:endParaRPr>
          </a:p>
        </p:txBody>
      </p:sp>
      <p:sp>
        <p:nvSpPr>
          <p:cNvPr id="147" name="证明对所有非负整数n，P(n)都成立…"/>
          <p:cNvSpPr txBox="1">
            <a:spLocks noGrp="1"/>
          </p:cNvSpPr>
          <p:nvPr>
            <p:ph type="body" sz="half" idx="4294967295"/>
          </p:nvPr>
        </p:nvSpPr>
        <p:spPr>
          <a:xfrm>
            <a:off x="838200" y="2133600"/>
            <a:ext cx="10515600" cy="33651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3200" dirty="0">
                <a:latin typeface="黑体"/>
                <a:ea typeface="黑体"/>
                <a:cs typeface="黑体"/>
                <a:sym typeface="黑体"/>
              </a:rPr>
              <a:t>证明对所有非负整数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n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P(n)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都成立</a:t>
            </a:r>
            <a:endParaRPr sz="32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3200" dirty="0">
                <a:latin typeface="黑体"/>
                <a:ea typeface="黑体"/>
                <a:cs typeface="黑体"/>
                <a:sym typeface="黑体"/>
              </a:rPr>
              <a:t>基本情形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(base case)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：证明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P(0)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成立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				</a:t>
            </a:r>
            <a:endParaRPr sz="3200" dirty="0">
              <a:latin typeface="黑体"/>
              <a:ea typeface="黑体"/>
              <a:cs typeface="黑体"/>
              <a:sym typeface="Calibri Ligh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3200" dirty="0">
                <a:latin typeface="黑体"/>
                <a:ea typeface="黑体"/>
                <a:cs typeface="黑体"/>
                <a:sym typeface="黑体"/>
              </a:rPr>
              <a:t>推导过程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(inductive step)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：</a:t>
            </a:r>
            <a:br>
              <a:rPr sz="3200" dirty="0">
                <a:latin typeface="黑体"/>
                <a:ea typeface="黑体"/>
                <a:cs typeface="黑体"/>
                <a:sym typeface="黑体"/>
              </a:rPr>
            </a:b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     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假设对任意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k(≥</a:t>
            </a:r>
            <a:r>
              <a:rPr sz="3200" dirty="0">
                <a:latin typeface="黑体"/>
                <a:ea typeface="黑体"/>
                <a:cs typeface="黑体"/>
                <a:sym typeface="宋体"/>
              </a:rPr>
              <a:t>0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P(k)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成立，则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P(k+1)</a:t>
            </a:r>
            <a:r>
              <a:rPr sz="3200" dirty="0">
                <a:latin typeface="黑体"/>
                <a:ea typeface="黑体"/>
                <a:cs typeface="黑体"/>
                <a:sym typeface="黑体"/>
              </a:rPr>
              <a:t>也成立</a:t>
            </a:r>
            <a:r>
              <a:rPr sz="3200" dirty="0">
                <a:latin typeface="黑体"/>
                <a:ea typeface="黑体"/>
                <a:cs typeface="黑体"/>
                <a:sym typeface="Calibri Light"/>
              </a:rPr>
              <a:t>	</a:t>
            </a:r>
            <a:endParaRPr sz="3200" dirty="0">
              <a:latin typeface="黑体"/>
              <a:ea typeface="黑体"/>
              <a:cs typeface="黑体"/>
              <a:sym typeface="Calibri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 advAuto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插入排序</a:t>
            </a:r>
            <a:r>
              <a:rPr lang="en-US" altLang="zh-CN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</a:t>
            </a:r>
            <a:r>
              <a:rPr lang="en-US" altLang="zh-CN" dirty="0" err="1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isort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500" y="1536700"/>
            <a:ext cx="8948738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 err="1">
                <a:latin typeface="+mn-lt"/>
                <a:ea typeface="宋体" pitchFamily="2" charset="-122"/>
              </a:rPr>
              <a:t>isort</a:t>
            </a:r>
            <a:r>
              <a:rPr lang="en-US" altLang="zh-CN" sz="3200" dirty="0">
                <a:latin typeface="+mn-lt"/>
                <a:ea typeface="宋体" pitchFamily="2" charset="-122"/>
              </a:rPr>
              <a:t> :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int</a:t>
            </a:r>
            <a:r>
              <a:rPr lang="en-US" altLang="zh-CN" sz="3200" dirty="0">
                <a:latin typeface="+mn-lt"/>
                <a:ea typeface="宋体" pitchFamily="2" charset="-122"/>
              </a:rPr>
              <a:t> list -&gt;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int</a:t>
            </a:r>
            <a:r>
              <a:rPr lang="en-US" altLang="zh-CN" sz="3200" dirty="0">
                <a:latin typeface="+mn-lt"/>
                <a:ea typeface="宋体" pitchFamily="2" charset="-122"/>
              </a:rPr>
              <a:t> 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list</a:t>
            </a:r>
            <a:endParaRPr lang="pt-BR" altLang="zh-CN" sz="1200" dirty="0">
              <a:solidFill>
                <a:srgbClr val="0433FF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3200" b="1" dirty="0">
                <a:solidFill>
                  <a:srgbClr val="0033CC"/>
                </a:solidFill>
                <a:latin typeface="+mn-lt"/>
                <a:ea typeface="宋体" pitchFamily="2" charset="-122"/>
              </a:rPr>
              <a:t>fun 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isort [ ] = [ ]</a:t>
            </a:r>
            <a:endParaRPr lang="en-US" altLang="zh-CN" sz="32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  |   isort (x::L) = ins (x, isort L)</a:t>
            </a:r>
            <a:endParaRPr lang="pt-BR" altLang="zh-CN" sz="32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98825" y="4562663"/>
            <a:ext cx="45127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[5,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4,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3,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2,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1]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怎么排的？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隶书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8507" y="3386945"/>
            <a:ext cx="8948738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2800" dirty="0" err="1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isort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(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::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[4,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…,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1]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 </a:t>
            </a:r>
            <a:endParaRPr lang="zh-CN" altLang="en-US" sz="2800" dirty="0" smtClean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= </a:t>
            </a: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ins 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, </a:t>
            </a:r>
            <a:r>
              <a:rPr lang="de-DE" altLang="zh-CN" sz="2800" dirty="0" err="1">
                <a:solidFill>
                  <a:srgbClr val="0033CC"/>
                </a:solidFill>
                <a:latin typeface="+mn-lt"/>
                <a:ea typeface="宋体" pitchFamily="2" charset="-122"/>
              </a:rPr>
              <a:t>isort</a:t>
            </a: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[4,</a:t>
            </a:r>
            <a:r>
              <a:rPr lang="zh-CN" altLang="en-US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…,</a:t>
            </a:r>
            <a:r>
              <a:rPr lang="zh-CN" altLang="en-US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1]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endParaRPr lang="zh-CN" altLang="en-US" sz="2800" dirty="0" smtClean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= ins (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,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ins(4,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de-DE" altLang="zh-CN" sz="2800" dirty="0" err="1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isort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[3,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2,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1]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endParaRPr lang="zh-CN" altLang="en-US" sz="28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= ins (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,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ins(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4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ins(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3,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de-DE" altLang="zh-CN" sz="2800" dirty="0" err="1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isort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[2,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]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endParaRPr lang="zh-CN" altLang="en-US" sz="28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= ins (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,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ins(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4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ins(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3,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ins(2,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isort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[1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]</a:t>
            </a:r>
            <a:r>
              <a:rPr lang="de-DE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))</a:t>
            </a:r>
            <a:endParaRPr lang="zh-CN" altLang="en-US" sz="28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= ins (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,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ins(4,</a:t>
            </a:r>
            <a:r>
              <a:rPr lang="zh-CN" altLang="en-US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ins(3, ins(2,</a:t>
            </a:r>
            <a:r>
              <a:rPr lang="zh-CN" altLang="en-US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[1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]</a:t>
            </a:r>
            <a:r>
              <a:rPr lang="de-DE" altLang="zh-CN" sz="28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))</a:t>
            </a:r>
            <a:endParaRPr lang="zh-CN" altLang="en-US" sz="2800" dirty="0" smtClean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=</a:t>
            </a:r>
            <a:r>
              <a:rPr lang="zh-CN" altLang="en-US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…</a:t>
            </a:r>
            <a:endParaRPr lang="zh-CN" altLang="en-US" sz="28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endParaRPr lang="pt-BR" altLang="zh-CN" sz="28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6646228" y="260033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  <a:endParaRPr lang="en-US" altLang="zh-CN" sz="1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另一个插入排序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——isort’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679575"/>
            <a:ext cx="10515600" cy="3101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3200" dirty="0"/>
              <a:t>isort’ :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list -&gt;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list</a:t>
            </a:r>
            <a:endParaRPr lang="en-US" altLang="zh-CN" sz="32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3200" dirty="0"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b="1" dirty="0">
                <a:solidFill>
                  <a:srgbClr val="0033CC"/>
                </a:solidFill>
              </a:rPr>
              <a:t>fun </a:t>
            </a:r>
            <a:r>
              <a:rPr lang="en-US" altLang="zh-CN" sz="3200" dirty="0" err="1">
                <a:solidFill>
                  <a:srgbClr val="0033CC"/>
                </a:solidFill>
              </a:rPr>
              <a:t>isort</a:t>
            </a:r>
            <a:r>
              <a:rPr lang="en-US" altLang="zh-CN" sz="3200" dirty="0">
                <a:solidFill>
                  <a:srgbClr val="0033CC"/>
                </a:solidFill>
              </a:rPr>
              <a:t>’ [ ] = [ ]</a:t>
            </a:r>
            <a:endParaRPr lang="en-US" altLang="zh-CN" sz="3200" dirty="0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solidFill>
                  <a:srgbClr val="0033CC"/>
                </a:solidFill>
              </a:rPr>
              <a:t>  |   isort</a:t>
            </a:r>
            <a:r>
              <a:rPr lang="en-US" altLang="zh-CN" sz="3200" dirty="0">
                <a:solidFill>
                  <a:srgbClr val="0033CC"/>
                </a:solidFill>
              </a:rPr>
              <a:t>’ [x] = [x]</a:t>
            </a:r>
            <a:endParaRPr lang="en-US" altLang="zh-CN" sz="3200" dirty="0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de-DE" altLang="zh-CN" sz="3200" dirty="0" smtClean="0">
                <a:solidFill>
                  <a:srgbClr val="0033CC"/>
                </a:solidFill>
              </a:rPr>
              <a:t>  |   isort</a:t>
            </a:r>
            <a:r>
              <a:rPr lang="de-DE" altLang="zh-CN" sz="3200" dirty="0">
                <a:solidFill>
                  <a:srgbClr val="0033CC"/>
                </a:solidFill>
              </a:rPr>
              <a:t>’ (x::L) = ins (x, isort’ L</a:t>
            </a:r>
            <a:r>
              <a:rPr lang="de-DE" altLang="zh-CN" sz="3200" dirty="0" smtClean="0">
                <a:solidFill>
                  <a:srgbClr val="0033CC"/>
                </a:solidFill>
              </a:rPr>
              <a:t>);</a:t>
            </a:r>
            <a:endParaRPr lang="en-US" altLang="zh-CN" sz="3200" dirty="0" smtClean="0">
              <a:solidFill>
                <a:srgbClr val="0033CC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39800" y="3298825"/>
            <a:ext cx="2878138" cy="70485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411663" y="4995863"/>
            <a:ext cx="6227762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</a:rPr>
              <a:t>isort</a:t>
            </a:r>
            <a:r>
              <a:rPr lang="en-US" altLang="zh-CN" sz="2400">
                <a:latin typeface="Arial" panose="020B0604020202020204" pitchFamily="34" charset="0"/>
              </a:rPr>
              <a:t> and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</a:rPr>
              <a:t>isort’</a:t>
            </a:r>
            <a:r>
              <a:rPr lang="en-US" altLang="zh-CN" sz="2400">
                <a:latin typeface="Arial" panose="020B0604020202020204" pitchFamily="34" charset="0"/>
              </a:rPr>
              <a:t> are extensionally equivalent.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	For all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400">
                <a:latin typeface="Arial" panose="020B0604020202020204" pitchFamily="34" charset="0"/>
              </a:rPr>
              <a:t> : int list,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</a:rPr>
              <a:t>isort L</a:t>
            </a:r>
            <a:r>
              <a:rPr lang="en-US" altLang="zh-CN" sz="2400">
                <a:latin typeface="Arial" panose="020B0604020202020204" pitchFamily="34" charset="0"/>
              </a:rPr>
              <a:t> =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</a:rPr>
              <a:t>isort’ L</a:t>
            </a:r>
            <a:r>
              <a:rPr lang="en-US" altLang="zh-CN" sz="2400">
                <a:latin typeface="Arial" panose="020B0604020202020204" pitchFamily="34" charset="0"/>
              </a:rPr>
              <a:t>.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5951538" y="1430973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  <a:endParaRPr lang="en-US" altLang="zh-CN" sz="1800" b="1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归并排序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83" y="1804670"/>
            <a:ext cx="10515600" cy="4351338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基本思想：采用分治法（</a:t>
            </a:r>
            <a:r>
              <a:rPr lang="en-US" altLang="zh-CN" i="1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Divide and Conquer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）将已有序的子序列合并，得到完全有序的序列；即先使每个子序列有序，再使子序列段间有序。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操作步骤：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将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个元素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分成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两个含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n/2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元素的子序列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将两个子序列递归排序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合并</a:t>
            </a:r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两个已排序好的序列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694430" y="3175635"/>
            <a:ext cx="4625975" cy="506095"/>
          </a:xfrm>
          <a:prstGeom prst="wedgeRoundRectCallout">
            <a:avLst>
              <a:gd name="adj1" fmla="val -47265"/>
              <a:gd name="adj2" fmla="val 12809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split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*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</a:t>
            </a:r>
            <a:endParaRPr lang="zh-CN" altLang="en-US" sz="2400" dirty="0"/>
          </a:p>
        </p:txBody>
      </p:sp>
      <p:sp>
        <p:nvSpPr>
          <p:cNvPr id="5" name="圆角矩形标注 4"/>
          <p:cNvSpPr/>
          <p:nvPr/>
        </p:nvSpPr>
        <p:spPr>
          <a:xfrm>
            <a:off x="2051050" y="5762625"/>
            <a:ext cx="4625975" cy="506413"/>
          </a:xfrm>
          <a:prstGeom prst="wedgeRoundRectCallout">
            <a:avLst>
              <a:gd name="adj1" fmla="val -44998"/>
              <a:gd name="adj2" fmla="val -16703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merge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*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ldLvl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善于使用帮助</a:t>
            </a:r>
            <a:r>
              <a:rPr lang="en-US" altLang="zh-CN" dirty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(helper)</a:t>
            </a:r>
            <a:r>
              <a:rPr lang="zh-CN" altLang="en-US" dirty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函数</a:t>
            </a:r>
            <a:endParaRPr lang="zh-CN" altLang="en-US" dirty="0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112077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满足调用函数的功能需求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扩展应用到其他函数中，实现更广泛的功能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11268" name="矩形 4"/>
          <p:cNvSpPr>
            <a:spLocks noChangeArrowheads="1"/>
          </p:cNvSpPr>
          <p:nvPr/>
        </p:nvSpPr>
        <p:spPr bwMode="auto">
          <a:xfrm>
            <a:off x="838200" y="3405188"/>
            <a:ext cx="5688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merge : int list * int list -&gt; int list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6405" y="4806950"/>
            <a:ext cx="5688330" cy="1499870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033CC"/>
                </a:solidFill>
              </a:rPr>
              <a:t>For all </a:t>
            </a:r>
            <a:r>
              <a:rPr lang="en-US" altLang="zh-CN" sz="2400" dirty="0">
                <a:solidFill>
                  <a:srgbClr val="FF0000"/>
                </a:solidFill>
              </a:rPr>
              <a:t>sorted lists </a:t>
            </a:r>
            <a:r>
              <a:rPr lang="en-US" altLang="zh-CN" sz="2400" dirty="0">
                <a:solidFill>
                  <a:srgbClr val="0033CC"/>
                </a:solidFill>
              </a:rPr>
              <a:t>A and B,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33CC"/>
                </a:solidFill>
              </a:rPr>
              <a:t>   merge(A, B)= a </a:t>
            </a:r>
            <a:r>
              <a:rPr lang="en-US" altLang="zh-CN" sz="2400" dirty="0">
                <a:solidFill>
                  <a:srgbClr val="FF0000"/>
                </a:solidFill>
              </a:rPr>
              <a:t>sorted permutation </a:t>
            </a:r>
            <a:r>
              <a:rPr lang="en-US" altLang="zh-CN" sz="2400" dirty="0">
                <a:solidFill>
                  <a:srgbClr val="0033CC"/>
                </a:solidFill>
              </a:rPr>
              <a:t>of </a:t>
            </a:r>
            <a:br>
              <a:rPr lang="en-US" altLang="zh-CN" sz="2400" dirty="0">
                <a:solidFill>
                  <a:srgbClr val="0033CC"/>
                </a:solidFill>
              </a:rPr>
            </a:br>
            <a:r>
              <a:rPr lang="en-US" altLang="zh-CN" sz="2400" dirty="0">
                <a:solidFill>
                  <a:srgbClr val="0033CC"/>
                </a:solidFill>
              </a:rPr>
              <a:t>                            A@B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00800" y="4831080"/>
            <a:ext cx="5485765" cy="1499870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rgbClr val="0033CC"/>
                </a:solidFill>
              </a:rPr>
              <a:t>For all </a:t>
            </a:r>
            <a:r>
              <a:rPr lang="en-US" altLang="zh-CN" sz="2400" dirty="0">
                <a:solidFill>
                  <a:srgbClr val="FF0000"/>
                </a:solidFill>
              </a:rPr>
              <a:t>integer lists </a:t>
            </a:r>
            <a:r>
              <a:rPr lang="en-US" altLang="zh-CN" sz="2400" dirty="0">
                <a:solidFill>
                  <a:srgbClr val="0033CC"/>
                </a:solidFill>
              </a:rPr>
              <a:t>A and B,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33CC"/>
                </a:solidFill>
              </a:rPr>
              <a:t>   merge(A, B)= a </a:t>
            </a:r>
            <a:r>
              <a:rPr lang="en-US" altLang="zh-CN" sz="2400" dirty="0">
                <a:solidFill>
                  <a:srgbClr val="FF0000"/>
                </a:solidFill>
              </a:rPr>
              <a:t>permutation</a:t>
            </a:r>
            <a:r>
              <a:rPr lang="en-US" altLang="zh-CN" sz="2400" dirty="0">
                <a:solidFill>
                  <a:srgbClr val="0033CC"/>
                </a:solidFill>
              </a:rPr>
              <a:t> of </a:t>
            </a:r>
            <a:br>
              <a:rPr lang="en-US" altLang="zh-CN" sz="2400" dirty="0">
                <a:solidFill>
                  <a:srgbClr val="0033CC"/>
                </a:solidFill>
              </a:rPr>
            </a:br>
            <a:r>
              <a:rPr lang="en-US" altLang="zh-CN" sz="2400" dirty="0">
                <a:solidFill>
                  <a:srgbClr val="0033CC"/>
                </a:solidFill>
              </a:rPr>
              <a:t>                            A@B</a:t>
            </a:r>
            <a:endParaRPr lang="zh-CN" altLang="en-US" sz="2400" dirty="0">
              <a:solidFill>
                <a:srgbClr val="0033CC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27075" y="4278313"/>
            <a:ext cx="2325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7030A0"/>
                </a:solidFill>
                <a:latin typeface="黑体" charset="0"/>
                <a:ea typeface="黑体" charset="0"/>
              </a:rPr>
              <a:t>在归并排序中：</a:t>
            </a:r>
            <a:endParaRPr lang="zh-CN" altLang="en-US" sz="2400">
              <a:solidFill>
                <a:srgbClr val="7030A0"/>
              </a:solidFill>
              <a:latin typeface="黑体" charset="0"/>
              <a:ea typeface="黑体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81788" y="4344988"/>
            <a:ext cx="2325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7030A0"/>
                </a:solidFill>
                <a:latin typeface="黑体" charset="0"/>
                <a:ea typeface="黑体" charset="0"/>
              </a:rPr>
              <a:t>通常情况下：</a:t>
            </a:r>
            <a:endParaRPr lang="zh-CN" altLang="en-US" sz="2400">
              <a:solidFill>
                <a:srgbClr val="7030A0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68" grpId="0"/>
      <p:bldP spid="7" grpId="0" bldLvl="0" animBg="1"/>
      <p:bldP spid="8" grpId="0" bldLvl="0" animBg="1"/>
      <p:bldP spid="4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善于使用帮助</a:t>
            </a:r>
            <a:r>
              <a:rPr lang="en-US" altLang="zh-CN" dirty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(helper)</a:t>
            </a:r>
            <a:r>
              <a:rPr lang="zh-CN" altLang="en-US" dirty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函数</a:t>
            </a:r>
            <a:endParaRPr lang="zh-CN" altLang="en-US" dirty="0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2195768"/>
            <a:ext cx="10515600" cy="3101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3200" dirty="0" smtClean="0"/>
              <a:t>如何实现更加复杂的函数功能？</a:t>
            </a:r>
            <a:endParaRPr lang="zh-CN" altLang="en-US" sz="32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33CC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状态的记录和改变</a:t>
            </a:r>
            <a:endParaRPr lang="zh-CN" altLang="en-US" dirty="0" smtClean="0">
              <a:solidFill>
                <a:srgbClr val="0033CC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33CC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更复杂的递归</a:t>
            </a:r>
            <a:endParaRPr lang="zh-CN" altLang="en-US" dirty="0" smtClean="0">
              <a:solidFill>
                <a:srgbClr val="0033CC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rgbClr val="0033CC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Helper</a:t>
            </a:r>
            <a:r>
              <a:rPr lang="zh-CN" altLang="en-US" dirty="0" smtClean="0">
                <a:solidFill>
                  <a:srgbClr val="0033CC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functions</a:t>
            </a:r>
            <a:endParaRPr lang="zh-CN" altLang="en-US" dirty="0">
              <a:solidFill>
                <a:srgbClr val="0033CC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solidFill>
                <a:srgbClr val="0033CC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939" y="2223836"/>
            <a:ext cx="8182122" cy="362351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善于使用帮助</a:t>
            </a:r>
            <a:r>
              <a:rPr lang="en-US" altLang="zh-CN" dirty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(helper)</a:t>
            </a:r>
            <a:r>
              <a:rPr lang="zh-CN" altLang="en-US" dirty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函数</a:t>
            </a:r>
            <a:endParaRPr lang="zh-CN" altLang="en-US" dirty="0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1919371"/>
            <a:ext cx="6667500" cy="4559300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 bwMode="auto">
          <a:xfrm>
            <a:off x="838200" y="413251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split</a:t>
            </a:r>
            <a:r>
              <a:rPr lang="zh-CN" altLang="en-US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函数的特点</a:t>
            </a:r>
            <a:endParaRPr lang="zh-CN" altLang="en-US" dirty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表的分割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——split</a:t>
            </a:r>
            <a:endParaRPr lang="zh-CN" altLang="en-US" sz="320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630363"/>
            <a:ext cx="10998200" cy="44624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split : int list -&gt; int list * int list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/>
              <a:t>(* REQUIRES true 							*)</a:t>
            </a:r>
            <a:endParaRPr lang="en-US" altLang="zh-CN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/>
              <a:t>(* ENSURES split(L) = a pair of lists (A, B) 			*)</a:t>
            </a:r>
            <a:endParaRPr lang="en-US" altLang="zh-CN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/>
              <a:t>(* such that length(A) and length(B) differ by at most 1, 	*)</a:t>
            </a:r>
            <a:endParaRPr lang="en-US" altLang="zh-CN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/>
              <a:t>(* and A@B is a permutation of L. 				*)</a:t>
            </a:r>
            <a:endParaRPr lang="en-US" altLang="zh-CN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altLang="zh-CN" sz="100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fun </a:t>
            </a:r>
            <a:r>
              <a:rPr lang="en-US" altLang="zh-CN">
                <a:solidFill>
                  <a:srgbClr val="0033CC"/>
                </a:solidFill>
              </a:rPr>
              <a:t>split [ ]  = ([ ],  [ ]) 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    | split [x] = ([x], [ ])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    | split (x::y::L) =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	let </a:t>
            </a:r>
            <a:r>
              <a:rPr lang="en-US" altLang="zh-CN">
                <a:solidFill>
                  <a:srgbClr val="0033CC"/>
                </a:solidFill>
              </a:rPr>
              <a:t>val (A, B) =split L 	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	in </a:t>
            </a:r>
            <a:r>
              <a:rPr lang="es-ES" altLang="zh-CN">
                <a:solidFill>
                  <a:srgbClr val="0033CC"/>
                </a:solidFill>
              </a:rPr>
              <a:t>(x::A, y::B) 	</a:t>
            </a:r>
            <a:endParaRPr lang="es-E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s-ES" altLang="zh-CN" b="1">
                <a:solidFill>
                  <a:srgbClr val="0033CC"/>
                </a:solidFill>
              </a:rPr>
              <a:t>	end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84675" y="4052570"/>
            <a:ext cx="7771130" cy="107378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all L:int list,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split(L) = a pair of lists (A, B) such that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length(A) ≈ length(B) and A@B is a permutation of 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383588" y="5699125"/>
            <a:ext cx="223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如何证明？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隶书" charset="0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17613" y="4284663"/>
            <a:ext cx="2878137" cy="52863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4006850" y="3702050"/>
            <a:ext cx="1390650" cy="461963"/>
          </a:xfrm>
          <a:prstGeom prst="wedgeRoundRectCallout">
            <a:avLst>
              <a:gd name="adj1" fmla="val -41478"/>
              <a:gd name="adj2" fmla="val 62500"/>
              <a:gd name="adj3" fmla="val 16667"/>
            </a:avLst>
          </a:prstGeom>
          <a:solidFill>
            <a:srgbClr val="B9D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能否去掉？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/>
      <p:bldP spid="6" grpId="0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用归纳法证明</a:t>
            </a:r>
            <a:r>
              <a:rPr lang="en-US" altLang="zh-CN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split</a:t>
            </a:r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函数的正确性</a:t>
            </a:r>
            <a:endParaRPr lang="zh-CN" altLang="en-US" dirty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470" y="1597025"/>
            <a:ext cx="11783695" cy="464693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7030A0"/>
                </a:solidFill>
                <a:latin typeface="黑体" charset="0"/>
                <a:ea typeface="黑体" charset="0"/>
                <a:cs typeface="Arial" panose="020B0604020202020204" pitchFamily="34" charset="0"/>
              </a:rPr>
              <a:t>根据</a:t>
            </a:r>
            <a:r>
              <a:rPr lang="en-US" altLang="zh-CN" sz="3200" b="1">
                <a:solidFill>
                  <a:srgbClr val="7030A0"/>
                </a:solidFill>
                <a:latin typeface="黑体" charset="0"/>
                <a:ea typeface="黑体" charset="0"/>
                <a:cs typeface="Arial" panose="020B0604020202020204" pitchFamily="34" charset="0"/>
              </a:rPr>
              <a:t>L</a:t>
            </a:r>
            <a:r>
              <a:rPr lang="zh-CN" altLang="en-US" sz="3200" b="1">
                <a:solidFill>
                  <a:srgbClr val="7030A0"/>
                </a:solidFill>
                <a:latin typeface="黑体" charset="0"/>
                <a:ea typeface="黑体" charset="0"/>
                <a:cs typeface="Arial" panose="020B0604020202020204" pitchFamily="34" charset="0"/>
              </a:rPr>
              <a:t>的长度用完全归纳法进行证明</a:t>
            </a:r>
            <a:endParaRPr lang="en-US" altLang="zh-CN" sz="3200" b="1">
              <a:solidFill>
                <a:srgbClr val="7030A0"/>
              </a:solidFill>
              <a:latin typeface="黑体" charset="0"/>
              <a:ea typeface="黑体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>
                <a:cs typeface="Arial" panose="020B0604020202020204" pitchFamily="34" charset="0"/>
              </a:rPr>
              <a:t>1. L = [ ], [x]</a:t>
            </a:r>
            <a:endParaRPr lang="en-US" altLang="zh-CN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黑体" charset="0"/>
                <a:ea typeface="黑体" charset="0"/>
                <a:cs typeface="Arial" panose="020B0604020202020204" pitchFamily="34" charset="0"/>
              </a:rPr>
              <a:t>   </a:t>
            </a:r>
            <a:r>
              <a:rPr lang="en-US" altLang="zh-CN" sz="2400">
                <a:latin typeface="黑体" charset="0"/>
                <a:ea typeface="黑体" charset="0"/>
                <a:cs typeface="Arial" panose="020B0604020202020204" pitchFamily="34" charset="0"/>
              </a:rPr>
              <a:t>①</a:t>
            </a:r>
            <a:r>
              <a:rPr lang="en-US" altLang="zh-CN" sz="2400">
                <a:cs typeface="Arial" panose="020B0604020202020204" pitchFamily="34" charset="0"/>
              </a:rPr>
              <a:t>split [ ] = a pair (A, B) such that length(A)≈length(B) &amp; A@B is a perm of [ ]. </a:t>
            </a:r>
            <a:endParaRPr lang="en-US" altLang="zh-CN" sz="240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cs typeface="Arial" panose="020B0604020202020204" pitchFamily="34" charset="0"/>
              </a:rPr>
              <a:t>        ②split [x] = a pair (A, B) such that length(A)≈length(B) &amp; A@B is a perm of [x].</a:t>
            </a:r>
            <a:endParaRPr lang="en-US" altLang="zh-CN" sz="240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黑体" charset="0"/>
              </a:rPr>
              <a:t>2. </a:t>
            </a:r>
            <a:r>
              <a:rPr lang="zh-CN" altLang="en-US" sz="2400">
                <a:latin typeface="Arial" panose="020B0604020202020204" pitchFamily="34" charset="0"/>
                <a:ea typeface="黑体" charset="0"/>
              </a:rPr>
              <a:t>假设</a:t>
            </a:r>
            <a:r>
              <a:rPr lang="en-US" altLang="zh-CN" sz="2400"/>
              <a:t>split(R) = a pair (A’, B’) such that length(A’)≈length(B’) &amp; A’@B’ is a perm of R. </a:t>
            </a:r>
            <a:endParaRPr lang="en-US" altLang="zh-CN" sz="24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黑体" charset="0"/>
              </a:rPr>
              <a:t>     </a:t>
            </a:r>
            <a:r>
              <a:rPr lang="zh-CN" altLang="en-US" sz="2400">
                <a:latin typeface="Arial" panose="020B0604020202020204" pitchFamily="34" charset="0"/>
                <a:ea typeface="黑体" charset="0"/>
              </a:rPr>
              <a:t>证明</a:t>
            </a:r>
            <a:r>
              <a:rPr lang="en-US" altLang="zh-CN" sz="2400">
                <a:latin typeface="Arial" panose="020B0604020202020204" pitchFamily="34" charset="0"/>
                <a:ea typeface="黑体" charset="0"/>
              </a:rPr>
              <a:t>: </a:t>
            </a:r>
            <a:r>
              <a:rPr lang="en-US" altLang="zh-CN" sz="2400"/>
              <a:t> split(L) = a pair (A, B) such that length(A)≈length(B) &amp; A@B is a perm of x::y::R.			(L=x::y::R)</a:t>
            </a:r>
            <a:endParaRPr lang="zh-CN" altLang="en-US" sz="2400">
              <a:latin typeface="Arial" panose="020B0604020202020204" pitchFamily="34" charset="0"/>
              <a:ea typeface="黑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表的分割</a:t>
            </a:r>
            <a:r>
              <a:rPr lang="en-US" altLang="zh-CN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——split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681020" y="735518"/>
            <a:ext cx="4831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[5,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4,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3,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2,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1]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怎么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split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的？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隶书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8555" y="2526594"/>
            <a:ext cx="5595245" cy="298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solidFill>
                  <a:srgbClr val="0033CC"/>
                </a:solidFill>
                <a:latin typeface="+mn-lt"/>
              </a:rPr>
              <a:t>split</a:t>
            </a:r>
            <a:r>
              <a:rPr lang="de-DE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::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4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::[3,</a:t>
            </a:r>
            <a:r>
              <a:rPr lang="zh-CN" alt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2,</a:t>
            </a:r>
            <a:r>
              <a:rPr lang="zh-CN" alt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1]</a:t>
            </a: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) </a:t>
            </a:r>
            <a:endParaRPr lang="zh-CN" altLang="en-US" sz="3200" dirty="0" smtClean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= </a:t>
            </a:r>
            <a:r>
              <a:rPr lang="en-US" altLang="zh-CN" sz="3200" dirty="0">
                <a:solidFill>
                  <a:srgbClr val="0033CC"/>
                </a:solidFill>
                <a:latin typeface="+mn-lt"/>
              </a:rPr>
              <a:t>split</a:t>
            </a: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(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::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4::split(3::2::split[1]</a:t>
            </a:r>
            <a:r>
              <a:rPr lang="de-DE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endParaRPr lang="zh-CN" altLang="en-US" sz="3200" dirty="0" smtClean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= </a:t>
            </a:r>
            <a:r>
              <a:rPr lang="en-US" altLang="zh-CN" sz="3200" dirty="0">
                <a:solidFill>
                  <a:srgbClr val="0033CC"/>
                </a:solidFill>
                <a:latin typeface="+mn-lt"/>
              </a:rPr>
              <a:t>split</a:t>
            </a: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 (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::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4::split(3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::[1],</a:t>
            </a:r>
            <a:r>
              <a:rPr lang="zh-CN" alt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2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::[</a:t>
            </a:r>
            <a:r>
              <a:rPr lang="zh-CN" alt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]</a:t>
            </a:r>
            <a:r>
              <a:rPr lang="de-DE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</a:t>
            </a:r>
            <a:endParaRPr lang="zh-CN" altLang="en-US" sz="32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de-DE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= 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split</a:t>
            </a:r>
            <a:r>
              <a:rPr lang="zh-CN" alt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de-DE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5</a:t>
            </a:r>
            <a:r>
              <a:rPr lang="de-DE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::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3</a:t>
            </a:r>
            <a:r>
              <a:rPr 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::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[1],</a:t>
            </a:r>
            <a:r>
              <a:rPr lang="zh-CN" alt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0033CC"/>
                </a:solidFill>
                <a:latin typeface="+mn-lt"/>
                <a:ea typeface="宋体" pitchFamily="2" charset="-122"/>
              </a:rPr>
              <a:t>4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::[2]</a:t>
            </a:r>
            <a:r>
              <a:rPr lang="de-DE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) </a:t>
            </a:r>
            <a:endParaRPr lang="zh-CN" altLang="en-US" sz="32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=</a:t>
            </a:r>
            <a:r>
              <a:rPr lang="zh-CN" alt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[5,3,1],</a:t>
            </a:r>
            <a:r>
              <a:rPr lang="zh-CN" altLang="en-US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0033CC"/>
                </a:solidFill>
                <a:latin typeface="+mn-lt"/>
                <a:ea typeface="宋体" pitchFamily="2" charset="-122"/>
              </a:rPr>
              <a:t>[4,2]</a:t>
            </a:r>
            <a:endParaRPr lang="zh-CN" altLang="en-US" sz="3200" dirty="0" smtClean="0">
              <a:solidFill>
                <a:srgbClr val="0033CC"/>
              </a:solidFill>
              <a:latin typeface="+mn-lt"/>
              <a:ea typeface="宋体" pitchFamily="2" charset="-122"/>
            </a:endParaRPr>
          </a:p>
          <a:p>
            <a:pPr>
              <a:defRPr/>
            </a:pPr>
            <a:endParaRPr lang="pt-BR" altLang="zh-CN" sz="2800" dirty="0">
              <a:solidFill>
                <a:srgbClr val="0033CC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4635" y="2000624"/>
            <a:ext cx="4522384" cy="44624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split : </a:t>
            </a:r>
            <a:r>
              <a:rPr lang="en-US" altLang="zh-CN" dirty="0" err="1"/>
              <a:t>int</a:t>
            </a:r>
            <a:r>
              <a:rPr lang="en-US" altLang="zh-CN" dirty="0"/>
              <a:t> list -&gt; </a:t>
            </a:r>
            <a:r>
              <a:rPr lang="en-US" altLang="zh-CN" dirty="0" err="1"/>
              <a:t>int</a:t>
            </a:r>
            <a:r>
              <a:rPr lang="en-US" altLang="zh-CN" dirty="0"/>
              <a:t> list * </a:t>
            </a:r>
            <a:r>
              <a:rPr lang="en-US" altLang="zh-CN" dirty="0" err="1"/>
              <a:t>int</a:t>
            </a:r>
            <a:r>
              <a:rPr lang="en-US" altLang="zh-CN" dirty="0"/>
              <a:t> list</a:t>
            </a:r>
            <a:endParaRPr lang="en-US" altLang="zh-CN" dirty="0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fun </a:t>
            </a:r>
            <a:r>
              <a:rPr lang="en-US" altLang="zh-CN" dirty="0">
                <a:solidFill>
                  <a:srgbClr val="0033CC"/>
                </a:solidFill>
              </a:rPr>
              <a:t>split [ ]  = ([ ],  [ ]) 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CC"/>
                </a:solidFill>
              </a:rPr>
              <a:t>    | split [x] = ([x], [ ])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CC"/>
                </a:solidFill>
              </a:rPr>
              <a:t>    | split (x::y::L) =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	let </a:t>
            </a:r>
            <a:r>
              <a:rPr lang="en-US" altLang="zh-CN" dirty="0" err="1">
                <a:solidFill>
                  <a:srgbClr val="0033CC"/>
                </a:solidFill>
              </a:rPr>
              <a:t>val</a:t>
            </a:r>
            <a:r>
              <a:rPr lang="en-US" altLang="zh-CN" dirty="0">
                <a:solidFill>
                  <a:srgbClr val="0033CC"/>
                </a:solidFill>
              </a:rPr>
              <a:t> (A, B) =split </a:t>
            </a:r>
            <a:r>
              <a:rPr lang="en-US" altLang="zh-CN" dirty="0" smtClean="0">
                <a:solidFill>
                  <a:srgbClr val="0033CC"/>
                </a:solidFill>
              </a:rPr>
              <a:t>L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	in </a:t>
            </a:r>
            <a:r>
              <a:rPr lang="es-ES" altLang="zh-CN" dirty="0">
                <a:solidFill>
                  <a:srgbClr val="0033CC"/>
                </a:solidFill>
              </a:rPr>
              <a:t>(x::A, y::B) 	</a:t>
            </a:r>
            <a:endParaRPr lang="es-E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s-ES" altLang="zh-CN" b="1" dirty="0">
                <a:solidFill>
                  <a:srgbClr val="0033CC"/>
                </a:solidFill>
              </a:rPr>
              <a:t>	</a:t>
            </a:r>
            <a:r>
              <a:rPr lang="es-ES" altLang="zh-CN" b="1" dirty="0" err="1">
                <a:solidFill>
                  <a:srgbClr val="0033CC"/>
                </a:solidFill>
              </a:rPr>
              <a:t>end</a:t>
            </a:r>
            <a:endParaRPr lang="en-US" altLang="zh-CN" dirty="0">
              <a:solidFill>
                <a:srgbClr val="0033CC"/>
              </a:solidFill>
              <a:latin typeface="Arial" panose="020B0604020202020204" pitchFamily="34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用简单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用简单归纳法证明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50" name="fun f(x:int):int =  if x=0 then 1 else f(x-1) + 1     (* REQUIRES x ≥0 *)     (* ENSURES f(x) = x+1 *)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804545">
              <a:lnSpc>
                <a:spcPct val="150000"/>
              </a:lnSpc>
              <a:spcBef>
                <a:spcPts val="800"/>
              </a:spcBef>
              <a:buSzTx/>
              <a:buNone/>
              <a:defRPr sz="2815">
                <a:solidFill>
                  <a:srgbClr val="0033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fun f(x:int):int =</a:t>
            </a:r>
            <a:br/>
            <a:r>
              <a:t>	</a:t>
            </a:r>
            <a:r>
              <a:rPr b="1"/>
              <a:t>if</a:t>
            </a:r>
            <a:r>
              <a:t> x=0 </a:t>
            </a:r>
            <a:r>
              <a:rPr b="1"/>
              <a:t>then</a:t>
            </a:r>
            <a:r>
              <a:t> 1 </a:t>
            </a:r>
            <a:r>
              <a:rPr b="1"/>
              <a:t>else</a:t>
            </a:r>
            <a:r>
              <a:t> f(x-1) + 1</a:t>
            </a:r>
            <a:br/>
            <a:r>
              <a:t>    </a:t>
            </a:r>
            <a:r>
              <a:rPr sz="2465">
                <a:solidFill>
                  <a:srgbClr val="000000"/>
                </a:solidFill>
              </a:rPr>
              <a:t>(* REQUIRES x ≥0 *)</a:t>
            </a:r>
            <a:br>
              <a:rPr sz="2465">
                <a:solidFill>
                  <a:srgbClr val="000000"/>
                </a:solidFill>
              </a:rPr>
            </a:br>
            <a:r>
              <a:rPr sz="2465">
                <a:solidFill>
                  <a:srgbClr val="000000"/>
                </a:solidFill>
              </a:rPr>
              <a:t>    (* ENSURES f(x) = x+1 *)</a:t>
            </a:r>
            <a:br>
              <a:rPr sz="2465">
                <a:solidFill>
                  <a:srgbClr val="000000"/>
                </a:solidFill>
              </a:rPr>
            </a:br>
            <a:endParaRPr sz="2465">
              <a:solidFill>
                <a:srgbClr val="000000"/>
              </a:solidFill>
            </a:endParaRPr>
          </a:p>
          <a:p>
            <a:pPr marL="0" indent="0" defTabSz="804545">
              <a:lnSpc>
                <a:spcPct val="150000"/>
              </a:lnSpc>
              <a:spcBef>
                <a:spcPts val="800"/>
              </a:spcBef>
              <a:buSzTx/>
              <a:buNone/>
              <a:defRPr sz="281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试证明：对所有整数 </a:t>
            </a:r>
            <a:r>
              <a:t>x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，当</a:t>
            </a:r>
            <a:r>
              <a:t>x≥0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时</a:t>
            </a:r>
            <a:r>
              <a:t>, f(x) = x+1</a:t>
            </a:r>
            <a:b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表的合并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——merge</a:t>
            </a:r>
            <a:endParaRPr lang="zh-CN" altLang="en-US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/>
              <a:t>merge : int list * int list -&gt; int list</a:t>
            </a:r>
            <a:endParaRPr lang="en-US" altLang="zh-CN" sz="2800"/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1000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/>
              <a:t>(* REQUIRES A and B are &lt;-sorted lists 			*)</a:t>
            </a:r>
            <a:endParaRPr lang="en-US" altLang="zh-CN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/>
              <a:t>(* ENSURES merge(A, B) = a &lt;-sorted perm of A@B 	*)</a:t>
            </a:r>
            <a:endParaRPr lang="en-US" altLang="zh-CN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altLang="zh-CN" sz="1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fun </a:t>
            </a:r>
            <a:r>
              <a:rPr lang="en-US" altLang="zh-CN" sz="2400">
                <a:solidFill>
                  <a:srgbClr val="0033CC"/>
                </a:solidFill>
              </a:rPr>
              <a:t>merge (A, [ ]) = A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| merge ([ ], B) = B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| merge (x::A, y::B) = </a:t>
            </a:r>
            <a:r>
              <a:rPr lang="en-US" altLang="zh-CN" sz="2400" b="1">
                <a:solidFill>
                  <a:srgbClr val="0033CC"/>
                </a:solidFill>
              </a:rPr>
              <a:t>case </a:t>
            </a:r>
            <a:r>
              <a:rPr lang="en-US" altLang="zh-CN" sz="2400">
                <a:solidFill>
                  <a:srgbClr val="0033CC"/>
                </a:solidFill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</a:rPr>
              <a:t>of</a:t>
            </a:r>
            <a:endParaRPr lang="en-US" altLang="zh-CN" sz="2400" b="1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			         LESS =&gt; x :: merge(A, y::B)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			      | EQUAL =&gt; x::y::merge(A, B)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	  		      | GREATER =&gt; y :: merge(x::A, B)</a:t>
            </a:r>
            <a:endParaRPr lang="en-US" altLang="zh-CN" sz="2400">
              <a:solidFill>
                <a:srgbClr val="0033CC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642350" y="5575300"/>
            <a:ext cx="2236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隶书" charset="0"/>
                <a:cs typeface="Arial" panose="020B0604020202020204" pitchFamily="34" charset="0"/>
              </a:rPr>
              <a:t>如何证明？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隶书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79538" y="3522663"/>
            <a:ext cx="2341562" cy="8255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925888" y="3163888"/>
            <a:ext cx="2546350" cy="719137"/>
          </a:xfrm>
          <a:prstGeom prst="wedgeRoundRectCallout">
            <a:avLst>
              <a:gd name="adj1" fmla="val -65277"/>
              <a:gd name="adj2" fmla="val 45061"/>
              <a:gd name="adj3" fmla="val 16667"/>
            </a:avLst>
          </a:prstGeom>
          <a:solidFill>
            <a:srgbClr val="B9D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能否写成：</a:t>
            </a:r>
            <a:br>
              <a:rPr lang="en-US" altLang="zh-CN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merge([], []) = []?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用归纳法</a:t>
            </a:r>
            <a:r>
              <a:rPr lang="zh-CN" altLang="en-US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证明</a:t>
            </a:r>
            <a:r>
              <a:rPr lang="en-US" altLang="zh-CN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Merge</a:t>
            </a:r>
            <a:r>
              <a:rPr lang="zh-CN" altLang="en-US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函数</a:t>
            </a:r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的正确性</a:t>
            </a:r>
            <a:endParaRPr lang="zh-CN" altLang="en-US" dirty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0" y="1690688"/>
            <a:ext cx="7861300" cy="469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838200" y="413251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Merge</a:t>
            </a:r>
            <a:r>
              <a:rPr lang="zh-CN" altLang="en-US" dirty="0" smtClean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函数的特点</a:t>
            </a:r>
            <a:endParaRPr lang="zh-CN" altLang="en-US" dirty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1738814"/>
            <a:ext cx="8064500" cy="477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开始使用帮助</a:t>
            </a:r>
            <a:r>
              <a:rPr lang="en-US" altLang="zh-CN" dirty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(helper)</a:t>
            </a:r>
            <a:r>
              <a:rPr lang="zh-CN" altLang="en-US" dirty="0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函数</a:t>
            </a:r>
            <a:endParaRPr lang="zh-CN" altLang="en-US" dirty="0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13" y="2451768"/>
            <a:ext cx="8216105" cy="303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归并排序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 </a:t>
            </a:r>
            <a:r>
              <a:rPr lang="en-US" altLang="zh-CN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mergesort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2880" y="1691005"/>
            <a:ext cx="8940800" cy="435102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msort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list -&gt; </a:t>
            </a:r>
            <a:r>
              <a:rPr lang="en-US" altLang="zh-CN" dirty="0" err="1"/>
              <a:t>int</a:t>
            </a:r>
            <a:r>
              <a:rPr lang="en-US" altLang="zh-CN" dirty="0"/>
              <a:t> list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(* REQUIRES true 						*)</a:t>
            </a:r>
            <a:endParaRPr lang="en-US" altLang="zh-CN" dirty="0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(* ENSURES </a:t>
            </a:r>
            <a:r>
              <a:rPr lang="en-US" altLang="zh-CN" dirty="0" err="1"/>
              <a:t>msort</a:t>
            </a:r>
            <a:r>
              <a:rPr lang="en-US" altLang="zh-CN" dirty="0"/>
              <a:t>(L) = a &lt;-sorted perm of L 		*)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33CC"/>
                </a:solidFill>
              </a:rPr>
              <a:t>fun 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[ ] = [ ]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CC"/>
                </a:solidFill>
              </a:rPr>
              <a:t>     | 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[x] = [x]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CC"/>
                </a:solidFill>
              </a:rPr>
              <a:t>     | 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L =  </a:t>
            </a:r>
            <a:r>
              <a:rPr lang="en-US" altLang="zh-CN" b="1" dirty="0">
                <a:solidFill>
                  <a:srgbClr val="0033CC"/>
                </a:solidFill>
              </a:rPr>
              <a:t>let</a:t>
            </a:r>
            <a:endParaRPr lang="en-US" altLang="zh-CN" b="1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			</a:t>
            </a:r>
            <a:r>
              <a:rPr lang="en-US" altLang="zh-CN" b="1" dirty="0" err="1">
                <a:solidFill>
                  <a:srgbClr val="0033CC"/>
                </a:solidFill>
              </a:rPr>
              <a:t>val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dirty="0">
                <a:solidFill>
                  <a:srgbClr val="0033CC"/>
                </a:solidFill>
              </a:rPr>
              <a:t>(A, B) = split L	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		    in</a:t>
            </a:r>
            <a:endParaRPr lang="en-US" altLang="zh-CN" b="1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CC"/>
                </a:solidFill>
              </a:rPr>
              <a:t>			merge (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A, 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B)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		    end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37156" y="3751263"/>
            <a:ext cx="2497138" cy="49847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600981" y="3289300"/>
            <a:ext cx="1390650" cy="461963"/>
          </a:xfrm>
          <a:prstGeom prst="wedgeRoundRectCallout">
            <a:avLst>
              <a:gd name="adj1" fmla="val -58897"/>
              <a:gd name="adj2" fmla="val 89690"/>
              <a:gd name="adj3" fmla="val 16667"/>
            </a:avLst>
          </a:prstGeom>
          <a:solidFill>
            <a:srgbClr val="B9D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能否去掉？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304925" y="3235960"/>
            <a:ext cx="4364470" cy="1529541"/>
          </a:xfrm>
          <a:prstGeom prst="wedgeRoundRectCallout">
            <a:avLst>
              <a:gd name="adj1" fmla="val -58897"/>
              <a:gd name="adj2" fmla="val 89690"/>
              <a:gd name="adj3" fmla="val 16667"/>
            </a:avLst>
          </a:prstGeom>
          <a:solidFill>
            <a:srgbClr val="B9D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</a:rPr>
              <a:t>[1] </a:t>
            </a:r>
            <a:r>
              <a:rPr lang="en-US" altLang="zh-CN" dirty="0">
                <a:solidFill>
                  <a:srgbClr val="0033CC"/>
                </a:solidFill>
              </a:rPr>
              <a:t>=</a:t>
            </a:r>
            <a:endParaRPr lang="zh-CN" altLang="en-US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=&gt; merge(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msort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[1],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msort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[])</a:t>
            </a:r>
            <a:endParaRPr lang="zh-CN" altLang="en-US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285750" indent="-285750">
              <a:buFont typeface="Symbol" charset="2"/>
              <a:buChar char="Þ"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merge(merge(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msort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[1],</a:t>
            </a:r>
            <a:r>
              <a:rPr lang="en-US" altLang="zh-CN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msort</a:t>
            </a:r>
            <a:r>
              <a:rPr lang="en-US" altLang="zh-CN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[]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),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))</a:t>
            </a:r>
            <a:endParaRPr lang="zh-CN" altLang="en-US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285750" indent="-285750">
              <a:buFont typeface="Symbol" charset="2"/>
              <a:buChar char="Þ"/>
              <a:defRPr/>
            </a:pPr>
            <a:r>
              <a:rPr lang="en-US" altLang="zh-CN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不断拆分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split[x]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归并排序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 </a:t>
            </a:r>
            <a:r>
              <a:rPr lang="en-US" altLang="zh-CN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mergesort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0" y="1690688"/>
            <a:ext cx="749300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归并排序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—— </a:t>
            </a:r>
            <a:r>
              <a:rPr lang="en-US" altLang="zh-CN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mergesort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855" y="1691005"/>
            <a:ext cx="10085705" cy="435102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msort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list -&gt; </a:t>
            </a:r>
            <a:r>
              <a:rPr lang="en-US" altLang="zh-CN" dirty="0" err="1"/>
              <a:t>int</a:t>
            </a:r>
            <a:r>
              <a:rPr lang="en-US" altLang="zh-CN" dirty="0"/>
              <a:t> list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(* REQUIRES true 						*)</a:t>
            </a:r>
            <a:endParaRPr lang="en-US" altLang="zh-CN" dirty="0"/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(* ENSURES </a:t>
            </a:r>
            <a:r>
              <a:rPr lang="en-US" altLang="zh-CN" dirty="0" err="1"/>
              <a:t>msort</a:t>
            </a:r>
            <a:r>
              <a:rPr lang="en-US" altLang="zh-CN" dirty="0"/>
              <a:t>(L) = a &lt;-sorted perm of L 		*)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33CC"/>
                </a:solidFill>
              </a:rPr>
              <a:t>fun 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[ ] = [ ]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CC"/>
                </a:solidFill>
              </a:rPr>
              <a:t>     | 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[x] = [x]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CC"/>
                </a:solidFill>
              </a:rPr>
              <a:t>     | 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L =  </a:t>
            </a:r>
            <a:r>
              <a:rPr lang="en-US" altLang="zh-CN" b="1" dirty="0">
                <a:solidFill>
                  <a:srgbClr val="0033CC"/>
                </a:solidFill>
              </a:rPr>
              <a:t>let</a:t>
            </a:r>
            <a:endParaRPr lang="en-US" altLang="zh-CN" b="1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			</a:t>
            </a:r>
            <a:r>
              <a:rPr lang="en-US" altLang="zh-CN" b="1" dirty="0" err="1">
                <a:solidFill>
                  <a:srgbClr val="0033CC"/>
                </a:solidFill>
              </a:rPr>
              <a:t>val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dirty="0">
                <a:solidFill>
                  <a:srgbClr val="0033CC"/>
                </a:solidFill>
              </a:rPr>
              <a:t>(A, B) = split L	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		    in</a:t>
            </a:r>
            <a:endParaRPr lang="en-US" altLang="zh-CN" b="1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CC"/>
                </a:solidFill>
              </a:rPr>
              <a:t>			merge (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A, </a:t>
            </a:r>
            <a:r>
              <a:rPr lang="en-US" altLang="zh-CN" dirty="0" err="1">
                <a:solidFill>
                  <a:srgbClr val="0033CC"/>
                </a:solidFill>
              </a:rPr>
              <a:t>msort</a:t>
            </a:r>
            <a:r>
              <a:rPr lang="en-US" altLang="zh-CN" dirty="0">
                <a:solidFill>
                  <a:srgbClr val="0033CC"/>
                </a:solidFill>
              </a:rPr>
              <a:t> B)</a:t>
            </a:r>
            <a:endParaRPr lang="en-US" altLang="zh-CN" dirty="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		    end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67475" y="3016250"/>
            <a:ext cx="5724525" cy="36664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fun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[ ] = [ ]</a:t>
            </a:r>
            <a:b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   |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[x] = [x]</a:t>
            </a:r>
            <a:b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   |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L =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let</a:t>
            </a:r>
            <a:b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		     </a:t>
            </a:r>
            <a:r>
              <a:rPr lang="en-US" altLang="zh-CN" sz="2800" b="1" dirty="0" err="1">
                <a:solidFill>
                  <a:srgbClr val="0033CC"/>
                </a:solidFill>
                <a:latin typeface="+mn-lt"/>
                <a:ea typeface="+mn-ea"/>
              </a:rPr>
              <a:t>val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(A, B) = split L</a:t>
            </a:r>
            <a:b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		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    </a:t>
            </a:r>
            <a:r>
              <a:rPr lang="en-US" altLang="zh-CN" sz="2800" b="1" dirty="0" err="1">
                <a:solidFill>
                  <a:srgbClr val="0033CC"/>
                </a:solidFill>
                <a:latin typeface="+mn-lt"/>
                <a:ea typeface="+mn-ea"/>
              </a:rPr>
              <a:t>val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A’ =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A</a:t>
            </a:r>
            <a:b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		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    </a:t>
            </a:r>
            <a:r>
              <a:rPr lang="en-US" altLang="zh-CN" sz="2800" b="1" dirty="0" err="1">
                <a:solidFill>
                  <a:srgbClr val="0033CC"/>
                </a:solidFill>
                <a:latin typeface="+mn-lt"/>
                <a:ea typeface="+mn-ea"/>
              </a:rPr>
              <a:t>val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B’ =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B</a:t>
            </a:r>
            <a:endParaRPr lang="en-US" altLang="zh-CN" sz="2800" dirty="0">
              <a:solidFill>
                <a:srgbClr val="0033CC"/>
              </a:solidFill>
              <a:latin typeface="+mn-lt"/>
              <a:ea typeface="+mn-ea"/>
            </a:endParaRPr>
          </a:p>
          <a:p>
            <a:pPr>
              <a:spcBef>
                <a:spcPts val="1000"/>
              </a:spcBef>
              <a:defRPr/>
            </a:pP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		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 in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   merge (A’, B’)</a:t>
            </a:r>
            <a:b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		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 end</a:t>
            </a:r>
            <a:endParaRPr lang="zh-CN" altLang="en-US" sz="2800" b="1" dirty="0">
              <a:solidFill>
                <a:srgbClr val="0033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525" y="0"/>
            <a:ext cx="10515600" cy="1325563"/>
          </a:xfrm>
        </p:spPr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归并排序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06400" y="1192213"/>
            <a:ext cx="457358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fun </a:t>
            </a:r>
            <a:r>
              <a:rPr lang="en-US" altLang="zh-CN" sz="2400">
                <a:solidFill>
                  <a:srgbClr val="0033CC"/>
                </a:solidFill>
              </a:rPr>
              <a:t>split [ ]  = ([ ],  [ ]) </a:t>
            </a:r>
            <a:endParaRPr lang="en-US" altLang="zh-CN" sz="2400">
              <a:solidFill>
                <a:srgbClr val="0033CC"/>
              </a:solidFill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| split [x] = ([x], [ ])</a:t>
            </a:r>
            <a:endParaRPr lang="en-US" altLang="zh-CN" sz="2400">
              <a:solidFill>
                <a:srgbClr val="0033CC"/>
              </a:solidFill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| split (x::y::L) =</a:t>
            </a:r>
            <a:endParaRPr lang="en-US" altLang="zh-CN" sz="2400">
              <a:solidFill>
                <a:srgbClr val="0033CC"/>
              </a:solidFill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	let </a:t>
            </a:r>
            <a:r>
              <a:rPr lang="en-US" altLang="zh-CN" sz="2400">
                <a:solidFill>
                  <a:srgbClr val="0033CC"/>
                </a:solidFill>
              </a:rPr>
              <a:t>val (A, B) =split L 	</a:t>
            </a:r>
            <a:endParaRPr lang="en-US" altLang="zh-CN" sz="2400">
              <a:solidFill>
                <a:srgbClr val="0033CC"/>
              </a:solidFill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	in </a:t>
            </a:r>
            <a:r>
              <a:rPr lang="es-ES" altLang="zh-CN" sz="2400">
                <a:solidFill>
                  <a:srgbClr val="0033CC"/>
                </a:solidFill>
              </a:rPr>
              <a:t>(x::A, y::B) 	</a:t>
            </a:r>
            <a:endParaRPr lang="es-ES" altLang="zh-CN" sz="2400">
              <a:solidFill>
                <a:srgbClr val="0033CC"/>
              </a:solidFill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s-ES" altLang="zh-CN" sz="2400" b="1">
                <a:solidFill>
                  <a:srgbClr val="0033CC"/>
                </a:solidFill>
              </a:rPr>
              <a:t>	end</a:t>
            </a:r>
            <a:endParaRPr lang="es-ES" altLang="zh-CN" sz="2400" b="1">
              <a:solidFill>
                <a:srgbClr val="0033CC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979988" y="1192530"/>
            <a:ext cx="7148512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fun</a:t>
            </a:r>
            <a:r>
              <a:rPr lang="en-US" altLang="zh-CN" dirty="0">
                <a:solidFill>
                  <a:srgbClr val="0033CC"/>
                </a:solidFill>
              </a:rPr>
              <a:t> merge (A, [ ]) = A</a:t>
            </a:r>
            <a:endParaRPr lang="en-US" altLang="zh-CN" dirty="0">
              <a:solidFill>
                <a:srgbClr val="0033CC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| merge ([ ], B) = B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    | merge (x::A, y::B) = </a:t>
            </a:r>
            <a:r>
              <a:rPr lang="en-US" altLang="zh-CN" sz="2400" b="1" dirty="0">
                <a:solidFill>
                  <a:srgbClr val="0033CC"/>
                </a:solidFill>
              </a:rPr>
              <a:t>case </a:t>
            </a:r>
            <a:r>
              <a:rPr lang="en-US" altLang="zh-CN" sz="2400" dirty="0">
                <a:solidFill>
                  <a:srgbClr val="0033CC"/>
                </a:solidFill>
              </a:rPr>
              <a:t>compare(x, y) </a:t>
            </a:r>
            <a:r>
              <a:rPr lang="en-US" altLang="zh-CN" sz="2400" b="1" dirty="0">
                <a:solidFill>
                  <a:srgbClr val="0033CC"/>
                </a:solidFill>
              </a:rPr>
              <a:t>of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		       LESS =&gt; x :: merge(A, y::B)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		    | EQUAL =&gt; x::y::merge(A, B)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	  	    | GREATER =&gt; y :: merge(x::A, B)</a:t>
            </a:r>
            <a:endParaRPr lang="en-US" altLang="zh-CN" sz="2400" dirty="0">
              <a:solidFill>
                <a:srgbClr val="0033CC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7963" y="4476750"/>
            <a:ext cx="6734175" cy="22558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fun </a:t>
            </a:r>
            <a:r>
              <a:rPr lang="en-US" altLang="zh-CN" sz="2400">
                <a:solidFill>
                  <a:srgbClr val="0033CC"/>
                </a:solidFill>
              </a:rPr>
              <a:t>msort [ ] = [ ]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 | msort [x] = [x]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 | msort L =  </a:t>
            </a:r>
            <a:r>
              <a:rPr lang="en-US" altLang="zh-CN" sz="2400" b="1">
                <a:solidFill>
                  <a:srgbClr val="0033CC"/>
                </a:solidFill>
              </a:rPr>
              <a:t>let	val </a:t>
            </a:r>
            <a:r>
              <a:rPr lang="en-US" altLang="zh-CN" sz="2400">
                <a:solidFill>
                  <a:srgbClr val="0033CC"/>
                </a:solidFill>
              </a:rPr>
              <a:t>(A, B) = split L	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		    in</a:t>
            </a:r>
            <a:r>
              <a:rPr lang="en-US" altLang="zh-CN" sz="2400">
                <a:solidFill>
                  <a:srgbClr val="0033CC"/>
                </a:solidFill>
              </a:rPr>
              <a:t>	merge (msort A, msort B)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		    end</a:t>
            </a:r>
            <a:endParaRPr lang="en-US" altLang="zh-CN" sz="24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msort</a:t>
            </a:r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的正确性验证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8450" y="2711450"/>
            <a:ext cx="5676900" cy="1498600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>
                <a:solidFill>
                  <a:srgbClr val="0033CC"/>
                </a:solidFill>
              </a:rPr>
              <a:t>For all L:int list, if length(L)&gt;1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33CC"/>
                </a:solidFill>
              </a:rPr>
              <a:t>   then 	  split(L) = (A, B)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33CC"/>
                </a:solidFill>
              </a:rPr>
              <a:t>   where A and B have </a:t>
            </a:r>
            <a:r>
              <a:rPr lang="en-US" altLang="zh-CN" sz="2000" i="1" dirty="0">
                <a:solidFill>
                  <a:srgbClr val="0033CC"/>
                </a:solidFill>
              </a:rPr>
              <a:t>shorter length than L</a:t>
            </a:r>
            <a:endParaRPr lang="en-US" altLang="zh-CN" sz="2000" i="1" dirty="0">
              <a:solidFill>
                <a:srgbClr val="0033CC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33CC"/>
                </a:solidFill>
              </a:rPr>
              <a:t>   and 	  A@B is a permutation of L</a:t>
            </a:r>
            <a:endParaRPr lang="en-US" altLang="zh-CN" sz="2000" dirty="0">
              <a:solidFill>
                <a:srgbClr val="0033CC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6088" y="5053013"/>
            <a:ext cx="5213350" cy="15001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>
                <a:solidFill>
                  <a:srgbClr val="0033CC"/>
                </a:solidFill>
              </a:rPr>
              <a:t>For all </a:t>
            </a:r>
            <a:r>
              <a:rPr lang="en-US" altLang="zh-CN" sz="2000" dirty="0">
                <a:solidFill>
                  <a:srgbClr val="FF0000"/>
                </a:solidFill>
              </a:rPr>
              <a:t>sorted</a:t>
            </a:r>
            <a:r>
              <a:rPr lang="en-US" altLang="zh-CN" sz="2000" dirty="0">
                <a:solidFill>
                  <a:srgbClr val="0033CC"/>
                </a:solidFill>
              </a:rPr>
              <a:t> lists A and B,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33CC"/>
                </a:solidFill>
              </a:rPr>
              <a:t>   merge(A, B)= a sorted permutation of </a:t>
            </a:r>
            <a:br>
              <a:rPr lang="en-US" altLang="zh-CN" sz="2000" dirty="0">
                <a:solidFill>
                  <a:srgbClr val="0033CC"/>
                </a:solidFill>
              </a:rPr>
            </a:br>
            <a:r>
              <a:rPr lang="en-US" altLang="zh-CN" sz="2000" dirty="0">
                <a:solidFill>
                  <a:srgbClr val="0033CC"/>
                </a:solidFill>
              </a:rPr>
              <a:t>                            A@B</a:t>
            </a:r>
            <a:endParaRPr lang="en-US" altLang="zh-CN" sz="2000" dirty="0">
              <a:solidFill>
                <a:srgbClr val="0033CC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31150" y="4083050"/>
            <a:ext cx="3679825" cy="15890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>
                <a:solidFill>
                  <a:srgbClr val="0033CC"/>
                </a:solidFill>
              </a:rPr>
              <a:t>For all L:int list,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33CC"/>
                </a:solidFill>
              </a:rPr>
              <a:t>       </a:t>
            </a:r>
            <a:r>
              <a:rPr lang="en-US" altLang="zh-CN" sz="2000" dirty="0" err="1">
                <a:solidFill>
                  <a:srgbClr val="0033CC"/>
                </a:solidFill>
              </a:rPr>
              <a:t>msort</a:t>
            </a:r>
            <a:r>
              <a:rPr lang="en-US" altLang="zh-CN" sz="2000" dirty="0">
                <a:solidFill>
                  <a:srgbClr val="0033CC"/>
                </a:solidFill>
              </a:rPr>
              <a:t>(L) = a &lt;-sorted </a:t>
            </a:r>
            <a:br>
              <a:rPr lang="en-US" altLang="zh-CN" sz="2000" dirty="0">
                <a:solidFill>
                  <a:srgbClr val="0033CC"/>
                </a:solidFill>
              </a:rPr>
            </a:br>
            <a:r>
              <a:rPr lang="en-US" altLang="zh-CN" sz="2000" dirty="0">
                <a:solidFill>
                  <a:srgbClr val="0033CC"/>
                </a:solidFill>
              </a:rPr>
              <a:t>                 permutation of L.</a:t>
            </a:r>
            <a:endParaRPr lang="en-US" altLang="zh-CN" sz="2000" dirty="0">
              <a:solidFill>
                <a:srgbClr val="0033CC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294438" y="4273550"/>
            <a:ext cx="1276350" cy="808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868988" y="446088"/>
            <a:ext cx="6259512" cy="30448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900" b="1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0033CC"/>
                </a:solidFill>
              </a:rPr>
              <a:t>fun </a:t>
            </a:r>
            <a:r>
              <a:rPr lang="en-US" altLang="zh-CN" sz="2400">
                <a:solidFill>
                  <a:srgbClr val="0033CC"/>
                </a:solidFill>
              </a:rPr>
              <a:t>msort [ ] = [ ]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 | msort [x] = [x]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 | msort L =  </a:t>
            </a:r>
            <a:r>
              <a:rPr lang="en-US" altLang="zh-CN" sz="2400" b="1">
                <a:solidFill>
                  <a:srgbClr val="0033CC"/>
                </a:solidFill>
              </a:rPr>
              <a:t>let</a:t>
            </a:r>
            <a:endParaRPr lang="en-US" altLang="zh-CN" sz="2400" b="1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		       val </a:t>
            </a:r>
            <a:r>
              <a:rPr lang="en-US" altLang="zh-CN" sz="2400">
                <a:solidFill>
                  <a:srgbClr val="0033CC"/>
                </a:solidFill>
              </a:rPr>
              <a:t>(A, B) = split L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		    in</a:t>
            </a:r>
            <a:endParaRPr lang="en-US" altLang="zh-CN" sz="2400" b="1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33CC"/>
                </a:solidFill>
              </a:rPr>
              <a:t>             	       merge (msort A, msort B)</a:t>
            </a:r>
            <a:endParaRPr lang="en-US" altLang="zh-CN" sz="2400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		    end</a:t>
            </a:r>
            <a:endParaRPr lang="en-US" altLang="zh-CN" sz="24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msort</a:t>
            </a:r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的正确性验证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1690688"/>
            <a:ext cx="6794500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用简单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用简单归纳法证明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974" y="1664147"/>
            <a:ext cx="7278994" cy="496525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ML</a:t>
            </a:r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编程原则</a:t>
            </a:r>
            <a:r>
              <a:rPr lang="en-US" altLang="zh-CN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(principles)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7150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每个函数都对应一个功能描述说明 </a:t>
            </a:r>
            <a:r>
              <a:rPr lang="en-US" altLang="zh-CN" sz="2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(Every function needs a spec)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需要验证程序符合功能描述说明 </a:t>
            </a:r>
            <a:r>
              <a:rPr lang="en-US" altLang="zh-CN" sz="2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(Every spec needs a proof)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用归纳法进行递归函数的正确性验证 </a:t>
            </a:r>
            <a:r>
              <a:rPr lang="en-US" altLang="zh-CN" sz="20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(Recursive functions need inductive proofs)</a:t>
            </a:r>
            <a:endParaRPr lang="en-US" altLang="zh-CN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选取合适的归纳法 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(Learn to pick an appropriate method...)</a:t>
            </a:r>
            <a:endParaRPr lang="en-US" altLang="zh-CN" sz="240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设计恰当的帮助函数 </a:t>
            </a:r>
            <a:r>
              <a:rPr lang="en-US" altLang="zh-CN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(Choose helper functions wisely)</a:t>
            </a:r>
            <a:endParaRPr lang="zh-CN" altLang="en-US" sz="240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1044575" y="4741863"/>
            <a:ext cx="6632575" cy="1249362"/>
          </a:xfrm>
          <a:prstGeom prst="wedgeEllipseCallout">
            <a:avLst>
              <a:gd name="adj1" fmla="val -20107"/>
              <a:gd name="adj2" fmla="val -73637"/>
            </a:avLst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r>
              <a:rPr lang="en-US" altLang="zh-CN" sz="2800" i="1">
                <a:solidFill>
                  <a:srgbClr val="FFFFFF"/>
                </a:solidFill>
                <a:latin typeface="Calibri" panose="020F0502020204030204" pitchFamily="34" charset="0"/>
              </a:rPr>
              <a:t>msort</a:t>
            </a:r>
            <a:r>
              <a:rPr lang="zh-CN" altLang="en-US" sz="2800">
                <a:solidFill>
                  <a:srgbClr val="FFFFFF"/>
                </a:solidFill>
                <a:latin typeface="黑体" charset="0"/>
                <a:ea typeface="黑体" charset="0"/>
              </a:rPr>
              <a:t>的证明非常简单，源于函数</a:t>
            </a:r>
            <a:r>
              <a:rPr lang="en-US" altLang="zh-CN" sz="2800" b="1" i="1">
                <a:solidFill>
                  <a:srgbClr val="FFFFFF"/>
                </a:solidFill>
                <a:latin typeface="Calibri" panose="020F0502020204030204" pitchFamily="34" charset="0"/>
              </a:rPr>
              <a:t>split and merge</a:t>
            </a:r>
            <a:r>
              <a:rPr lang="zh-CN" altLang="en-US" sz="2800">
                <a:solidFill>
                  <a:srgbClr val="FFFFFF"/>
                </a:solidFill>
                <a:latin typeface="黑体" charset="0"/>
                <a:ea typeface="黑体" charset="0"/>
              </a:rPr>
              <a:t>的使用</a:t>
            </a:r>
            <a:endParaRPr lang="zh-CN" altLang="en-US" sz="2800">
              <a:solidFill>
                <a:srgbClr val="FFFFFF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功能说明的作用 </a:t>
            </a:r>
            <a:r>
              <a:rPr lang="en-US" altLang="zh-CN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(the joy of specs)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1650" cy="4351338"/>
          </a:xfrm>
        </p:spPr>
        <p:txBody>
          <a:bodyPr/>
          <a:lstStyle/>
          <a:p>
            <a:r>
              <a:rPr lang="zh-CN" altLang="en-US">
                <a:ea typeface="黑体" charset="0"/>
              </a:rPr>
              <a:t>函数的证明有时依赖于某个被调用函数的证明结果</a:t>
            </a:r>
            <a:r>
              <a:rPr lang="en-US" altLang="zh-CN">
                <a:ea typeface="黑体" charset="0"/>
              </a:rPr>
              <a:t>(</a:t>
            </a:r>
            <a:r>
              <a:rPr lang="zh-CN" altLang="en-US">
                <a:ea typeface="黑体" charset="0"/>
              </a:rPr>
              <a:t>符合</a:t>
            </a:r>
            <a:r>
              <a:rPr lang="en-US" altLang="zh-CN">
                <a:ea typeface="黑体" charset="0"/>
              </a:rPr>
              <a:t>spec</a:t>
            </a:r>
            <a:r>
              <a:rPr lang="zh-CN" altLang="en-US">
                <a:ea typeface="黑体" charset="0"/>
              </a:rPr>
              <a:t>要求</a:t>
            </a:r>
            <a:r>
              <a:rPr lang="en-US" altLang="zh-CN">
                <a:ea typeface="黑体" charset="0"/>
              </a:rPr>
              <a:t>)</a:t>
            </a:r>
            <a:endParaRPr lang="en-US" altLang="zh-CN">
              <a:ea typeface="黑体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>
                <a:ea typeface="黑体" charset="0"/>
              </a:rPr>
              <a:t>	</a:t>
            </a:r>
            <a:r>
              <a:rPr lang="en-US" altLang="zh-CN" sz="2000">
                <a:ea typeface="黑体" charset="0"/>
              </a:rPr>
              <a:t>The </a:t>
            </a:r>
            <a:r>
              <a:rPr lang="en-US" altLang="zh-CN" sz="2000" b="1">
                <a:ea typeface="黑体" charset="0"/>
              </a:rPr>
              <a:t>proof for msort relied only on the </a:t>
            </a:r>
            <a:r>
              <a:rPr lang="en-US" altLang="zh-CN" sz="2000" b="1" i="1">
                <a:ea typeface="黑体" charset="0"/>
              </a:rPr>
              <a:t>specification proven for split </a:t>
            </a:r>
            <a:r>
              <a:rPr lang="en-US" altLang="zh-CN" sz="2000">
                <a:ea typeface="黑体" charset="0"/>
              </a:rPr>
              <a:t>(and the specification proven for merge)</a:t>
            </a:r>
            <a:endParaRPr lang="en-US" altLang="zh-CN" sz="2000">
              <a:ea typeface="黑体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>
              <a:ea typeface="黑体" charset="0"/>
            </a:endParaRPr>
          </a:p>
          <a:p>
            <a:r>
              <a:rPr lang="zh-CN" altLang="en-US">
                <a:ea typeface="黑体" charset="0"/>
              </a:rPr>
              <a:t>被调用函数可以由具有相同功能说明的其他函数替换，而且证明过程仍然有效</a:t>
            </a:r>
            <a:endParaRPr lang="en-US" altLang="zh-CN">
              <a:ea typeface="黑体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>
                <a:ea typeface="黑体" charset="0"/>
              </a:rPr>
              <a:t>	</a:t>
            </a:r>
            <a:r>
              <a:rPr lang="en-US" altLang="zh-CN" sz="2000">
                <a:ea typeface="黑体" charset="0"/>
              </a:rPr>
              <a:t>In the definition of msort we can </a:t>
            </a:r>
            <a:r>
              <a:rPr lang="en-US" altLang="zh-CN" sz="2000" i="1">
                <a:ea typeface="黑体" charset="0"/>
              </a:rPr>
              <a:t>replace </a:t>
            </a:r>
            <a:r>
              <a:rPr lang="en-US" altLang="zh-CN" sz="2000">
                <a:ea typeface="黑体" charset="0"/>
              </a:rPr>
              <a:t>split by </a:t>
            </a:r>
            <a:r>
              <a:rPr lang="en-US" altLang="zh-CN" sz="2000" i="1">
                <a:ea typeface="黑体" charset="0"/>
              </a:rPr>
              <a:t>any function that satisfies this specification, and the proof will still be valid, </a:t>
            </a:r>
            <a:r>
              <a:rPr lang="en-US" altLang="zh-CN" sz="2000">
                <a:ea typeface="黑体" charset="0"/>
              </a:rPr>
              <a:t>for the new version of msort</a:t>
            </a:r>
            <a:endParaRPr lang="en-US" altLang="zh-CN" sz="2000">
              <a:ea typeface="黑体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黑体" charset="0"/>
                <a:cs typeface="Arial" panose="020B0604020202020204" pitchFamily="34" charset="0"/>
              </a:rPr>
              <a:t>函数替换举例</a:t>
            </a:r>
            <a:endParaRPr lang="zh-CN" altLang="en-US">
              <a:latin typeface="Calibri" panose="020F0502020204030204" pitchFamily="34" charset="0"/>
              <a:ea typeface="黑体" charset="0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9788" y="1731963"/>
            <a:ext cx="4621212" cy="3373437"/>
          </a:xfrm>
        </p:spPr>
        <p:txBody>
          <a:bodyPr/>
          <a:lstStyle/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altLang="zh-CN" sz="100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fun </a:t>
            </a:r>
            <a:r>
              <a:rPr lang="en-US" altLang="zh-CN">
                <a:solidFill>
                  <a:srgbClr val="0033CC"/>
                </a:solidFill>
              </a:rPr>
              <a:t>split’ [ ]  = ([ ],  [ ]) 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    | split’ [x] = </a:t>
            </a:r>
            <a:r>
              <a:rPr lang="en-US" altLang="zh-CN">
                <a:solidFill>
                  <a:srgbClr val="FF0000"/>
                </a:solidFill>
              </a:rPr>
              <a:t>([ ], [x])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    | split’ (x::y::L) =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	let </a:t>
            </a:r>
            <a:r>
              <a:rPr lang="en-US" altLang="zh-CN">
                <a:solidFill>
                  <a:srgbClr val="0033CC"/>
                </a:solidFill>
              </a:rPr>
              <a:t>val (A, B) =split’ L </a:t>
            </a:r>
            <a:endParaRPr lang="en-U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	in </a:t>
            </a:r>
            <a:r>
              <a:rPr lang="es-ES" altLang="zh-CN">
                <a:solidFill>
                  <a:srgbClr val="0033CC"/>
                </a:solidFill>
              </a:rPr>
              <a:t>(x::A, y::B) 	</a:t>
            </a:r>
            <a:endParaRPr lang="es-ES" altLang="zh-CN">
              <a:solidFill>
                <a:srgbClr val="0033CC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s-ES" altLang="zh-CN" b="1">
                <a:solidFill>
                  <a:srgbClr val="0033CC"/>
                </a:solidFill>
              </a:rPr>
              <a:t>	end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384800" y="1346200"/>
            <a:ext cx="6477000" cy="332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altLang="zh-CN" sz="1000" b="1" dirty="0">
              <a:latin typeface="+mn-lt"/>
              <a:ea typeface="+mn-ea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fun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’ [ ] = [ ]</a:t>
            </a:r>
            <a:endParaRPr lang="en-US" altLang="zh-CN" sz="2800" dirty="0">
              <a:solidFill>
                <a:srgbClr val="0033CC"/>
              </a:solidFill>
              <a:latin typeface="+mn-lt"/>
              <a:ea typeface="+mn-ea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    |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msor’t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[x] = [x]</a:t>
            </a:r>
            <a:endParaRPr lang="en-US" altLang="zh-CN" sz="2800" dirty="0">
              <a:solidFill>
                <a:srgbClr val="0033CC"/>
              </a:solidFill>
              <a:latin typeface="+mn-lt"/>
              <a:ea typeface="+mn-ea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    |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’ L =  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let</a:t>
            </a:r>
            <a:endParaRPr lang="en-US" altLang="zh-CN" sz="2800" b="1" dirty="0">
              <a:solidFill>
                <a:srgbClr val="0033CC"/>
              </a:solidFill>
              <a:latin typeface="+mn-lt"/>
              <a:ea typeface="+mn-ea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		</a:t>
            </a:r>
            <a:r>
              <a:rPr lang="en-US" altLang="zh-CN" sz="2800" b="1" dirty="0" err="1">
                <a:solidFill>
                  <a:srgbClr val="0033CC"/>
                </a:solidFill>
                <a:latin typeface="+mn-lt"/>
                <a:ea typeface="+mn-ea"/>
              </a:rPr>
              <a:t>val</a:t>
            </a: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(A, B) =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split’ L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	</a:t>
            </a:r>
            <a:endParaRPr lang="en-US" altLang="zh-CN" sz="2800" dirty="0">
              <a:solidFill>
                <a:srgbClr val="0033CC"/>
              </a:solidFill>
              <a:latin typeface="+mn-lt"/>
              <a:ea typeface="+mn-ea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	            in</a:t>
            </a:r>
            <a:b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 		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   merge (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’ A, </a:t>
            </a:r>
            <a:r>
              <a:rPr lang="en-US" altLang="zh-CN" sz="2800" dirty="0" err="1">
                <a:solidFill>
                  <a:srgbClr val="0033CC"/>
                </a:solidFill>
                <a:latin typeface="+mn-lt"/>
                <a:ea typeface="+mn-ea"/>
              </a:rPr>
              <a:t>msort</a:t>
            </a:r>
            <a:r>
              <a:rPr lang="en-US" altLang="zh-CN" sz="2800" dirty="0">
                <a:solidFill>
                  <a:srgbClr val="0033CC"/>
                </a:solidFill>
                <a:latin typeface="+mn-lt"/>
                <a:ea typeface="+mn-ea"/>
              </a:rPr>
              <a:t>’ B)</a:t>
            </a:r>
            <a:endParaRPr lang="en-US" altLang="zh-CN" sz="2800" dirty="0">
              <a:solidFill>
                <a:srgbClr val="0033CC"/>
              </a:solidFill>
              <a:latin typeface="+mn-lt"/>
              <a:ea typeface="+mn-ea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+mn-lt"/>
                <a:ea typeface="+mn-ea"/>
              </a:rPr>
              <a:t>		    end</a:t>
            </a:r>
            <a:endParaRPr lang="zh-CN" altLang="en-US" sz="2800" dirty="0">
              <a:solidFill>
                <a:srgbClr val="0033CC"/>
              </a:solidFill>
              <a:latin typeface="+mn-lt"/>
              <a:ea typeface="+mn-ea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31800" y="5153025"/>
            <a:ext cx="108712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   尽管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split</a:t>
            </a:r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split’</a:t>
            </a:r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函数不相同，但他们都满足整数表分割功能，在正确性证明过程中没有区别，所以函数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msort</a:t>
            </a:r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mosrt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’</a:t>
            </a:r>
            <a:r>
              <a:rPr lang="zh-CN" altLang="en-US" dirty="0">
                <a:latin typeface="Arial" panose="020B0604020202020204" pitchFamily="34" charset="0"/>
                <a:ea typeface="黑体" charset="0"/>
                <a:cs typeface="Arial" panose="020B0604020202020204" pitchFamily="34" charset="0"/>
              </a:rPr>
              <a:t>都是正确的。</a:t>
            </a:r>
            <a:endParaRPr lang="en-US" altLang="zh-CN" dirty="0">
              <a:latin typeface="Arial" panose="020B0604020202020204" pitchFamily="34" charset="0"/>
              <a:ea typeface="黑体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插入排序程序性能分析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4288" y="5324475"/>
            <a:ext cx="7188200" cy="1309688"/>
          </a:xfrm>
        </p:spPr>
        <p:txBody>
          <a:bodyPr vert="horz" wrap="square" lIns="91440" tIns="45720" rIns="91440" bIns="45720" anchor="t"/>
          <a:p>
            <a:r>
              <a:rPr lang="en-US" altLang="zh-CN">
                <a:ea typeface="宋体" pitchFamily="2" charset="-122"/>
              </a:rPr>
              <a:t>W</a:t>
            </a:r>
            <a:r>
              <a:rPr lang="en-US" altLang="zh-CN" baseline="-25000">
                <a:ea typeface="宋体" pitchFamily="2" charset="-122"/>
              </a:rPr>
              <a:t>isort</a:t>
            </a:r>
            <a:r>
              <a:rPr lang="en-US" altLang="zh-CN">
                <a:ea typeface="宋体" pitchFamily="2" charset="-122"/>
              </a:rPr>
              <a:t>(n): the work for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isort(L)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	(length L = n)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baseline="-25000">
                <a:solidFill>
                  <a:srgbClr val="7030A0"/>
                </a:solidFill>
                <a:ea typeface="宋体" pitchFamily="2" charset="-122"/>
              </a:rPr>
              <a:t>isort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(n) is O(n</a:t>
            </a:r>
            <a:r>
              <a:rPr lang="en-US" altLang="zh-CN" baseline="30000">
                <a:solidFill>
                  <a:srgbClr val="7030A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)</a:t>
            </a:r>
            <a:endParaRPr lang="en-US" altLang="zh-CN">
              <a:solidFill>
                <a:srgbClr val="7030A0"/>
              </a:solidFill>
              <a:ea typeface="宋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539875"/>
            <a:ext cx="6079490" cy="20783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ins (x, [ ]) = [x]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ins (x, y::L) =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case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       GREATER =&gt; y::ins(x, L)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 |        _ 	  =&gt; x::y::L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073525"/>
            <a:ext cx="688848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isort [ ] = [ ]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|   isort (x::L) = ins (x, isort L)</a:t>
            </a:r>
            <a:endParaRPr kumimoji="0" lang="pt-BR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808788" y="1747838"/>
            <a:ext cx="4922837" cy="2027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>
                <a:ea typeface="宋体" pitchFamily="2" charset="-122"/>
              </a:rPr>
              <a:t>W</a:t>
            </a:r>
            <a:r>
              <a:rPr lang="en-US" altLang="zh-CN" baseline="-25000">
                <a:ea typeface="宋体" pitchFamily="2" charset="-122"/>
              </a:rPr>
              <a:t>ins</a:t>
            </a:r>
            <a:r>
              <a:rPr lang="en-US" altLang="zh-CN">
                <a:ea typeface="宋体" pitchFamily="2" charset="-122"/>
              </a:rPr>
              <a:t>(n): the work for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ins(x, L) 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		</a:t>
            </a:r>
            <a:r>
              <a:rPr lang="en-US" altLang="zh-CN">
                <a:ea typeface="宋体" pitchFamily="2" charset="-122"/>
              </a:rPr>
              <a:t>(length L =n)</a:t>
            </a:r>
            <a:endParaRPr lang="en-US" altLang="zh-CN">
              <a:ea typeface="宋体" pitchFamily="2" charset="-122"/>
            </a:endParaRPr>
          </a:p>
          <a:p>
            <a:pPr marL="228600" lvl="0" indent="-228600"/>
            <a:endParaRPr lang="en-US" altLang="zh-CN">
              <a:ea typeface="宋体" pitchFamily="2" charset="-122"/>
            </a:endParaRPr>
          </a:p>
          <a:p>
            <a:pPr marL="228600" lvl="0" indent="-228600"/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baseline="-25000">
                <a:solidFill>
                  <a:srgbClr val="7030A0"/>
                </a:solidFill>
                <a:ea typeface="宋体" pitchFamily="2" charset="-122"/>
              </a:rPr>
              <a:t>ins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(n) is O(n)</a:t>
            </a:r>
            <a:endParaRPr lang="en-US" altLang="zh-CN">
              <a:solidFill>
                <a:srgbClr val="7030A0"/>
              </a:solidFill>
              <a:ea typeface="宋体" pitchFamily="2" charset="-122"/>
            </a:endParaRPr>
          </a:p>
          <a:p>
            <a:pPr marL="228600" lvl="0" indent="-228600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归并排序程序性能分析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8" y="4646613"/>
            <a:ext cx="5159375" cy="1663700"/>
          </a:xfrm>
        </p:spPr>
        <p:txBody>
          <a:bodyPr vert="horz" wrap="square" lIns="91440" tIns="45720" rIns="91440" bIns="45720" anchor="t"/>
          <a:p>
            <a:r>
              <a:rPr lang="en-US" altLang="zh-CN">
                <a:ea typeface="宋体" pitchFamily="2" charset="-122"/>
              </a:rPr>
              <a:t>W</a:t>
            </a:r>
            <a:r>
              <a:rPr lang="en-US" altLang="zh-CN" baseline="-25000">
                <a:ea typeface="宋体" pitchFamily="2" charset="-122"/>
              </a:rPr>
              <a:t>split</a:t>
            </a:r>
            <a:r>
              <a:rPr lang="en-US" altLang="zh-CN">
                <a:ea typeface="宋体" pitchFamily="2" charset="-122"/>
              </a:rPr>
              <a:t>(n):  work 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split(L)</a:t>
            </a:r>
            <a:r>
              <a:rPr lang="en-US" altLang="zh-CN">
                <a:ea typeface="宋体" pitchFamily="2" charset="-122"/>
              </a:rPr>
              <a:t> 			</a:t>
            </a:r>
            <a:r>
              <a:rPr lang="en-US" altLang="zh-CN" sz="2400">
                <a:ea typeface="宋体" pitchFamily="2" charset="-122"/>
              </a:rPr>
              <a:t>        (length(L)=n)</a:t>
            </a:r>
            <a:endParaRPr lang="en-US" altLang="zh-CN" sz="2400">
              <a:ea typeface="宋体" pitchFamily="2" charset="-122"/>
            </a:endParaRPr>
          </a:p>
          <a:p>
            <a:endParaRPr lang="en-US" altLang="zh-CN" sz="1600">
              <a:ea typeface="宋体" pitchFamily="2" charset="-122"/>
            </a:endParaRPr>
          </a:p>
          <a:p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baseline="-25000">
                <a:solidFill>
                  <a:srgbClr val="7030A0"/>
                </a:solidFill>
                <a:ea typeface="宋体" pitchFamily="2" charset="-122"/>
              </a:rPr>
              <a:t>split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(n) is O(n)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30188" y="1784350"/>
            <a:ext cx="4573587" cy="270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split [ ]  = ([ ],  [ ]) 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 [x] = ([x], [ ])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| split (x::y::L) =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let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val (A, B) =split L 	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in </a:t>
            </a:r>
            <a:r>
              <a:rPr lang="es-ES" altLang="zh-CN">
                <a:solidFill>
                  <a:srgbClr val="0033CC"/>
                </a:solidFill>
                <a:ea typeface="宋体" pitchFamily="2" charset="-122"/>
              </a:rPr>
              <a:t>(x::A, y::B) 	</a:t>
            </a:r>
            <a:endParaRPr lang="es-E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s-ES" altLang="zh-CN" b="1">
                <a:solidFill>
                  <a:srgbClr val="0033CC"/>
                </a:solidFill>
                <a:ea typeface="宋体" pitchFamily="2" charset="-122"/>
              </a:rPr>
              <a:t>	end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906645" y="1456055"/>
            <a:ext cx="7284720" cy="288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merge (A, [ ]) = A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merge ([ ], B) = B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merge (x::A, y::B) =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       LESS =&gt; x :: merge(A, y::B)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	    | EQUAL =&gt; x::y::merge(A,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	    | GREATER =&gt; y :: merge(x::A, B)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908675" y="4730750"/>
            <a:ext cx="5683250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>
                <a:ea typeface="宋体" pitchFamily="2" charset="-122"/>
              </a:rPr>
              <a:t>W</a:t>
            </a:r>
            <a:r>
              <a:rPr lang="en-US" altLang="zh-CN" baseline="-25000">
                <a:ea typeface="宋体" pitchFamily="2" charset="-122"/>
              </a:rPr>
              <a:t>merge</a:t>
            </a:r>
            <a:r>
              <a:rPr lang="en-US" altLang="zh-CN">
                <a:ea typeface="宋体" pitchFamily="2" charset="-122"/>
              </a:rPr>
              <a:t>(n):  work 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merge(A,B) </a:t>
            </a: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 sz="2400">
                <a:ea typeface="宋体" pitchFamily="2" charset="-122"/>
              </a:rPr>
              <a:t>(length(A)+length(B)=n)</a:t>
            </a:r>
            <a:endParaRPr lang="en-US" altLang="zh-CN" sz="2400">
              <a:ea typeface="宋体" pitchFamily="2" charset="-122"/>
            </a:endParaRPr>
          </a:p>
          <a:p>
            <a:pPr marL="228600" lvl="0" indent="-228600"/>
            <a:endParaRPr lang="en-US" altLang="zh-CN" sz="1600">
              <a:ea typeface="宋体" pitchFamily="2" charset="-122"/>
            </a:endParaRPr>
          </a:p>
          <a:p>
            <a:pPr marL="228600" lvl="0" indent="-228600"/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baseline="-25000">
                <a:solidFill>
                  <a:srgbClr val="7030A0"/>
                </a:solidFill>
                <a:ea typeface="宋体" pitchFamily="2" charset="-122"/>
              </a:rPr>
              <a:t>merge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(n) is O(n)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归并排序程序性能分析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0" y="1828800"/>
            <a:ext cx="5159375" cy="1662113"/>
          </a:xfrm>
        </p:spPr>
        <p:txBody>
          <a:bodyPr vert="horz" wrap="square" lIns="91440" tIns="45720" rIns="91440" bIns="45720" anchor="t"/>
          <a:p>
            <a:r>
              <a:rPr lang="en-US" altLang="zh-CN">
                <a:ea typeface="宋体" pitchFamily="2" charset="-122"/>
              </a:rPr>
              <a:t>W</a:t>
            </a:r>
            <a:r>
              <a:rPr lang="en-US" altLang="zh-CN" baseline="-25000">
                <a:ea typeface="宋体" pitchFamily="2" charset="-122"/>
              </a:rPr>
              <a:t>mosrt</a:t>
            </a:r>
            <a:r>
              <a:rPr lang="en-US" altLang="zh-CN">
                <a:ea typeface="宋体" pitchFamily="2" charset="-122"/>
              </a:rPr>
              <a:t>(n):  work of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msort(L) </a:t>
            </a:r>
            <a:r>
              <a:rPr lang="en-US" altLang="zh-CN">
                <a:ea typeface="宋体" pitchFamily="2" charset="-122"/>
              </a:rPr>
              <a:t>			</a:t>
            </a:r>
            <a:r>
              <a:rPr lang="en-US" altLang="zh-CN" sz="2400">
                <a:ea typeface="宋体" pitchFamily="2" charset="-122"/>
              </a:rPr>
              <a:t>        (length(L)=n)</a:t>
            </a:r>
            <a:endParaRPr lang="en-US" altLang="zh-CN" sz="2400">
              <a:ea typeface="宋体" pitchFamily="2" charset="-122"/>
            </a:endParaRPr>
          </a:p>
          <a:p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W</a:t>
            </a:r>
            <a:r>
              <a:rPr lang="en-US" altLang="zh-CN" baseline="-25000">
                <a:solidFill>
                  <a:srgbClr val="7030A0"/>
                </a:solidFill>
                <a:ea typeface="宋体" pitchFamily="2" charset="-122"/>
              </a:rPr>
              <a:t>msort</a:t>
            </a:r>
            <a:r>
              <a:rPr lang="en-US" altLang="zh-CN">
                <a:solidFill>
                  <a:srgbClr val="7030A0"/>
                </a:solidFill>
                <a:ea typeface="宋体" pitchFamily="2" charset="-122"/>
              </a:rPr>
              <a:t>(n) is O(n log n)</a:t>
            </a:r>
            <a:endParaRPr lang="zh-CN" altLang="en-US">
              <a:solidFill>
                <a:srgbClr val="7030A0"/>
              </a:solidFill>
              <a:ea typeface="宋体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17538" y="1535113"/>
            <a:ext cx="7867650" cy="28416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msort [ ] = [ 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 | msort [x] = [x]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    | msort L =  </a:t>
            </a: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let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	val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(A, B) = split L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    in</a:t>
            </a: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		merge (msort A, msort B)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	    end</a:t>
            </a:r>
            <a:endParaRPr lang="zh-CN" altLang="en-US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200" y="4548188"/>
            <a:ext cx="10602913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黑体" pitchFamily="2" charset="-122"/>
              </a:rPr>
              <a:t>msort(L)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itchFamily="2" charset="-122"/>
              </a:rPr>
              <a:t>性能优于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黑体" pitchFamily="2" charset="-122"/>
              </a:rPr>
              <a:t>isort(L)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itchFamily="2" charset="-122"/>
              </a:rPr>
              <a:t>，还能继续提升性能吗？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从程序算法上考虑：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……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har char="•"/>
            </a:pP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从数据结构上考虑：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List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结构为线性（顺序）结构（在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[  ]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基础上利用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’::’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进行线性扩展），因此很难提升性能（无法并发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并行）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443788" y="3962400"/>
            <a:ext cx="4491038" cy="1090613"/>
          </a:xfrm>
          <a:prstGeom prst="wedgeRoundRectCallout">
            <a:avLst>
              <a:gd name="adj1" fmla="val -20974"/>
              <a:gd name="adj2" fmla="val 95029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有没有新的数据类型能并发执行？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Tree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结构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用树结构进行排序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9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2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树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>
          <a:xfrm>
            <a:off x="838200" y="1519238"/>
            <a:ext cx="10515600" cy="4351337"/>
          </a:xfrm>
        </p:spPr>
        <p:txBody>
          <a:bodyPr vert="horz" wrap="square" lIns="91440" tIns="45720" rIns="91440" bIns="45720" anchor="t"/>
          <a:p>
            <a:pPr>
              <a:lnSpc>
                <a:spcPct val="10000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数据类型变化：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list -&gt; tree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新的数据类型：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tree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datatype tree = Empty | Node of tree * int * tree;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基本函数操作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用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类型设计排序算法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tree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类型排序算法的并行性能分析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新的类型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——tree</a:t>
            </a:r>
            <a:endParaRPr lang="zh-CN" altLang="en-US" sz="3200"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630363"/>
            <a:ext cx="10998200" cy="4462462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>
                <a:ea typeface="黑体" pitchFamily="2" charset="-122"/>
              </a:rPr>
              <a:t>tree</a:t>
            </a:r>
            <a:r>
              <a:rPr lang="zh-CN" altLang="en-US">
                <a:ea typeface="黑体" pitchFamily="2" charset="-122"/>
              </a:rPr>
              <a:t>：非线性数据结构</a:t>
            </a:r>
            <a:endParaRPr lang="en-US" altLang="zh-CN">
              <a:ea typeface="黑体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ea typeface="黑体" pitchFamily="2" charset="-122"/>
              </a:rPr>
              <a:t>由</a:t>
            </a:r>
            <a:r>
              <a:rPr lang="en-US" altLang="zh-CN">
                <a:ea typeface="黑体" pitchFamily="2" charset="-122"/>
              </a:rPr>
              <a:t>n(n&gt;0)</a:t>
            </a:r>
            <a:r>
              <a:rPr lang="zh-CN" altLang="en-US">
                <a:ea typeface="黑体" pitchFamily="2" charset="-122"/>
              </a:rPr>
              <a:t>个元素组成的有限集合。每个元素称为结点</a:t>
            </a:r>
            <a:r>
              <a:rPr lang="en-US" altLang="zh-CN">
                <a:ea typeface="黑体" pitchFamily="2" charset="-122"/>
              </a:rPr>
              <a:t>(node)</a:t>
            </a:r>
            <a:r>
              <a:rPr lang="zh-CN" altLang="en-US">
                <a:ea typeface="黑体" pitchFamily="2" charset="-122"/>
              </a:rPr>
              <a:t>，一个特定的结点称为根结点</a:t>
            </a:r>
            <a:r>
              <a:rPr lang="en-US" altLang="zh-CN">
                <a:ea typeface="黑体" pitchFamily="2" charset="-122"/>
              </a:rPr>
              <a:t>(root)</a:t>
            </a:r>
            <a:r>
              <a:rPr lang="zh-CN" altLang="en-US">
                <a:ea typeface="黑体" pitchFamily="2" charset="-122"/>
              </a:rPr>
              <a:t>，且除根结点外，其余结点被分成</a:t>
            </a:r>
            <a:r>
              <a:rPr lang="en-US" altLang="zh-CN">
                <a:ea typeface="黑体" pitchFamily="2" charset="-122"/>
              </a:rPr>
              <a:t>m(m&gt;0)</a:t>
            </a:r>
            <a:r>
              <a:rPr lang="zh-CN" altLang="en-US">
                <a:ea typeface="黑体" pitchFamily="2" charset="-122"/>
              </a:rPr>
              <a:t>个互不相交的有限集合，而每个子集又都是一棵树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子树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。</a:t>
            </a:r>
            <a:endParaRPr lang="en-US" altLang="zh-CN">
              <a:ea typeface="黑体" pitchFamily="2" charset="-122"/>
            </a:endParaRPr>
          </a:p>
          <a:p>
            <a:pPr>
              <a:buNone/>
            </a:pP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buNone/>
            </a:pP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datatype tree = Empty | Node of tree * int * tree;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en-US" altLang="zh-CN" sz="1000"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树的递归表述</a:t>
            </a:r>
            <a:r>
              <a:rPr lang="en-US" altLang="zh-CN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, x, 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)	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, t</a:t>
            </a:r>
            <a:r>
              <a:rPr lang="en-US" altLang="zh-CN" baseline="-25000">
                <a:solidFill>
                  <a:srgbClr val="0033CC"/>
                </a:solidFill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: tree,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: integer)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树的基本术语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8195" name="内容占位符 3"/>
          <p:cNvSpPr>
            <a:spLocks noGrp="1"/>
          </p:cNvSpPr>
          <p:nvPr>
            <p:ph idx="1"/>
          </p:nvPr>
        </p:nvSpPr>
        <p:spPr>
          <a:xfrm>
            <a:off x="838200" y="1487488"/>
            <a:ext cx="10748963" cy="4351337"/>
          </a:xfrm>
        </p:spPr>
        <p:txBody>
          <a:bodyPr vert="horz" wrap="square" lIns="91440" tIns="45720" rIns="91440" bIns="45720" anchor="t"/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度：结点的分支数。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叶子：度为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的结点称为叶子或终端结点。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度不为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的结点称为分支结点或非终端结点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树的度：树中各结点的度的最大值。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双亲和孩子：结点的子树的根称为该结点的孩子，该结点称为孩子的双亲。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兄弟：同一双亲的孩子之间互称兄弟。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结点的层次：从根开始定义，根为第一层，其它结点的层次等于它的父结点的层次数加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深度：树的结点的最大层次称为树的深度。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latin typeface="黑体" pitchFamily="2" charset="-122"/>
                <a:ea typeface="黑体" pitchFamily="2" charset="-122"/>
              </a:rPr>
              <a:t>路径：树中任意两个不同的结点，如果从一个结点出发，按层次自上而下沿着一个个树枝能到达另一结点，称它们之间存在着一条路径。可用路径所经过的结点序列表示路径，路径的长度等于路径上的结点个数减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6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6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81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树类型的模式表示与模式匹配</a:t>
            </a:r>
            <a:endParaRPr lang="zh-CN" altLang="en-US"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80" y="1809750"/>
            <a:ext cx="4111625" cy="3817938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Empty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Node(_, _, _)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Node(Empty, _, Empty)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Node(_, 42, _)	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1130" y="2212975"/>
            <a:ext cx="684276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Empty </a:t>
            </a:r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当且仅当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(iff)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is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Empty</a:t>
            </a:r>
            <a:br>
              <a:rPr lang="en-US" altLang="zh-CN" sz="2400">
                <a:solidFill>
                  <a:srgbClr val="0433FF"/>
                </a:solidFill>
                <a:ea typeface="宋体" pitchFamily="2" charset="-122"/>
              </a:rPr>
            </a:br>
            <a:endParaRPr lang="en-US" altLang="zh-CN" sz="2400">
              <a:solidFill>
                <a:srgbClr val="0433FF"/>
              </a:solidFill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Node(p</a:t>
            </a: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, p, p</a:t>
            </a: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) </a:t>
            </a:r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当且仅当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iff)</a:t>
            </a:r>
            <a:br>
              <a:rPr lang="en-US" altLang="zh-CN" sz="240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t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is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Node(t</a:t>
            </a: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, v, t</a:t>
            </a: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)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such that</a:t>
            </a:r>
            <a:br>
              <a:rPr lang="en-US" altLang="zh-CN" sz="240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p</a:t>
            </a: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1 </a:t>
            </a:r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t</a:t>
            </a: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p </a:t>
            </a:r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p</a:t>
            </a: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2 </a:t>
            </a:r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matches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433FF"/>
                </a:solidFill>
                <a:ea typeface="宋体" pitchFamily="2" charset="-122"/>
              </a:rPr>
              <a:t>t</a:t>
            </a: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2</a:t>
            </a:r>
            <a:br>
              <a:rPr lang="en-US" altLang="zh-CN" sz="1400">
                <a:solidFill>
                  <a:srgbClr val="0433FF"/>
                </a:solidFill>
                <a:ea typeface="宋体" pitchFamily="2" charset="-122"/>
              </a:rPr>
            </a:br>
            <a:r>
              <a:rPr lang="en-US" altLang="zh-CN" sz="1400">
                <a:solidFill>
                  <a:srgbClr val="0433FF"/>
                </a:solidFill>
                <a:ea typeface="宋体" pitchFamily="2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(and </a:t>
            </a:r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combines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all the bindings</a:t>
            </a:r>
            <a:br>
              <a:rPr lang="en-US" altLang="zh-CN" sz="240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	  when the match succeeds)</a:t>
            </a:r>
            <a:br>
              <a:rPr lang="en-US" altLang="zh-CN" sz="2400">
                <a:solidFill>
                  <a:srgbClr val="0433FF"/>
                </a:solidFill>
                <a:ea typeface="宋体" pitchFamily="2" charset="-122"/>
              </a:rPr>
            </a:br>
            <a:br>
              <a:rPr lang="en-US" altLang="zh-CN" sz="2400">
                <a:solidFill>
                  <a:srgbClr val="0433FF"/>
                </a:solidFill>
                <a:ea typeface="宋体" pitchFamily="2" charset="-122"/>
              </a:rPr>
            </a:br>
            <a:endParaRPr lang="en-US" altLang="zh-CN" sz="2400">
              <a:solidFill>
                <a:srgbClr val="0433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用简单归纳法证明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用简单归纳法证明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15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371" y="1431552"/>
            <a:ext cx="7178405" cy="509624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树的结构归纳法推导过程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613" y="1847850"/>
            <a:ext cx="9709150" cy="4351338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证明：对所有树，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P(t)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成立。</a:t>
            </a:r>
            <a:endParaRPr lang="en-US" altLang="zh-CN" sz="1000">
              <a:latin typeface="Arial" panose="020B0604020202020204" pitchFamily="34" charset="0"/>
              <a:ea typeface="黑体" pitchFamily="2" charset="-122"/>
            </a:endParaRPr>
          </a:p>
          <a:p>
            <a:pPr marL="0" indent="0">
              <a:buNone/>
            </a:pPr>
            <a:endParaRPr lang="en-US" altLang="zh-CN" sz="1000">
              <a:latin typeface="Arial" panose="020B0604020202020204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结构归纳法：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Base case: 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当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t = Empty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时，证明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P(Empty)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成立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Inductive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case: 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当 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t = Node(t</a:t>
            </a:r>
            <a:r>
              <a:rPr lang="en-US" altLang="zh-CN" sz="1600">
                <a:latin typeface="Arial" panose="020B0604020202020204" pitchFamily="34" charset="0"/>
                <a:ea typeface="黑体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, v, t</a:t>
            </a:r>
            <a:r>
              <a:rPr lang="en-US" altLang="zh-CN" sz="1600">
                <a:latin typeface="Arial" panose="020B0604020202020204" pitchFamily="34" charset="0"/>
                <a:ea typeface="黑体" pitchFamily="2" charset="-122"/>
              </a:rPr>
              <a:t>2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时，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假设：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P(t</a:t>
            </a:r>
            <a:r>
              <a:rPr lang="en-US" altLang="zh-CN" sz="1600">
                <a:latin typeface="Arial" panose="020B0604020202020204" pitchFamily="34" charset="0"/>
                <a:ea typeface="黑体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P(t</a:t>
            </a:r>
            <a:r>
              <a:rPr lang="en-US" altLang="zh-CN" sz="1600">
                <a:latin typeface="Arial" panose="020B0604020202020204" pitchFamily="34" charset="0"/>
                <a:ea typeface="黑体" pitchFamily="2" charset="-122"/>
              </a:rPr>
              <a:t>2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成立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证明：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P(Node(t</a:t>
            </a:r>
            <a:r>
              <a:rPr lang="en-US" altLang="zh-CN" sz="1600">
                <a:latin typeface="Arial" panose="020B0604020202020204" pitchFamily="34" charset="0"/>
                <a:ea typeface="黑体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, v, t</a:t>
            </a:r>
            <a:r>
              <a:rPr lang="en-US" altLang="zh-CN" sz="1600">
                <a:latin typeface="Arial" panose="020B0604020202020204" pitchFamily="34" charset="0"/>
                <a:ea typeface="黑体" pitchFamily="2" charset="-122"/>
              </a:rPr>
              <a:t>2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))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成立。</a:t>
            </a:r>
            <a:endParaRPr lang="en-US" altLang="zh-CN">
              <a:latin typeface="Arial" panose="020B060402020202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树的大小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—— </a:t>
            </a:r>
            <a:r>
              <a:rPr lang="en-US" altLang="zh-CN">
                <a:latin typeface="Calibri" panose="020F0502020204030204" pitchFamily="34" charset="0"/>
                <a:ea typeface="黑体" pitchFamily="2" charset="-122"/>
              </a:rPr>
              <a:t>size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13315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size</a:t>
            </a:r>
            <a:r>
              <a:rPr lang="zh-CN" altLang="en-US">
                <a:ea typeface="黑体" pitchFamily="2" charset="-122"/>
              </a:rPr>
              <a:t>：树中的结点个数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 size Empty = 0</a:t>
            </a:r>
            <a:br>
              <a:rPr lang="en-US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33CC"/>
                </a:solidFill>
                <a:ea typeface="宋体" pitchFamily="2" charset="-122"/>
              </a:rPr>
              <a:t>| size (Node(t1, _, t2)) = size t1 + size t2 + 1;</a:t>
            </a:r>
            <a:endParaRPr lang="en-US" altLang="zh-CN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br>
              <a:rPr lang="en-US" altLang="zh-CN">
                <a:ea typeface="黑体" pitchFamily="2" charset="-122"/>
              </a:rPr>
            </a:br>
            <a:r>
              <a:rPr lang="zh-CN" altLang="en-US">
                <a:ea typeface="黑体" pitchFamily="2" charset="-122"/>
              </a:rPr>
              <a:t>证明：对所有树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size(t)</a:t>
            </a:r>
            <a:r>
              <a:rPr lang="zh-CN" altLang="en-US">
                <a:ea typeface="黑体" pitchFamily="2" charset="-122"/>
              </a:rPr>
              <a:t>为非负整数</a:t>
            </a:r>
            <a:r>
              <a:rPr lang="en-US" altLang="zh-CN">
                <a:ea typeface="黑体" pitchFamily="2" charset="-122"/>
              </a:rPr>
              <a:t>(t</a:t>
            </a:r>
            <a:r>
              <a:rPr lang="zh-CN" altLang="en-US">
                <a:ea typeface="黑体" pitchFamily="2" charset="-122"/>
              </a:rPr>
              <a:t>中的结点个数</a:t>
            </a:r>
            <a:r>
              <a:rPr lang="en-US" altLang="zh-CN">
                <a:ea typeface="黑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树的深度</a:t>
            </a:r>
            <a:r>
              <a:rPr lang="en-US" altLang="zh-CN">
                <a:latin typeface="Calibri" panose="020F0502020204030204" pitchFamily="34" charset="0"/>
                <a:ea typeface="黑体" pitchFamily="2" charset="-122"/>
              </a:rPr>
              <a:t>(</a:t>
            </a:r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高度</a:t>
            </a:r>
            <a:r>
              <a:rPr lang="en-US" altLang="zh-CN">
                <a:latin typeface="Calibri" panose="020F0502020204030204" pitchFamily="34" charset="0"/>
                <a:ea typeface="黑体" pitchFamily="2" charset="-122"/>
              </a:rPr>
              <a:t>)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—— depth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15363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748963" cy="4351338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depth</a:t>
            </a:r>
            <a:r>
              <a:rPr lang="zh-CN" altLang="en-US">
                <a:ea typeface="黑体" pitchFamily="2" charset="-122"/>
              </a:rPr>
              <a:t>：组成该树各结点的最大层次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fr-FR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depth Empty = 0</a:t>
            </a:r>
            <a:br>
              <a:rPr lang="fr-F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   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| depth (Node(t1, _, t2)) =</a:t>
            </a:r>
            <a:r>
              <a:rPr lang="zh-CN" altLang="en-US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max(depth t1, depth t2) + 1;</a:t>
            </a:r>
            <a:br>
              <a:rPr lang="fr-FR" altLang="zh-CN">
                <a:ea typeface="宋体" pitchFamily="2" charset="-122"/>
              </a:rPr>
            </a:br>
            <a:br>
              <a:rPr lang="fr-FR" altLang="zh-CN">
                <a:ea typeface="宋体" pitchFamily="2" charset="-122"/>
              </a:rPr>
            </a:br>
            <a:br>
              <a:rPr lang="en-US" altLang="zh-CN">
                <a:ea typeface="黑体" pitchFamily="2" charset="-122"/>
              </a:rPr>
            </a:br>
            <a:r>
              <a:rPr lang="zh-CN" altLang="en-US">
                <a:ea typeface="黑体" pitchFamily="2" charset="-122"/>
              </a:rPr>
              <a:t>证明：对所有树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depth(t)</a:t>
            </a:r>
            <a:r>
              <a:rPr lang="zh-CN" altLang="en-US">
                <a:ea typeface="黑体" pitchFamily="2" charset="-122"/>
              </a:rPr>
              <a:t>为非负整数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从根到叶子结点的最长路径</a:t>
            </a:r>
            <a:r>
              <a:rPr lang="en-US" altLang="zh-CN">
                <a:ea typeface="黑体" pitchFamily="2" charset="-122"/>
              </a:rPr>
              <a:t>)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树的遍历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17650"/>
            <a:ext cx="10748963" cy="4351338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黑体" pitchFamily="2" charset="-122"/>
              </a:rPr>
              <a:t>对树中所有结点信息的访问，即依次对树中每个结点访问一次且仅访问一次。树的遍历分为前序遍历、中序遍历和后序遍历。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黑体" pitchFamily="2" charset="-122"/>
              </a:rPr>
              <a:t>二叉树的遍历</a:t>
            </a:r>
            <a:r>
              <a:rPr lang="en-US" altLang="zh-CN">
                <a:ea typeface="黑体" pitchFamily="2" charset="-122"/>
              </a:rPr>
              <a:t>(N:</a:t>
            </a:r>
            <a:r>
              <a:rPr lang="zh-CN" altLang="en-US">
                <a:ea typeface="黑体" pitchFamily="2" charset="-122"/>
              </a:rPr>
              <a:t>访问结点本身，</a:t>
            </a:r>
            <a:r>
              <a:rPr lang="en-US" altLang="zh-CN">
                <a:ea typeface="黑体" pitchFamily="2" charset="-122"/>
              </a:rPr>
              <a:t>L:</a:t>
            </a:r>
            <a:r>
              <a:rPr lang="zh-CN" altLang="en-US">
                <a:ea typeface="黑体" pitchFamily="2" charset="-122"/>
              </a:rPr>
              <a:t>遍历该结点的左子树，</a:t>
            </a:r>
            <a:r>
              <a:rPr lang="en-US" altLang="zh-CN">
                <a:ea typeface="黑体" pitchFamily="2" charset="-122"/>
              </a:rPr>
              <a:t>R:</a:t>
            </a:r>
            <a:r>
              <a:rPr lang="zh-CN" altLang="en-US">
                <a:ea typeface="黑体" pitchFamily="2" charset="-122"/>
              </a:rPr>
              <a:t>遍历该结点的右子树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：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NLR</a:t>
            </a:r>
            <a:r>
              <a:rPr lang="zh-CN" altLang="en-US">
                <a:ea typeface="黑体" pitchFamily="2" charset="-122"/>
              </a:rPr>
              <a:t>：前序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前根遍历</a:t>
            </a:r>
            <a:r>
              <a:rPr lang="en-US" altLang="zh-CN">
                <a:ea typeface="黑体" pitchFamily="2" charset="-122"/>
              </a:rPr>
              <a:t>(Pre-order Traversal)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LNR</a:t>
            </a:r>
            <a:r>
              <a:rPr lang="zh-CN" altLang="en-US">
                <a:ea typeface="黑体" pitchFamily="2" charset="-122"/>
              </a:rPr>
              <a:t>：中序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中根遍历</a:t>
            </a:r>
            <a:r>
              <a:rPr lang="en-US" altLang="zh-CN">
                <a:ea typeface="黑体" pitchFamily="2" charset="-122"/>
              </a:rPr>
              <a:t>(In-order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Traversal)</a:t>
            </a:r>
            <a:endParaRPr lang="en-US" altLang="zh-CN">
              <a:ea typeface="黑体" pitchFamily="2" charset="-122"/>
            </a:endParaRPr>
          </a:p>
          <a:p>
            <a:pPr marL="0" indent="0">
              <a:lnSpc>
                <a:spcPct val="125000"/>
              </a:lnSpc>
            </a:pPr>
            <a:r>
              <a:rPr lang="en-US" altLang="zh-CN">
                <a:ea typeface="黑体" pitchFamily="2" charset="-122"/>
              </a:rPr>
              <a:t>LRN</a:t>
            </a:r>
            <a:r>
              <a:rPr lang="zh-CN" altLang="en-US">
                <a:ea typeface="黑体" pitchFamily="2" charset="-122"/>
              </a:rPr>
              <a:t>：后序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ea typeface="黑体" pitchFamily="2" charset="-122"/>
              </a:rPr>
              <a:t>后根遍历</a:t>
            </a:r>
            <a:r>
              <a:rPr lang="en-US" altLang="zh-CN">
                <a:ea typeface="黑体" pitchFamily="2" charset="-122"/>
              </a:rPr>
              <a:t>(Post-order Traversal)</a:t>
            </a:r>
            <a:endParaRPr lang="en-US" altLang="zh-CN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9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树的遍历函数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19459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>
                <a:ea typeface="黑体" pitchFamily="2" charset="-122"/>
              </a:rPr>
              <a:t>trav: tree -&gt; int list (</a:t>
            </a:r>
            <a:r>
              <a:rPr lang="zh-CN" altLang="en-US">
                <a:ea typeface="黑体" pitchFamily="2" charset="-122"/>
                <a:sym typeface="+mn-ea"/>
              </a:rPr>
              <a:t>中序遍历</a:t>
            </a:r>
            <a:r>
              <a:rPr lang="en-US" altLang="zh-CN">
                <a:ea typeface="黑体" pitchFamily="2" charset="-122"/>
              </a:rPr>
              <a:t>)</a:t>
            </a: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endParaRPr lang="en-US" altLang="zh-CN">
              <a:ea typeface="黑体" pitchFamily="2" charset="-122"/>
            </a:endParaRPr>
          </a:p>
          <a:p>
            <a:pPr marL="0" indent="0">
              <a:buNone/>
            </a:pPr>
            <a:r>
              <a:rPr lang="fr-FR" altLang="zh-CN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trav Empty = [ ]</a:t>
            </a:r>
            <a:br>
              <a:rPr lang="fr-FR" altLang="zh-CN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>
                <a:solidFill>
                  <a:srgbClr val="0033CC"/>
                </a:solidFill>
                <a:ea typeface="宋体" pitchFamily="2" charset="-122"/>
              </a:rPr>
              <a:t>    | trav (Node(t1, x, t2)) = trav t1 @ (x :: trav t2);</a:t>
            </a:r>
            <a:br>
              <a:rPr lang="fr-FR" altLang="zh-CN">
                <a:ea typeface="宋体" pitchFamily="2" charset="-122"/>
              </a:rPr>
            </a:br>
            <a:endParaRPr lang="fr-FR" altLang="zh-CN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黑体" pitchFamily="2" charset="-122"/>
              </a:rPr>
              <a:t>对所有树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trav(t)</a:t>
            </a:r>
            <a:r>
              <a:rPr lang="zh-CN" altLang="en-US">
                <a:ea typeface="黑体" pitchFamily="2" charset="-122"/>
              </a:rPr>
              <a:t>执行的结果为树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中所有整数的列表</a:t>
            </a:r>
            <a:endParaRPr lang="en-US" altLang="zh-CN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0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有序树</a:t>
            </a:r>
            <a:r>
              <a:rPr lang="en-US" altLang="zh-CN">
                <a:latin typeface="Calibri" panose="020F0502020204030204" pitchFamily="34" charset="0"/>
                <a:ea typeface="黑体" pitchFamily="2" charset="-122"/>
              </a:rPr>
              <a:t>(sorted trees)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863" y="1773238"/>
            <a:ext cx="11020425" cy="4351337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25000"/>
              </a:lnSpc>
              <a:buNone/>
            </a:pPr>
            <a:r>
              <a:rPr lang="zh-CN" altLang="en-US">
                <a:ea typeface="黑体" pitchFamily="2" charset="-122"/>
              </a:rPr>
              <a:t>若将树中每个结点的各子树看成是从左到右有次序的</a:t>
            </a:r>
            <a:r>
              <a:rPr lang="en-US" altLang="zh-CN">
                <a:ea typeface="黑体" pitchFamily="2" charset="-122"/>
              </a:rPr>
              <a:t>(</a:t>
            </a:r>
            <a:r>
              <a:rPr lang="zh-CN" altLang="en-US">
                <a:ea typeface="黑体" pitchFamily="2" charset="-122"/>
              </a:rPr>
              <a:t>即不能互换</a:t>
            </a:r>
            <a:r>
              <a:rPr lang="en-US" altLang="zh-CN">
                <a:ea typeface="黑体" pitchFamily="2" charset="-122"/>
              </a:rPr>
              <a:t>)</a:t>
            </a:r>
            <a:r>
              <a:rPr lang="zh-CN" altLang="en-US">
                <a:ea typeface="黑体" pitchFamily="2" charset="-122"/>
              </a:rPr>
              <a:t>，则称该树为有序树</a:t>
            </a:r>
            <a:r>
              <a:rPr lang="en-US" altLang="zh-CN">
                <a:ea typeface="黑体" pitchFamily="2" charset="-122"/>
              </a:rPr>
              <a:t>(Ordered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Tree)</a:t>
            </a:r>
            <a:r>
              <a:rPr lang="zh-CN" altLang="en-US">
                <a:ea typeface="黑体" pitchFamily="2" charset="-122"/>
              </a:rPr>
              <a:t>；否则称为无序树</a:t>
            </a:r>
            <a:r>
              <a:rPr lang="en-US" altLang="zh-CN">
                <a:ea typeface="黑体" pitchFamily="2" charset="-122"/>
              </a:rPr>
              <a:t>(Unodered</a:t>
            </a:r>
            <a:r>
              <a:rPr lang="zh-CN" altLang="en-US">
                <a:ea typeface="黑体" pitchFamily="2" charset="-122"/>
              </a:rPr>
              <a:t> </a:t>
            </a:r>
            <a:r>
              <a:rPr lang="en-US" altLang="zh-CN">
                <a:ea typeface="黑体" pitchFamily="2" charset="-122"/>
              </a:rPr>
              <a:t>Tree)</a:t>
            </a:r>
            <a:r>
              <a:rPr lang="zh-CN" altLang="en-US">
                <a:ea typeface="黑体" pitchFamily="2" charset="-122"/>
              </a:rPr>
              <a:t>。</a:t>
            </a:r>
            <a:endParaRPr lang="zh-CN" altLang="en-US">
              <a:ea typeface="黑体" pitchFamily="2" charset="-122"/>
            </a:endParaRPr>
          </a:p>
          <a:p>
            <a:pPr marL="0" indent="0"/>
            <a:r>
              <a:rPr lang="zh-CN" altLang="en-US">
                <a:ea typeface="黑体" pitchFamily="2" charset="-122"/>
              </a:rPr>
              <a:t>空树</a:t>
            </a:r>
            <a:r>
              <a:rPr lang="en-US" altLang="zh-CN">
                <a:ea typeface="黑体" pitchFamily="2" charset="-122"/>
              </a:rPr>
              <a:t>(Empty)</a:t>
            </a:r>
            <a:r>
              <a:rPr lang="zh-CN" altLang="en-US">
                <a:ea typeface="黑体" pitchFamily="2" charset="-122"/>
              </a:rPr>
              <a:t>为有序树</a:t>
            </a:r>
            <a:endParaRPr lang="en-US" altLang="zh-CN">
              <a:ea typeface="黑体" pitchFamily="2" charset="-122"/>
            </a:endParaRPr>
          </a:p>
          <a:p>
            <a:pPr marL="0" indent="0"/>
            <a:r>
              <a:rPr lang="fr-FR" altLang="zh-CN">
                <a:ea typeface="黑体" pitchFamily="2" charset="-122"/>
              </a:rPr>
              <a:t>Node(t1, x, t2)</a:t>
            </a:r>
            <a:r>
              <a:rPr lang="zh-CN" altLang="en-US">
                <a:ea typeface="黑体" pitchFamily="2" charset="-122"/>
              </a:rPr>
              <a:t>为有序树  当且仅当</a:t>
            </a:r>
            <a:endParaRPr lang="en-US" altLang="zh-CN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t1</a:t>
            </a:r>
            <a:r>
              <a:rPr lang="zh-CN" altLang="en-US" sz="2800">
                <a:ea typeface="黑体" pitchFamily="2" charset="-122"/>
              </a:rPr>
              <a:t>中的任意整数 ≤ </a:t>
            </a:r>
            <a:r>
              <a:rPr lang="en-US" altLang="zh-CN" sz="2800">
                <a:ea typeface="黑体" pitchFamily="2" charset="-122"/>
              </a:rPr>
              <a:t>x	</a:t>
            </a:r>
            <a:r>
              <a:rPr lang="zh-CN" altLang="en-US" sz="2800">
                <a:ea typeface="黑体" pitchFamily="2" charset="-122"/>
              </a:rPr>
              <a:t>且</a:t>
            </a:r>
            <a:endParaRPr lang="en-US" altLang="zh-CN" sz="2800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t2</a:t>
            </a:r>
            <a:r>
              <a:rPr lang="zh-CN" altLang="en-US" sz="2800">
                <a:ea typeface="黑体" pitchFamily="2" charset="-122"/>
              </a:rPr>
              <a:t>中的任意整数 ≥ </a:t>
            </a:r>
            <a:r>
              <a:rPr lang="en-US" altLang="zh-CN" sz="2800">
                <a:ea typeface="黑体" pitchFamily="2" charset="-122"/>
              </a:rPr>
              <a:t>x</a:t>
            </a:r>
            <a:r>
              <a:rPr lang="zh-CN" altLang="en-US" sz="2800">
                <a:ea typeface="黑体" pitchFamily="2" charset="-122"/>
              </a:rPr>
              <a:t> </a:t>
            </a:r>
            <a:r>
              <a:rPr lang="en-US" altLang="zh-CN" sz="2800">
                <a:ea typeface="黑体" pitchFamily="2" charset="-122"/>
              </a:rPr>
              <a:t>	</a:t>
            </a:r>
            <a:r>
              <a:rPr lang="zh-CN" altLang="en-US" sz="2800">
                <a:ea typeface="黑体" pitchFamily="2" charset="-122"/>
              </a:rPr>
              <a:t>且</a:t>
            </a:r>
            <a:endParaRPr lang="en-US" altLang="zh-CN" sz="2800">
              <a:ea typeface="黑体" pitchFamily="2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>
                <a:ea typeface="黑体" pitchFamily="2" charset="-122"/>
              </a:rPr>
              <a:t>	t1</a:t>
            </a:r>
            <a:r>
              <a:rPr lang="zh-CN" altLang="en-US" sz="2800">
                <a:ea typeface="黑体" pitchFamily="2" charset="-122"/>
              </a:rPr>
              <a:t>和</a:t>
            </a:r>
            <a:r>
              <a:rPr lang="en-US" altLang="zh-CN" sz="2800">
                <a:ea typeface="黑体" pitchFamily="2" charset="-122"/>
              </a:rPr>
              <a:t>t2</a:t>
            </a:r>
            <a:r>
              <a:rPr lang="zh-CN" altLang="en-US" sz="2800">
                <a:ea typeface="黑体" pitchFamily="2" charset="-122"/>
              </a:rPr>
              <a:t>均为有序树</a:t>
            </a:r>
            <a:br>
              <a:rPr lang="fr-FR" altLang="zh-CN">
                <a:ea typeface="宋体" pitchFamily="2" charset="-122"/>
              </a:rPr>
            </a:br>
            <a:endParaRPr lang="en-US" altLang="zh-CN">
              <a:ea typeface="黑体" pitchFamily="2" charset="-122"/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6305550" y="4341813"/>
            <a:ext cx="1639888" cy="4730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0263" y="4291013"/>
            <a:ext cx="3248025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>
                <a:ea typeface="黑体" pitchFamily="2" charset="-122"/>
              </a:rPr>
              <a:t>trav(t)</a:t>
            </a:r>
            <a:r>
              <a:rPr lang="zh-CN" altLang="en-US" sz="3200">
                <a:ea typeface="黑体" pitchFamily="2" charset="-122"/>
              </a:rPr>
              <a:t>为有序表</a:t>
            </a:r>
            <a:endParaRPr lang="zh-CN" altLang="en-US" sz="32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5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插入函数的移植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10808" y="2389823"/>
            <a:ext cx="5165725" cy="2078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ins (x, [ ]) = [x]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    | ins (x, y::L) =</a:t>
            </a:r>
            <a:r>
              <a:rPr lang="zh-CN" altLang="en-US" sz="2400">
                <a:solidFill>
                  <a:srgbClr val="0033CC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	case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compare(x, y) </a:t>
            </a:r>
            <a:r>
              <a:rPr lang="en-US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endParaRPr lang="en-US" altLang="zh-CN" sz="2400" b="1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      GREATER =&gt; y::ins(x, L)</a:t>
            </a:r>
            <a:endParaRPr lang="en-US" altLang="zh-CN" sz="2400">
              <a:solidFill>
                <a:srgbClr val="0033CC"/>
              </a:solidFill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	 |        _ 	  =&gt; x::y::L</a:t>
            </a:r>
            <a:endParaRPr lang="en-US" altLang="zh-CN" sz="2400">
              <a:solidFill>
                <a:srgbClr val="0033CC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875" y="163512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875" y="5407025"/>
            <a:ext cx="5337175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lists L,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L) = a sorted permutation of x::L.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67463" y="5407025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integer tree t,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Ins(x, t) = a sorted tree t’ such that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(t’) is a perm of x::trav(t)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7463" y="163512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tree -&gt; 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03775" y="1649413"/>
            <a:ext cx="13081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61" name="文本框 12"/>
          <p:cNvSpPr txBox="1"/>
          <p:nvPr/>
        </p:nvSpPr>
        <p:spPr>
          <a:xfrm>
            <a:off x="5021263" y="1255713"/>
            <a:ext cx="604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？</a:t>
            </a:r>
            <a:endParaRPr lang="zh-CN" altLang="en-US" sz="7200" b="1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3562" name="矩形 13"/>
          <p:cNvSpPr/>
          <p:nvPr/>
        </p:nvSpPr>
        <p:spPr>
          <a:xfrm>
            <a:off x="5349875" y="2406650"/>
            <a:ext cx="6629400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Ins (x, Empty) = Node(Empty, x, Empty)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   | Ins (x, Node(t1, y, t2)) =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case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compare(x, y) 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   GREATER =&gt; Node(t1, y, Ins(x, t2))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| 	_ 	=&gt; Node(Ins(x, t1), y, t2);</a:t>
            </a:r>
            <a:endParaRPr lang="fr-FR" altLang="zh-CN" sz="2400">
              <a:solidFill>
                <a:srgbClr val="0033CC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 bldLvl="0" animBg="1"/>
      <p:bldP spid="10" grpId="0" bldLvl="0" animBg="1"/>
      <p:bldP spid="11" grpId="0"/>
      <p:bldP spid="12" grpId="0" bldLvl="0" animBg="1"/>
      <p:bldP spid="23561" grpId="0"/>
      <p:bldP spid="2356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树的拆分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3188" y="2389188"/>
            <a:ext cx="5165725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 [ ]  = ([ ],  [ ])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split [x] = ([x], [ ])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split (x::y::L) =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let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(A, B) =split L 	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(x::A, y::B) 	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4580" name="矩形 7"/>
          <p:cNvSpPr/>
          <p:nvPr/>
        </p:nvSpPr>
        <p:spPr>
          <a:xfrm>
            <a:off x="396875" y="1635125"/>
            <a:ext cx="45942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latin typeface="Arial" panose="020B0604020202020204" pitchFamily="34" charset="0"/>
                <a:ea typeface="宋体" pitchFamily="2" charset="-122"/>
              </a:rPr>
              <a:t>split : int list -&gt; int list * int list</a:t>
            </a:r>
            <a:endParaRPr lang="en-US" altLang="zh-CN" sz="240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5100" y="5167630"/>
            <a:ext cx="5947410" cy="152082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L:int list,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split(L) = a pair of lists (A, B) such that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length(A) ≈ length(B) and A@B is a perm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L.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4150" y="2252663"/>
            <a:ext cx="5167313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803775" y="1649413"/>
            <a:ext cx="13081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4" name="文本框 12"/>
          <p:cNvSpPr txBox="1"/>
          <p:nvPr/>
        </p:nvSpPr>
        <p:spPr>
          <a:xfrm>
            <a:off x="5021263" y="1255713"/>
            <a:ext cx="6048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rPr>
              <a:t>？</a:t>
            </a:r>
            <a:endParaRPr lang="zh-CN" altLang="en-US" sz="7200" b="1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4585" name="文本框 2"/>
          <p:cNvSpPr txBox="1"/>
          <p:nvPr/>
        </p:nvSpPr>
        <p:spPr>
          <a:xfrm>
            <a:off x="7762875" y="1117600"/>
            <a:ext cx="650875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╳</a:t>
            </a:r>
            <a:endParaRPr lang="zh-CN" altLang="en-US" sz="5400" b="1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9713" y="1408113"/>
            <a:ext cx="459263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 : 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6830" y="2881630"/>
            <a:ext cx="56915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 is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tree *)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t) = a pair (t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such that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≤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≥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and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 of the items in t *)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580" grpId="0"/>
      <p:bldP spid="9" grpId="0" bldLvl="0" animBg="1"/>
      <p:bldP spid="11" grpId="0"/>
      <p:bldP spid="12" grpId="0" bldLvl="0" animBg="1"/>
      <p:bldP spid="24584" grpId="0"/>
      <p:bldP spid="24585" grpId="0"/>
      <p:bldP spid="15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树的拆分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15265" y="2211070"/>
            <a:ext cx="7739380" cy="49015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Empty) = (Empty, Empty)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Node(t1, x, t2)) =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compare(x, y)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   GREATER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(l1, r1)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t1)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(l1, Node(r1, x, t2))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|        _        =&gt;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(Node(t1, x, l2), r2)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6375" y="103188"/>
            <a:ext cx="51657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5985" y="627380"/>
            <a:ext cx="692404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 is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tree 		*)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t) = a pair (t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such that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≤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every item in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≥ y,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and 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 of the items in t *)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299325" y="3914775"/>
            <a:ext cx="4731385" cy="1493520"/>
          </a:xfrm>
          <a:prstGeom prst="wedgeRoundRectCallout">
            <a:avLst>
              <a:gd name="adj1" fmla="val -56789"/>
              <a:gd name="adj2" fmla="val -40332"/>
              <a:gd name="adj3" fmla="val 16667"/>
            </a:avLst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x&gt;y,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so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应该归在右子树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,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在左子树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内找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&gt;y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的点也归到右子树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递归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SplitAt,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l1&lt;y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r1&gt;y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l1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放在左子树，</a:t>
            </a:r>
            <a:r>
              <a:rPr lang="en-US" altLang="zh-CN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r1</a:t>
            </a:r>
            <a:r>
              <a:rPr lang="zh-CN" altLang="en-US" sz="20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放在右子树</a:t>
            </a:r>
            <a:endParaRPr lang="en-US" altLang="zh-CN" sz="200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程序的正确性验证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08050" y="1474788"/>
            <a:ext cx="10064750" cy="2078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>
                <a:ea typeface="黑体" pitchFamily="2" charset="-122"/>
              </a:rPr>
              <a:t>设</a:t>
            </a:r>
            <a:r>
              <a:rPr lang="en-US" altLang="zh-CN">
                <a:ea typeface="黑体" pitchFamily="2" charset="-122"/>
              </a:rPr>
              <a:t>P(t)</a:t>
            </a:r>
            <a:r>
              <a:rPr lang="zh-CN" altLang="en-US">
                <a:ea typeface="黑体" pitchFamily="2" charset="-122"/>
              </a:rPr>
              <a:t>表示：对所有整数</a:t>
            </a:r>
            <a:r>
              <a:rPr lang="en-US" altLang="zh-CN">
                <a:ea typeface="黑体" pitchFamily="2" charset="-122"/>
              </a:rPr>
              <a:t>y, </a:t>
            </a:r>
            <a:r>
              <a:rPr lang="en-US" altLang="zh-CN">
                <a:ea typeface="宋体" pitchFamily="2" charset="-122"/>
              </a:rPr>
              <a:t>SplitAt(y, t) = </a:t>
            </a:r>
            <a:r>
              <a:rPr lang="zh-CN" altLang="en-US">
                <a:ea typeface="黑体" pitchFamily="2" charset="-122"/>
              </a:rPr>
              <a:t>二元组</a:t>
            </a:r>
            <a:r>
              <a:rPr lang="en-US" altLang="zh-CN">
                <a:ea typeface="宋体" pitchFamily="2" charset="-122"/>
              </a:rPr>
              <a:t>(t1, t2)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zh-CN" altLang="en-US">
                <a:ea typeface="黑体" pitchFamily="2" charset="-122"/>
              </a:rPr>
              <a:t>满足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  	      t1</a:t>
            </a:r>
            <a:r>
              <a:rPr lang="zh-CN" altLang="en-US">
                <a:ea typeface="黑体" pitchFamily="2" charset="-122"/>
              </a:rPr>
              <a:t>中的每一项</a:t>
            </a:r>
            <a:r>
              <a:rPr lang="en-US" altLang="zh-CN">
                <a:ea typeface="宋体" pitchFamily="2" charset="-122"/>
              </a:rPr>
              <a:t> ≤ y </a:t>
            </a:r>
            <a:r>
              <a:rPr lang="zh-CN" altLang="en-US">
                <a:ea typeface="黑体" pitchFamily="2" charset="-122"/>
              </a:rPr>
              <a:t>且</a:t>
            </a:r>
            <a:r>
              <a:rPr lang="en-US" altLang="zh-CN">
                <a:ea typeface="宋体" pitchFamily="2" charset="-122"/>
              </a:rPr>
              <a:t> t2</a:t>
            </a:r>
            <a:r>
              <a:rPr lang="zh-CN" altLang="en-US">
                <a:ea typeface="黑体" pitchFamily="2" charset="-122"/>
              </a:rPr>
              <a:t>中的每一项</a:t>
            </a:r>
            <a:r>
              <a:rPr lang="en-US" altLang="zh-CN">
                <a:ea typeface="宋体" pitchFamily="2" charset="-122"/>
              </a:rPr>
              <a:t>≥ y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			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且</a:t>
            </a:r>
            <a:r>
              <a:rPr lang="en-US" altLang="zh-CN">
                <a:ea typeface="宋体" pitchFamily="2" charset="-122"/>
              </a:rPr>
              <a:t>t1, t2</a:t>
            </a:r>
            <a:r>
              <a:rPr lang="zh-CN" altLang="en-US">
                <a:ea typeface="黑体" pitchFamily="2" charset="-122"/>
              </a:rPr>
              <a:t>由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中元素组成</a:t>
            </a:r>
            <a:br>
              <a:rPr lang="en-US" altLang="zh-CN">
                <a:ea typeface="宋体" pitchFamily="2" charset="-122"/>
              </a:rPr>
            </a:br>
            <a:r>
              <a:rPr lang="zh-CN" altLang="en-US">
                <a:ea typeface="黑体" pitchFamily="2" charset="-122"/>
              </a:rPr>
              <a:t>证明：对所有有序树</a:t>
            </a:r>
            <a:r>
              <a:rPr lang="en-US" altLang="zh-CN">
                <a:ea typeface="黑体" pitchFamily="2" charset="-122"/>
              </a:rPr>
              <a:t>t</a:t>
            </a:r>
            <a:r>
              <a:rPr lang="zh-CN" altLang="en-US">
                <a:ea typeface="黑体" pitchFamily="2" charset="-122"/>
              </a:rPr>
              <a:t>，</a:t>
            </a:r>
            <a:r>
              <a:rPr lang="en-US" altLang="zh-CN">
                <a:ea typeface="黑体" pitchFamily="2" charset="-122"/>
              </a:rPr>
              <a:t>P(t)</a:t>
            </a:r>
            <a:r>
              <a:rPr lang="zh-CN" altLang="en-US">
                <a:ea typeface="黑体" pitchFamily="2" charset="-122"/>
              </a:rPr>
              <a:t>成立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0813" y="4810125"/>
            <a:ext cx="9551988" cy="152082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zh-CN" altLang="en-US" sz="3200">
                <a:solidFill>
                  <a:srgbClr val="0033CC"/>
                </a:solidFill>
                <a:ea typeface="宋体" pitchFamily="2" charset="-122"/>
              </a:rPr>
              <a:t>：</a:t>
            </a: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对所有树</a:t>
            </a: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和整数</a:t>
            </a: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y,</a:t>
            </a:r>
            <a:br>
              <a:rPr lang="en-US" altLang="zh-CN" sz="32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		SplitAt(y, t) = </a:t>
            </a: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二元组</a:t>
            </a: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(t1, t2)</a:t>
            </a:r>
            <a:r>
              <a:rPr lang="zh-CN" altLang="en-US" sz="3200">
                <a:solidFill>
                  <a:srgbClr val="0033CC"/>
                </a:solidFill>
                <a:ea typeface="宋体" pitchFamily="2" charset="-122"/>
              </a:rPr>
              <a:t>，</a:t>
            </a: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满足</a:t>
            </a:r>
            <a:br>
              <a:rPr lang="en-US" altLang="zh-CN" sz="320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zh-CN" altLang="en-US" sz="3200">
                <a:solidFill>
                  <a:srgbClr val="0033CC"/>
                </a:solidFill>
                <a:ea typeface="宋体" pitchFamily="2" charset="-122"/>
              </a:rPr>
              <a:t>   </a:t>
            </a: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depth(t1) ≤ depth t </a:t>
            </a:r>
            <a:r>
              <a:rPr lang="zh-CN" altLang="en-US" sz="32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3200">
                <a:solidFill>
                  <a:srgbClr val="0033CC"/>
                </a:solidFill>
                <a:ea typeface="宋体" pitchFamily="2" charset="-122"/>
              </a:rPr>
              <a:t> depth(t2) ≤ depth t</a:t>
            </a:r>
            <a:endParaRPr lang="zh-CN" altLang="en-US" sz="3200">
              <a:solidFill>
                <a:srgbClr val="0033CC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简单归纳法的适用范围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简单归纳法的适用范围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67" name="适用于涉及自然数的递归函数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7030A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dirty="0"/>
              <a:t>适用于涉及自然数的递归函数</a:t>
            </a:r>
            <a:endParaRPr dirty="0"/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参数为非负整数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/>
              <a:t>f(x)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的递归调用形如</a:t>
            </a:r>
            <a:r>
              <a:rPr dirty="0"/>
              <a:t>f(y),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且</a:t>
            </a:r>
            <a:r>
              <a:rPr dirty="0"/>
              <a:t>size(y)=size(x)-1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树的合并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61085" y="1506220"/>
            <a:ext cx="11552555" cy="2078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 : tree * tree -&gt; tree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t1 and t2 are sorted trees			 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Merge(t1, t2) = a sorted tree t			 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consisting of the items of t1 and t2 		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endParaRPr kumimoji="0" lang="fr-FR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8615" y="5337175"/>
            <a:ext cx="4978400" cy="1343025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sorted trees t1 and t2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Merge(t1, t2) = a sorted tree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consisting of the items of t1 and t2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8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7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87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树的归并排序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79500" y="1444625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tree -&gt; tree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							 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(t) = a sorted tree 				 *)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consisting of the items of t	 		*)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Msort Empty = Empty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Msort (Node(t1,x,t2))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Ins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Merge(Msort t1, Msort t2))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44638" y="5375275"/>
            <a:ext cx="7724775" cy="10048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trees t,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 = a sorted permutation of 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latin typeface="Calibri" panose="020F0502020204030204" pitchFamily="34" charset="0"/>
                <a:ea typeface="黑体" pitchFamily="2" charset="-122"/>
              </a:rPr>
              <a:t>程序的并行执行</a:t>
            </a:r>
            <a:endParaRPr lang="zh-CN" altLang="en-US">
              <a:latin typeface="Calibri" panose="020F0502020204030204" pitchFamily="34" charset="0"/>
              <a:ea typeface="黑体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2938463"/>
            <a:ext cx="11012488" cy="2078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>
                <a:ea typeface="黑体" pitchFamily="2" charset="-122"/>
              </a:rPr>
              <a:t>Merge(Msort t1, Msort t2)</a:t>
            </a:r>
            <a:r>
              <a:rPr lang="zh-CN" altLang="en-US">
                <a:ea typeface="黑体" pitchFamily="2" charset="-122"/>
              </a:rPr>
              <a:t>中的两个递归调用可以并行执行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600">
              <a:solidFill>
                <a:srgbClr val="0033CC"/>
              </a:solidFill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en-US" altLang="zh-CN">
                <a:ea typeface="黑体" pitchFamily="2" charset="-122"/>
              </a:rPr>
              <a:t>Merge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串行执行</a:t>
            </a:r>
            <a:r>
              <a:rPr lang="zh-CN" altLang="en-US">
                <a:ea typeface="黑体" pitchFamily="2" charset="-122"/>
              </a:rPr>
              <a:t>的时间开销为分别对</a:t>
            </a:r>
            <a:r>
              <a:rPr lang="en-US" altLang="zh-CN">
                <a:ea typeface="黑体" pitchFamily="2" charset="-122"/>
              </a:rPr>
              <a:t>t1</a:t>
            </a:r>
            <a:r>
              <a:rPr lang="zh-CN" altLang="en-US">
                <a:ea typeface="黑体" pitchFamily="2" charset="-122"/>
              </a:rPr>
              <a:t>和</a:t>
            </a:r>
            <a:r>
              <a:rPr lang="en-US" altLang="zh-CN">
                <a:ea typeface="黑体" pitchFamily="2" charset="-122"/>
              </a:rPr>
              <a:t>t2</a:t>
            </a:r>
            <a:r>
              <a:rPr lang="zh-CN" altLang="en-US">
                <a:ea typeface="黑体" pitchFamily="2" charset="-122"/>
              </a:rPr>
              <a:t>执行</a:t>
            </a:r>
            <a:r>
              <a:rPr lang="en-US" altLang="zh-CN">
                <a:ea typeface="黑体" pitchFamily="2" charset="-122"/>
              </a:rPr>
              <a:t>Msort</a:t>
            </a:r>
            <a:r>
              <a:rPr lang="zh-CN" altLang="en-US">
                <a:ea typeface="黑体" pitchFamily="2" charset="-122"/>
              </a:rPr>
              <a:t>的开销之和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en-US" altLang="zh-CN">
                <a:ea typeface="黑体" pitchFamily="2" charset="-122"/>
              </a:rPr>
              <a:t>Merge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并行执行</a:t>
            </a:r>
            <a:r>
              <a:rPr lang="zh-CN" altLang="en-US">
                <a:ea typeface="黑体" pitchFamily="2" charset="-122"/>
              </a:rPr>
              <a:t>的时间开销为分别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对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t1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t2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执行</a:t>
            </a:r>
            <a:r>
              <a:rPr lang="en-US" altLang="zh-CN">
                <a:latin typeface="Arial" panose="020B0604020202020204" pitchFamily="34" charset="0"/>
                <a:ea typeface="黑体" pitchFamily="2" charset="-122"/>
              </a:rPr>
              <a:t>Msort</a:t>
            </a:r>
            <a:r>
              <a:rPr lang="zh-CN" altLang="en-US">
                <a:latin typeface="Arial" panose="020B0604020202020204" pitchFamily="34" charset="0"/>
                <a:ea typeface="黑体" pitchFamily="2" charset="-122"/>
              </a:rPr>
              <a:t>开销的最大值</a:t>
            </a:r>
            <a:endParaRPr lang="en-US" altLang="zh-CN">
              <a:ea typeface="黑体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>
                <a:ea typeface="黑体" pitchFamily="2" charset="-122"/>
              </a:rPr>
              <a:t>用</a:t>
            </a:r>
            <a:r>
              <a:rPr lang="en-US" altLang="zh-CN">
                <a:ea typeface="黑体" pitchFamily="2" charset="-122"/>
              </a:rPr>
              <a:t>”</a:t>
            </a:r>
            <a:r>
              <a:rPr lang="en-US" altLang="zh-CN" b="1" i="1">
                <a:solidFill>
                  <a:srgbClr val="0033CC"/>
                </a:solidFill>
                <a:ea typeface="黑体" pitchFamily="2" charset="-122"/>
              </a:rPr>
              <a:t>span</a:t>
            </a:r>
            <a:r>
              <a:rPr lang="en-US" altLang="zh-CN">
                <a:ea typeface="黑体" pitchFamily="2" charset="-122"/>
              </a:rPr>
              <a:t>”</a:t>
            </a:r>
            <a:r>
              <a:rPr lang="zh-CN" altLang="en-US">
                <a:ea typeface="黑体" pitchFamily="2" charset="-122"/>
              </a:rPr>
              <a:t>表示程序在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足够多</a:t>
            </a:r>
            <a:r>
              <a:rPr lang="zh-CN" altLang="en-US">
                <a:ea typeface="黑体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并行处理器</a:t>
            </a:r>
            <a:r>
              <a:rPr lang="zh-CN" altLang="en-US">
                <a:ea typeface="黑体" pitchFamily="2" charset="-122"/>
              </a:rPr>
              <a:t>上的时间开销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4188" y="5835650"/>
            <a:ext cx="5627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1">
                <a:solidFill>
                  <a:srgbClr val="0033CC"/>
                </a:solidFill>
                <a:ea typeface="黑体" pitchFamily="2" charset="-122"/>
              </a:rPr>
              <a:t>Span</a:t>
            </a:r>
            <a:r>
              <a:rPr lang="zh-CN" altLang="en-US">
                <a:ea typeface="黑体" pitchFamily="2" charset="-122"/>
              </a:rPr>
              <a:t>和</a:t>
            </a:r>
            <a:r>
              <a:rPr lang="en-US" altLang="zh-CN" i="1">
                <a:solidFill>
                  <a:srgbClr val="0033CC"/>
                </a:solidFill>
                <a:ea typeface="黑体" pitchFamily="2" charset="-122"/>
              </a:rPr>
              <a:t>work</a:t>
            </a:r>
            <a:r>
              <a:rPr lang="zh-CN" altLang="en-US">
                <a:ea typeface="黑体" pitchFamily="2" charset="-122"/>
              </a:rPr>
              <a:t>的关系？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046163" y="1227138"/>
            <a:ext cx="10444163" cy="15795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4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Ins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375" y="1577975"/>
            <a:ext cx="45942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tree -&gt; 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4755" name="矩形 13"/>
          <p:cNvSpPr/>
          <p:nvPr/>
        </p:nvSpPr>
        <p:spPr>
          <a:xfrm>
            <a:off x="333375" y="2200275"/>
            <a:ext cx="7289165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fun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Ins (x, Empty) = Node(Empty, x, Empty)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   | Ins (x, Node(t1, y, t2)) =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case</a:t>
            </a: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 compare(x, y) </a:t>
            </a:r>
            <a:r>
              <a:rPr lang="fr-FR" altLang="zh-CN" sz="2400" b="1">
                <a:solidFill>
                  <a:srgbClr val="0033CC"/>
                </a:solidFill>
                <a:ea typeface="宋体" pitchFamily="2" charset="-122"/>
              </a:rPr>
              <a:t>of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   GREATER =&gt; Node(t1, y, Ins(x, t2))</a:t>
            </a:r>
            <a:br>
              <a:rPr lang="fr-FR" altLang="zh-CN" sz="2400">
                <a:solidFill>
                  <a:srgbClr val="0033CC"/>
                </a:solidFill>
                <a:ea typeface="宋体" pitchFamily="2" charset="-122"/>
              </a:rPr>
            </a:br>
            <a:r>
              <a:rPr lang="fr-FR" altLang="zh-CN" sz="2400">
                <a:solidFill>
                  <a:srgbClr val="0033CC"/>
                </a:solidFill>
                <a:ea typeface="宋体" pitchFamily="2" charset="-122"/>
              </a:rPr>
              <a:t>	   | 	_ 	=&gt; Node(Ins(x, t1), y, t2);</a:t>
            </a:r>
            <a:endParaRPr lang="fr-FR" altLang="zh-CN" sz="2400">
              <a:solidFill>
                <a:srgbClr val="0033CC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7375" y="654050"/>
            <a:ext cx="50815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 balanced tree of depth d&gt;0,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97140" y="1420495"/>
            <a:ext cx="3952875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c +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(d-1)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(d) is O(d)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300" y="5224463"/>
            <a:ext cx="6569075" cy="1201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0033CC"/>
                </a:solidFill>
                <a:ea typeface="黑体" pitchFamily="2" charset="-122"/>
              </a:rPr>
              <a:t>平衡二叉树</a:t>
            </a:r>
            <a:r>
              <a:rPr lang="zh-CN" altLang="en-US" sz="2400">
                <a:ea typeface="黑体" pitchFamily="2" charset="-122"/>
              </a:rPr>
              <a:t>：它是一 棵空树或它的左右两个子树的高度差的绝对值不超过</a:t>
            </a:r>
            <a:r>
              <a:rPr lang="en-US" altLang="zh-CN" sz="2400">
                <a:ea typeface="黑体" pitchFamily="2" charset="-122"/>
              </a:rPr>
              <a:t>1</a:t>
            </a:r>
            <a:r>
              <a:rPr lang="zh-CN" altLang="en-US" sz="2400">
                <a:ea typeface="黑体" pitchFamily="2" charset="-122"/>
              </a:rPr>
              <a:t>，并且左右两个子树都是一棵平衡二叉树。</a:t>
            </a:r>
            <a:endParaRPr lang="zh-CN" altLang="en-US" sz="240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38200" y="368300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SplitAt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77508" y="1987550"/>
            <a:ext cx="77390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Empty) = (Empty, Empty)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Node(t1, x, t2)) =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compare(x, y)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   GREATER =&gt;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(l1, r1)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t1)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(l1, Node(r1, x, t2))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end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|        _        =&gt;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(y, t2)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in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(Node(t1, x, l2), r2)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788" y="1431925"/>
            <a:ext cx="51657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 -&gt; 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29755" y="367983"/>
            <a:ext cx="50815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 balanced tree of depth d&gt;0,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90155" y="1104583"/>
            <a:ext cx="4122738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k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(d-1)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(d) is O(d)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Merge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31240" y="2979420"/>
            <a:ext cx="10989945" cy="2078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 : tree * tree -&gt; tree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Merge (Empty, t2) = t2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Merge (Node(l1,x,r1), t2)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(l2, r2) = SplitAt(x, t2)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endParaRPr kumimoji="0" lang="fr-FR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Node(Merge(l1, l2), x, Merge(r1, r2))</a:t>
            </a:r>
            <a:b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56250" y="1498600"/>
            <a:ext cx="40830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balanced trees of same depth d&gt;0,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2251710"/>
            <a:ext cx="66357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(d)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SplitAt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+ max(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(d-1),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(d-1) 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Merge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(d) is O(d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Msort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函数的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Arial" panose="020B0604020202020204" pitchFamily="34" charset="0"/>
              </a:rPr>
              <a:t>span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79500" y="1444625"/>
            <a:ext cx="10444163" cy="2078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tree -&gt; tree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Msort Empty = Empty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| Msort (Node(t1,x,t2)) 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Ins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 Merge(Msort t1, Msort t2))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8820" y="1230630"/>
            <a:ext cx="63931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charset="0"/>
                <a:ea typeface="黑体" charset="0"/>
                <a:cs typeface="+mn-cs"/>
              </a:rPr>
              <a:t>思考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balanced trees of same depth d&gt;0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36890" y="1704975"/>
            <a:ext cx="26504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(d) is ?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O(d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3205" y="4234180"/>
            <a:ext cx="917829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Empty = Empty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(Node(t1, x, t2))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Rebalance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(Ins (x, Merge(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t1,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t2)))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完全归纳法(complete (strong) induction)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完全归纳法</a:t>
            </a:r>
            <a:r>
              <a:rPr sz="3600"/>
              <a:t>(complete (strong) induction)</a:t>
            </a:r>
            <a:endParaRPr sz="3600"/>
          </a:p>
        </p:txBody>
      </p:sp>
      <p:sp>
        <p:nvSpPr>
          <p:cNvPr id="170" name="证明对所有非负整数n，P(n)都成立…"/>
          <p:cNvSpPr txBox="1">
            <a:spLocks noGrp="1"/>
          </p:cNvSpPr>
          <p:nvPr>
            <p:ph type="body" idx="4294967295"/>
          </p:nvPr>
        </p:nvSpPr>
        <p:spPr>
          <a:xfrm>
            <a:off x="838200" y="1539875"/>
            <a:ext cx="10515600" cy="41932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13105">
              <a:lnSpc>
                <a:spcPct val="150000"/>
              </a:lnSpc>
              <a:spcBef>
                <a:spcPts val="700"/>
              </a:spcBef>
              <a:buSzTx/>
              <a:buNone/>
              <a:defRPr sz="218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证明对所有非负整数</a:t>
            </a:r>
            <a:r>
              <a:rPr dirty="0"/>
              <a:t>n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dirty="0"/>
              <a:t>P(n)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都成立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0" indent="0" defTabSz="713105">
              <a:lnSpc>
                <a:spcPct val="150000"/>
              </a:lnSpc>
              <a:spcBef>
                <a:spcPts val="700"/>
              </a:spcBef>
              <a:defRPr sz="218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将</a:t>
            </a:r>
            <a:r>
              <a:rPr dirty="0"/>
              <a:t>P(k)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简化为</a:t>
            </a:r>
            <a:r>
              <a:rPr dirty="0"/>
              <a:t>k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个子问题：</a:t>
            </a:r>
            <a:r>
              <a:rPr dirty="0"/>
              <a:t> P(0), P(1), … , P(k-1)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，且它们均成立时，可以利用</a:t>
            </a:r>
            <a:r>
              <a:rPr dirty="0"/>
              <a:t>{P(0), P(1), … , P(k-1)}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推导出</a:t>
            </a:r>
            <a:r>
              <a:rPr dirty="0"/>
              <a:t>P(k)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也成立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534670" lvl="1" indent="-178435" defTabSz="713105">
              <a:lnSpc>
                <a:spcPct val="100000"/>
              </a:lnSpc>
              <a:spcBef>
                <a:spcPts val="300"/>
              </a:spcBef>
              <a:defRPr sz="187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latin typeface="黑体"/>
                <a:ea typeface="黑体"/>
                <a:cs typeface="黑体"/>
                <a:sym typeface="黑体"/>
              </a:rPr>
              <a:t>如：</a:t>
            </a:r>
            <a:r>
              <a:rPr dirty="0"/>
              <a:t>P(0)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成立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/>
              <a:t>	     P(1)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可由</a:t>
            </a:r>
            <a:r>
              <a:rPr dirty="0"/>
              <a:t>P(0)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推导出来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/>
              <a:t>	     P(2)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可由</a:t>
            </a:r>
            <a:r>
              <a:rPr dirty="0"/>
              <a:t>P(0)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dirty="0"/>
              <a:t> P(1)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推导出来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/>
              <a:t>  	     P(3)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可由</a:t>
            </a:r>
            <a:r>
              <a:rPr dirty="0"/>
              <a:t>P(0)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dirty="0"/>
              <a:t> P(1)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dirty="0"/>
              <a:t> P(2)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推导出来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/>
              <a:t>	      ……	  </a:t>
            </a:r>
            <a:endParaRPr dirty="0"/>
          </a:p>
          <a:p>
            <a:pPr marL="178435" lvl="1" indent="178435" defTabSz="713105">
              <a:lnSpc>
                <a:spcPct val="100000"/>
              </a:lnSpc>
              <a:spcBef>
                <a:spcPts val="300"/>
              </a:spcBef>
              <a:buSzTx/>
              <a:buNone/>
              <a:defRPr sz="187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/>
              <a:t>	     P(k)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可由</a:t>
            </a:r>
            <a:r>
              <a:rPr dirty="0"/>
              <a:t>P(0), P(1), … , P(k-1)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推导出来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完全归纳法的适用范围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完全归纳法的适用范围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173" name="适用于涉及自然数的递归函数…"/>
          <p:cNvSpPr txBox="1">
            <a:spLocks noGrp="1"/>
          </p:cNvSpPr>
          <p:nvPr>
            <p:ph type="body" idx="4294967295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7030A0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适用于涉及自然数的递归函数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黑体"/>
                <a:ea typeface="黑体"/>
                <a:cs typeface="黑体"/>
                <a:sym typeface="黑体"/>
              </a:rPr>
              <a:t>参数为非负整数</a:t>
            </a:r>
            <a:endParaRPr>
              <a:latin typeface="黑体"/>
              <a:ea typeface="黑体"/>
              <a:cs typeface="黑体"/>
              <a:sym typeface="黑体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f(x)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的递归调用形如</a:t>
            </a:r>
            <a:r>
              <a:t>f(y),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且</a:t>
            </a:r>
            <a:r>
              <a:t>size(y)&lt;size(x)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19384</Words>
  <Application>WPS 表格</Application>
  <PresentationFormat>宽屏</PresentationFormat>
  <Paragraphs>880</Paragraphs>
  <Slides>76</Slides>
  <Notes>7</Notes>
  <HiddenSlides>3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112" baseType="lpstr">
      <vt:lpstr>Arial</vt:lpstr>
      <vt:lpstr>宋体</vt:lpstr>
      <vt:lpstr>Wingdings</vt:lpstr>
      <vt:lpstr>宋体</vt:lpstr>
      <vt:lpstr>汉仪书宋二KW</vt:lpstr>
      <vt:lpstr>Calibri</vt:lpstr>
      <vt:lpstr>Helvetica Neue</vt:lpstr>
      <vt:lpstr>Calibri Light</vt:lpstr>
      <vt:lpstr>黑体</vt:lpstr>
      <vt:lpstr>汉仪中黑KW</vt:lpstr>
      <vt:lpstr>黑体</vt:lpstr>
      <vt:lpstr>Arial</vt:lpstr>
      <vt:lpstr>黑体</vt:lpstr>
      <vt:lpstr>Calibri Light</vt:lpstr>
      <vt:lpstr>宋体</vt:lpstr>
      <vt:lpstr>华文隶书</vt:lpstr>
      <vt:lpstr>Calibri</vt:lpstr>
      <vt:lpstr>Gill Sans</vt:lpstr>
      <vt:lpstr>Wingdings</vt:lpstr>
      <vt:lpstr>隶书</vt:lpstr>
      <vt:lpstr>隶书</vt:lpstr>
      <vt:lpstr>Symbol</vt:lpstr>
      <vt:lpstr>华文琥珀</vt:lpstr>
      <vt:lpstr>微软雅黑</vt:lpstr>
      <vt:lpstr>汉仪旗黑</vt:lpstr>
      <vt:lpstr>报隶-简</vt:lpstr>
      <vt:lpstr>Kingsoft Sign</vt:lpstr>
      <vt:lpstr>Thonburi</vt:lpstr>
      <vt:lpstr>Arial Unicode MS</vt:lpstr>
      <vt:lpstr>宋体-简</vt:lpstr>
      <vt:lpstr>Gill Sans</vt:lpstr>
      <vt:lpstr>Symbol</vt:lpstr>
      <vt:lpstr>华文琥珀</vt:lpstr>
      <vt:lpstr>苹方-简</vt:lpstr>
      <vt:lpstr>Arial Narrow Regular</vt:lpstr>
      <vt:lpstr>Office 主题</vt:lpstr>
      <vt:lpstr>函数式编程原理  Lecture 4</vt:lpstr>
      <vt:lpstr>上节课内容回顾</vt:lpstr>
      <vt:lpstr>简单归纳法(simple induction)</vt:lpstr>
      <vt:lpstr>用简单归纳法证明</vt:lpstr>
      <vt:lpstr>用简单归纳法证明</vt:lpstr>
      <vt:lpstr>用简单归纳法证明</vt:lpstr>
      <vt:lpstr>简单归纳法的适用范围</vt:lpstr>
      <vt:lpstr>完全归纳法(complete (strong) induction)</vt:lpstr>
      <vt:lpstr>完全归纳法的适用范围</vt:lpstr>
      <vt:lpstr>用完全归纳法证明</vt:lpstr>
      <vt:lpstr>用完全归纳法证明</vt:lpstr>
      <vt:lpstr>用完全归纳法证明</vt:lpstr>
      <vt:lpstr>结构归纳法(structural induction)</vt:lpstr>
      <vt:lpstr>良基归纳法(well-founded induction)</vt:lpstr>
      <vt:lpstr>近似运行时间</vt:lpstr>
      <vt:lpstr>近似运行时间分析</vt:lpstr>
      <vt:lpstr>近似运行时间分析</vt:lpstr>
      <vt:lpstr>递推分析(recurrences)</vt:lpstr>
      <vt:lpstr>时间复杂度 (big-O)</vt:lpstr>
      <vt:lpstr>整数的比较——compare</vt:lpstr>
      <vt:lpstr>整数的比较</vt:lpstr>
      <vt:lpstr>排序结果的判断——sorted</vt:lpstr>
      <vt:lpstr>插入排序</vt:lpstr>
      <vt:lpstr>整数的插入——ins</vt:lpstr>
      <vt:lpstr>用归纳法证明Ins函数的正确性</vt:lpstr>
      <vt:lpstr>用归纳法证明Ins函数的正确性</vt:lpstr>
      <vt:lpstr>用归纳法证明Ins函数的正确性</vt:lpstr>
      <vt:lpstr>插入排序——isort</vt:lpstr>
      <vt:lpstr>插入排序——isort</vt:lpstr>
      <vt:lpstr>插入排序——isort</vt:lpstr>
      <vt:lpstr>另一个插入排序——isort’</vt:lpstr>
      <vt:lpstr>归并排序</vt:lpstr>
      <vt:lpstr>善于使用帮助(helper)函数</vt:lpstr>
      <vt:lpstr>善于使用帮助(helper)函数</vt:lpstr>
      <vt:lpstr>善于使用帮助(helper)函数</vt:lpstr>
      <vt:lpstr>PowerPoint 演示文稿</vt:lpstr>
      <vt:lpstr>表的分割——split</vt:lpstr>
      <vt:lpstr>用归纳法证明split函数的正确性</vt:lpstr>
      <vt:lpstr>表的分割——split</vt:lpstr>
      <vt:lpstr>表的合并——merge</vt:lpstr>
      <vt:lpstr>用归纳法证明Merge函数的正确性</vt:lpstr>
      <vt:lpstr>PowerPoint 演示文稿</vt:lpstr>
      <vt:lpstr>开始使用帮助(helper)函数</vt:lpstr>
      <vt:lpstr>归并排序—— mergesort</vt:lpstr>
      <vt:lpstr>归并排序—— mergesort</vt:lpstr>
      <vt:lpstr>归并排序—— mergesort</vt:lpstr>
      <vt:lpstr>归并排序</vt:lpstr>
      <vt:lpstr>msort的正确性验证</vt:lpstr>
      <vt:lpstr>msort的正确性验证</vt:lpstr>
      <vt:lpstr>ML编程原则(principles)</vt:lpstr>
      <vt:lpstr>功能说明的作用 (the joy of specs)</vt:lpstr>
      <vt:lpstr>函数替换举例</vt:lpstr>
      <vt:lpstr>插入排序程序性能分析</vt:lpstr>
      <vt:lpstr>归并排序程序性能分析</vt:lpstr>
      <vt:lpstr>归并排序程序性能分析</vt:lpstr>
      <vt:lpstr>树</vt:lpstr>
      <vt:lpstr>新的类型——tree</vt:lpstr>
      <vt:lpstr>树的基本术语</vt:lpstr>
      <vt:lpstr>树类型的模式表示与模式匹配</vt:lpstr>
      <vt:lpstr>树的结构归纳法推导过程</vt:lpstr>
      <vt:lpstr>树的大小—— size</vt:lpstr>
      <vt:lpstr>树的深度(高度)—— depth</vt:lpstr>
      <vt:lpstr>树的遍历</vt:lpstr>
      <vt:lpstr>树的遍历函数</vt:lpstr>
      <vt:lpstr>有序树(sorted trees)</vt:lpstr>
      <vt:lpstr>插入函数的移植</vt:lpstr>
      <vt:lpstr>树的拆分</vt:lpstr>
      <vt:lpstr>树的拆分</vt:lpstr>
      <vt:lpstr>程序的正确性验证</vt:lpstr>
      <vt:lpstr>树的合并</vt:lpstr>
      <vt:lpstr>树的归并排序</vt:lpstr>
      <vt:lpstr>程序的并行执行</vt:lpstr>
      <vt:lpstr>Ins函数的span</vt:lpstr>
      <vt:lpstr>SplitAt函数的span</vt:lpstr>
      <vt:lpstr>Merge函数的span</vt:lpstr>
      <vt:lpstr>Msort函数的span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函数式编程原理  Lecture 4</dc:title>
  <dc:creator>Microsoft Office 用户</dc:creator>
  <cp:lastModifiedBy>华科大-顾琳</cp:lastModifiedBy>
  <cp:revision>42</cp:revision>
  <dcterms:created xsi:type="dcterms:W3CDTF">2023-09-21T14:23:36Z</dcterms:created>
  <dcterms:modified xsi:type="dcterms:W3CDTF">2023-09-21T14:23:36Z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B237F75C277754ECB13B0C6598689F86_43</vt:lpwstr>
  </property>
</Properties>
</file>