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565" r:id="rId4"/>
    <p:sldId id="406" r:id="rId5"/>
    <p:sldId id="407" r:id="rId6"/>
    <p:sldId id="409" r:id="rId7"/>
    <p:sldId id="415" r:id="rId8"/>
    <p:sldId id="416" r:id="rId9"/>
    <p:sldId id="447" r:id="rId10"/>
    <p:sldId id="429" r:id="rId11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38" r:id="rId21"/>
    <p:sldId id="440" r:id="rId22"/>
    <p:sldId id="441" r:id="rId23"/>
    <p:sldId id="442" r:id="rId24"/>
    <p:sldId id="443" r:id="rId25"/>
    <p:sldId id="444" r:id="rId26"/>
    <p:sldId id="445" r:id="rId27"/>
    <p:sldId id="446" r:id="rId28"/>
    <p:sldId id="465" r:id="rId29"/>
    <p:sldId id="466" r:id="rId30"/>
    <p:sldId id="467" r:id="rId31"/>
    <p:sldId id="468" r:id="rId32"/>
    <p:sldId id="469" r:id="rId33"/>
    <p:sldId id="470" r:id="rId34"/>
    <p:sldId id="471" r:id="rId35"/>
    <p:sldId id="472" r:id="rId36"/>
    <p:sldId id="473" r:id="rId37"/>
    <p:sldId id="474" r:id="rId38"/>
    <p:sldId id="475" r:id="rId39"/>
    <p:sldId id="476" r:id="rId40"/>
    <p:sldId id="477" r:id="rId41"/>
    <p:sldId id="478" r:id="rId42"/>
    <p:sldId id="479" r:id="rId43"/>
    <p:sldId id="480" r:id="rId44"/>
    <p:sldId id="567" r:id="rId45"/>
    <p:sldId id="568" r:id="rId46"/>
    <p:sldId id="569" r:id="rId47"/>
    <p:sldId id="570" r:id="rId48"/>
    <p:sldId id="571" r:id="rId49"/>
    <p:sldId id="572" r:id="rId50"/>
    <p:sldId id="646" r:id="rId51"/>
    <p:sldId id="647" r:id="rId52"/>
    <p:sldId id="648" r:id="rId53"/>
    <p:sldId id="573" r:id="rId54"/>
    <p:sldId id="574" r:id="rId55"/>
    <p:sldId id="575" r:id="rId56"/>
    <p:sldId id="576" r:id="rId57"/>
    <p:sldId id="577" r:id="rId58"/>
    <p:sldId id="578" r:id="rId59"/>
    <p:sldId id="579" r:id="rId60"/>
    <p:sldId id="580" r:id="rId61"/>
    <p:sldId id="581" r:id="rId62"/>
    <p:sldId id="582" r:id="rId63"/>
    <p:sldId id="583" r:id="rId64"/>
    <p:sldId id="584" r:id="rId65"/>
    <p:sldId id="585" r:id="rId66"/>
    <p:sldId id="586" r:id="rId67"/>
  </p:sldIdLst>
  <p:sldSz cx="12192000" cy="6858000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50"/>
    <p:restoredTop sz="91137"/>
  </p:normalViewPr>
  <p:slideViewPr>
    <p:cSldViewPr snapToGrid="0" showGuides="1">
      <p:cViewPr varScale="1">
        <p:scale>
          <a:sx n="180" d="100"/>
          <a:sy n="180" d="100"/>
        </p:scale>
        <p:origin x="10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0" Type="http://schemas.openxmlformats.org/officeDocument/2006/relationships/tableStyles" Target="tableStyles.xml"/><Relationship Id="rId7" Type="http://schemas.openxmlformats.org/officeDocument/2006/relationships/slide" Target="slides/slide5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>
                <a:latin typeface="Calibri" pitchFamily="34" charset="0"/>
              </a:rPr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0658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>
              <a:ea typeface="宋体" pitchFamily="2" charset="-122"/>
            </a:endParaRPr>
          </a:p>
        </p:txBody>
      </p:sp>
      <p:sp>
        <p:nvSpPr>
          <p:cNvPr id="706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>
                <a:latin typeface="Calibri" pitchFamily="34" charset="0"/>
              </a:rPr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301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>
              <a:ea typeface="宋体" pitchFamily="2" charset="-122"/>
            </a:endParaRPr>
          </a:p>
        </p:txBody>
      </p:sp>
      <p:sp>
        <p:nvSpPr>
          <p:cNvPr id="430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r>
              <a:rPr lang="en-US" altLang="zh-CN">
                <a:ea typeface="宋体" pitchFamily="2" charset="-122"/>
              </a:rPr>
              <a:t>*</a:t>
            </a: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710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>
              <a:ea typeface="宋体" pitchFamily="2" charset="-122"/>
            </a:endParaRPr>
          </a:p>
        </p:txBody>
      </p:sp>
      <p:sp>
        <p:nvSpPr>
          <p:cNvPr id="4710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r>
              <a:rPr lang="en-US" altLang="zh-CN">
                <a:ea typeface="宋体" pitchFamily="2" charset="-122"/>
              </a:rPr>
              <a:t>*</a:t>
            </a: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>
          <a:xfrm>
            <a:off x="1509713" y="1797050"/>
            <a:ext cx="9144000" cy="23876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kern="1200">
                <a:latin typeface="黑体" pitchFamily="2" charset="-122"/>
                <a:ea typeface="黑体" pitchFamily="2" charset="-122"/>
                <a:cs typeface="+mj-cs"/>
              </a:rPr>
              <a:t>函数式编程原理</a:t>
            </a:r>
            <a:br>
              <a:rPr lang="en-US" altLang="zh-CN" kern="1200">
                <a:latin typeface="黑体" pitchFamily="2" charset="-122"/>
                <a:ea typeface="黑体" pitchFamily="2" charset="-122"/>
                <a:cs typeface="+mj-cs"/>
              </a:rPr>
            </a:br>
            <a:br>
              <a:rPr lang="en-US" altLang="zh-CN" kern="1200">
                <a:latin typeface="黑体" pitchFamily="2" charset="-122"/>
                <a:ea typeface="黑体" pitchFamily="2" charset="-122"/>
                <a:cs typeface="+mj-cs"/>
              </a:rPr>
            </a:br>
            <a:r>
              <a:rPr lang="en-US" altLang="zh-CN" kern="1200">
                <a:latin typeface="Arial" panose="020B0604020202090204" pitchFamily="34" charset="0"/>
                <a:ea typeface="黑体" pitchFamily="2" charset="-122"/>
                <a:cs typeface="+mj-cs"/>
              </a:rPr>
              <a:t>Lecture 7</a:t>
            </a:r>
            <a:endParaRPr lang="zh-CN" altLang="en-US" kern="1200">
              <a:latin typeface="Arial" panose="020B0604020202090204" pitchFamily="34" charset="0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求解思路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90204" pitchFamily="34" charset="0"/>
            </a:endParaRP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320675" y="1889760"/>
            <a:ext cx="11534775" cy="3078480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min-max</a:t>
            </a:r>
            <a:r>
              <a:rPr lang="zh-CN" altLang="en-US">
                <a:solidFill>
                  <a:srgbClr val="0033CC"/>
                </a:solidFill>
                <a:ea typeface="黑体" pitchFamily="2" charset="-122"/>
              </a:rPr>
              <a:t>标准化</a:t>
            </a:r>
            <a:r>
              <a:rPr lang="zh-CN" altLang="en-US">
                <a:ea typeface="黑体" pitchFamily="2" charset="-122"/>
              </a:rPr>
              <a:t>：对原始数据进行线性变换，使结果值映射到</a:t>
            </a:r>
            <a:r>
              <a:rPr lang="en-US" altLang="zh-CN">
                <a:ea typeface="黑体" pitchFamily="2" charset="-122"/>
              </a:rPr>
              <a:t>[-1,1]</a:t>
            </a:r>
            <a:r>
              <a:rPr lang="zh-CN" altLang="en-US">
                <a:ea typeface="黑体" pitchFamily="2" charset="-122"/>
              </a:rPr>
              <a:t>之间</a:t>
            </a:r>
            <a:endParaRPr lang="en-US" altLang="zh-CN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	norm : real * real -&gt; (real -&gt; real)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>
                <a:ea typeface="黑体" pitchFamily="2" charset="-122"/>
              </a:rPr>
              <a:t>对求解区间的实数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a</a:t>
            </a:r>
            <a:r>
              <a:rPr lang="zh-CN" altLang="en-US">
                <a:ea typeface="黑体" pitchFamily="2" charset="-122"/>
              </a:rPr>
              <a:t> </a:t>
            </a:r>
            <a:r>
              <a:rPr lang="en-US" altLang="zh-CN">
                <a:ea typeface="黑体" pitchFamily="2" charset="-122"/>
              </a:rPr>
              <a:t>(min), 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b</a:t>
            </a:r>
            <a:r>
              <a:rPr lang="en-US" altLang="zh-CN">
                <a:ea typeface="黑体" pitchFamily="2" charset="-122"/>
              </a:rPr>
              <a:t>(max)</a:t>
            </a:r>
            <a:r>
              <a:rPr lang="zh-CN" altLang="en-US">
                <a:ea typeface="黑体" pitchFamily="2" charset="-122"/>
              </a:rPr>
              <a:t>，满足</a:t>
            </a:r>
            <a:endParaRPr lang="en-US" altLang="zh-CN">
              <a:ea typeface="黑体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norm(a, b) </a:t>
            </a:r>
            <a:r>
              <a:rPr lang="en-US" altLang="zh-CN">
                <a:ea typeface="宋体" pitchFamily="2" charset="-122"/>
              </a:rPr>
              <a:t>=&gt;* </a:t>
            </a:r>
            <a:r>
              <a:rPr lang="zh-CN" altLang="en-US">
                <a:ea typeface="黑体" pitchFamily="2" charset="-122"/>
              </a:rPr>
              <a:t>线性函数</a:t>
            </a:r>
            <a:r>
              <a:rPr lang="en-US" altLang="zh-CN">
                <a:ea typeface="黑体" pitchFamily="2" charset="-122"/>
              </a:rPr>
              <a:t>f</a:t>
            </a:r>
            <a:r>
              <a:rPr lang="zh-CN" altLang="en-US">
                <a:ea typeface="黑体" pitchFamily="2" charset="-122"/>
              </a:rPr>
              <a:t>满足：</a:t>
            </a:r>
            <a:endParaRPr lang="en-US" altLang="zh-CN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			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f(a) = ~1.0 </a:t>
            </a:r>
            <a:r>
              <a:rPr lang="en-US" altLang="zh-CN">
                <a:ea typeface="宋体" pitchFamily="2" charset="-122"/>
              </a:rPr>
              <a:t>and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f(b) = 1.0</a:t>
            </a:r>
            <a:endParaRPr lang="zh-CN" altLang="en-US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1649730" y="5421630"/>
            <a:ext cx="6259195" cy="914400"/>
          </a:xfrm>
          <a:prstGeom prst="wedgeRoundRectCallout">
            <a:avLst>
              <a:gd name="adj1" fmla="val -9092"/>
              <a:gd name="adj2" fmla="val -17519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calculate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α, β such that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α*a + β = ~1.0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α*b + β =1.0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函数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norm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90204" pitchFamily="34" charset="0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224790" y="1690688"/>
            <a:ext cx="10515600" cy="2028825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fun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norm(a, b) = </a:t>
            </a: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fn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x =&gt; (2.0 * x - a - b) / (b - a)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- val norm = fn : real * real -&gt; real -&gt; real</a:t>
            </a:r>
            <a:endParaRPr lang="en-US" altLang="zh-CN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norm : real * real -&gt; (real -&gt; real)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			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函数</a:t>
            </a:r>
            <a:r>
              <a:rPr lang="en-US" altLang="zh-CN">
                <a:ea typeface="宋体" pitchFamily="2" charset="-122"/>
              </a:rPr>
              <a:t>norm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执行后返回一个函数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7799388" y="703263"/>
            <a:ext cx="4392613" cy="2432050"/>
          </a:xfrm>
          <a:prstGeom prst="wedgeRoundRectCallout">
            <a:avLst>
              <a:gd name="adj1" fmla="val -72031"/>
              <a:gd name="adj2" fmla="val 226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将</a:t>
            </a: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[a,b]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间的</a:t>
            </a: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x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进行变换，进行归一化处理，使结果值映射到</a:t>
            </a: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[-1,1]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之间，即：</a:t>
            </a:r>
            <a:endParaRPr lang="en-US" altLang="zh-CN" sz="240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FFFFFF"/>
                </a:solidFill>
                <a:ea typeface="宋体" pitchFamily="2" charset="-122"/>
              </a:rPr>
              <a:t>~1.0 ≤ norm(a, b) (x) ≤ 1.0</a:t>
            </a:r>
            <a:br>
              <a:rPr lang="en-US" altLang="zh-CN" sz="2400">
                <a:solidFill>
                  <a:srgbClr val="FFFFFF"/>
                </a:solidFill>
                <a:ea typeface="宋体" pitchFamily="2" charset="-122"/>
              </a:rPr>
            </a:br>
            <a:r>
              <a:rPr lang="en-US" altLang="zh-CN" sz="2400">
                <a:solidFill>
                  <a:srgbClr val="FFFFFF"/>
                </a:solidFill>
                <a:ea typeface="宋体" pitchFamily="2" charset="-122"/>
              </a:rPr>
              <a:t>norm(a, b) a = ~1.0</a:t>
            </a:r>
            <a:br>
              <a:rPr lang="en-US" altLang="zh-CN" sz="2400">
                <a:solidFill>
                  <a:srgbClr val="FFFFFF"/>
                </a:solidFill>
                <a:ea typeface="宋体" pitchFamily="2" charset="-122"/>
              </a:rPr>
            </a:br>
            <a:r>
              <a:rPr lang="en-US" altLang="zh-CN" sz="2400">
                <a:solidFill>
                  <a:srgbClr val="FFFFFF"/>
                </a:solidFill>
                <a:ea typeface="宋体" pitchFamily="2" charset="-122"/>
              </a:rPr>
              <a:t>norm(a, b) b = 1.0</a:t>
            </a:r>
            <a:endParaRPr lang="en-US" altLang="zh-CN" sz="240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283845" y="4122738"/>
            <a:ext cx="10515600" cy="21764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例如：</a:t>
            </a:r>
            <a:r>
              <a:rPr lang="en-US" altLang="zh-CN">
                <a:ea typeface="宋体" pitchFamily="2" charset="-122"/>
              </a:rPr>
              <a:t>The </a:t>
            </a:r>
            <a:r>
              <a:rPr lang="en-US" altLang="zh-CN" i="1">
                <a:ea typeface="宋体" pitchFamily="2" charset="-122"/>
              </a:rPr>
              <a:t>type </a:t>
            </a:r>
            <a:r>
              <a:rPr lang="en-US" altLang="zh-CN">
                <a:ea typeface="宋体" pitchFamily="2" charset="-122"/>
              </a:rPr>
              <a:t>of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norm(~2.0, 2.0) </a:t>
            </a:r>
            <a:r>
              <a:rPr lang="en-US" altLang="zh-CN">
                <a:ea typeface="宋体" pitchFamily="2" charset="-122"/>
              </a:rPr>
              <a:t>is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real -&gt; real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buNone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zh-CN" altLang="en-US">
                <a:ea typeface="宋体" pitchFamily="2" charset="-122"/>
              </a:rPr>
              <a:t>  </a:t>
            </a:r>
            <a:r>
              <a:rPr lang="en-US" altLang="zh-CN">
                <a:ea typeface="宋体" pitchFamily="2" charset="-122"/>
              </a:rPr>
              <a:t>The </a:t>
            </a:r>
            <a:r>
              <a:rPr lang="en-US" altLang="zh-CN" i="1">
                <a:ea typeface="宋体" pitchFamily="2" charset="-122"/>
              </a:rPr>
              <a:t>value </a:t>
            </a:r>
            <a:r>
              <a:rPr lang="en-US" altLang="zh-CN">
                <a:ea typeface="宋体" pitchFamily="2" charset="-122"/>
              </a:rPr>
              <a:t>of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norm(~2.0, 2.0) </a:t>
            </a:r>
            <a:r>
              <a:rPr lang="en-US" altLang="zh-CN">
                <a:ea typeface="宋体" pitchFamily="2" charset="-122"/>
              </a:rPr>
              <a:t>is</a:t>
            </a:r>
            <a:endParaRPr lang="de-DE" altLang="zh-CN" b="1">
              <a:ea typeface="宋体" pitchFamily="2" charset="-122"/>
            </a:endParaRPr>
          </a:p>
          <a:p>
            <a:pPr marL="0" lvl="0" indent="0">
              <a:buNone/>
            </a:pPr>
            <a:r>
              <a:rPr lang="de-DE" altLang="zh-CN" b="1">
                <a:ea typeface="宋体" pitchFamily="2" charset="-122"/>
              </a:rPr>
              <a:t>		</a:t>
            </a:r>
            <a:r>
              <a:rPr lang="de-DE" altLang="zh-CN" b="1">
                <a:solidFill>
                  <a:srgbClr val="0033CC"/>
                </a:solidFill>
                <a:ea typeface="宋体" pitchFamily="2" charset="-122"/>
              </a:rPr>
              <a:t>fn </a:t>
            </a:r>
            <a:r>
              <a:rPr lang="de-DE" altLang="zh-CN">
                <a:solidFill>
                  <a:srgbClr val="0033CC"/>
                </a:solidFill>
                <a:ea typeface="宋体" pitchFamily="2" charset="-122"/>
              </a:rPr>
              <a:t>x =&gt; (2.0 * x - (~2.0) - 2.0) / (2.0 - (~2.0))</a:t>
            </a:r>
            <a:endParaRPr lang="de-DE" altLang="zh-CN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buNone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This value is </a:t>
            </a:r>
            <a:r>
              <a:rPr lang="en-US" altLang="zh-CN" i="1">
                <a:ea typeface="宋体" pitchFamily="2" charset="-122"/>
              </a:rPr>
              <a:t>equal </a:t>
            </a:r>
            <a:r>
              <a:rPr lang="en-US" altLang="zh-CN">
                <a:ea typeface="宋体" pitchFamily="2" charset="-122"/>
              </a:rPr>
              <a:t>to </a:t>
            </a: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fn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x =&gt; x / 2.0</a:t>
            </a:r>
            <a:endParaRPr lang="zh-CN" altLang="en-US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3" grpId="0" animBg="1" build="p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函数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norm</a:t>
            </a:r>
            <a:r>
              <a:rPr lang="zh-CN" altLang="en-US">
                <a:latin typeface="Calibri" pitchFamily="34" charset="0"/>
                <a:ea typeface="黑体" pitchFamily="2" charset="-122"/>
              </a:rPr>
              <a:t>的扩展使用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09850"/>
            <a:ext cx="10515600" cy="4006850"/>
          </a:xfrm>
        </p:spPr>
        <p:txBody>
          <a:bodyPr vert="horz" wrap="square" lIns="91440" tIns="45720" rIns="91440" bIns="45720" anchor="t"/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对实数对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实数二元组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进行归一化处理：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>
              <a:buNone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利用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norm(~2.0, 2.0)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，将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(1.0,1.5)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处理为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(0.5, 0.75)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endParaRPr lang="en-US" altLang="zh-CN">
              <a:ea typeface="宋体" pitchFamily="2" charset="-122"/>
            </a:endParaRPr>
          </a:p>
          <a:p>
            <a:endParaRPr lang="en-US" altLang="zh-CN">
              <a:ea typeface="宋体" pitchFamily="2" charset="-122"/>
            </a:endParaRPr>
          </a:p>
          <a:p>
            <a:endParaRPr lang="en-US" altLang="zh-CN">
              <a:ea typeface="宋体" pitchFamily="2" charset="-122"/>
            </a:endParaRPr>
          </a:p>
          <a:p>
            <a:r>
              <a:rPr lang="zh-CN" altLang="en-US">
                <a:latin typeface="黑体" pitchFamily="2" charset="-122"/>
                <a:ea typeface="黑体" pitchFamily="2" charset="-122"/>
              </a:rPr>
              <a:t>对实数表中的每个元素进行归一化处理：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>
              <a:buNone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利用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norm(~2.0, 2.0)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 ，将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[1.0,1.5,1.8]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处理为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[0.5, 0.75, 0.9]</a:t>
            </a:r>
            <a:endParaRPr lang="zh-CN" altLang="en-US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1690688"/>
            <a:ext cx="57483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fun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norm(-2.0,2.0) = </a:t>
            </a:r>
            <a:r>
              <a:rPr lang="en-US" altLang="zh-CN" b="1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fn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x =&gt; x / 2.0</a:t>
            </a:r>
            <a:endParaRPr lang="zh-CN" altLang="en-US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3826510"/>
            <a:ext cx="752665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</a:t>
            </a:r>
            <a: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normpair(a, b) =</a:t>
            </a:r>
            <a:b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fn</a:t>
            </a:r>
            <a: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(x,y) =&gt; (norm(a,b) x, norm(a,b) y)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8140700" y="307975"/>
            <a:ext cx="3730625" cy="2470150"/>
          </a:xfrm>
          <a:prstGeom prst="wedgeRectCallout">
            <a:avLst>
              <a:gd name="adj1" fmla="val -77463"/>
              <a:gd name="adj2" fmla="val 23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normpair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(a, b) =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(x, y) =&gt;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 = norm(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a,b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(f x, f y)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需求分析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9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730" y="1691005"/>
            <a:ext cx="10515600" cy="2043113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150000"/>
              </a:lnSpc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需求：如何将一个函数应用于某种数据结构中的所有元素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批处理：对每个元素执行相同的操作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调用相同的函数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)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		——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数据结构与函数无关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0075" y="4096385"/>
            <a:ext cx="9558020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normpair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(a, b) =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x,y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 =&gt; (norm(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a,b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 x, norm(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a,b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 y)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fibpair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(a, b) = (fib a, fib b)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factpair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(x, y) = (fact x, fact y)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77038" y="5246688"/>
            <a:ext cx="4719637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对表结构</a:t>
            </a:r>
            <a:r>
              <a:rPr lang="en-US" altLang="zh-CN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(list)</a:t>
            </a:r>
            <a:r>
              <a:rPr lang="zh-CN" altLang="en-US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如何设计？</a:t>
            </a:r>
            <a:endParaRPr lang="zh-CN" altLang="en-US" b="1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进一步思考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8785"/>
            <a:ext cx="10515600" cy="4351338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150000"/>
              </a:lnSpc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能否设计一个函数，能分别将不同函数应用于某种数据结构</a:t>
            </a:r>
            <a:r>
              <a:rPr lang="en-US" altLang="zh-CN">
                <a:ea typeface="宋体" pitchFamily="2" charset="-122"/>
              </a:rPr>
              <a:t>(pairs, tuples, lists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……)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中的所有元素？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对</a:t>
            </a:r>
            <a:r>
              <a:rPr lang="en-US" altLang="zh-CN" sz="3200">
                <a:ea typeface="宋体" pitchFamily="2" charset="-122"/>
              </a:rPr>
              <a:t>pairs</a:t>
            </a:r>
            <a:r>
              <a:rPr lang="zh-CN" altLang="en-US" sz="3200">
                <a:ea typeface="宋体" pitchFamily="2" charset="-122"/>
              </a:rPr>
              <a:t>，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设计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“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多态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”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函数：</a:t>
            </a:r>
            <a:r>
              <a:rPr lang="pt-BR" altLang="zh-CN" sz="2800">
                <a:ea typeface="宋体" pitchFamily="2" charset="-122"/>
              </a:rPr>
              <a:t> </a:t>
            </a:r>
            <a:endParaRPr lang="pt-BR" altLang="zh-CN" sz="2800">
              <a:ea typeface="宋体" pitchFamily="2" charset="-122"/>
            </a:endParaRPr>
          </a:p>
          <a:p>
            <a:pPr lvl="1">
              <a:lnSpc>
                <a:spcPct val="100000"/>
              </a:lnSpc>
              <a:buNone/>
            </a:pPr>
            <a:r>
              <a:rPr lang="pt-BR" altLang="zh-CN" sz="2800">
                <a:ea typeface="宋体" pitchFamily="2" charset="-122"/>
              </a:rPr>
              <a:t>		</a:t>
            </a:r>
            <a:r>
              <a:rPr lang="pt-BR" altLang="zh-CN" sz="2800">
                <a:solidFill>
                  <a:srgbClr val="0033CC"/>
                </a:solidFill>
                <a:ea typeface="宋体" pitchFamily="2" charset="-122"/>
              </a:rPr>
              <a:t>pair : (’a -&gt; ’b) -&gt; ’a * ’a -&gt; ’b * ’b</a:t>
            </a:r>
            <a:endParaRPr lang="pt-BR" altLang="zh-CN" sz="2800">
              <a:solidFill>
                <a:srgbClr val="0033CC"/>
              </a:solidFill>
              <a:ea typeface="宋体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对</a:t>
            </a:r>
            <a:r>
              <a:rPr lang="en-US" altLang="zh-CN" sz="3200">
                <a:ea typeface="宋体" pitchFamily="2" charset="-122"/>
              </a:rPr>
              <a:t>lists</a:t>
            </a:r>
            <a:r>
              <a:rPr lang="zh-CN" altLang="en-US" sz="3200">
                <a:ea typeface="宋体" pitchFamily="2" charset="-122"/>
              </a:rPr>
              <a:t>，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设计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“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多态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”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函数：</a:t>
            </a:r>
            <a:endParaRPr lang="en-US" altLang="zh-CN" sz="280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100000"/>
              </a:lnSpc>
              <a:buNone/>
            </a:pPr>
            <a:r>
              <a:rPr lang="pt-BR" altLang="zh-CN" sz="2800">
                <a:ea typeface="宋体" pitchFamily="2" charset="-122"/>
              </a:rPr>
              <a:t>		</a:t>
            </a:r>
            <a:r>
              <a:rPr lang="pt-BR" altLang="zh-CN" sz="2800">
                <a:solidFill>
                  <a:srgbClr val="0033CC"/>
                </a:solidFill>
                <a:ea typeface="宋体" pitchFamily="2" charset="-122"/>
              </a:rPr>
              <a:t> 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map</a:t>
            </a:r>
            <a:r>
              <a:rPr lang="pt-BR" altLang="zh-CN" sz="2800">
                <a:solidFill>
                  <a:srgbClr val="0033CC"/>
                </a:solidFill>
                <a:ea typeface="宋体" pitchFamily="2" charset="-122"/>
              </a:rPr>
              <a:t> : (’a -&gt; ’b) -&gt; ’a list -&gt; ’b list</a:t>
            </a:r>
            <a:endParaRPr lang="pt-BR" altLang="zh-CN" sz="2800">
              <a:solidFill>
                <a:srgbClr val="0033CC"/>
              </a:solidFill>
              <a:ea typeface="宋体" pitchFamily="2" charset="-122"/>
            </a:endParaRPr>
          </a:p>
          <a:p>
            <a:pPr>
              <a:lnSpc>
                <a:spcPct val="100000"/>
              </a:lnSpc>
              <a:buNone/>
            </a:pPr>
            <a:r>
              <a:rPr lang="pt-BR" altLang="zh-CN">
                <a:ea typeface="宋体" pitchFamily="2" charset="-122"/>
              </a:rPr>
              <a:t>			</a:t>
            </a:r>
            <a:endParaRPr lang="pt-BR" altLang="zh-CN">
              <a:ea typeface="宋体" pitchFamily="2" charset="-122"/>
            </a:endParaRPr>
          </a:p>
          <a:p>
            <a:pPr>
              <a:lnSpc>
                <a:spcPct val="100000"/>
              </a:lnSpc>
              <a:buNone/>
            </a:pPr>
            <a:r>
              <a:rPr lang="pt-BR" altLang="zh-CN">
                <a:latin typeface="黑体" pitchFamily="2" charset="-122"/>
                <a:ea typeface="黑体" pitchFamily="2" charset="-122"/>
              </a:rPr>
              <a:t>		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高阶函数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b="1" i="1">
                <a:solidFill>
                  <a:srgbClr val="0033CC"/>
                </a:solidFill>
                <a:ea typeface="宋体" pitchFamily="2" charset="-122"/>
              </a:rPr>
              <a:t>higher-order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functions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)</a:t>
            </a:r>
            <a:endParaRPr lang="pt-BR" altLang="zh-CN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标题 1"/>
          <p:cNvSpPr>
            <a:spLocks noGrp="1"/>
          </p:cNvSpPr>
          <p:nvPr>
            <p:ph type="title"/>
          </p:nvPr>
        </p:nvSpPr>
        <p:spPr>
          <a:xfrm>
            <a:off x="311150" y="227013"/>
            <a:ext cx="10515600" cy="1325562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多态 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vs.</a:t>
            </a:r>
            <a:r>
              <a:rPr lang="zh-CN" altLang="en-US">
                <a:latin typeface="Calibri" pitchFamily="34" charset="0"/>
                <a:ea typeface="黑体" pitchFamily="2" charset="-122"/>
              </a:rPr>
              <a:t> 高阶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311150" y="2066925"/>
            <a:ext cx="11880215" cy="199263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>
              <a:lnSpc>
                <a:spcPct val="150000"/>
              </a:lnSpc>
            </a:pPr>
            <a:r>
              <a:rPr lang="zh-CN" altLang="en-US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多态</a:t>
            </a:r>
            <a:r>
              <a:rPr lang="en-US" altLang="zh-CN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Polymorphism</a:t>
            </a:r>
            <a:r>
              <a:rPr lang="en-US" altLang="zh-CN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类型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：简化多类型的相同操作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 marL="228600" lvl="0" indent="-228600">
              <a:lnSpc>
                <a:spcPct val="150000"/>
              </a:lnSpc>
            </a:pPr>
            <a:endParaRPr lang="en-US" altLang="zh-CN" sz="800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  <a:p>
            <a:pPr marL="228600" lvl="0" indent="-228600">
              <a:lnSpc>
                <a:spcPct val="100000"/>
              </a:lnSpc>
            </a:pPr>
            <a:r>
              <a:rPr lang="zh-CN" altLang="en-US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高阶</a:t>
            </a:r>
            <a:r>
              <a:rPr lang="en-US" altLang="zh-CN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higher-order</a:t>
            </a:r>
            <a:r>
              <a:rPr lang="en-US" altLang="zh-CN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函数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： 简化多参数的函数操作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 marL="228600" lvl="0" indent="-228600">
              <a:lnSpc>
                <a:spcPct val="100000"/>
              </a:lnSpc>
              <a:buNone/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	  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	             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简化同类型批量数据的不同函数操作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955348" y="4649788"/>
            <a:ext cx="2039938" cy="942975"/>
          </a:xfrm>
          <a:prstGeom prst="wedgeRoundRectCallout">
            <a:avLst>
              <a:gd name="adj1" fmla="val -8815"/>
              <a:gd name="adj2" fmla="val -989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pair, list, tree……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8786495" y="4649788"/>
            <a:ext cx="2039938" cy="942975"/>
          </a:xfrm>
          <a:prstGeom prst="wedgeRoundRectCallout">
            <a:avLst>
              <a:gd name="adj1" fmla="val -8815"/>
              <a:gd name="adj2" fmla="val -989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map, combining…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bldLvl="0" animBg="1"/>
      <p:bldP spid="1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标题 1"/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对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pair</a:t>
            </a:r>
            <a:r>
              <a:rPr lang="zh-CN" altLang="en-US">
                <a:latin typeface="Calibri" pitchFamily="34" charset="0"/>
                <a:ea typeface="黑体" pitchFamily="2" charset="-122"/>
              </a:rPr>
              <a:t>的处理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55713" y="1731963"/>
            <a:ext cx="60960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pair : (’a -&gt; ’b) -&gt; ’a * ’a -&gt; ’b * ’b</a:t>
            </a:r>
            <a:endParaRPr kumimoji="0" lang="pt-BR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433FF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3863" y="2682875"/>
            <a:ext cx="7577138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REQUIRES true *)</a:t>
            </a:r>
            <a:b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ENSURES pair f (x, y) = (f x, f y) *)</a:t>
            </a:r>
            <a:endParaRPr kumimoji="0" lang="fr-FR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22975" y="2503488"/>
            <a:ext cx="6108700" cy="11988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For all types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and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all values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 : 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-&gt; 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and all values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x, y:t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pair f (x, y) = (f x, f y)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55713" y="4316413"/>
            <a:ext cx="6992938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pair f = </a:t>
            </a:r>
            <a:r>
              <a:rPr kumimoji="0" lang="es-E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fn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(x, y) =&gt; (f x, f y)</a:t>
            </a:r>
            <a:endParaRPr kumimoji="0" lang="es-E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433FF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2463" y="5103813"/>
            <a:ext cx="9405938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pair(norm (~2.0, 2.0)) : real * real -&gt; real * real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2463" y="5918200"/>
            <a:ext cx="60960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l-NL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pair (norm (~2.0, 2.0)) (1.5, 1.5) =&gt;* ?</a:t>
            </a:r>
            <a:endParaRPr kumimoji="0" lang="nl-NL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对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list</a:t>
            </a:r>
            <a:r>
              <a:rPr lang="zh-CN" altLang="en-US">
                <a:latin typeface="Calibri" pitchFamily="34" charset="0"/>
                <a:ea typeface="黑体" pitchFamily="2" charset="-122"/>
              </a:rPr>
              <a:t>的处理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55713" y="1526858"/>
            <a:ext cx="60960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map</a:t>
            </a: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: (’a -&gt; ’b) -&gt; (’a list -&gt; ’b list)</a:t>
            </a:r>
            <a:endParaRPr kumimoji="0" lang="pt-BR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433FF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4350" y="2214245"/>
            <a:ext cx="7578725" cy="11988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REQUIRES true *)</a:t>
            </a:r>
            <a:b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ENSURES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For all n ≥0,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    map f [x1, ...,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] = [f x1, ..., f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] *)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350" y="3847783"/>
            <a:ext cx="6837363" cy="11988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For all n ≥0, all types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and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all values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 : 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-&gt; 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and all values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...,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: 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map f [x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...,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] = [f x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..., f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].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433FF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45238" y="2192020"/>
            <a:ext cx="5670550" cy="15684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map f = </a:t>
            </a:r>
            <a:r>
              <a:rPr kumimoji="0" lang="es-E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fn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L =&gt; </a:t>
            </a:r>
            <a:endParaRPr kumimoji="0" lang="es-E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433FF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case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L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of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      [ ] =&gt; [ ]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| x::R =&gt; (f x) :: (map f R)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433FF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10" name="椭圆形标注 9"/>
          <p:cNvSpPr/>
          <p:nvPr/>
        </p:nvSpPr>
        <p:spPr>
          <a:xfrm>
            <a:off x="7716838" y="4338320"/>
            <a:ext cx="4298950" cy="787400"/>
          </a:xfrm>
          <a:prstGeom prst="wedgeEllipseCallout">
            <a:avLst>
              <a:gd name="adj1" fmla="val 22697"/>
              <a:gd name="adj2" fmla="val -906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 f R = (map f) R</a:t>
            </a:r>
            <a:endParaRPr kumimoji="0" lang="pt-BR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3388" y="5490845"/>
            <a:ext cx="34798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map (norm(~2.0, 2.0))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44913" y="5487670"/>
            <a:ext cx="3532188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: real list -&gt; real list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4350" y="6017895"/>
            <a:ext cx="892175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l-NL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map (norm(~2.0, 2.0)) [1.0, 1.5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</a:t>
            </a:r>
            <a:r>
              <a:rPr kumimoji="0" lang="nl-NL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2.0] =&gt;* [0.5, 0.75, 1.0]</a:t>
            </a:r>
            <a:endParaRPr kumimoji="0" lang="nl-NL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 bldLvl="0" animBg="1"/>
      <p:bldP spid="11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语法分析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1155"/>
            <a:ext cx="10515600" cy="881063"/>
          </a:xfrm>
        </p:spPr>
        <p:txBody>
          <a:bodyPr vert="horz" wrap="square" lIns="91440" tIns="45720" rIns="91440" bIns="45720" anchor="t"/>
          <a:lstStyle/>
          <a:p>
            <a:r>
              <a:rPr lang="en-US" altLang="zh-CN">
                <a:ea typeface="黑体" pitchFamily="2" charset="-122"/>
              </a:rPr>
              <a:t>ML</a:t>
            </a:r>
            <a:r>
              <a:rPr lang="zh-CN" altLang="en-US">
                <a:ea typeface="黑体" pitchFamily="2" charset="-122"/>
              </a:rPr>
              <a:t>对高阶函数采用流线型语法规则 </a:t>
            </a:r>
            <a:r>
              <a:rPr lang="en-US" altLang="zh-CN" sz="2000">
                <a:ea typeface="黑体" pitchFamily="2" charset="-122"/>
              </a:rPr>
              <a:t>(</a:t>
            </a:r>
            <a:r>
              <a:rPr lang="en-US" altLang="zh-CN" sz="2000">
                <a:ea typeface="宋体" pitchFamily="2" charset="-122"/>
              </a:rPr>
              <a:t>ML has a </a:t>
            </a:r>
            <a:r>
              <a:rPr lang="en-US" altLang="zh-CN" sz="2000">
                <a:solidFill>
                  <a:srgbClr val="C00000"/>
                </a:solidFill>
                <a:ea typeface="宋体" pitchFamily="2" charset="-122"/>
              </a:rPr>
              <a:t>streamlined</a:t>
            </a:r>
            <a:r>
              <a:rPr lang="en-US" altLang="zh-CN" sz="2000">
                <a:ea typeface="宋体" pitchFamily="2" charset="-122"/>
              </a:rPr>
              <a:t> syntax for defining higher-order functions</a:t>
            </a:r>
            <a:r>
              <a:rPr lang="en-US" altLang="zh-CN" sz="2000">
                <a:ea typeface="黑体" pitchFamily="2" charset="-122"/>
              </a:rPr>
              <a:t>)</a:t>
            </a:r>
            <a:endParaRPr lang="zh-CN" altLang="en-US" sz="2000">
              <a:ea typeface="黑体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543050" y="2717800"/>
            <a:ext cx="8029575" cy="10239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</a:t>
            </a:r>
            <a: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pair f = </a:t>
            </a: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fn</a:t>
            </a:r>
            <a: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(x, y) =&gt; (f x, f y)</a:t>
            </a:r>
            <a:endParaRPr kumimoji="0" lang="es-E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</a:t>
            </a:r>
            <a: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pair f (x,y) = (f x, f y)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71625" y="3957638"/>
            <a:ext cx="8029575" cy="22066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fun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map f =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 =&gt;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      [ ] =&gt; [ ]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   | x::R =&gt; (f x) :: (map f R)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</a:t>
            </a:r>
            <a: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 f [ ] = [ ]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| map f (x::R) = (f x) :: (map f R)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ldLvl="0" animBg="1"/>
      <p:bldP spid="5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>
                <a:latin typeface="Calibri" pitchFamily="34" charset="0"/>
                <a:ea typeface="黑体" pitchFamily="2" charset="-122"/>
              </a:rPr>
              <a:t>list</a:t>
            </a:r>
            <a:r>
              <a:rPr lang="zh-CN" altLang="en-US">
                <a:latin typeface="Calibri" pitchFamily="34" charset="0"/>
                <a:ea typeface="黑体" pitchFamily="2" charset="-122"/>
              </a:rPr>
              <a:t>数据的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map</a:t>
            </a:r>
            <a:r>
              <a:rPr lang="zh-CN" altLang="en-US">
                <a:latin typeface="Calibri" pitchFamily="34" charset="0"/>
                <a:ea typeface="黑体" pitchFamily="2" charset="-122"/>
              </a:rPr>
              <a:t>处理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7883" y="1520825"/>
            <a:ext cx="60960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map</a:t>
            </a: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: (’a -&gt; ’b) -&gt; ’a list -&gt; ’b list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1513" y="2386013"/>
            <a:ext cx="7578725" cy="13858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REQUIRES true *)</a:t>
            </a:r>
            <a:b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ENSURES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For all n ≥0,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    map f [x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...,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] = [f 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..., f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] *)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7883" y="4113213"/>
            <a:ext cx="567055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map f [ ] = [ ]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| map f (x::R) = (f x) :: (map f R)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62078" y="4893310"/>
            <a:ext cx="5465762" cy="12017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>
                <a:solidFill>
                  <a:srgbClr val="0433FF"/>
                </a:solidFill>
                <a:latin typeface="黑体" pitchFamily="2" charset="-122"/>
                <a:ea typeface="黑体" pitchFamily="2" charset="-122"/>
              </a:rPr>
              <a:t>给定一个</a:t>
            </a:r>
            <a:r>
              <a:rPr lang="en-US" altLang="zh-CN" sz="2400">
                <a:solidFill>
                  <a:srgbClr val="0433FF"/>
                </a:solidFill>
                <a:ea typeface="宋体" pitchFamily="2" charset="-122"/>
              </a:rPr>
              <a:t>list</a:t>
            </a:r>
            <a:r>
              <a:rPr lang="zh-CN" altLang="en-US" sz="2400">
                <a:solidFill>
                  <a:srgbClr val="0433FF"/>
                </a:solidFill>
                <a:latin typeface="黑体" pitchFamily="2" charset="-122"/>
                <a:ea typeface="黑体" pitchFamily="2" charset="-122"/>
              </a:rPr>
              <a:t>，求解该</a:t>
            </a:r>
            <a:r>
              <a:rPr lang="en-US" altLang="zh-CN" sz="2400">
                <a:solidFill>
                  <a:srgbClr val="0433FF"/>
                </a:solidFill>
                <a:ea typeface="宋体" pitchFamily="2" charset="-122"/>
              </a:rPr>
              <a:t>list</a:t>
            </a:r>
            <a:r>
              <a:rPr lang="zh-CN" altLang="en-US" sz="2400">
                <a:solidFill>
                  <a:srgbClr val="0433FF"/>
                </a:solidFill>
                <a:latin typeface="黑体" pitchFamily="2" charset="-122"/>
                <a:ea typeface="黑体" pitchFamily="2" charset="-122"/>
              </a:rPr>
              <a:t>的所有子</a:t>
            </a:r>
            <a:r>
              <a:rPr lang="en-US" altLang="zh-CN" sz="2400">
                <a:solidFill>
                  <a:srgbClr val="0433FF"/>
                </a:solidFill>
                <a:ea typeface="宋体" pitchFamily="2" charset="-122"/>
              </a:rPr>
              <a:t>list</a:t>
            </a:r>
            <a:r>
              <a:rPr lang="zh-CN" altLang="en-US" sz="2400">
                <a:solidFill>
                  <a:srgbClr val="0433FF"/>
                </a:solidFill>
                <a:ea typeface="宋体" pitchFamily="2" charset="-122"/>
              </a:rPr>
              <a:t>。</a:t>
            </a:r>
            <a:r>
              <a:rPr lang="zh-CN" altLang="en-US" sz="2400">
                <a:solidFill>
                  <a:srgbClr val="0433FF"/>
                </a:solidFill>
                <a:latin typeface="黑体" pitchFamily="2" charset="-122"/>
                <a:ea typeface="黑体" pitchFamily="2" charset="-122"/>
              </a:rPr>
              <a:t>如：</a:t>
            </a:r>
            <a:r>
              <a:rPr lang="en-US" altLang="zh-CN" sz="2400">
                <a:solidFill>
                  <a:srgbClr val="0433FF"/>
                </a:solidFill>
                <a:ea typeface="宋体" pitchFamily="2" charset="-122"/>
              </a:rPr>
              <a:t>sublists [1,2,3] = </a:t>
            </a:r>
            <a:br>
              <a:rPr lang="en-US" altLang="zh-CN" sz="2400">
                <a:solidFill>
                  <a:srgbClr val="0433FF"/>
                </a:solidFill>
                <a:ea typeface="宋体" pitchFamily="2" charset="-122"/>
              </a:rPr>
            </a:br>
            <a:r>
              <a:rPr lang="en-US" altLang="zh-CN" sz="2400">
                <a:solidFill>
                  <a:srgbClr val="0433FF"/>
                </a:solidFill>
                <a:ea typeface="宋体" pitchFamily="2" charset="-122"/>
              </a:rPr>
              <a:t>         [[] ,[3],[2],[2,3],[1],[1,3],[1,2],[1,2,3]]</a:t>
            </a:r>
            <a:endParaRPr lang="zh-CN" altLang="en-US" sz="2400"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25360" y="1989138"/>
            <a:ext cx="4465638" cy="1385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rgbClr val="7030A0"/>
                </a:solidFill>
                <a:ea typeface="黑体" pitchFamily="2" charset="-122"/>
              </a:rPr>
              <a:t>Map</a:t>
            </a:r>
            <a:r>
              <a:rPr lang="zh-CN" altLang="en-US">
                <a:solidFill>
                  <a:srgbClr val="7030A0"/>
                </a:solidFill>
                <a:ea typeface="黑体" pitchFamily="2" charset="-122"/>
              </a:rPr>
              <a:t>可用于将某个函数操作同时应用于</a:t>
            </a:r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lists</a:t>
            </a:r>
            <a:r>
              <a:rPr lang="zh-CN" altLang="en-US">
                <a:solidFill>
                  <a:srgbClr val="7030A0"/>
                </a:solidFill>
                <a:ea typeface="黑体" pitchFamily="2" charset="-122"/>
              </a:rPr>
              <a:t>中的所有数据</a:t>
            </a:r>
            <a:endParaRPr lang="zh-CN" altLang="en-US">
              <a:solidFill>
                <a:srgbClr val="7030A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50010" y="1589405"/>
            <a:ext cx="9491345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914400" lvl="1" indent="-4572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200" dirty="0">
                <a:latin typeface="黑体" pitchFamily="2" charset="-122"/>
                <a:ea typeface="黑体" pitchFamily="2" charset="-122"/>
                <a:sym typeface="+mn-ea"/>
              </a:rPr>
              <a:t>多态函数（一次函数定义多</a:t>
            </a:r>
            <a:r>
              <a:rPr lang="zh-CN" altLang="en-US" sz="3200" dirty="0">
                <a:latin typeface="黑体" pitchFamily="2" charset="-122"/>
                <a:ea typeface="黑体" pitchFamily="2" charset="-122"/>
                <a:sym typeface="+mn-ea"/>
              </a:rPr>
              <a:t>种类型</a:t>
            </a:r>
            <a:r>
              <a:rPr lang="zh-CN" altLang="en-US" sz="3200" dirty="0">
                <a:latin typeface="黑体" pitchFamily="2" charset="-122"/>
                <a:ea typeface="黑体" pitchFamily="2" charset="-122"/>
                <a:sym typeface="+mn-ea"/>
              </a:rPr>
              <a:t>使用）</a:t>
            </a:r>
            <a:endParaRPr lang="zh-CN" altLang="en-US" sz="3200" dirty="0">
              <a:latin typeface="黑体" pitchFamily="2" charset="-122"/>
              <a:ea typeface="黑体" pitchFamily="2" charset="-122"/>
              <a:sym typeface="+mn-ea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 sz="2800" dirty="0">
                <a:latin typeface="黑体" pitchFamily="2" charset="-122"/>
                <a:ea typeface="黑体" pitchFamily="2" charset="-122"/>
                <a:sym typeface="+mn-ea"/>
              </a:rPr>
              <a:t>的基本定义</a:t>
            </a:r>
            <a:endParaRPr lang="zh-CN" altLang="en-US" sz="2800" dirty="0">
              <a:latin typeface="黑体" pitchFamily="2" charset="-122"/>
              <a:ea typeface="黑体" pitchFamily="2" charset="-122"/>
              <a:sym typeface="+mn-ea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 sz="2800" dirty="0">
                <a:latin typeface="黑体" pitchFamily="2" charset="-122"/>
                <a:ea typeface="黑体" pitchFamily="2" charset="-122"/>
                <a:sym typeface="+mn-ea"/>
              </a:rPr>
              <a:t>使用场景与意义</a:t>
            </a:r>
            <a:endParaRPr lang="zh-CN" altLang="en-US" sz="2800" dirty="0">
              <a:latin typeface="黑体" pitchFamily="2" charset="-122"/>
              <a:ea typeface="黑体" pitchFamily="2" charset="-122"/>
              <a:sym typeface="+mn-ea"/>
            </a:endParaRPr>
          </a:p>
          <a:p>
            <a:pPr marL="914400" lvl="1" indent="-4572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200" dirty="0">
                <a:latin typeface="黑体" pitchFamily="2" charset="-122"/>
                <a:ea typeface="黑体" pitchFamily="2" charset="-122"/>
                <a:sym typeface="+mn-ea"/>
              </a:rPr>
              <a:t>高阶函数</a:t>
            </a:r>
            <a:r>
              <a:rPr lang="zh-CN" altLang="en-US" sz="3200" dirty="0">
                <a:latin typeface="黑体" pitchFamily="2" charset="-122"/>
                <a:ea typeface="黑体" pitchFamily="2" charset="-122"/>
                <a:sym typeface="+mn-ea"/>
              </a:rPr>
              <a:t>（同种数据的批量</a:t>
            </a:r>
            <a:r>
              <a:rPr lang="zh-CN" altLang="en-US" sz="3200" dirty="0">
                <a:latin typeface="黑体" pitchFamily="2" charset="-122"/>
                <a:ea typeface="黑体" pitchFamily="2" charset="-122"/>
                <a:sym typeface="+mn-ea"/>
              </a:rPr>
              <a:t>操作）</a:t>
            </a:r>
            <a:endParaRPr lang="zh-CN" altLang="en-US" sz="3200" dirty="0">
              <a:latin typeface="黑体" pitchFamily="2" charset="-122"/>
              <a:ea typeface="黑体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 sz="2800" dirty="0">
                <a:latin typeface="黑体" pitchFamily="2" charset="-122"/>
                <a:ea typeface="黑体" pitchFamily="2" charset="-122"/>
                <a:sym typeface="+mn-ea"/>
              </a:rPr>
              <a:t>的基本定义</a:t>
            </a:r>
            <a:endParaRPr lang="zh-CN" altLang="en-US" sz="2800" dirty="0">
              <a:latin typeface="黑体" pitchFamily="2" charset="-122"/>
              <a:ea typeface="黑体" pitchFamily="2" charset="-122"/>
              <a:sym typeface="+mn-ea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 sz="2800" dirty="0">
                <a:latin typeface="黑体" pitchFamily="2" charset="-122"/>
                <a:ea typeface="黑体" pitchFamily="2" charset="-122"/>
                <a:sym typeface="+mn-ea"/>
              </a:rPr>
              <a:t>使用场景与意义</a:t>
            </a:r>
            <a:endParaRPr lang="zh-CN" altLang="en-US" sz="2800" dirty="0">
              <a:latin typeface="黑体" pitchFamily="2" charset="-122"/>
              <a:ea typeface="黑体" pitchFamily="2" charset="-122"/>
              <a:sym typeface="+mn-ea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 sz="2800">
                <a:ea typeface="黑体" pitchFamily="2" charset="-122"/>
                <a:sym typeface="+mn-ea"/>
              </a:rPr>
              <a:t>实用函数</a:t>
            </a:r>
            <a:r>
              <a:rPr lang="zh-CN" altLang="en-US" sz="2800">
                <a:ea typeface="黑体" pitchFamily="2" charset="-122"/>
                <a:sym typeface="+mn-ea"/>
              </a:rPr>
              <a:t>举例</a:t>
            </a:r>
            <a:endParaRPr lang="zh-CN" altLang="en-US" sz="2800">
              <a:ea typeface="黑体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7235" y="368300"/>
            <a:ext cx="8002905" cy="13754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  <a:buFont typeface="Arial" panose="020B0604020202090204" pitchFamily="34" charset="0"/>
            </a:pPr>
            <a:r>
              <a:rPr lang="zh-CN" altLang="en-US" sz="3600" dirty="0">
                <a:latin typeface="黑体" pitchFamily="2" charset="-122"/>
                <a:ea typeface="黑体" pitchFamily="2" charset="-122"/>
                <a:sym typeface="+mn-ea"/>
              </a:rPr>
              <a:t>多态</a:t>
            </a:r>
            <a:r>
              <a:rPr lang="en-US" altLang="zh-CN" sz="3600" dirty="0">
                <a:latin typeface="黑体" pitchFamily="2" charset="-122"/>
                <a:ea typeface="黑体" pitchFamily="2" charset="-122"/>
                <a:sym typeface="+mn-ea"/>
              </a:rPr>
              <a:t>&amp;</a:t>
            </a:r>
            <a:r>
              <a:rPr lang="zh-CN" altLang="en-US" sz="3600" dirty="0">
                <a:latin typeface="黑体" pitchFamily="2" charset="-122"/>
                <a:ea typeface="黑体" pitchFamily="2" charset="-122"/>
                <a:sym typeface="+mn-ea"/>
              </a:rPr>
              <a:t>高阶函数：多种类型</a:t>
            </a:r>
            <a:r>
              <a:rPr lang="en-US" altLang="zh-CN" sz="3600" dirty="0">
                <a:latin typeface="黑体" pitchFamily="2" charset="-122"/>
                <a:ea typeface="黑体" pitchFamily="2" charset="-122"/>
                <a:sym typeface="+mn-ea"/>
              </a:rPr>
              <a:t>&amp;</a:t>
            </a:r>
            <a:r>
              <a:rPr lang="zh-CN" altLang="en-US" sz="3600" dirty="0">
                <a:latin typeface="黑体" pitchFamily="2" charset="-122"/>
                <a:ea typeface="黑体" pitchFamily="2" charset="-122"/>
                <a:sym typeface="+mn-ea"/>
              </a:rPr>
              <a:t>批量处理</a:t>
            </a:r>
            <a:endParaRPr lang="zh-CN" altLang="en-US" sz="3600" dirty="0">
              <a:latin typeface="黑体" pitchFamily="2" charset="-122"/>
              <a:ea typeface="黑体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>
                <a:latin typeface="Calibri" pitchFamily="34" charset="0"/>
                <a:ea typeface="黑体" pitchFamily="2" charset="-122"/>
              </a:rPr>
              <a:t>map</a:t>
            </a:r>
            <a:r>
              <a:rPr lang="zh-CN" altLang="en-US">
                <a:ea typeface="黑体" pitchFamily="2" charset="-122"/>
              </a:rPr>
              <a:t>函数应用</a:t>
            </a:r>
            <a:r>
              <a:rPr lang="en-US" altLang="zh-CN">
                <a:ea typeface="黑体" pitchFamily="2" charset="-122"/>
              </a:rPr>
              <a:t>——</a:t>
            </a:r>
            <a:r>
              <a:rPr lang="zh-CN" altLang="en-US">
                <a:ea typeface="黑体" pitchFamily="2" charset="-122"/>
              </a:rPr>
              <a:t>求解子集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175" y="3082925"/>
            <a:ext cx="5129213" cy="1360488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zh-CN" altLang="en-US" sz="2400">
                <a:ea typeface="黑体" pitchFamily="2" charset="-122"/>
              </a:rPr>
              <a:t>算法思想：</a:t>
            </a:r>
            <a:endParaRPr lang="en-US" altLang="zh-CN" sz="2400">
              <a:ea typeface="黑体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ea typeface="黑体" pitchFamily="2" charset="-122"/>
              </a:rPr>
              <a:t>(1) </a:t>
            </a:r>
            <a:r>
              <a:rPr lang="zh-CN" altLang="en-US" sz="2400">
                <a:ea typeface="黑体" pitchFamily="2" charset="-122"/>
              </a:rPr>
              <a:t>把</a:t>
            </a:r>
            <a:r>
              <a:rPr lang="en-US" altLang="zh-CN" sz="2400">
                <a:ea typeface="黑体" pitchFamily="2" charset="-122"/>
              </a:rPr>
              <a:t>list</a:t>
            </a:r>
            <a:r>
              <a:rPr lang="zh-CN" altLang="en-US" sz="2400">
                <a:ea typeface="黑体" pitchFamily="2" charset="-122"/>
              </a:rPr>
              <a:t>分为两部分，第一个元素和</a:t>
            </a:r>
            <a:br>
              <a:rPr lang="en-US" altLang="zh-CN" sz="2400">
                <a:ea typeface="黑体" pitchFamily="2" charset="-122"/>
              </a:rPr>
            </a:br>
            <a:r>
              <a:rPr lang="en-US" altLang="zh-CN" sz="2400">
                <a:ea typeface="黑体" pitchFamily="2" charset="-122"/>
              </a:rPr>
              <a:t>      </a:t>
            </a:r>
            <a:r>
              <a:rPr lang="zh-CN" altLang="en-US" sz="2400">
                <a:ea typeface="黑体" pitchFamily="2" charset="-122"/>
              </a:rPr>
              <a:t>剩余元素</a:t>
            </a:r>
            <a:endParaRPr lang="en-US" altLang="zh-CN" sz="2400">
              <a:ea typeface="黑体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ea typeface="黑体" pitchFamily="2" charset="-122"/>
              </a:rPr>
              <a:t>(2) </a:t>
            </a:r>
            <a:r>
              <a:rPr lang="zh-CN" altLang="en-US" sz="2400">
                <a:ea typeface="黑体" pitchFamily="2" charset="-122"/>
              </a:rPr>
              <a:t>原</a:t>
            </a:r>
            <a:r>
              <a:rPr lang="en-US" altLang="zh-CN" sz="2400">
                <a:ea typeface="黑体" pitchFamily="2" charset="-122"/>
              </a:rPr>
              <a:t>list</a:t>
            </a:r>
            <a:r>
              <a:rPr lang="zh-CN" altLang="en-US" sz="2400">
                <a:ea typeface="黑体" pitchFamily="2" charset="-122"/>
              </a:rPr>
              <a:t>的所有子</a:t>
            </a:r>
            <a:r>
              <a:rPr lang="en-US" altLang="zh-CN" sz="2400">
                <a:ea typeface="黑体" pitchFamily="2" charset="-122"/>
              </a:rPr>
              <a:t>list</a:t>
            </a:r>
            <a:r>
              <a:rPr lang="zh-CN" altLang="en-US" sz="2400">
                <a:ea typeface="黑体" pitchFamily="2" charset="-122"/>
              </a:rPr>
              <a:t>为：</a:t>
            </a:r>
            <a:br>
              <a:rPr lang="en-US" altLang="zh-CN" sz="2400">
                <a:ea typeface="黑体" pitchFamily="2" charset="-122"/>
              </a:rPr>
            </a:br>
            <a:r>
              <a:rPr lang="en-US" altLang="zh-CN" sz="2400">
                <a:ea typeface="黑体" pitchFamily="2" charset="-122"/>
              </a:rPr>
              <a:t>      </a:t>
            </a:r>
            <a:r>
              <a:rPr lang="zh-CN" altLang="en-US" sz="2400">
                <a:ea typeface="黑体" pitchFamily="2" charset="-122"/>
              </a:rPr>
              <a:t>剩余元素的子</a:t>
            </a:r>
            <a:r>
              <a:rPr lang="en-US" altLang="zh-CN" sz="2400">
                <a:ea typeface="黑体" pitchFamily="2" charset="-122"/>
              </a:rPr>
              <a:t>list 	</a:t>
            </a:r>
            <a:endParaRPr lang="en-US" altLang="zh-CN" sz="2400">
              <a:ea typeface="黑体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ea typeface="黑体" pitchFamily="2" charset="-122"/>
              </a:rPr>
              <a:t>      并上</a:t>
            </a:r>
            <a:endParaRPr lang="zh-CN" altLang="en-US" sz="2400">
              <a:ea typeface="黑体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ea typeface="黑体" pitchFamily="2" charset="-122"/>
              </a:rPr>
              <a:t>     把第一个元素加入所有子</a:t>
            </a:r>
            <a:r>
              <a:rPr lang="en-US" altLang="zh-CN" sz="2400">
                <a:ea typeface="黑体" pitchFamily="2" charset="-122"/>
              </a:rPr>
              <a:t>list</a:t>
            </a:r>
            <a:r>
              <a:rPr lang="zh-CN" altLang="en-US" sz="2400">
                <a:ea typeface="黑体" pitchFamily="2" charset="-122"/>
              </a:rPr>
              <a:t>的</a:t>
            </a:r>
            <a:r>
              <a:rPr lang="en-US" altLang="zh-CN" sz="2400">
                <a:ea typeface="黑体" pitchFamily="2" charset="-122"/>
              </a:rPr>
              <a:t>list</a:t>
            </a:r>
            <a:br>
              <a:rPr lang="en-US" altLang="zh-CN" sz="2400">
                <a:ea typeface="黑体" pitchFamily="2" charset="-122"/>
              </a:rPr>
            </a:br>
            <a:endParaRPr lang="zh-CN" altLang="en-US" sz="2400">
              <a:ea typeface="黑体" pitchFamily="2" charset="-122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755650" y="1770063"/>
            <a:ext cx="10515600" cy="8683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en-US" altLang="zh-CN">
                <a:ea typeface="宋体" pitchFamily="2" charset="-122"/>
              </a:rPr>
              <a:t>(* sublists : 'a list -&gt; 'a list list *)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(* ENSURES sublists L = a list of all sublists of L *)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6163945" y="2952115"/>
            <a:ext cx="5724525" cy="3082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fun sublists [ ] = [ [ ] ]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buNone/>
            </a:pPr>
            <a:r>
              <a:rPr lang="zh-CN" altLang="en-US">
                <a:solidFill>
                  <a:srgbClr val="0033CC"/>
                </a:solidFill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| sublists (x::R) =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	</a:t>
            </a: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let</a:t>
            </a:r>
            <a:br>
              <a:rPr lang="en-US" altLang="zh-CN">
                <a:solidFill>
                  <a:srgbClr val="0033CC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	</a:t>
            </a:r>
            <a:r>
              <a:rPr lang="zh-CN" altLang="en-US" b="1">
                <a:solidFill>
                  <a:srgbClr val="0033CC"/>
                </a:solidFill>
                <a:ea typeface="宋体" pitchFamily="2" charset="-122"/>
              </a:rPr>
              <a:t>    </a:t>
            </a: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val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S = sublists R</a:t>
            </a:r>
            <a:br>
              <a:rPr lang="en-US" altLang="zh-CN">
                <a:solidFill>
                  <a:srgbClr val="0033CC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	</a:t>
            </a: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in</a:t>
            </a:r>
            <a:br>
              <a:rPr lang="en-US" altLang="zh-CN">
                <a:solidFill>
                  <a:srgbClr val="0033CC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	</a:t>
            </a:r>
            <a:r>
              <a:rPr lang="zh-CN" altLang="en-US">
                <a:solidFill>
                  <a:srgbClr val="0033CC"/>
                </a:solidFill>
                <a:ea typeface="宋体" pitchFamily="2" charset="-122"/>
              </a:rPr>
              <a:t>    </a:t>
            </a:r>
            <a:r>
              <a:rPr lang="pt-BR" altLang="zh-CN">
                <a:solidFill>
                  <a:srgbClr val="0033CC"/>
                </a:solidFill>
                <a:ea typeface="宋体" pitchFamily="2" charset="-122"/>
              </a:rPr>
              <a:t>S @ map ( </a:t>
            </a:r>
            <a:r>
              <a:rPr lang="pt-BR" altLang="zh-CN" b="1">
                <a:solidFill>
                  <a:srgbClr val="0033CC"/>
                </a:solidFill>
                <a:ea typeface="宋体" pitchFamily="2" charset="-122"/>
              </a:rPr>
              <a:t>fn</a:t>
            </a:r>
            <a:r>
              <a:rPr lang="pt-BR" altLang="zh-CN">
                <a:solidFill>
                  <a:srgbClr val="0033CC"/>
                </a:solidFill>
                <a:ea typeface="宋体" pitchFamily="2" charset="-122"/>
              </a:rPr>
              <a:t> A =&gt; x::A) S</a:t>
            </a:r>
            <a:br>
              <a:rPr lang="pt-BR" altLang="zh-CN">
                <a:solidFill>
                  <a:srgbClr val="0033CC"/>
                </a:solidFill>
                <a:ea typeface="宋体" pitchFamily="2" charset="-122"/>
              </a:rPr>
            </a:br>
            <a:r>
              <a:rPr lang="pt-BR" altLang="zh-CN">
                <a:solidFill>
                  <a:srgbClr val="0033CC"/>
                </a:solidFill>
                <a:ea typeface="宋体" pitchFamily="2" charset="-122"/>
              </a:rPr>
              <a:t>	</a:t>
            </a:r>
            <a:r>
              <a:rPr lang="pt-BR" altLang="zh-CN" b="1">
                <a:solidFill>
                  <a:srgbClr val="0033CC"/>
                </a:solidFill>
                <a:ea typeface="宋体" pitchFamily="2" charset="-122"/>
              </a:rPr>
              <a:t>end</a:t>
            </a:r>
            <a:br>
              <a:rPr lang="en-US" altLang="zh-CN">
                <a:solidFill>
                  <a:srgbClr val="0033CC"/>
                </a:solidFill>
                <a:ea typeface="宋体" pitchFamily="2" charset="-122"/>
              </a:rPr>
            </a:br>
            <a:br>
              <a:rPr lang="en-US" altLang="zh-CN">
                <a:solidFill>
                  <a:srgbClr val="0033CC"/>
                </a:solidFill>
                <a:ea typeface="宋体" pitchFamily="2" charset="-122"/>
              </a:rPr>
            </a:br>
            <a:endParaRPr lang="zh-CN" altLang="en-US">
              <a:solidFill>
                <a:srgbClr val="0033CC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ea typeface="黑体" pitchFamily="2" charset="-122"/>
              </a:rPr>
              <a:t>另一类问题</a:t>
            </a:r>
            <a:r>
              <a:rPr lang="en-US" altLang="zh-CN">
                <a:ea typeface="黑体" pitchFamily="2" charset="-122"/>
              </a:rPr>
              <a:t>——</a:t>
            </a:r>
            <a:r>
              <a:rPr lang="zh-CN" altLang="en-US">
                <a:ea typeface="黑体" pitchFamily="2" charset="-122"/>
              </a:rPr>
              <a:t>批量数据的联合求解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825625"/>
            <a:ext cx="4143375" cy="2019300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b="1">
                <a:ea typeface="黑体" pitchFamily="2" charset="-122"/>
              </a:rPr>
              <a:t>real </a:t>
            </a:r>
            <a:r>
              <a:rPr lang="en-US" altLang="zh-CN">
                <a:ea typeface="黑体" pitchFamily="2" charset="-122"/>
              </a:rPr>
              <a:t>list</a:t>
            </a:r>
            <a:r>
              <a:rPr lang="zh-CN" altLang="en-US">
                <a:ea typeface="黑体" pitchFamily="2" charset="-122"/>
              </a:rPr>
              <a:t>求和</a:t>
            </a:r>
            <a:endParaRPr lang="en-US" altLang="zh-CN">
              <a:ea typeface="黑体" pitchFamily="2" charset="-122"/>
            </a:endParaRPr>
          </a:p>
          <a:p>
            <a:r>
              <a:rPr lang="en-US" altLang="zh-CN" b="1">
                <a:ea typeface="黑体" pitchFamily="2" charset="-122"/>
              </a:rPr>
              <a:t>int </a:t>
            </a:r>
            <a:r>
              <a:rPr lang="en-US" altLang="zh-CN">
                <a:ea typeface="黑体" pitchFamily="2" charset="-122"/>
              </a:rPr>
              <a:t>list</a:t>
            </a:r>
            <a:r>
              <a:rPr lang="zh-CN" altLang="en-US">
                <a:ea typeface="黑体" pitchFamily="2" charset="-122"/>
              </a:rPr>
              <a:t>求乘积</a:t>
            </a:r>
            <a:endParaRPr lang="en-US" altLang="zh-CN">
              <a:ea typeface="黑体" pitchFamily="2" charset="-122"/>
            </a:endParaRPr>
          </a:p>
          <a:p>
            <a:r>
              <a:rPr lang="zh-CN" altLang="en-US">
                <a:ea typeface="黑体" pitchFamily="2" charset="-122"/>
              </a:rPr>
              <a:t>寻找</a:t>
            </a:r>
            <a:r>
              <a:rPr lang="en-US" altLang="zh-CN" b="1">
                <a:ea typeface="黑体" pitchFamily="2" charset="-122"/>
              </a:rPr>
              <a:t>int </a:t>
            </a:r>
            <a:r>
              <a:rPr lang="en-US" altLang="zh-CN">
                <a:ea typeface="黑体" pitchFamily="2" charset="-122"/>
              </a:rPr>
              <a:t>list</a:t>
            </a:r>
            <a:r>
              <a:rPr lang="zh-CN" altLang="en-US">
                <a:ea typeface="黑体" pitchFamily="2" charset="-122"/>
              </a:rPr>
              <a:t>中的最小数</a:t>
            </a:r>
            <a:endParaRPr lang="en-US" altLang="zh-CN">
              <a:ea typeface="黑体" pitchFamily="2" charset="-122"/>
            </a:endParaRPr>
          </a:p>
          <a:p>
            <a:r>
              <a:rPr lang="zh-CN" altLang="en-US">
                <a:ea typeface="黑体" pitchFamily="2" charset="-122"/>
              </a:rPr>
              <a:t>寻找</a:t>
            </a:r>
            <a:r>
              <a:rPr lang="en-US" altLang="zh-CN" b="1">
                <a:ea typeface="黑体" pitchFamily="2" charset="-122"/>
              </a:rPr>
              <a:t>real </a:t>
            </a:r>
            <a:r>
              <a:rPr lang="en-US" altLang="zh-CN">
                <a:ea typeface="黑体" pitchFamily="2" charset="-122"/>
              </a:rPr>
              <a:t>list</a:t>
            </a:r>
            <a:r>
              <a:rPr lang="zh-CN" altLang="en-US">
                <a:ea typeface="黑体" pitchFamily="2" charset="-122"/>
              </a:rPr>
              <a:t>中的最大数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6" name="内容占位符 1"/>
          <p:cNvSpPr txBox="1"/>
          <p:nvPr/>
        </p:nvSpPr>
        <p:spPr>
          <a:xfrm>
            <a:off x="990600" y="4017963"/>
            <a:ext cx="4800600" cy="24653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zh-CN" altLang="en-US" sz="2400">
                <a:solidFill>
                  <a:srgbClr val="0033CC"/>
                </a:solidFill>
                <a:ea typeface="黑体" pitchFamily="2" charset="-122"/>
              </a:rPr>
              <a:t>算法设计思路</a:t>
            </a:r>
            <a:r>
              <a:rPr lang="zh-CN" altLang="en-US" sz="2400">
                <a:ea typeface="黑体" pitchFamily="2" charset="-122"/>
              </a:rPr>
              <a:t>：编写递归函数</a:t>
            </a:r>
            <a:endParaRPr lang="en-US" altLang="zh-CN" sz="2400">
              <a:ea typeface="黑体" pitchFamily="2" charset="-122"/>
            </a:endParaRPr>
          </a:p>
          <a:p>
            <a:pPr marL="971550" lvl="1" indent="-514350">
              <a:buAutoNum type="arabicParenBoth"/>
            </a:pPr>
            <a:r>
              <a:rPr lang="zh-CN" altLang="en-US">
                <a:ea typeface="黑体" pitchFamily="2" charset="-122"/>
              </a:rPr>
              <a:t>设定一个初值；</a:t>
            </a:r>
            <a:endParaRPr lang="en-US" altLang="zh-CN">
              <a:ea typeface="黑体" pitchFamily="2" charset="-122"/>
            </a:endParaRPr>
          </a:p>
          <a:p>
            <a:pPr marL="971550" lvl="1" indent="-514350">
              <a:buAutoNum type="arabicParenBoth"/>
            </a:pPr>
            <a:r>
              <a:rPr lang="zh-CN" altLang="en-US">
                <a:ea typeface="黑体" pitchFamily="2" charset="-122"/>
              </a:rPr>
              <a:t>设计相应功能函数递归应用于集合中所有的数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57975" y="3355975"/>
            <a:ext cx="5103813" cy="3108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ea typeface="黑体" pitchFamily="2" charset="-122"/>
              </a:rPr>
              <a:t>递归函数的设计</a:t>
            </a:r>
            <a:r>
              <a:rPr lang="en-US" altLang="zh-CN">
                <a:ea typeface="黑体" pitchFamily="2" charset="-122"/>
              </a:rPr>
              <a:t>(combining)</a:t>
            </a:r>
            <a:r>
              <a:rPr lang="zh-CN" altLang="en-US">
                <a:ea typeface="黑体" pitchFamily="2" charset="-122"/>
              </a:rPr>
              <a:t>：</a:t>
            </a:r>
            <a:endParaRPr lang="en-US" altLang="zh-CN">
              <a:ea typeface="黑体" pitchFamily="2" charset="-122"/>
            </a:endParaRPr>
          </a:p>
          <a:p>
            <a:pPr marL="914400" lvl="1" indent="-457200">
              <a:lnSpc>
                <a:spcPct val="100000"/>
              </a:lnSpc>
              <a:spcBef>
                <a:spcPct val="0"/>
              </a:spcBef>
              <a:buFont typeface="Calibri Light" pitchFamily="34" charset="0"/>
              <a:buAutoNum type="arabicPeriod"/>
            </a:pPr>
            <a:r>
              <a:rPr lang="zh-CN" altLang="en-US">
                <a:ea typeface="黑体" pitchFamily="2" charset="-122"/>
              </a:rPr>
              <a:t>给定初值：</a:t>
            </a:r>
            <a:r>
              <a:rPr lang="en-US" altLang="zh-CN">
                <a:ea typeface="黑体" pitchFamily="2" charset="-122"/>
              </a:rPr>
              <a:t>z : 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t</a:t>
            </a:r>
            <a:r>
              <a:rPr lang="en-US" altLang="zh-CN" baseline="-25000">
                <a:solidFill>
                  <a:srgbClr val="0033CC"/>
                </a:solidFill>
                <a:ea typeface="黑体" pitchFamily="2" charset="-122"/>
              </a:rPr>
              <a:t>2</a:t>
            </a:r>
            <a:endParaRPr lang="en-US" altLang="zh-CN" baseline="-25000">
              <a:solidFill>
                <a:srgbClr val="0033CC"/>
              </a:solidFill>
              <a:ea typeface="黑体" pitchFamily="2" charset="-122"/>
            </a:endParaRPr>
          </a:p>
          <a:p>
            <a:pPr marL="914400" lvl="1" indent="-457200">
              <a:lnSpc>
                <a:spcPct val="100000"/>
              </a:lnSpc>
              <a:spcBef>
                <a:spcPct val="0"/>
              </a:spcBef>
              <a:buFont typeface="Calibri Light" pitchFamily="34" charset="0"/>
              <a:buAutoNum type="arabicPeriod"/>
            </a:pPr>
            <a:r>
              <a:rPr lang="zh-CN" altLang="en-US">
                <a:ea typeface="黑体" pitchFamily="2" charset="-122"/>
              </a:rPr>
              <a:t>设定功能函数：</a:t>
            </a:r>
            <a:endParaRPr lang="en-US" altLang="zh-CN">
              <a:ea typeface="黑体" pitchFamily="2" charset="-122"/>
            </a:endParaRPr>
          </a:p>
          <a:p>
            <a:pPr marL="914400" lvl="1" indent="-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ea typeface="黑体" pitchFamily="2" charset="-122"/>
              </a:rPr>
              <a:t>		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F : t</a:t>
            </a:r>
            <a:r>
              <a:rPr lang="en-US" altLang="zh-CN" baseline="-25000">
                <a:solidFill>
                  <a:srgbClr val="0033CC"/>
                </a:solidFill>
                <a:ea typeface="黑体" pitchFamily="2" charset="-122"/>
              </a:rPr>
              <a:t>1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 * t</a:t>
            </a:r>
            <a:r>
              <a:rPr lang="en-US" altLang="zh-CN" baseline="-25000">
                <a:solidFill>
                  <a:srgbClr val="0033CC"/>
                </a:solidFill>
                <a:ea typeface="黑体" pitchFamily="2" charset="-122"/>
              </a:rPr>
              <a:t>2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 -&gt; t</a:t>
            </a:r>
            <a:r>
              <a:rPr lang="en-US" altLang="zh-CN" baseline="-25000">
                <a:solidFill>
                  <a:srgbClr val="0033CC"/>
                </a:solidFill>
                <a:ea typeface="黑体" pitchFamily="2" charset="-122"/>
              </a:rPr>
              <a:t>2</a:t>
            </a:r>
            <a:endParaRPr lang="en-US" altLang="zh-CN" baseline="-25000">
              <a:solidFill>
                <a:srgbClr val="0033CC"/>
              </a:solidFill>
              <a:ea typeface="黑体" pitchFamily="2" charset="-122"/>
            </a:endParaRPr>
          </a:p>
          <a:p>
            <a:pPr marL="914400" lvl="1" indent="-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ea typeface="黑体" pitchFamily="2" charset="-122"/>
              </a:rPr>
              <a:t>	</a:t>
            </a:r>
            <a:r>
              <a:rPr lang="zh-CN" altLang="en-US">
                <a:ea typeface="黑体" pitchFamily="2" charset="-122"/>
              </a:rPr>
              <a:t>应用于</a:t>
            </a:r>
            <a:r>
              <a:rPr lang="en-US" altLang="zh-CN">
                <a:ea typeface="黑体" pitchFamily="2" charset="-122"/>
              </a:rPr>
              <a:t>list</a:t>
            </a:r>
            <a:r>
              <a:rPr lang="zh-CN" altLang="en-US">
                <a:ea typeface="黑体" pitchFamily="2" charset="-122"/>
              </a:rPr>
              <a:t>数据：</a:t>
            </a:r>
            <a:endParaRPr lang="en-US" altLang="zh-CN">
              <a:ea typeface="黑体" pitchFamily="2" charset="-122"/>
            </a:endParaRPr>
          </a:p>
          <a:p>
            <a:pPr marL="914400" lvl="1" indent="-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		[x</a:t>
            </a:r>
            <a:r>
              <a:rPr lang="en-US" altLang="zh-CN" baseline="-25000">
                <a:solidFill>
                  <a:srgbClr val="0033CC"/>
                </a:solidFill>
                <a:ea typeface="黑体" pitchFamily="2" charset="-122"/>
              </a:rPr>
              <a:t>1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,...,x</a:t>
            </a:r>
            <a:r>
              <a:rPr lang="en-US" altLang="zh-CN" baseline="-25000">
                <a:solidFill>
                  <a:srgbClr val="0033CC"/>
                </a:solidFill>
                <a:ea typeface="黑体" pitchFamily="2" charset="-122"/>
              </a:rPr>
              <a:t>n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] : t</a:t>
            </a:r>
            <a:r>
              <a:rPr lang="en-US" altLang="zh-CN" baseline="-25000">
                <a:solidFill>
                  <a:srgbClr val="0033CC"/>
                </a:solidFill>
                <a:ea typeface="黑体" pitchFamily="2" charset="-122"/>
              </a:rPr>
              <a:t>1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 list</a:t>
            </a:r>
            <a:endParaRPr lang="en-US" altLang="zh-CN">
              <a:solidFill>
                <a:srgbClr val="0033CC"/>
              </a:solidFill>
              <a:ea typeface="黑体" pitchFamily="2" charset="-122"/>
            </a:endParaRPr>
          </a:p>
          <a:p>
            <a:pPr marL="914400" lvl="1" indent="-457200">
              <a:lnSpc>
                <a:spcPct val="100000"/>
              </a:lnSpc>
              <a:spcBef>
                <a:spcPct val="0"/>
              </a:spcBef>
              <a:buFont typeface="Calibri Light" pitchFamily="34" charset="0"/>
              <a:buAutoNum type="arabicPeriod" startAt="3"/>
            </a:pPr>
            <a:r>
              <a:rPr lang="zh-CN" altLang="en-US">
                <a:ea typeface="黑体" pitchFamily="2" charset="-122"/>
              </a:rPr>
              <a:t>求解过程：</a:t>
            </a:r>
            <a:endParaRPr lang="en-US" altLang="zh-CN">
              <a:ea typeface="黑体" pitchFamily="2" charset="-122"/>
            </a:endParaRPr>
          </a:p>
          <a:p>
            <a:pPr marL="914400" lvl="1" indent="-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ea typeface="黑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F(x</a:t>
            </a:r>
            <a:r>
              <a:rPr lang="en-US" altLang="zh-CN" baseline="-25000">
                <a:solidFill>
                  <a:srgbClr val="0033CC"/>
                </a:solidFill>
                <a:ea typeface="黑体" pitchFamily="2" charset="-122"/>
              </a:rPr>
              <a:t>1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, F(x</a:t>
            </a:r>
            <a:r>
              <a:rPr lang="en-US" altLang="zh-CN" baseline="-25000">
                <a:solidFill>
                  <a:srgbClr val="0033CC"/>
                </a:solidFill>
                <a:ea typeface="黑体" pitchFamily="2" charset="-122"/>
              </a:rPr>
              <a:t>2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, ..., F(x</a:t>
            </a:r>
            <a:r>
              <a:rPr lang="en-US" altLang="zh-CN" baseline="-25000">
                <a:solidFill>
                  <a:srgbClr val="0033CC"/>
                </a:solidFill>
                <a:ea typeface="黑体" pitchFamily="2" charset="-122"/>
              </a:rPr>
              <a:t>n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, z)...))</a:t>
            </a:r>
            <a:endParaRPr lang="zh-CN" altLang="en-US">
              <a:solidFill>
                <a:srgbClr val="0033CC"/>
              </a:solidFill>
              <a:ea typeface="黑体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462588" y="4138613"/>
            <a:ext cx="1195388" cy="503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  <p:bldP spid="5" grpId="0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ea typeface="黑体" pitchFamily="2" charset="-122"/>
              </a:rPr>
              <a:t>联合函数的设计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2150" y="2687638"/>
            <a:ext cx="10515600" cy="21018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函数功能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for all types 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de-DE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de-DE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de-DE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endParaRPr kumimoji="0" lang="de-DE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all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n≥0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and all values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F: t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 t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t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[x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,...,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: t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list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 : t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foldr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 z [x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,...,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= F(x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F(x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..., F(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z)...))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2963" y="1830388"/>
            <a:ext cx="789463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多态函数：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foldr : (’a * ’b -&gt; ’b) -&gt; ’b -&gt; ’a list -&gt; ’b</a:t>
            </a:r>
            <a:endParaRPr lang="zh-CN" altLang="en-US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2963" y="5110163"/>
            <a:ext cx="6096000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pl-PL" altLang="zh-CN" b="1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fun </a:t>
            </a:r>
            <a:r>
              <a:rPr lang="pl-PL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foldr F z [ ] = z</a:t>
            </a:r>
            <a:endParaRPr lang="pl-PL" altLang="zh-CN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   | foldr F z (x::L) = F(x, foldr F z L)</a:t>
            </a:r>
            <a:endParaRPr lang="zh-CN" altLang="en-US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联合函数的应用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——int list</a:t>
            </a:r>
            <a:r>
              <a:rPr lang="zh-CN" altLang="en-US">
                <a:latin typeface="Calibri" pitchFamily="34" charset="0"/>
                <a:ea typeface="黑体" pitchFamily="2" charset="-122"/>
              </a:rPr>
              <a:t>求和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1075" y="2105025"/>
            <a:ext cx="10515600" cy="585788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(* ENSURES sum L = the sum of the items in L *)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1075" y="2690813"/>
            <a:ext cx="4568825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da-DK" altLang="zh-CN" b="1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fun </a:t>
            </a:r>
            <a:r>
              <a:rPr lang="da-DK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sum L = foldr (op +) 0 L</a:t>
            </a:r>
            <a:endParaRPr lang="zh-CN" altLang="en-US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1075" y="4686300"/>
            <a:ext cx="760571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foldr (op +) 0 [x</a:t>
            </a:r>
            <a:r>
              <a:rPr lang="en-US" altLang="zh-CN" baseline="-25000">
                <a:latin typeface="Arial" panose="020B0604020202090204" pitchFamily="34" charset="0"/>
                <a:ea typeface="宋体" pitchFamily="2" charset="-122"/>
              </a:rPr>
              <a:t>1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,...,x</a:t>
            </a:r>
            <a:r>
              <a:rPr lang="en-US" altLang="zh-CN" baseline="-25000">
                <a:latin typeface="Arial" panose="020B0604020202090204" pitchFamily="34" charset="0"/>
                <a:ea typeface="宋体" pitchFamily="2" charset="-122"/>
              </a:rPr>
              <a:t>n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] = x</a:t>
            </a:r>
            <a:r>
              <a:rPr lang="en-US" altLang="zh-CN" baseline="-25000">
                <a:latin typeface="Arial" panose="020B0604020202090204" pitchFamily="34" charset="0"/>
                <a:ea typeface="宋体" pitchFamily="2" charset="-122"/>
              </a:rPr>
              <a:t>1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 + (x</a:t>
            </a:r>
            <a:r>
              <a:rPr lang="en-US" altLang="zh-CN" baseline="-25000">
                <a:latin typeface="Arial" panose="020B0604020202090204" pitchFamily="34" charset="0"/>
                <a:ea typeface="宋体" pitchFamily="2" charset="-122"/>
              </a:rPr>
              <a:t>2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 + ... (x</a:t>
            </a:r>
            <a:r>
              <a:rPr lang="en-US" altLang="zh-CN" baseline="-25000">
                <a:latin typeface="Arial" panose="020B0604020202090204" pitchFamily="34" charset="0"/>
                <a:ea typeface="宋体" pitchFamily="2" charset="-122"/>
              </a:rPr>
              <a:t>n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 + 0)...)</a:t>
            </a:r>
            <a:endParaRPr lang="zh-CN" altLang="en-US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37100" y="5487988"/>
            <a:ext cx="30226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= x</a:t>
            </a:r>
            <a:r>
              <a:rPr lang="en-US" altLang="zh-CN" baseline="-25000">
                <a:latin typeface="Arial" panose="020B0604020202090204" pitchFamily="34" charset="0"/>
                <a:ea typeface="宋体" pitchFamily="2" charset="-122"/>
              </a:rPr>
              <a:t>1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 + x</a:t>
            </a:r>
            <a:r>
              <a:rPr lang="en-US" altLang="zh-CN" baseline="-25000">
                <a:latin typeface="Arial" panose="020B0604020202090204" pitchFamily="34" charset="0"/>
                <a:ea typeface="宋体" pitchFamily="2" charset="-122"/>
              </a:rPr>
              <a:t>2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 + ... + x</a:t>
            </a:r>
            <a:r>
              <a:rPr lang="en-US" altLang="zh-CN" baseline="-25000">
                <a:latin typeface="Arial" panose="020B0604020202090204" pitchFamily="34" charset="0"/>
                <a:ea typeface="宋体" pitchFamily="2" charset="-122"/>
              </a:rPr>
              <a:t>n</a:t>
            </a:r>
            <a:endParaRPr lang="zh-CN" altLang="en-US" baseline="-2500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1075" y="1462088"/>
            <a:ext cx="280352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sum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: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list -&gt;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ea typeface="黑体" pitchFamily="2" charset="-122"/>
              </a:rPr>
              <a:t>联合函数的应用</a:t>
            </a:r>
            <a:r>
              <a:rPr lang="en-US" altLang="zh-CN">
                <a:ea typeface="黑体" pitchFamily="2" charset="-122"/>
              </a:rPr>
              <a:t>——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real list</a:t>
            </a:r>
            <a:r>
              <a:rPr lang="zh-CN" altLang="en-US">
                <a:ea typeface="黑体" pitchFamily="2" charset="-122"/>
              </a:rPr>
              <a:t>求最大值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2988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(* REQUIRES L is a non-empty list 		*)</a:t>
            </a:r>
            <a:endParaRPr lang="en-US" altLang="zh-CN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(* ENSURES maxlist L = the largest item in L 	*)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0113" y="3244850"/>
            <a:ext cx="5588000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 </a:t>
            </a: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maxlist (x::R) = foldr Real.max x R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62138" y="4324350"/>
            <a:ext cx="421798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Real.max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: real * real -&gt; real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foldr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与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foldl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8850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pl-PL" altLang="zh-CN" b="1">
                <a:solidFill>
                  <a:srgbClr val="0033CC"/>
                </a:solidFill>
                <a:ea typeface="宋体" pitchFamily="2" charset="-122"/>
              </a:rPr>
              <a:t>fun </a:t>
            </a:r>
            <a:r>
              <a:rPr lang="pl-PL" altLang="zh-CN">
                <a:solidFill>
                  <a:srgbClr val="0033CC"/>
                </a:solidFill>
                <a:ea typeface="宋体" pitchFamily="2" charset="-122"/>
              </a:rPr>
              <a:t>foldl F z [ ] = z</a:t>
            </a:r>
            <a:endParaRPr lang="pl-PL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   </a:t>
            </a:r>
            <a:r>
              <a:rPr lang="pl-PL" altLang="zh-CN">
                <a:solidFill>
                  <a:srgbClr val="0033CC"/>
                </a:solidFill>
                <a:ea typeface="宋体" pitchFamily="2" charset="-122"/>
              </a:rPr>
              <a:t>| foldl F z (x::L) = foldl F (F(x, z)) L</a:t>
            </a:r>
            <a:endParaRPr lang="zh-CN" altLang="en-US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55663" y="2943225"/>
            <a:ext cx="555148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foldl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: (’a * ’b -&gt; ’b) -&gt; ’b -&gt; ’a list -&gt; ’b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6925" y="3595688"/>
            <a:ext cx="6357938" cy="955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foldl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F z [x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,...,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] = F(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F(x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n-1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,..., F(x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,z)...))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foldr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F z [x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,...,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] = F(x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F(x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..., F(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z)...))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pic>
        <p:nvPicPr>
          <p:cNvPr id="39939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7925" y="4987925"/>
            <a:ext cx="1223963" cy="1374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40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4948238"/>
            <a:ext cx="1031875" cy="13541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543175" y="5538788"/>
            <a:ext cx="8953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Broadway" pitchFamily="82" charset="0"/>
                <a:ea typeface="Sanpya"/>
              </a:rPr>
              <a:t>vs.</a:t>
            </a:r>
            <a:endParaRPr lang="zh-CN" altLang="en-US">
              <a:latin typeface="Broadway" pitchFamily="82" charset="0"/>
              <a:ea typeface="Sanpy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65788" y="4845050"/>
            <a:ext cx="60960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7030A0"/>
                </a:solidFill>
                <a:latin typeface="Arial" panose="020B0604020202090204" pitchFamily="34" charset="0"/>
                <a:ea typeface="宋体" pitchFamily="2" charset="-122"/>
              </a:rPr>
              <a:t>foldr</a:t>
            </a: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 (op @) [ ] [[1,2], [ ], [3,4]]</a:t>
            </a:r>
            <a:endParaRPr lang="en-US" altLang="zh-CN" sz="2400"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br>
              <a:rPr lang="en-US" altLang="zh-CN" sz="2400">
                <a:latin typeface="Arial" panose="020B0604020202090204" pitchFamily="34" charset="0"/>
                <a:ea typeface="宋体" pitchFamily="2" charset="-122"/>
              </a:rPr>
            </a:br>
            <a:r>
              <a:rPr lang="en-US" altLang="zh-CN" sz="240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foldl </a:t>
            </a: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(op @) [ ] [[1,2], [ ], [3,4]]</a:t>
            </a:r>
            <a:endParaRPr lang="zh-CN" altLang="en-US" sz="2400"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ea typeface="黑体" pitchFamily="2" charset="-122"/>
              </a:rPr>
              <a:t>高阶函数应用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1</a:t>
            </a:r>
            <a:r>
              <a:rPr lang="en-US" altLang="zh-CN">
                <a:ea typeface="黑体" pitchFamily="2" charset="-122"/>
              </a:rPr>
              <a:t>——</a:t>
            </a:r>
            <a:r>
              <a:rPr lang="zh-CN" altLang="en-US">
                <a:ea typeface="黑体" pitchFamily="2" charset="-122"/>
              </a:rPr>
              <a:t>点集数据标准化</a:t>
            </a:r>
            <a:endParaRPr lang="zh-CN" altLang="en-US">
              <a:ea typeface="黑体" pitchFamily="2" charset="-122"/>
            </a:endParaRPr>
          </a:p>
        </p:txBody>
      </p:sp>
      <p:pic>
        <p:nvPicPr>
          <p:cNvPr id="4096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638" y="2043113"/>
            <a:ext cx="6143625" cy="3484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6292850" y="2027238"/>
            <a:ext cx="6096000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ea typeface="黑体" pitchFamily="2" charset="-122"/>
              </a:rPr>
              <a:t>将非空、离散的点集标准化至空间：</a:t>
            </a:r>
            <a:r>
              <a:rPr lang="en-US" altLang="zh-CN">
                <a:ea typeface="黑体" pitchFamily="2" charset="-122"/>
              </a:rPr>
              <a:t> 	[~1.0 ... 1.0] X [~1.0 ... 1.0]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77088" y="3562350"/>
            <a:ext cx="4327525" cy="1939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>
                <a:solidFill>
                  <a:srgbClr val="0033CC"/>
                </a:solidFill>
                <a:ea typeface="黑体" pitchFamily="2" charset="-122"/>
              </a:rPr>
              <a:t>求解思路</a:t>
            </a:r>
            <a:r>
              <a:rPr lang="zh-CN" altLang="en-US" sz="2400">
                <a:ea typeface="黑体" pitchFamily="2" charset="-122"/>
              </a:rPr>
              <a:t>：</a:t>
            </a:r>
            <a:endParaRPr lang="en-US" altLang="zh-CN" sz="2400"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AutoNum type="arabicPeriod"/>
            </a:pPr>
            <a:r>
              <a:rPr lang="zh-CN" altLang="en-US" sz="2400">
                <a:ea typeface="黑体" pitchFamily="2" charset="-122"/>
              </a:rPr>
              <a:t>分离出</a:t>
            </a:r>
            <a:r>
              <a:rPr lang="en-US" altLang="zh-CN" sz="2400">
                <a:ea typeface="黑体" pitchFamily="2" charset="-122"/>
              </a:rPr>
              <a:t>x,y;</a:t>
            </a:r>
            <a:endParaRPr lang="en-US" altLang="zh-CN" sz="2400"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AutoNum type="arabicPeriod"/>
            </a:pPr>
            <a:r>
              <a:rPr lang="en-US" altLang="zh-CN" sz="2400">
                <a:ea typeface="黑体" pitchFamily="2" charset="-122"/>
              </a:rPr>
              <a:t>x,y</a:t>
            </a:r>
            <a:r>
              <a:rPr lang="zh-CN" altLang="en-US" sz="2400">
                <a:ea typeface="黑体" pitchFamily="2" charset="-122"/>
              </a:rPr>
              <a:t>分别</a:t>
            </a:r>
            <a:r>
              <a:rPr lang="en-US" altLang="zh-CN" sz="2400">
                <a:ea typeface="黑体" pitchFamily="2" charset="-122"/>
              </a:rPr>
              <a:t>norm</a:t>
            </a:r>
            <a:r>
              <a:rPr lang="zh-CN" altLang="en-US" sz="2400">
                <a:ea typeface="黑体" pitchFamily="2" charset="-122"/>
              </a:rPr>
              <a:t>标准化</a:t>
            </a:r>
            <a:endParaRPr lang="en-US" altLang="zh-CN" sz="2400">
              <a:ea typeface="黑体" pitchFamily="2" charset="-122"/>
            </a:endParaRPr>
          </a:p>
          <a:p>
            <a:pPr marL="800100" lvl="1" indent="-342900">
              <a:lnSpc>
                <a:spcPct val="100000"/>
              </a:lnSpc>
              <a:spcBef>
                <a:spcPct val="0"/>
              </a:spcBef>
              <a:buAutoNum type="arabicPeriod"/>
            </a:pPr>
            <a:r>
              <a:rPr lang="zh-CN" altLang="en-US">
                <a:ea typeface="黑体" pitchFamily="2" charset="-122"/>
              </a:rPr>
              <a:t>求解</a:t>
            </a:r>
            <a:r>
              <a:rPr lang="en-US" altLang="zh-CN">
                <a:ea typeface="黑体" pitchFamily="2" charset="-122"/>
              </a:rPr>
              <a:t>x</a:t>
            </a:r>
            <a:r>
              <a:rPr lang="zh-CN" altLang="en-US">
                <a:ea typeface="黑体" pitchFamily="2" charset="-122"/>
              </a:rPr>
              <a:t>，</a:t>
            </a:r>
            <a:r>
              <a:rPr lang="en-US" altLang="zh-CN">
                <a:ea typeface="黑体" pitchFamily="2" charset="-122"/>
              </a:rPr>
              <a:t>y</a:t>
            </a:r>
            <a:r>
              <a:rPr lang="zh-CN" altLang="en-US">
                <a:ea typeface="黑体" pitchFamily="2" charset="-122"/>
              </a:rPr>
              <a:t>的最大</a:t>
            </a:r>
            <a:r>
              <a:rPr lang="en-US" altLang="zh-CN">
                <a:ea typeface="黑体" pitchFamily="2" charset="-122"/>
              </a:rPr>
              <a:t>/</a:t>
            </a:r>
            <a:r>
              <a:rPr lang="zh-CN" altLang="en-US">
                <a:ea typeface="黑体" pitchFamily="2" charset="-122"/>
              </a:rPr>
              <a:t>最小值</a:t>
            </a:r>
            <a:endParaRPr lang="en-US" altLang="zh-CN">
              <a:ea typeface="黑体" pitchFamily="2" charset="-122"/>
            </a:endParaRPr>
          </a:p>
          <a:p>
            <a:pPr marL="800100" lvl="1" indent="-342900">
              <a:lnSpc>
                <a:spcPct val="100000"/>
              </a:lnSpc>
              <a:spcBef>
                <a:spcPct val="0"/>
              </a:spcBef>
              <a:buAutoNum type="arabicPeriod"/>
            </a:pPr>
            <a:r>
              <a:rPr lang="zh-CN" altLang="en-US">
                <a:ea typeface="黑体" pitchFamily="2" charset="-122"/>
              </a:rPr>
              <a:t>每个值</a:t>
            </a:r>
            <a:r>
              <a:rPr lang="en-US" altLang="zh-CN">
                <a:ea typeface="黑体" pitchFamily="2" charset="-122"/>
              </a:rPr>
              <a:t>norm</a:t>
            </a:r>
            <a:r>
              <a:rPr lang="zh-CN" altLang="en-US">
                <a:ea typeface="黑体" pitchFamily="2" charset="-122"/>
              </a:rPr>
              <a:t>标准化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35463" y="5910263"/>
            <a:ext cx="5011737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fun </a:t>
            </a:r>
            <a:r>
              <a:rPr lang="en-US" altLang="zh-CN" sz="18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norm(a, b) = </a:t>
            </a:r>
            <a:r>
              <a:rPr lang="en-US" altLang="zh-CN" sz="1800" b="1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fn </a:t>
            </a:r>
            <a:r>
              <a:rPr lang="en-US" altLang="zh-CN" sz="18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x =&gt; (2.0 * x - a - b) / (b - a)</a:t>
            </a:r>
            <a:endParaRPr lang="en-US" altLang="zh-CN" sz="18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点集数据标准化</a:t>
            </a:r>
            <a:r>
              <a:rPr lang="en-US" altLang="zh-CN">
                <a:latin typeface="Calibri" pitchFamily="34" charset="0"/>
                <a:ea typeface="宋体" pitchFamily="2" charset="-122"/>
              </a:rPr>
              <a:t>——normalize</a:t>
            </a:r>
            <a:endParaRPr lang="zh-CN" altLang="en-US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2175" y="1389063"/>
            <a:ext cx="10515600" cy="1541462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 sz="2400"/>
              <a:t>(* normalize : (real * real) list -&gt; (real * real) list *)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(* REQUIRES L is non-empty *)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(* ENSURES normalize L = a list of points in [~1.0...1.0] X [~1.0...1.0] *)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892175" y="2829560"/>
            <a:ext cx="70256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fun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normalize (L : (real * real) list) : (real * real) list =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2388" y="3353435"/>
            <a:ext cx="7467600" cy="19380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let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= map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x,y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=&gt; x) L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val 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ys = map (fn (x,y) =&gt; y) L</a:t>
            </a:r>
            <a:endParaRPr kumimoji="0" lang="es-E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xlo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xhi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=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minlist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maxlist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ylo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yhi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=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minlist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ys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maxlist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ys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2388" y="5656898"/>
            <a:ext cx="6096000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end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3125" y="5688648"/>
            <a:ext cx="71907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map 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</a:t>
            </a:r>
            <a:r>
              <a:rPr kumimoji="0" lang="es-E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fn 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(x,y) =&gt; (norm(xlo, xhi) x, norm(ylo, yhi) y))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44308" y="4425950"/>
            <a:ext cx="5851525" cy="938213"/>
          </a:xfrm>
          <a:prstGeom prst="ellipse">
            <a:avLst/>
          </a:prstGeom>
          <a:solidFill>
            <a:srgbClr val="FF0000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295833" y="4348798"/>
            <a:ext cx="4468813" cy="833438"/>
          </a:xfrm>
          <a:prstGeom prst="wedgeRoundRectCallout">
            <a:avLst>
              <a:gd name="adj1" fmla="val -56636"/>
              <a:gd name="adj2" fmla="val 36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xlo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ylo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) = pair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minlist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xs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ys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val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xhi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yhi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) = pair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maxlist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xs,ys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 bldLvl="0" animBg="1"/>
      <p:bldP spid="9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点集数据标准化</a:t>
            </a:r>
            <a:r>
              <a:rPr lang="en-US" altLang="zh-CN">
                <a:latin typeface="Calibri" pitchFamily="34" charset="0"/>
                <a:ea typeface="宋体" pitchFamily="2" charset="-122"/>
              </a:rPr>
              <a:t>——normalize</a:t>
            </a:r>
            <a:endParaRPr lang="zh-CN" altLang="en-US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2175" y="1389063"/>
            <a:ext cx="10515600" cy="1541462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 sz="2400">
                <a:ea typeface="宋体" pitchFamily="2" charset="-122"/>
              </a:rPr>
              <a:t>(* normalize : (real * real) list -&gt; (real * real) list *)</a:t>
            </a:r>
            <a:endParaRPr lang="en-US" altLang="zh-CN" sz="240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ea typeface="宋体" pitchFamily="2" charset="-122"/>
              </a:rPr>
              <a:t>(* REQUIRES L is non-empty *)</a:t>
            </a:r>
            <a:endParaRPr lang="en-US" altLang="zh-CN" sz="240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ea typeface="宋体" pitchFamily="2" charset="-122"/>
              </a:rPr>
              <a:t>(* ENSURES normalize L = a list of points in [~1.0...1.0] X [~1.0...1.0] *)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2175" y="3092450"/>
            <a:ext cx="70256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fun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normalize (L : (real * real) list) : (real * real) list =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2388" y="3616325"/>
            <a:ext cx="7467600" cy="19380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let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= map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x,y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=&gt; x) L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val 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ys = map (fn (x,y) =&gt; y) L</a:t>
            </a:r>
            <a:endParaRPr kumimoji="0" lang="es-E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xlo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xhi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=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minlist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maxlist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ylo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yhi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=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minlist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ys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maxlist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ys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2388" y="5919788"/>
            <a:ext cx="6096000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end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3125" y="5951538"/>
            <a:ext cx="71907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map 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</a:t>
            </a:r>
            <a:r>
              <a:rPr kumimoji="0" lang="es-E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fn 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(x,y) =&gt; (norm(xlo, xhi) x, norm(ylo, yhi) y))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92175" y="3892550"/>
            <a:ext cx="6281738" cy="1824038"/>
          </a:xfrm>
          <a:prstGeom prst="ellipse">
            <a:avLst/>
          </a:prstGeom>
          <a:solidFill>
            <a:srgbClr val="FF0000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7418388" y="3616325"/>
            <a:ext cx="4468813" cy="1301750"/>
          </a:xfrm>
          <a:prstGeom prst="wedgeRoundRectCallout">
            <a:avLst>
              <a:gd name="adj1" fmla="val -59427"/>
              <a:gd name="adj2" fmla="val 335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zs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= unzip L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xlo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ylo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) = pair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minlist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zs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xhi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yhi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) = pair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maxlist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zs</a:t>
            </a:r>
            <a:endParaRPr kumimoji="0" lang="en-US" altLang="zh-CN" sz="2400" b="0" i="0" u="none" strike="noStrike" kern="1200" cap="none" spc="0" normalizeH="0" baseline="0" noProof="0" dirty="0" err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81955" y="1691005"/>
            <a:ext cx="6695440" cy="1198880"/>
          </a:xfrm>
          <a:prstGeom prst="rect">
            <a:avLst/>
          </a:prstGeom>
          <a:solidFill>
            <a:srgbClr val="B9D4ED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fun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unzip [ ] = ([ ], [ ])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| unzip ((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x,y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)::R) = 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let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xs,ys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= unzip R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(x::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, y::ys)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end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10" grpId="0" bldLvl="0" animBg="1"/>
      <p:bldP spid="11" grpId="0" bldLvl="0" animBg="1"/>
      <p:bldP spid="12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4050" cy="1325563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>
                <a:ea typeface="黑体" pitchFamily="2" charset="-122"/>
              </a:rPr>
              <a:t>高阶函数应用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2</a:t>
            </a:r>
            <a:r>
              <a:rPr lang="en-US" altLang="zh-CN">
                <a:ea typeface="黑体" pitchFamily="2" charset="-122"/>
              </a:rPr>
              <a:t>——</a:t>
            </a:r>
            <a:r>
              <a:rPr lang="zh-CN" altLang="en-US">
                <a:ea typeface="黑体" pitchFamily="2" charset="-122"/>
              </a:rPr>
              <a:t>求解点集中心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4198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075" y="2044700"/>
            <a:ext cx="5181600" cy="2800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5908675" y="2044700"/>
            <a:ext cx="6096000" cy="267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ea typeface="黑体" pitchFamily="2" charset="-122"/>
              </a:rPr>
              <a:t>给定点集：</a:t>
            </a:r>
            <a:r>
              <a:rPr lang="en-US" altLang="zh-CN">
                <a:ea typeface="黑体" pitchFamily="2" charset="-122"/>
              </a:rPr>
              <a:t>	[(m</a:t>
            </a:r>
            <a:r>
              <a:rPr lang="en-US" altLang="zh-CN" baseline="-25000">
                <a:ea typeface="黑体" pitchFamily="2" charset="-122"/>
              </a:rPr>
              <a:t>1</a:t>
            </a:r>
            <a:r>
              <a:rPr lang="en-US" altLang="zh-CN">
                <a:ea typeface="黑体" pitchFamily="2" charset="-122"/>
              </a:rPr>
              <a:t>,(x</a:t>
            </a:r>
            <a:r>
              <a:rPr lang="en-US" altLang="zh-CN" baseline="-25000">
                <a:ea typeface="黑体" pitchFamily="2" charset="-122"/>
              </a:rPr>
              <a:t>1</a:t>
            </a:r>
            <a:r>
              <a:rPr lang="en-US" altLang="zh-CN">
                <a:ea typeface="黑体" pitchFamily="2" charset="-122"/>
              </a:rPr>
              <a:t>,y</a:t>
            </a:r>
            <a:r>
              <a:rPr lang="en-US" altLang="zh-CN" baseline="-25000">
                <a:ea typeface="黑体" pitchFamily="2" charset="-122"/>
              </a:rPr>
              <a:t>1</a:t>
            </a:r>
            <a:r>
              <a:rPr lang="en-US" altLang="zh-CN">
                <a:ea typeface="黑体" pitchFamily="2" charset="-122"/>
              </a:rPr>
              <a:t>)),...,(m</a:t>
            </a:r>
            <a:r>
              <a:rPr lang="en-US" altLang="zh-CN" baseline="-25000">
                <a:ea typeface="黑体" pitchFamily="2" charset="-122"/>
              </a:rPr>
              <a:t>n</a:t>
            </a:r>
            <a:r>
              <a:rPr lang="en-US" altLang="zh-CN">
                <a:ea typeface="黑体" pitchFamily="2" charset="-122"/>
              </a:rPr>
              <a:t>,(x</a:t>
            </a:r>
            <a:r>
              <a:rPr lang="en-US" altLang="zh-CN" baseline="-25000">
                <a:ea typeface="黑体" pitchFamily="2" charset="-122"/>
              </a:rPr>
              <a:t>n</a:t>
            </a:r>
            <a:r>
              <a:rPr lang="en-US" altLang="zh-CN">
                <a:ea typeface="黑体" pitchFamily="2" charset="-122"/>
              </a:rPr>
              <a:t>,y</a:t>
            </a:r>
            <a:r>
              <a:rPr lang="en-US" altLang="zh-CN" baseline="-25000">
                <a:ea typeface="黑体" pitchFamily="2" charset="-122"/>
              </a:rPr>
              <a:t>n</a:t>
            </a:r>
            <a:r>
              <a:rPr lang="en-US" altLang="zh-CN">
                <a:ea typeface="黑体" pitchFamily="2" charset="-122"/>
              </a:rPr>
              <a:t>))]</a:t>
            </a:r>
            <a:endParaRPr lang="en-US" altLang="zh-CN"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ea typeface="黑体" pitchFamily="2" charset="-122"/>
              </a:rPr>
              <a:t>求解中心点</a:t>
            </a:r>
            <a:r>
              <a:rPr lang="en-US" altLang="zh-CN">
                <a:ea typeface="黑体" pitchFamily="2" charset="-122"/>
              </a:rPr>
              <a:t>(X, Y): real * real</a:t>
            </a:r>
            <a:r>
              <a:rPr lang="zh-CN" altLang="en-US">
                <a:ea typeface="黑体" pitchFamily="2" charset="-122"/>
              </a:rPr>
              <a:t>，满足</a:t>
            </a:r>
            <a:endParaRPr lang="en-US" altLang="zh-CN"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ea typeface="黑体" pitchFamily="2" charset="-122"/>
              </a:rPr>
              <a:t>	X = (m</a:t>
            </a:r>
            <a:r>
              <a:rPr lang="en-US" altLang="zh-CN" baseline="-25000">
                <a:ea typeface="黑体" pitchFamily="2" charset="-122"/>
              </a:rPr>
              <a:t>1</a:t>
            </a:r>
            <a:r>
              <a:rPr lang="en-US" altLang="zh-CN">
                <a:ea typeface="黑体" pitchFamily="2" charset="-122"/>
              </a:rPr>
              <a:t>*x</a:t>
            </a:r>
            <a:r>
              <a:rPr lang="en-US" altLang="zh-CN" baseline="-25000">
                <a:ea typeface="黑体" pitchFamily="2" charset="-122"/>
              </a:rPr>
              <a:t>1</a:t>
            </a:r>
            <a:r>
              <a:rPr lang="en-US" altLang="zh-CN">
                <a:ea typeface="黑体" pitchFamily="2" charset="-122"/>
              </a:rPr>
              <a:t> + ... + m</a:t>
            </a:r>
            <a:r>
              <a:rPr lang="en-US" altLang="zh-CN" baseline="-25000">
                <a:ea typeface="黑体" pitchFamily="2" charset="-122"/>
              </a:rPr>
              <a:t>n</a:t>
            </a:r>
            <a:r>
              <a:rPr lang="en-US" altLang="zh-CN">
                <a:ea typeface="黑体" pitchFamily="2" charset="-122"/>
              </a:rPr>
              <a:t>*x</a:t>
            </a:r>
            <a:r>
              <a:rPr lang="en-US" altLang="zh-CN" baseline="-25000">
                <a:ea typeface="黑体" pitchFamily="2" charset="-122"/>
              </a:rPr>
              <a:t>n</a:t>
            </a:r>
            <a:r>
              <a:rPr lang="en-US" altLang="zh-CN">
                <a:ea typeface="黑体" pitchFamily="2" charset="-122"/>
              </a:rPr>
              <a:t>)/M</a:t>
            </a:r>
            <a:endParaRPr lang="en-US" altLang="zh-CN"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ea typeface="黑体" pitchFamily="2" charset="-122"/>
              </a:rPr>
              <a:t>	Y = (m</a:t>
            </a:r>
            <a:r>
              <a:rPr lang="en-US" altLang="zh-CN" baseline="-25000">
                <a:ea typeface="黑体" pitchFamily="2" charset="-122"/>
              </a:rPr>
              <a:t>1</a:t>
            </a:r>
            <a:r>
              <a:rPr lang="en-US" altLang="zh-CN">
                <a:ea typeface="黑体" pitchFamily="2" charset="-122"/>
              </a:rPr>
              <a:t>*y</a:t>
            </a:r>
            <a:r>
              <a:rPr lang="en-US" altLang="zh-CN" baseline="-25000">
                <a:ea typeface="黑体" pitchFamily="2" charset="-122"/>
              </a:rPr>
              <a:t>1</a:t>
            </a:r>
            <a:r>
              <a:rPr lang="en-US" altLang="zh-CN">
                <a:ea typeface="黑体" pitchFamily="2" charset="-122"/>
              </a:rPr>
              <a:t> + ... + m</a:t>
            </a:r>
            <a:r>
              <a:rPr lang="en-US" altLang="zh-CN" baseline="-25000">
                <a:ea typeface="黑体" pitchFamily="2" charset="-122"/>
              </a:rPr>
              <a:t>n</a:t>
            </a:r>
            <a:r>
              <a:rPr lang="en-US" altLang="zh-CN">
                <a:ea typeface="黑体" pitchFamily="2" charset="-122"/>
              </a:rPr>
              <a:t>*y</a:t>
            </a:r>
            <a:r>
              <a:rPr lang="en-US" altLang="zh-CN" baseline="-25000">
                <a:ea typeface="黑体" pitchFamily="2" charset="-122"/>
              </a:rPr>
              <a:t>n</a:t>
            </a:r>
            <a:r>
              <a:rPr lang="en-US" altLang="zh-CN">
                <a:ea typeface="黑体" pitchFamily="2" charset="-122"/>
              </a:rPr>
              <a:t>)/M</a:t>
            </a:r>
            <a:endParaRPr lang="en-US" altLang="zh-CN"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ea typeface="黑体" pitchFamily="2" charset="-122"/>
              </a:rPr>
              <a:t>	M = m</a:t>
            </a:r>
            <a:r>
              <a:rPr lang="en-US" altLang="zh-CN" baseline="-25000">
                <a:ea typeface="黑体" pitchFamily="2" charset="-122"/>
              </a:rPr>
              <a:t>1</a:t>
            </a:r>
            <a:r>
              <a:rPr lang="en-US" altLang="zh-CN">
                <a:ea typeface="黑体" pitchFamily="2" charset="-122"/>
              </a:rPr>
              <a:t> + ... + m</a:t>
            </a:r>
            <a:r>
              <a:rPr lang="en-US" altLang="zh-CN" baseline="-25000">
                <a:ea typeface="黑体" pitchFamily="2" charset="-122"/>
              </a:rPr>
              <a:t>n</a:t>
            </a:r>
            <a:endParaRPr lang="en-US" altLang="zh-CN" baseline="-25000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多态类型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(Polymorphic types)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8450"/>
            <a:ext cx="10515600" cy="1092200"/>
          </a:xfrm>
        </p:spPr>
        <p:txBody>
          <a:bodyPr vert="horz" wrap="square" lIns="91440" tIns="45720" rIns="91440" bIns="45720" anchor="t"/>
          <a:lstStyle/>
          <a:p>
            <a:r>
              <a:rPr lang="zh-CN" altLang="en-US">
                <a:ea typeface="黑体" pitchFamily="2" charset="-122"/>
              </a:rPr>
              <a:t>多态：多种形态。</a:t>
            </a:r>
            <a:endParaRPr lang="en-US" altLang="zh-CN">
              <a:ea typeface="黑体" pitchFamily="2" charset="-122"/>
            </a:endParaRPr>
          </a:p>
          <a:p>
            <a:pPr>
              <a:buNone/>
            </a:pPr>
            <a:r>
              <a:rPr lang="en-US" altLang="zh-CN">
                <a:ea typeface="黑体" pitchFamily="2" charset="-122"/>
              </a:rPr>
              <a:t>    </a:t>
            </a:r>
            <a:r>
              <a:rPr lang="zh-CN" altLang="en-US">
                <a:ea typeface="黑体" pitchFamily="2" charset="-122"/>
              </a:rPr>
              <a:t>类型推导后剩下一些无约束的类型，则声明就是多态的。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5950" y="2870200"/>
            <a:ext cx="6442075" cy="3416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• ML has </a:t>
            </a:r>
            <a:r>
              <a:rPr lang="en-US" altLang="zh-CN" sz="2400" b="1" i="1">
                <a:latin typeface="Arial" panose="020B0604020202090204" pitchFamily="34" charset="0"/>
                <a:ea typeface="宋体" pitchFamily="2" charset="-122"/>
              </a:rPr>
              <a:t>type variables</a:t>
            </a:r>
            <a:endParaRPr lang="en-US" altLang="zh-CN" sz="2400" b="1" i="1"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i="1">
                <a:latin typeface="Arial" panose="020B0604020202090204" pitchFamily="34" charset="0"/>
                <a:ea typeface="宋体" pitchFamily="2" charset="-122"/>
              </a:rPr>
              <a:t>	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’a, ’b, ’c</a:t>
            </a:r>
            <a:endParaRPr lang="en-US" altLang="zh-CN" sz="24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• A type with type variables is </a:t>
            </a:r>
            <a:r>
              <a:rPr lang="en-US" altLang="zh-CN" sz="2400" b="1" i="1">
                <a:latin typeface="Arial" panose="020B0604020202090204" pitchFamily="34" charset="0"/>
                <a:ea typeface="宋体" pitchFamily="2" charset="-122"/>
              </a:rPr>
              <a:t>polymorphic</a:t>
            </a:r>
            <a:endParaRPr lang="en-US" altLang="zh-CN" sz="2400" b="1" i="1"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i="1">
                <a:latin typeface="Arial" panose="020B0604020202090204" pitchFamily="34" charset="0"/>
                <a:ea typeface="宋体" pitchFamily="2" charset="-122"/>
              </a:rPr>
              <a:t>	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’a list -&gt; ’a list</a:t>
            </a:r>
            <a:endParaRPr lang="en-US" altLang="zh-CN" sz="2400" b="1" i="1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• A polymorphic type has </a:t>
            </a:r>
            <a:r>
              <a:rPr lang="en-US" altLang="zh-CN" sz="2400" b="1" i="1">
                <a:latin typeface="Arial" panose="020B0604020202090204" pitchFamily="34" charset="0"/>
                <a:ea typeface="宋体" pitchFamily="2" charset="-122"/>
              </a:rPr>
              <a:t>instances</a:t>
            </a:r>
            <a:endParaRPr lang="en-US" altLang="zh-CN" sz="2400" b="1" i="1"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	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int list -&gt; int list</a:t>
            </a:r>
            <a:endParaRPr lang="en-US" altLang="zh-CN" sz="24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	real list -&gt; real list</a:t>
            </a:r>
            <a:endParaRPr lang="en-US" altLang="zh-CN" sz="24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	(int * real) list -&gt; (int * real) list</a:t>
            </a:r>
            <a:endParaRPr lang="en-US" altLang="zh-CN" sz="24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.		.. instances of </a:t>
            </a:r>
            <a:r>
              <a:rPr lang="en-US" altLang="zh-CN" sz="24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’a list -&gt; ’a list</a:t>
            </a:r>
            <a:endParaRPr lang="zh-CN" altLang="en-US" sz="24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56755" y="4751705"/>
            <a:ext cx="441579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ea typeface="黑体" pitchFamily="2" charset="-122"/>
              </a:rPr>
              <a:t>多态类型是一个类型模式，</a:t>
            </a:r>
            <a:endParaRPr lang="zh-CN" altLang="en-US" sz="2000">
              <a:ea typeface="黑体" pitchFamily="2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ea typeface="黑体" pitchFamily="2" charset="-122"/>
              </a:rPr>
              <a:t>用某个类型替换类型变量就形成</a:t>
            </a:r>
            <a:endParaRPr lang="zh-CN" altLang="en-US" sz="2000">
              <a:ea typeface="黑体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>
                <a:ea typeface="黑体" pitchFamily="2" charset="-122"/>
              </a:rPr>
              <a:t>一个类型模式的实例</a:t>
            </a:r>
            <a:r>
              <a:rPr lang="en-US" altLang="zh-CN" sz="2000">
                <a:ea typeface="黑体" pitchFamily="2" charset="-122"/>
              </a:rPr>
              <a:t>(instance)</a:t>
            </a:r>
            <a:endParaRPr lang="zh-CN" altLang="en-US" sz="2000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ea typeface="黑体" pitchFamily="2" charset="-122"/>
              </a:rPr>
              <a:t>点集中心的求解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14795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点集的表示：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	[(m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,(x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,y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)),...,(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m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x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,y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))]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type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 = real * real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type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body = real * point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3103563"/>
            <a:ext cx="10002838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>
              <a:lnSpc>
                <a:spcPct val="100000"/>
              </a:lnSpc>
              <a:spcBef>
                <a:spcPct val="0"/>
              </a:spcBef>
            </a:pPr>
            <a:r>
              <a:rPr lang="zh-CN" altLang="en-US" sz="2400">
                <a:ea typeface="黑体" pitchFamily="2" charset="-122"/>
              </a:rPr>
              <a:t>辅助函数：</a:t>
            </a:r>
            <a:endParaRPr lang="es-ES" altLang="zh-CN" sz="2400">
              <a:ea typeface="黑体" pitchFamily="2" charset="-122"/>
            </a:endParaRPr>
          </a:p>
          <a:p>
            <a:pPr marL="457200" lvl="0" indent="-457200">
              <a:lnSpc>
                <a:spcPct val="100000"/>
              </a:lnSpc>
              <a:spcBef>
                <a:spcPct val="0"/>
              </a:spcBef>
              <a:buNone/>
            </a:pPr>
            <a:r>
              <a:rPr lang="es-ES" altLang="zh-CN" sz="2400" b="1">
                <a:ea typeface="宋体" pitchFamily="2" charset="-122"/>
              </a:rPr>
              <a:t>	fun </a:t>
            </a:r>
            <a:r>
              <a:rPr lang="es-ES" altLang="zh-CN" sz="2400">
                <a:ea typeface="宋体" pitchFamily="2" charset="-122"/>
              </a:rPr>
              <a:t>add((x1,y1), (x2,y2)):point = (x1+x2, y1+y2)</a:t>
            </a:r>
            <a:endParaRPr lang="es-ES" altLang="zh-CN" sz="2400">
              <a:ea typeface="宋体" pitchFamily="2" charset="-122"/>
            </a:endParaRPr>
          </a:p>
          <a:p>
            <a:pPr marL="457200" lvl="0" indent="-457200">
              <a:lnSpc>
                <a:spcPct val="100000"/>
              </a:lnSpc>
              <a:spcBef>
                <a:spcPct val="0"/>
              </a:spcBef>
              <a:buNone/>
            </a:pPr>
            <a:r>
              <a:rPr lang="es-ES" altLang="zh-CN" sz="2400" b="1">
                <a:ea typeface="宋体" pitchFamily="2" charset="-122"/>
              </a:rPr>
              <a:t>	fun </a:t>
            </a:r>
            <a:r>
              <a:rPr lang="es-ES" altLang="zh-CN" sz="2400">
                <a:ea typeface="宋体" pitchFamily="2" charset="-122"/>
              </a:rPr>
              <a:t>mass (m, (x, y)) = m</a:t>
            </a:r>
            <a:endParaRPr lang="es-ES" altLang="zh-CN" sz="2400">
              <a:ea typeface="宋体" pitchFamily="2" charset="-122"/>
            </a:endParaRPr>
          </a:p>
          <a:p>
            <a:pPr marL="457200" lvl="0" indent="-457200"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zh-CN" sz="2400" b="1">
                <a:ea typeface="宋体" pitchFamily="2" charset="-122"/>
              </a:rPr>
              <a:t>	fun </a:t>
            </a:r>
            <a:r>
              <a:rPr lang="pt-BR" altLang="zh-CN" sz="2400">
                <a:ea typeface="宋体" pitchFamily="2" charset="-122"/>
              </a:rPr>
              <a:t>scale r (m, (x, y)) = (r * m * x, r * m * y)</a:t>
            </a:r>
            <a:endParaRPr lang="pt-BR" altLang="zh-CN" sz="2400"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3788" y="4811713"/>
            <a:ext cx="10585450" cy="15684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fun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center (L : body list) : point =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let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			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M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foldr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(op +) 0.0 (map mass L)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		In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foldr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add (0.0, 0.0) (map (scale (1.0/M)) L)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		end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48133" name="矩形 5"/>
          <p:cNvSpPr/>
          <p:nvPr/>
        </p:nvSpPr>
        <p:spPr>
          <a:xfrm>
            <a:off x="7404100" y="125413"/>
            <a:ext cx="4787900" cy="1938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>
                <a:ea typeface="黑体" pitchFamily="2" charset="-122"/>
              </a:rPr>
              <a:t>给定点集：</a:t>
            </a:r>
            <a:r>
              <a:rPr lang="en-US" altLang="zh-CN" sz="2000">
                <a:ea typeface="黑体" pitchFamily="2" charset="-122"/>
              </a:rPr>
              <a:t>[(m</a:t>
            </a:r>
            <a:r>
              <a:rPr lang="en-US" altLang="zh-CN" sz="2000" baseline="-25000">
                <a:ea typeface="黑体" pitchFamily="2" charset="-122"/>
              </a:rPr>
              <a:t>1</a:t>
            </a:r>
            <a:r>
              <a:rPr lang="en-US" altLang="zh-CN" sz="2000">
                <a:ea typeface="黑体" pitchFamily="2" charset="-122"/>
              </a:rPr>
              <a:t>,(x</a:t>
            </a:r>
            <a:r>
              <a:rPr lang="en-US" altLang="zh-CN" sz="2000" baseline="-25000">
                <a:ea typeface="黑体" pitchFamily="2" charset="-122"/>
              </a:rPr>
              <a:t>1</a:t>
            </a:r>
            <a:r>
              <a:rPr lang="en-US" altLang="zh-CN" sz="2000">
                <a:ea typeface="黑体" pitchFamily="2" charset="-122"/>
              </a:rPr>
              <a:t>,y</a:t>
            </a:r>
            <a:r>
              <a:rPr lang="en-US" altLang="zh-CN" sz="2000" baseline="-25000">
                <a:ea typeface="黑体" pitchFamily="2" charset="-122"/>
              </a:rPr>
              <a:t>1</a:t>
            </a:r>
            <a:r>
              <a:rPr lang="en-US" altLang="zh-CN" sz="2000">
                <a:ea typeface="黑体" pitchFamily="2" charset="-122"/>
              </a:rPr>
              <a:t>)),...,(m</a:t>
            </a:r>
            <a:r>
              <a:rPr lang="en-US" altLang="zh-CN" sz="2000" baseline="-25000">
                <a:ea typeface="黑体" pitchFamily="2" charset="-122"/>
              </a:rPr>
              <a:t>n</a:t>
            </a:r>
            <a:r>
              <a:rPr lang="en-US" altLang="zh-CN" sz="2000">
                <a:ea typeface="黑体" pitchFamily="2" charset="-122"/>
              </a:rPr>
              <a:t>,(x</a:t>
            </a:r>
            <a:r>
              <a:rPr lang="en-US" altLang="zh-CN" sz="2000" baseline="-25000">
                <a:ea typeface="黑体" pitchFamily="2" charset="-122"/>
              </a:rPr>
              <a:t>n</a:t>
            </a:r>
            <a:r>
              <a:rPr lang="en-US" altLang="zh-CN" sz="2000">
                <a:ea typeface="黑体" pitchFamily="2" charset="-122"/>
              </a:rPr>
              <a:t>,y</a:t>
            </a:r>
            <a:r>
              <a:rPr lang="en-US" altLang="zh-CN" sz="2000" baseline="-25000">
                <a:ea typeface="黑体" pitchFamily="2" charset="-122"/>
              </a:rPr>
              <a:t>n</a:t>
            </a:r>
            <a:r>
              <a:rPr lang="en-US" altLang="zh-CN" sz="2000">
                <a:ea typeface="黑体" pitchFamily="2" charset="-122"/>
              </a:rPr>
              <a:t>))]</a:t>
            </a:r>
            <a:endParaRPr lang="en-US" altLang="zh-CN" sz="2000"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2000"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>
                <a:ea typeface="黑体" pitchFamily="2" charset="-122"/>
              </a:rPr>
              <a:t>求解中心点</a:t>
            </a:r>
            <a:r>
              <a:rPr lang="en-US" altLang="zh-CN" sz="2000">
                <a:ea typeface="黑体" pitchFamily="2" charset="-122"/>
              </a:rPr>
              <a:t>(X, Y): real * real</a:t>
            </a:r>
            <a:r>
              <a:rPr lang="zh-CN" altLang="en-US" sz="2000">
                <a:ea typeface="黑体" pitchFamily="2" charset="-122"/>
              </a:rPr>
              <a:t>，满足</a:t>
            </a:r>
            <a:endParaRPr lang="en-US" altLang="zh-CN" sz="2000"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>
                <a:ea typeface="黑体" pitchFamily="2" charset="-122"/>
              </a:rPr>
              <a:t>	X = (m</a:t>
            </a:r>
            <a:r>
              <a:rPr lang="en-US" altLang="zh-CN" sz="2000" baseline="-25000">
                <a:ea typeface="黑体" pitchFamily="2" charset="-122"/>
              </a:rPr>
              <a:t>1</a:t>
            </a:r>
            <a:r>
              <a:rPr lang="en-US" altLang="zh-CN" sz="2000">
                <a:ea typeface="黑体" pitchFamily="2" charset="-122"/>
              </a:rPr>
              <a:t>*x</a:t>
            </a:r>
            <a:r>
              <a:rPr lang="en-US" altLang="zh-CN" sz="2000" baseline="-25000">
                <a:ea typeface="黑体" pitchFamily="2" charset="-122"/>
              </a:rPr>
              <a:t>1</a:t>
            </a:r>
            <a:r>
              <a:rPr lang="en-US" altLang="zh-CN" sz="2000">
                <a:ea typeface="黑体" pitchFamily="2" charset="-122"/>
              </a:rPr>
              <a:t> + ... + m</a:t>
            </a:r>
            <a:r>
              <a:rPr lang="en-US" altLang="zh-CN" sz="2000" baseline="-25000">
                <a:ea typeface="黑体" pitchFamily="2" charset="-122"/>
              </a:rPr>
              <a:t>n</a:t>
            </a:r>
            <a:r>
              <a:rPr lang="en-US" altLang="zh-CN" sz="2000">
                <a:ea typeface="黑体" pitchFamily="2" charset="-122"/>
              </a:rPr>
              <a:t>*x</a:t>
            </a:r>
            <a:r>
              <a:rPr lang="en-US" altLang="zh-CN" sz="2000" baseline="-25000">
                <a:ea typeface="黑体" pitchFamily="2" charset="-122"/>
              </a:rPr>
              <a:t>n</a:t>
            </a:r>
            <a:r>
              <a:rPr lang="en-US" altLang="zh-CN" sz="2000">
                <a:ea typeface="黑体" pitchFamily="2" charset="-122"/>
              </a:rPr>
              <a:t>)/M</a:t>
            </a:r>
            <a:endParaRPr lang="en-US" altLang="zh-CN" sz="2000"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>
                <a:ea typeface="黑体" pitchFamily="2" charset="-122"/>
              </a:rPr>
              <a:t>	Y = (m</a:t>
            </a:r>
            <a:r>
              <a:rPr lang="en-US" altLang="zh-CN" sz="2000" baseline="-25000">
                <a:ea typeface="黑体" pitchFamily="2" charset="-122"/>
              </a:rPr>
              <a:t>1</a:t>
            </a:r>
            <a:r>
              <a:rPr lang="en-US" altLang="zh-CN" sz="2000">
                <a:ea typeface="黑体" pitchFamily="2" charset="-122"/>
              </a:rPr>
              <a:t>*y</a:t>
            </a:r>
            <a:r>
              <a:rPr lang="en-US" altLang="zh-CN" sz="2000" baseline="-25000">
                <a:ea typeface="黑体" pitchFamily="2" charset="-122"/>
              </a:rPr>
              <a:t>1</a:t>
            </a:r>
            <a:r>
              <a:rPr lang="en-US" altLang="zh-CN" sz="2000">
                <a:ea typeface="黑体" pitchFamily="2" charset="-122"/>
              </a:rPr>
              <a:t> + ... + m</a:t>
            </a:r>
            <a:r>
              <a:rPr lang="en-US" altLang="zh-CN" sz="2000" baseline="-25000">
                <a:ea typeface="黑体" pitchFamily="2" charset="-122"/>
              </a:rPr>
              <a:t>n</a:t>
            </a:r>
            <a:r>
              <a:rPr lang="en-US" altLang="zh-CN" sz="2000">
                <a:ea typeface="黑体" pitchFamily="2" charset="-122"/>
              </a:rPr>
              <a:t>*y</a:t>
            </a:r>
            <a:r>
              <a:rPr lang="en-US" altLang="zh-CN" sz="2000" baseline="-25000">
                <a:ea typeface="黑体" pitchFamily="2" charset="-122"/>
              </a:rPr>
              <a:t>n</a:t>
            </a:r>
            <a:r>
              <a:rPr lang="en-US" altLang="zh-CN" sz="2000">
                <a:ea typeface="黑体" pitchFamily="2" charset="-122"/>
              </a:rPr>
              <a:t>)/M</a:t>
            </a:r>
            <a:endParaRPr lang="en-US" altLang="zh-CN" sz="2000"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>
                <a:ea typeface="黑体" pitchFamily="2" charset="-122"/>
              </a:rPr>
              <a:t>	M = m</a:t>
            </a:r>
            <a:r>
              <a:rPr lang="en-US" altLang="zh-CN" sz="2000" baseline="-25000">
                <a:ea typeface="黑体" pitchFamily="2" charset="-122"/>
              </a:rPr>
              <a:t>1</a:t>
            </a:r>
            <a:r>
              <a:rPr lang="en-US" altLang="zh-CN" sz="2000">
                <a:ea typeface="黑体" pitchFamily="2" charset="-122"/>
              </a:rPr>
              <a:t> + ... + m</a:t>
            </a:r>
            <a:r>
              <a:rPr lang="en-US" altLang="zh-CN" sz="2000" baseline="-25000">
                <a:ea typeface="黑体" pitchFamily="2" charset="-122"/>
              </a:rPr>
              <a:t>n</a:t>
            </a:r>
            <a:endParaRPr lang="en-US" altLang="zh-CN" sz="2000" baseline="-25000">
              <a:ea typeface="黑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006080" y="4522215"/>
            <a:ext cx="3673475" cy="564392"/>
            <a:chOff x="7790688" y="4658883"/>
            <a:chExt cx="3674110" cy="565167"/>
          </a:xfrm>
        </p:grpSpPr>
        <p:sp>
          <p:nvSpPr>
            <p:cNvPr id="7" name="圆角矩形标注 6"/>
            <p:cNvSpPr/>
            <p:nvPr/>
          </p:nvSpPr>
          <p:spPr>
            <a:xfrm>
              <a:off x="9798050" y="4658883"/>
              <a:ext cx="1666748" cy="553783"/>
            </a:xfrm>
            <a:prstGeom prst="wedgeRoundRectCallout">
              <a:avLst>
                <a:gd name="adj1" fmla="val -95321"/>
                <a:gd name="adj2" fmla="val 111572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将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list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中所有的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m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提取出来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  <p:sp>
          <p:nvSpPr>
            <p:cNvPr id="8" name="圆角矩形标注 7"/>
            <p:cNvSpPr/>
            <p:nvPr/>
          </p:nvSpPr>
          <p:spPr>
            <a:xfrm>
              <a:off x="7790688" y="4670267"/>
              <a:ext cx="1792922" cy="553783"/>
            </a:xfrm>
            <a:prstGeom prst="wedgeRoundRectCallout">
              <a:avLst>
                <a:gd name="adj1" fmla="val -70841"/>
                <a:gd name="adj2" fmla="val 100564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457200" lvl="1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  <a:cs typeface="+mn-cs"/>
                </a:defRPr>
              </a:lvl2pPr>
              <a:lvl3pPr marL="914400" lvl="2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  <a:cs typeface="+mn-cs"/>
                </a:defRPr>
              </a:lvl3pPr>
              <a:lvl4pPr marL="1371600" lvl="3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  <a:cs typeface="+mn-cs"/>
                </a:defRPr>
              </a:lvl4pPr>
              <a:lvl5pPr marL="1828800" lvl="4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  <a:cs typeface="+mn-cs"/>
                </a:defRPr>
              </a:lvl5pPr>
            </a:lstStyle>
            <a:p>
              <a:pPr lvl="0"/>
              <a:r>
                <a:rPr lang="zh-CN" altLang="en-US" b="1">
                  <a:solidFill>
                    <a:srgbClr val="FFFFFF"/>
                  </a:solidFill>
                  <a:latin typeface="Calibri" pitchFamily="34" charset="0"/>
                  <a:sym typeface="+mn-ea"/>
                </a:rPr>
                <a:t>将所有的</a:t>
              </a:r>
              <a:r>
                <a:rPr lang="en-US" altLang="zh-CN" b="1">
                  <a:solidFill>
                    <a:srgbClr val="FFFFFF"/>
                  </a:solidFill>
                  <a:latin typeface="Calibri" pitchFamily="34" charset="0"/>
                  <a:sym typeface="+mn-ea"/>
                </a:rPr>
                <a:t>m</a:t>
              </a:r>
              <a:r>
                <a:rPr lang="zh-CN" altLang="en-US" b="1">
                  <a:solidFill>
                    <a:srgbClr val="FFFFFF"/>
                  </a:solidFill>
                  <a:latin typeface="Calibri" pitchFamily="34" charset="0"/>
                  <a:sym typeface="+mn-ea"/>
                </a:rPr>
                <a:t>以</a:t>
              </a:r>
              <a:r>
                <a:rPr lang="en-US" altLang="zh-CN" b="1">
                  <a:solidFill>
                    <a:srgbClr val="FFFFFF"/>
                  </a:solidFill>
                  <a:latin typeface="Calibri" pitchFamily="34" charset="0"/>
                  <a:sym typeface="+mn-ea"/>
                </a:rPr>
                <a:t>0.0</a:t>
              </a:r>
              <a:r>
                <a:rPr lang="zh-CN" altLang="en-US" b="1">
                  <a:solidFill>
                    <a:srgbClr val="FFFFFF"/>
                  </a:solidFill>
                  <a:latin typeface="Calibri" pitchFamily="34" charset="0"/>
                  <a:sym typeface="+mn-ea"/>
                </a:rPr>
                <a:t>为基加起来</a:t>
              </a:r>
              <a:endParaRPr lang="zh-CN" altLang="en-US">
                <a:solidFill>
                  <a:srgbClr val="FFFFFF"/>
                </a:solidFill>
                <a:latin typeface="Calibri" pitchFamily="34" charset="0"/>
                <a:sym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181600" y="6085205"/>
            <a:ext cx="4427220" cy="554355"/>
            <a:chOff x="8148394" y="4630287"/>
            <a:chExt cx="4426428" cy="554100"/>
          </a:xfrm>
        </p:grpSpPr>
        <p:sp>
          <p:nvSpPr>
            <p:cNvPr id="11" name="圆角矩形标注 10"/>
            <p:cNvSpPr/>
            <p:nvPr/>
          </p:nvSpPr>
          <p:spPr>
            <a:xfrm>
              <a:off x="10697463" y="4630287"/>
              <a:ext cx="1877359" cy="554100"/>
            </a:xfrm>
            <a:prstGeom prst="wedgeRoundRectCallout">
              <a:avLst>
                <a:gd name="adj1" fmla="val -60941"/>
                <a:gd name="adj2" fmla="val -6235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将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scale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操作映射到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L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的元素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  <p:sp>
          <p:nvSpPr>
            <p:cNvPr id="12" name="圆角矩形标注 11"/>
            <p:cNvSpPr/>
            <p:nvPr/>
          </p:nvSpPr>
          <p:spPr>
            <a:xfrm>
              <a:off x="8148394" y="4630287"/>
              <a:ext cx="2221833" cy="553783"/>
            </a:xfrm>
            <a:prstGeom prst="wedgeRoundRectCallout">
              <a:avLst>
                <a:gd name="adj1" fmla="val -69148"/>
                <a:gd name="adj2" fmla="val -77764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457200" lvl="1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  <a:cs typeface="+mn-cs"/>
                </a:defRPr>
              </a:lvl2pPr>
              <a:lvl3pPr marL="914400" lvl="2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  <a:cs typeface="+mn-cs"/>
                </a:defRPr>
              </a:lvl3pPr>
              <a:lvl4pPr marL="1371600" lvl="3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  <a:cs typeface="+mn-cs"/>
                </a:defRPr>
              </a:lvl4pPr>
              <a:lvl5pPr marL="1828800" lvl="4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  <a:cs typeface="+mn-cs"/>
                </a:defRPr>
              </a:lvl5pPr>
            </a:lstStyle>
            <a:p>
              <a:pPr lvl="0"/>
              <a:r>
                <a:rPr lang="zh-CN" altLang="en-US" b="1">
                  <a:solidFill>
                    <a:srgbClr val="FFFFFF"/>
                  </a:solidFill>
                  <a:latin typeface="Calibri" pitchFamily="34" charset="0"/>
                  <a:sym typeface="+mn-ea"/>
                </a:rPr>
                <a:t>将所有</a:t>
              </a:r>
              <a:r>
                <a:rPr lang="en-US" altLang="zh-CN" b="1">
                  <a:solidFill>
                    <a:srgbClr val="FFFFFF"/>
                  </a:solidFill>
                  <a:latin typeface="Calibri" pitchFamily="34" charset="0"/>
                  <a:sym typeface="+mn-ea"/>
                </a:rPr>
                <a:t>scale</a:t>
              </a:r>
              <a:r>
                <a:rPr lang="zh-CN" altLang="en-US" b="1">
                  <a:solidFill>
                    <a:srgbClr val="FFFFFF"/>
                  </a:solidFill>
                  <a:latin typeface="Calibri" pitchFamily="34" charset="0"/>
                  <a:sym typeface="+mn-ea"/>
                </a:rPr>
                <a:t>后的结果以</a:t>
              </a:r>
              <a:r>
                <a:rPr lang="en-US" altLang="zh-CN" b="1">
                  <a:solidFill>
                    <a:srgbClr val="FFFFFF"/>
                  </a:solidFill>
                  <a:latin typeface="Calibri" pitchFamily="34" charset="0"/>
                  <a:sym typeface="+mn-ea"/>
                </a:rPr>
                <a:t>0.0</a:t>
              </a:r>
              <a:r>
                <a:rPr lang="zh-CN" altLang="en-US" b="1">
                  <a:solidFill>
                    <a:srgbClr val="FFFFFF"/>
                  </a:solidFill>
                  <a:latin typeface="Calibri" pitchFamily="34" charset="0"/>
                  <a:sym typeface="+mn-ea"/>
                </a:rPr>
                <a:t>为基加起来</a:t>
              </a:r>
              <a:endParaRPr lang="zh-CN" altLang="en-US">
                <a:solidFill>
                  <a:srgbClr val="FFFFFF"/>
                </a:solidFill>
                <a:latin typeface="Calibri" pitchFamily="34" charset="0"/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ea typeface="黑体" pitchFamily="2" charset="-122"/>
              </a:rPr>
              <a:t>点集中心的求解</a:t>
            </a:r>
            <a:endParaRPr lang="zh-CN" altLang="en-US">
              <a:ea typeface="宋体" pitchFamily="2" charset="-122"/>
            </a:endParaRPr>
          </a:p>
        </p:txBody>
      </p:sp>
      <p:pic>
        <p:nvPicPr>
          <p:cNvPr id="4915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0838" y="1608138"/>
            <a:ext cx="5181600" cy="2800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1163638" y="4872038"/>
            <a:ext cx="10536237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- center [(50.0,(1.0,10.0)),(20.0,(3.0,1.0)),(2.0,(5.0,4.0)),</a:t>
            </a:r>
            <a:endParaRPr lang="en-US" altLang="zh-CN"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	(1.0,(7.0,7.0)),(5.0,(12.0,5.0)),(2.0,(20.0,3.0))];</a:t>
            </a:r>
            <a:endParaRPr lang="zh-CN" altLang="en-US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63638" y="6070600"/>
            <a:ext cx="59023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val it = (2.8375,7.075) : real * real</a:t>
            </a:r>
            <a:endParaRPr lang="zh-CN" altLang="en-US"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ea typeface="黑体" pitchFamily="2" charset="-122"/>
              </a:rPr>
              <a:t>高阶函数的更多应用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51188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字符串的相关操作：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["all ","your "," base "]  </a:t>
            </a:r>
            <a:r>
              <a:rPr lang="en-US" altLang="zh-CN">
                <a:ea typeface="宋体" pitchFamily="2" charset="-122"/>
                <a:sym typeface="Wingdings" panose="05000000000000000000" pitchFamily="2" charset="2"/>
              </a:rPr>
              <a:t> </a:t>
            </a:r>
            <a:r>
              <a:rPr lang="en-US" altLang="zh-CN">
                <a:ea typeface="宋体" pitchFamily="2" charset="-122"/>
              </a:rPr>
              <a:t>"all your base are belong to us "</a:t>
            </a:r>
            <a:endParaRPr lang="en-US" altLang="zh-CN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foldr (op ^) "are belong to us": string list -&gt; string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[“all ”,“your ”,“base ”] </a:t>
            </a:r>
            <a:r>
              <a:rPr lang="en-US" altLang="zh-CN">
                <a:ea typeface="宋体" pitchFamily="2" charset="-122"/>
                <a:sym typeface="Wingdings" panose="05000000000000000000" pitchFamily="2" charset="2"/>
              </a:rPr>
              <a:t> </a:t>
            </a:r>
            <a:r>
              <a:rPr lang="en-US" altLang="zh-CN">
                <a:ea typeface="宋体" pitchFamily="2" charset="-122"/>
              </a:rPr>
              <a:t>["All ","Your ","Base "]</a:t>
            </a:r>
            <a:endParaRPr lang="en-US" altLang="zh-CN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map </a:t>
            </a:r>
            <a:r>
              <a:rPr lang="en-US" altLang="zh-CN" i="1">
                <a:solidFill>
                  <a:srgbClr val="0033CC"/>
                </a:solidFill>
                <a:ea typeface="宋体" pitchFamily="2" charset="-122"/>
              </a:rPr>
              <a:t>capitalize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: string list -&gt; string list</a:t>
            </a:r>
            <a:endParaRPr lang="zh-CN" altLang="en-US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2125" y="5253038"/>
            <a:ext cx="4598988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explode : string -&gt; char list</a:t>
            </a:r>
            <a:endParaRPr lang="en-US" altLang="zh-CN" sz="2400"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implode : char list -&gt; string</a:t>
            </a:r>
            <a:endParaRPr lang="en-US" altLang="zh-CN" sz="2400"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Char.toUpper : char -&gt; char</a:t>
            </a:r>
            <a:endParaRPr lang="zh-CN" altLang="en-US" sz="240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91113" y="4976813"/>
            <a:ext cx="60960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fun capitalize (s:string) : string =</a:t>
            </a:r>
            <a:endParaRPr lang="en-US" altLang="zh-CN" sz="2400"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	let </a:t>
            </a:r>
            <a:r>
              <a:rPr lang="pt-BR" altLang="zh-CN" sz="2400">
                <a:latin typeface="Arial" panose="020B0604020202090204" pitchFamily="34" charset="0"/>
                <a:ea typeface="宋体" pitchFamily="2" charset="-122"/>
              </a:rPr>
              <a:t>val (x::L) = explode s</a:t>
            </a:r>
            <a:endParaRPr lang="pt-BR" altLang="zh-CN" sz="2400"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	In implode(Char.toUpper x :: L)</a:t>
            </a:r>
            <a:endParaRPr lang="en-US" altLang="zh-CN" sz="2400"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	end;</a:t>
            </a:r>
            <a:endParaRPr lang="zh-CN" altLang="en-US" sz="2400"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1150" y="227013"/>
            <a:ext cx="105156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通用排序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(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general sorting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)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 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90204" pitchFamily="34" charset="0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311150" y="2066925"/>
            <a:ext cx="5573713" cy="9588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/>
            <a:r>
              <a:rPr lang="en-US" altLang="zh-CN">
                <a:ea typeface="宋体" pitchFamily="2" charset="-122"/>
              </a:rPr>
              <a:t>Isort, msort : int list -&gt; int list</a:t>
            </a:r>
            <a:endParaRPr lang="en-US" altLang="zh-CN">
              <a:ea typeface="宋体" pitchFamily="2" charset="-122"/>
            </a:endParaRPr>
          </a:p>
          <a:p>
            <a:pPr marL="228600" lvl="0" indent="-228600"/>
            <a:r>
              <a:rPr lang="en-US" altLang="zh-CN">
                <a:ea typeface="宋体" pitchFamily="2" charset="-122"/>
              </a:rPr>
              <a:t>Msort : tree -&gt; tree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70675" y="2066925"/>
            <a:ext cx="54229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能否扩展为其他各种数据类型</a:t>
            </a:r>
            <a:r>
              <a:rPr lang="en-US" altLang="zh-CN" sz="24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4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如</a:t>
            </a:r>
            <a:r>
              <a:rPr lang="en-US" altLang="zh-CN" sz="24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int</a:t>
            </a:r>
            <a:r>
              <a:rPr lang="zh-CN" altLang="en-US" sz="24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int</a:t>
            </a:r>
            <a:r>
              <a:rPr lang="zh-CN" altLang="en-US" sz="24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*</a:t>
            </a:r>
            <a:r>
              <a:rPr lang="en-US" altLang="zh-CN" sz="24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int</a:t>
            </a:r>
            <a:r>
              <a:rPr lang="zh-CN" altLang="en-US" sz="24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string</a:t>
            </a:r>
            <a:r>
              <a:rPr lang="zh-CN" altLang="en-US" sz="24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等</a:t>
            </a:r>
            <a:r>
              <a:rPr lang="en-US" altLang="zh-CN" sz="24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4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的排序？</a:t>
            </a:r>
            <a:endParaRPr lang="zh-CN" altLang="en-US" sz="2400">
              <a:solidFill>
                <a:srgbClr val="7030A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5216525" y="2292350"/>
            <a:ext cx="1262063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3889375"/>
            <a:ext cx="11320463" cy="138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对公式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表达式进行抽象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An abstract formulation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：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AutoNum type="arabicPeriod"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对</a:t>
            </a:r>
            <a:r>
              <a:rPr lang="zh-CN" altLang="en-US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任意类型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的数据，都能够进行</a:t>
            </a:r>
            <a:r>
              <a:rPr lang="zh-CN" altLang="en-US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比较</a:t>
            </a:r>
            <a:r>
              <a:rPr lang="en-US" altLang="zh-CN" sz="200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000">
                <a:latin typeface="Arial" panose="020B0604020202090204" pitchFamily="34" charset="0"/>
                <a:ea typeface="宋体" pitchFamily="2" charset="-122"/>
              </a:rPr>
              <a:t>A type of data, with a comparison function</a:t>
            </a:r>
            <a:r>
              <a:rPr lang="en-US" altLang="zh-CN" sz="2000">
                <a:latin typeface="黑体" pitchFamily="2" charset="-122"/>
                <a:ea typeface="黑体" pitchFamily="2" charset="-122"/>
              </a:rPr>
              <a:t>)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AutoNum type="arabicPeriod"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对表和树等结构数据进行排序</a:t>
            </a:r>
            <a:r>
              <a:rPr lang="en-US" altLang="zh-CN" sz="200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000">
                <a:latin typeface="Arial" panose="020B0604020202090204" pitchFamily="34" charset="0"/>
                <a:ea typeface="宋体" pitchFamily="2" charset="-122"/>
              </a:rPr>
              <a:t>Sorting lists and trees of data</a:t>
            </a:r>
            <a:r>
              <a:rPr lang="en-US" altLang="zh-CN" sz="2000">
                <a:latin typeface="黑体" pitchFamily="2" charset="-122"/>
                <a:ea typeface="黑体" pitchFamily="2" charset="-122"/>
              </a:rPr>
              <a:t>)</a:t>
            </a:r>
            <a:endParaRPr lang="en-US" altLang="zh-CN" sz="200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5" grpId="0" bldLvl="0" animBg="1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数据的预处理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50913" y="1690688"/>
            <a:ext cx="9442450" cy="1600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对</a:t>
            </a:r>
            <a:r>
              <a:rPr lang="zh-CN" altLang="en-US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任意类型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的数据，都能够进行</a:t>
            </a:r>
            <a:r>
              <a:rPr lang="zh-CN" altLang="en-US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比较</a:t>
            </a:r>
            <a:endParaRPr lang="en-US" altLang="zh-CN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har char="•"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该类型需要配备比较函数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Char char="•"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比较函数使数据有序，一般为数字顺序或词典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字典顺序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8925" y="3811588"/>
            <a:ext cx="9683750" cy="2247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一般类型实例包括：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i="1">
                <a:latin typeface="Arial" panose="020B0604020202090204" pitchFamily="34" charset="0"/>
                <a:ea typeface="宋体" pitchFamily="2" charset="-122"/>
              </a:rPr>
              <a:t>   type 	     comparison	    	  ML	</a:t>
            </a:r>
            <a:br>
              <a:rPr lang="en-US" altLang="zh-CN" b="1" i="1">
                <a:latin typeface="Arial" panose="020B0604020202090204" pitchFamily="34" charset="0"/>
                <a:ea typeface="宋体" pitchFamily="2" charset="-122"/>
              </a:rPr>
            </a:br>
            <a:r>
              <a:rPr lang="zh-CN" altLang="en-US" b="1" i="1"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en-US" altLang="zh-CN" b="1" i="1">
                <a:latin typeface="Arial" panose="020B0604020202090204" pitchFamily="34" charset="0"/>
                <a:ea typeface="宋体" pitchFamily="2" charset="-122"/>
              </a:rPr>
              <a:t>    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int		</a:t>
            </a:r>
            <a:r>
              <a:rPr lang="zh-CN" altLang="en-US"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	</a:t>
            </a:r>
            <a:r>
              <a:rPr lang="en-US" altLang="zh-CN" i="1">
                <a:latin typeface="Arial" panose="020B0604020202090204" pitchFamily="34" charset="0"/>
                <a:ea typeface="宋体" pitchFamily="2" charset="-122"/>
              </a:rPr>
              <a:t>usual			compare</a:t>
            </a:r>
            <a:br>
              <a:rPr lang="en-US" altLang="zh-CN" i="1">
                <a:latin typeface="Arial" panose="020B0604020202090204" pitchFamily="34" charset="0"/>
                <a:ea typeface="宋体" pitchFamily="2" charset="-122"/>
              </a:rPr>
            </a:b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   int*int 		</a:t>
            </a:r>
            <a:r>
              <a:rPr lang="en-US" altLang="zh-CN" i="1">
                <a:latin typeface="Arial" panose="020B0604020202090204" pitchFamily="34" charset="0"/>
                <a:ea typeface="宋体" pitchFamily="2" charset="-122"/>
              </a:rPr>
              <a:t>lexicographic	lex (compare, compare)</a:t>
            </a:r>
            <a:br>
              <a:rPr lang="en-US" altLang="zh-CN" i="1">
                <a:latin typeface="Arial" panose="020B0604020202090204" pitchFamily="34" charset="0"/>
                <a:ea typeface="宋体" pitchFamily="2" charset="-122"/>
              </a:rPr>
            </a:b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   string		</a:t>
            </a:r>
            <a:r>
              <a:rPr lang="en-US" altLang="zh-CN" i="1">
                <a:latin typeface="Arial" panose="020B0604020202090204" pitchFamily="34" charset="0"/>
                <a:ea typeface="宋体" pitchFamily="2" charset="-122"/>
              </a:rPr>
              <a:t>dictionary		String.compare</a:t>
            </a:r>
            <a:endParaRPr lang="zh-CN" altLang="en-US" i="1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数据的比较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7"/>
          </a:xfrm>
        </p:spPr>
        <p:txBody>
          <a:bodyPr vert="horz" wrap="square" lIns="91440" tIns="45720" rIns="91440" bIns="45720" anchor="t"/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类型</a:t>
            </a:r>
            <a:r>
              <a:rPr lang="en-US" altLang="zh-CN">
                <a:ea typeface="黑体" pitchFamily="2" charset="-122"/>
              </a:rPr>
              <a:t>t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的比较函数</a:t>
            </a:r>
            <a:r>
              <a:rPr lang="zh-CN" altLang="en-US">
                <a:ea typeface="宋体" pitchFamily="2" charset="-122"/>
              </a:rPr>
              <a:t>：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cmp : t * t -&gt; order</a:t>
            </a:r>
            <a:br>
              <a:rPr lang="en-US" altLang="zh-CN">
                <a:ea typeface="宋体" pitchFamily="2" charset="-122"/>
              </a:rPr>
            </a:br>
            <a:endParaRPr lang="en-US" altLang="zh-CN">
              <a:ea typeface="宋体" pitchFamily="2" charset="-122"/>
            </a:endParaRPr>
          </a:p>
          <a:p>
            <a:r>
              <a:rPr lang="zh-CN" altLang="en-US">
                <a:latin typeface="黑体" pitchFamily="2" charset="-122"/>
                <a:ea typeface="黑体" pitchFamily="2" charset="-122"/>
              </a:rPr>
              <a:t>比较函数的特点：</a:t>
            </a:r>
            <a:endParaRPr lang="en-US" altLang="zh-CN">
              <a:ea typeface="宋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逆反性：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cmp(x,y)=LESS		 </a:t>
            </a:r>
            <a:r>
              <a:rPr lang="en-US" altLang="zh-CN" sz="2400">
                <a:ea typeface="宋体" pitchFamily="2" charset="-122"/>
              </a:rPr>
              <a:t>iff</a:t>
            </a:r>
            <a:r>
              <a:rPr lang="zh-CN" altLang="en-US" sz="2400"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</a:rPr>
              <a:t>	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cmp(y,x)=GREATER</a:t>
            </a:r>
            <a:br>
              <a:rPr lang="en-US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cmp(x,y)=EQUAL	 </a:t>
            </a:r>
            <a:r>
              <a:rPr lang="en-US" altLang="zh-CN" sz="2400">
                <a:ea typeface="宋体" pitchFamily="2" charset="-122"/>
              </a:rPr>
              <a:t>iff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 	cmp(y,x)=EQUAL</a:t>
            </a:r>
            <a:endParaRPr lang="en-US" altLang="zh-CN" sz="2400">
              <a:solidFill>
                <a:srgbClr val="0033CC"/>
              </a:solidFill>
              <a:ea typeface="宋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传递性：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cmp(x,y)=LESS </a:t>
            </a:r>
            <a:r>
              <a:rPr lang="en-US" altLang="zh-CN" sz="2400">
                <a:ea typeface="宋体" pitchFamily="2" charset="-122"/>
              </a:rPr>
              <a:t>&amp;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 cmp(y,z) &lt;&gt; GREATER </a:t>
            </a:r>
            <a:r>
              <a:rPr lang="en-US" altLang="zh-CN" sz="2400">
                <a:ea typeface="宋体" pitchFamily="2" charset="-122"/>
              </a:rPr>
              <a:t>implies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 cmp(x,z)=LESS</a:t>
            </a:r>
            <a:br>
              <a:rPr lang="en-US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cmp(x,y)=GREATER </a:t>
            </a:r>
            <a:r>
              <a:rPr lang="en-US" altLang="zh-CN" sz="2400">
                <a:ea typeface="宋体" pitchFamily="2" charset="-122"/>
              </a:rPr>
              <a:t>&amp;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 cmp(y,z) &lt;&gt; LESS </a:t>
            </a:r>
            <a:r>
              <a:rPr lang="en-US" altLang="zh-CN" sz="2400">
                <a:ea typeface="宋体" pitchFamily="2" charset="-122"/>
              </a:rPr>
              <a:t>implies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 cmp(x,z)=GREATER</a:t>
            </a:r>
            <a:br>
              <a:rPr lang="en-US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cmp(x,y)=EQUAL </a:t>
            </a:r>
            <a:r>
              <a:rPr lang="en-US" altLang="zh-CN" sz="2400">
                <a:ea typeface="宋体" pitchFamily="2" charset="-122"/>
              </a:rPr>
              <a:t>&amp;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 cmp(y,z)=EQUAL </a:t>
            </a:r>
            <a:r>
              <a:rPr lang="en-US" altLang="zh-CN" sz="2400">
                <a:ea typeface="宋体" pitchFamily="2" charset="-122"/>
              </a:rPr>
              <a:t>implies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 cmp(x,z)=EQUAL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比较函数的实现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890" y="1690688"/>
            <a:ext cx="2574925" cy="595312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sz="2400">
                <a:ea typeface="宋体" pitchFamily="2" charset="-122"/>
              </a:rPr>
              <a:t>for</a:t>
            </a:r>
            <a:r>
              <a:rPr lang="zh-CN" altLang="en-US" sz="2400"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</a:rPr>
              <a:t>int: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16890" y="2446338"/>
            <a:ext cx="5008563" cy="15589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compare :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*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-&gt; order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fun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compare(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x:int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, y:int):order =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x&lt;y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then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LESS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else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y&lt;x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then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GREATER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else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EQUAL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6603" y="4464050"/>
            <a:ext cx="2811463" cy="6451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compare(2,3)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=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LESS</a:t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compare(2,2)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=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EQUAL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433FF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6747828" y="1292225"/>
            <a:ext cx="2574925" cy="5953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/>
            <a:r>
              <a:rPr lang="en-US" altLang="zh-CN" sz="2400">
                <a:ea typeface="宋体" pitchFamily="2" charset="-122"/>
              </a:rPr>
              <a:t>for</a:t>
            </a:r>
            <a:r>
              <a:rPr lang="zh-CN" altLang="en-US" sz="2400"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</a:rPr>
              <a:t>int*int: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776595" y="1887855"/>
            <a:ext cx="6238240" cy="11379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leftcompare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: 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*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) * 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*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) -&gt; order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s-E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fun</a:t>
            </a:r>
            <a:r>
              <a:rPr kumimoji="0" lang="es-E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leftcompare((x1, y1), (x2, y2)) = compare(x1, x2)</a:t>
            </a:r>
            <a:endParaRPr kumimoji="0" lang="es-E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989003" y="3135313"/>
            <a:ext cx="5783262" cy="233838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41719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>
                <a:solidFill>
                  <a:srgbClr val="0033CC"/>
                </a:solidFill>
                <a:ea typeface="宋体" pitchFamily="2" charset="-122"/>
              </a:rPr>
              <a:t>lexcompare : (int * int) * (int * int) -&gt; order</a:t>
            </a:r>
            <a:br>
              <a:rPr lang="en-US" altLang="zh-CN" sz="2000">
                <a:ea typeface="宋体" pitchFamily="2" charset="-122"/>
              </a:rPr>
            </a:br>
            <a:r>
              <a:rPr lang="en-US" altLang="zh-CN" sz="2000" b="1">
                <a:ea typeface="宋体" pitchFamily="2" charset="-122"/>
              </a:rPr>
              <a:t>fun</a:t>
            </a:r>
            <a:r>
              <a:rPr lang="en-US" altLang="zh-CN" sz="2000">
                <a:ea typeface="宋体" pitchFamily="2" charset="-122"/>
              </a:rPr>
              <a:t> lexcompare((x</a:t>
            </a:r>
            <a:r>
              <a:rPr lang="en-US" altLang="zh-CN" sz="2000" baseline="-25000">
                <a:ea typeface="宋体" pitchFamily="2" charset="-122"/>
              </a:rPr>
              <a:t>1</a:t>
            </a:r>
            <a:r>
              <a:rPr lang="en-US" altLang="zh-CN" sz="2000">
                <a:ea typeface="宋体" pitchFamily="2" charset="-122"/>
              </a:rPr>
              <a:t>, y</a:t>
            </a:r>
            <a:r>
              <a:rPr lang="en-US" altLang="zh-CN" sz="2000" baseline="-25000">
                <a:ea typeface="宋体" pitchFamily="2" charset="-122"/>
              </a:rPr>
              <a:t>1</a:t>
            </a:r>
            <a:r>
              <a:rPr lang="en-US" altLang="zh-CN" sz="2000">
                <a:ea typeface="宋体" pitchFamily="2" charset="-122"/>
              </a:rPr>
              <a:t>), (x</a:t>
            </a:r>
            <a:r>
              <a:rPr lang="en-US" altLang="zh-CN" sz="2000" baseline="-25000">
                <a:ea typeface="宋体" pitchFamily="2" charset="-122"/>
              </a:rPr>
              <a:t>2</a:t>
            </a:r>
            <a:r>
              <a:rPr lang="en-US" altLang="zh-CN" sz="2000">
                <a:ea typeface="宋体" pitchFamily="2" charset="-122"/>
              </a:rPr>
              <a:t>, y</a:t>
            </a:r>
            <a:r>
              <a:rPr lang="en-US" altLang="zh-CN" sz="2000" baseline="-25000">
                <a:ea typeface="宋体" pitchFamily="2" charset="-122"/>
              </a:rPr>
              <a:t>2</a:t>
            </a:r>
            <a:r>
              <a:rPr lang="en-US" altLang="zh-CN" sz="2000">
                <a:ea typeface="宋体" pitchFamily="2" charset="-122"/>
              </a:rPr>
              <a:t>)) =</a:t>
            </a:r>
            <a:br>
              <a:rPr lang="en-US" altLang="zh-CN" sz="2000">
                <a:ea typeface="宋体" pitchFamily="2" charset="-122"/>
              </a:rPr>
            </a:br>
            <a:r>
              <a:rPr lang="en-US" altLang="zh-CN" sz="2000" b="1">
                <a:ea typeface="宋体" pitchFamily="2" charset="-122"/>
              </a:rPr>
              <a:t>case</a:t>
            </a:r>
            <a:r>
              <a:rPr lang="en-US" altLang="zh-CN" sz="2000">
                <a:ea typeface="宋体" pitchFamily="2" charset="-122"/>
              </a:rPr>
              <a:t> compare(x</a:t>
            </a:r>
            <a:r>
              <a:rPr lang="en-US" altLang="zh-CN" sz="2000" baseline="-25000">
                <a:ea typeface="宋体" pitchFamily="2" charset="-122"/>
              </a:rPr>
              <a:t>1</a:t>
            </a:r>
            <a:r>
              <a:rPr lang="en-US" altLang="zh-CN" sz="2000">
                <a:ea typeface="宋体" pitchFamily="2" charset="-122"/>
              </a:rPr>
              <a:t>,x</a:t>
            </a:r>
            <a:r>
              <a:rPr lang="en-US" altLang="zh-CN" sz="2000" baseline="-25000">
                <a:ea typeface="宋体" pitchFamily="2" charset="-122"/>
              </a:rPr>
              <a:t>2</a:t>
            </a:r>
            <a:r>
              <a:rPr lang="en-US" altLang="zh-CN" sz="2000">
                <a:ea typeface="宋体" pitchFamily="2" charset="-122"/>
              </a:rPr>
              <a:t>) </a:t>
            </a:r>
            <a:r>
              <a:rPr lang="en-US" altLang="zh-CN" sz="2000" b="1">
                <a:ea typeface="宋体" pitchFamily="2" charset="-122"/>
              </a:rPr>
              <a:t>of</a:t>
            </a:r>
            <a:br>
              <a:rPr lang="en-US" altLang="zh-CN" sz="2000">
                <a:ea typeface="宋体" pitchFamily="2" charset="-122"/>
              </a:rPr>
            </a:br>
            <a:r>
              <a:rPr lang="en-US" altLang="zh-CN" sz="2000">
                <a:ea typeface="宋体" pitchFamily="2" charset="-122"/>
              </a:rPr>
              <a:t>	    LESS =&gt; LESS</a:t>
            </a:r>
            <a:br>
              <a:rPr lang="en-US" altLang="zh-CN" sz="2000">
                <a:ea typeface="宋体" pitchFamily="2" charset="-122"/>
              </a:rPr>
            </a:br>
            <a:r>
              <a:rPr lang="en-US" altLang="zh-CN" sz="2000">
                <a:ea typeface="宋体" pitchFamily="2" charset="-122"/>
              </a:rPr>
              <a:t>	| GREATER =&gt; GREATER</a:t>
            </a:r>
            <a:br>
              <a:rPr lang="en-US" altLang="zh-CN" sz="2000">
                <a:ea typeface="宋体" pitchFamily="2" charset="-122"/>
              </a:rPr>
            </a:br>
            <a:r>
              <a:rPr lang="en-US" altLang="zh-CN" sz="2000">
                <a:ea typeface="宋体" pitchFamily="2" charset="-122"/>
              </a:rPr>
              <a:t>	| EQUAL =&gt; compare(y</a:t>
            </a:r>
            <a:r>
              <a:rPr lang="en-US" altLang="zh-CN" sz="2000" baseline="-25000">
                <a:ea typeface="宋体" pitchFamily="2" charset="-122"/>
              </a:rPr>
              <a:t>1</a:t>
            </a:r>
            <a:r>
              <a:rPr lang="en-US" altLang="zh-CN" sz="2000">
                <a:ea typeface="宋体" pitchFamily="2" charset="-122"/>
              </a:rPr>
              <a:t>, y</a:t>
            </a:r>
            <a:r>
              <a:rPr lang="en-US" altLang="zh-CN" sz="2000" baseline="-25000">
                <a:ea typeface="宋体" pitchFamily="2" charset="-122"/>
              </a:rPr>
              <a:t>2</a:t>
            </a:r>
            <a:r>
              <a:rPr lang="en-US" altLang="zh-CN" sz="2000">
                <a:ea typeface="宋体" pitchFamily="2" charset="-122"/>
              </a:rPr>
              <a:t>)</a:t>
            </a:r>
            <a:endParaRPr lang="en-US" altLang="zh-CN" sz="2000"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74753" y="5842000"/>
            <a:ext cx="6096000" cy="6451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lexcompare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((2,3),(3,2))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=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LESS</a:t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lexcompare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((2,3),(2,0))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=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GREATER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433FF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11" name="内容占位符 2"/>
          <p:cNvSpPr txBox="1"/>
          <p:nvPr/>
        </p:nvSpPr>
        <p:spPr>
          <a:xfrm>
            <a:off x="516890" y="5676900"/>
            <a:ext cx="4184650" cy="5953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/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for</a:t>
            </a:r>
            <a:r>
              <a:rPr lang="zh-CN" altLang="en-US" sz="240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other type data?</a:t>
            </a:r>
            <a:endParaRPr lang="en-US" altLang="zh-CN" sz="240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 build="p"/>
      <p:bldP spid="5" grpId="0"/>
      <p:bldP spid="6" grpId="0"/>
      <p:bldP spid="7" grpId="0" animBg="1" build="p"/>
      <p:bldP spid="9" grpId="0" animBg="1" build="p"/>
      <p:bldP spid="10" grpId="0"/>
      <p:bldP spid="1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二元组数据的通用比较函数</a:t>
            </a:r>
            <a:r>
              <a:rPr lang="en-US" altLang="zh-CN">
                <a:latin typeface="Calibri" pitchFamily="34" charset="0"/>
                <a:ea typeface="宋体" pitchFamily="2" charset="-122"/>
              </a:rPr>
              <a:t>lex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138" y="1663383"/>
            <a:ext cx="11204575" cy="944562"/>
          </a:xfrm>
        </p:spPr>
        <p:txBody>
          <a:bodyPr vert="horz" wrap="square" lIns="91440" tIns="45720" rIns="91440" bIns="45720" anchor="t"/>
          <a:lstStyle/>
          <a:p>
            <a:r>
              <a:rPr lang="zh-CN" altLang="en-US">
                <a:ea typeface="黑体" pitchFamily="2" charset="-122"/>
              </a:rPr>
              <a:t>对任意类型、且异构的二元组数据，如何按数字何字典序进行比较？</a:t>
            </a:r>
            <a:endParaRPr lang="en-US" altLang="zh-CN">
              <a:ea typeface="黑体" pitchFamily="2" charset="-122"/>
            </a:endParaRPr>
          </a:p>
          <a:p>
            <a:pPr>
              <a:buNone/>
            </a:pPr>
            <a:r>
              <a:rPr lang="en-US" altLang="zh-CN">
                <a:ea typeface="黑体" pitchFamily="2" charset="-122"/>
              </a:rPr>
              <a:t>	</a:t>
            </a:r>
            <a:r>
              <a:rPr lang="zh-CN" altLang="en-US">
                <a:ea typeface="黑体" pitchFamily="2" charset="-122"/>
              </a:rPr>
              <a:t>如</a:t>
            </a:r>
            <a:r>
              <a:rPr lang="en-US" altLang="zh-CN">
                <a:ea typeface="黑体" pitchFamily="2" charset="-122"/>
              </a:rPr>
              <a:t>(3, “Jack”) </a:t>
            </a:r>
            <a:r>
              <a:rPr lang="zh-CN" altLang="en-US">
                <a:ea typeface="黑体" pitchFamily="2" charset="-122"/>
              </a:rPr>
              <a:t>与 </a:t>
            </a:r>
            <a:r>
              <a:rPr lang="en-US" altLang="zh-CN">
                <a:ea typeface="黑体" pitchFamily="2" charset="-122"/>
              </a:rPr>
              <a:t>(6, “Rose”), (4.5, (1.0,2.4))</a:t>
            </a:r>
            <a:r>
              <a:rPr lang="zh-CN" altLang="en-US">
                <a:ea typeface="黑体" pitchFamily="2" charset="-122"/>
              </a:rPr>
              <a:t>与</a:t>
            </a:r>
            <a:r>
              <a:rPr lang="en-US" altLang="zh-CN">
                <a:ea typeface="黑体" pitchFamily="2" charset="-122"/>
              </a:rPr>
              <a:t>(3.7,</a:t>
            </a:r>
            <a:r>
              <a:rPr lang="zh-CN" altLang="en-US">
                <a:ea typeface="黑体" pitchFamily="2" charset="-122"/>
              </a:rPr>
              <a:t> </a:t>
            </a:r>
            <a:r>
              <a:rPr lang="en-US" altLang="zh-CN">
                <a:ea typeface="黑体" pitchFamily="2" charset="-122"/>
              </a:rPr>
              <a:t>(2.6,5.1))……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0563" y="2741295"/>
            <a:ext cx="10423525" cy="3987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lex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: (’a * ’a -&gt; order) * (’b * ’b -&gt; order) -&gt; (’a * ’b) * (’a * ’b) -&gt; order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3263583"/>
            <a:ext cx="10515600" cy="2247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>
                <a:solidFill>
                  <a:srgbClr val="000000"/>
                </a:solidFill>
                <a:ea typeface="宋体" pitchFamily="2" charset="-122"/>
              </a:rPr>
              <a:t>fun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 lex (cmp1, cmp2) ((x</a:t>
            </a:r>
            <a:r>
              <a:rPr lang="en-US" altLang="zh-CN" baseline="-25000">
                <a:solidFill>
                  <a:srgbClr val="000000"/>
                </a:solidFill>
                <a:ea typeface="宋体" pitchFamily="2" charset="-122"/>
              </a:rPr>
              <a:t>1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, y</a:t>
            </a:r>
            <a:r>
              <a:rPr lang="en-US" altLang="zh-CN" baseline="-25000">
                <a:solidFill>
                  <a:srgbClr val="000000"/>
                </a:solidFill>
                <a:ea typeface="宋体" pitchFamily="2" charset="-122"/>
              </a:rPr>
              <a:t>1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), (x</a:t>
            </a:r>
            <a:r>
              <a:rPr lang="en-US" altLang="zh-CN" baseline="-25000">
                <a:solidFill>
                  <a:srgbClr val="000000"/>
                </a:solidFill>
                <a:ea typeface="宋体" pitchFamily="2" charset="-122"/>
              </a:rPr>
              <a:t>2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, y</a:t>
            </a:r>
            <a:r>
              <a:rPr lang="en-US" altLang="zh-CN" baseline="-25000">
                <a:solidFill>
                  <a:srgbClr val="000000"/>
                </a:solidFill>
                <a:ea typeface="宋体" pitchFamily="2" charset="-122"/>
              </a:rPr>
              <a:t>2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)) =</a:t>
            </a:r>
            <a:br>
              <a:rPr lang="en-US" altLang="zh-CN">
                <a:solidFill>
                  <a:srgbClr val="000000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	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</a:rPr>
              <a:t>case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 cmp1(x</a:t>
            </a:r>
            <a:r>
              <a:rPr lang="en-US" altLang="zh-CN" baseline="-25000">
                <a:solidFill>
                  <a:srgbClr val="000000"/>
                </a:solidFill>
                <a:ea typeface="宋体" pitchFamily="2" charset="-122"/>
              </a:rPr>
              <a:t>1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, x</a:t>
            </a:r>
            <a:r>
              <a:rPr lang="en-US" altLang="zh-CN" baseline="-25000">
                <a:solidFill>
                  <a:srgbClr val="000000"/>
                </a:solidFill>
                <a:ea typeface="宋体" pitchFamily="2" charset="-122"/>
              </a:rPr>
              <a:t>2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)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</a:rPr>
              <a:t>of</a:t>
            </a:r>
            <a:br>
              <a:rPr lang="en-US" altLang="zh-CN">
                <a:solidFill>
                  <a:srgbClr val="000000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	</a:t>
            </a:r>
            <a:r>
              <a:rPr lang="zh-CN" altLang="en-US">
                <a:solidFill>
                  <a:srgbClr val="000000"/>
                </a:solidFill>
                <a:ea typeface="宋体" pitchFamily="2" charset="-122"/>
              </a:rPr>
              <a:t>  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LESS =&gt; LESS</a:t>
            </a:r>
            <a:br>
              <a:rPr lang="en-US" altLang="zh-CN">
                <a:solidFill>
                  <a:srgbClr val="000000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	| GREATER =&gt; GREATER</a:t>
            </a:r>
            <a:br>
              <a:rPr lang="en-US" altLang="zh-CN">
                <a:solidFill>
                  <a:srgbClr val="000000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	| EQUAL =&gt; cmp2(y</a:t>
            </a:r>
            <a:r>
              <a:rPr lang="en-US" altLang="zh-CN" baseline="-25000">
                <a:solidFill>
                  <a:srgbClr val="000000"/>
                </a:solidFill>
                <a:ea typeface="宋体" pitchFamily="2" charset="-122"/>
              </a:rPr>
              <a:t>1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, y</a:t>
            </a:r>
            <a:r>
              <a:rPr lang="en-US" altLang="zh-CN" baseline="-25000">
                <a:solidFill>
                  <a:srgbClr val="000000"/>
                </a:solidFill>
                <a:ea typeface="宋体" pitchFamily="2" charset="-122"/>
              </a:rPr>
              <a:t>2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594475" y="3993833"/>
            <a:ext cx="5202238" cy="13271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>
                <a:ea typeface="黑体" pitchFamily="2" charset="-122"/>
              </a:rPr>
              <a:t>If</a:t>
            </a:r>
            <a:r>
              <a:rPr lang="zh-CN" altLang="en-US" sz="2000">
                <a:ea typeface="黑体" pitchFamily="2" charset="-122"/>
              </a:rPr>
              <a:t>       </a:t>
            </a:r>
            <a:r>
              <a:rPr lang="en-US" altLang="zh-CN" sz="2000">
                <a:solidFill>
                  <a:srgbClr val="0033CC"/>
                </a:solidFill>
                <a:ea typeface="黑体" pitchFamily="2" charset="-122"/>
              </a:rPr>
              <a:t>cmp1</a:t>
            </a:r>
            <a:r>
              <a:rPr lang="zh-CN" altLang="en-US" sz="2000">
                <a:ea typeface="黑体" pitchFamily="2" charset="-122"/>
              </a:rPr>
              <a:t>为类型</a:t>
            </a:r>
            <a:r>
              <a:rPr lang="en-US" altLang="zh-CN" sz="2000">
                <a:solidFill>
                  <a:srgbClr val="0033CC"/>
                </a:solidFill>
                <a:ea typeface="黑体" pitchFamily="2" charset="-122"/>
              </a:rPr>
              <a:t>t1</a:t>
            </a:r>
            <a:r>
              <a:rPr lang="zh-CN" altLang="en-US" sz="2000">
                <a:ea typeface="黑体" pitchFamily="2" charset="-122"/>
              </a:rPr>
              <a:t>的比较函数</a:t>
            </a:r>
            <a:br>
              <a:rPr lang="en-US" altLang="zh-CN" sz="2000">
                <a:ea typeface="黑体" pitchFamily="2" charset="-122"/>
              </a:rPr>
            </a:br>
            <a:r>
              <a:rPr lang="en-US" altLang="zh-CN" sz="2000">
                <a:ea typeface="黑体" pitchFamily="2" charset="-122"/>
              </a:rPr>
              <a:t>and</a:t>
            </a:r>
            <a:r>
              <a:rPr lang="zh-CN" altLang="en-US" sz="2000">
                <a:ea typeface="黑体" pitchFamily="2" charset="-122"/>
              </a:rPr>
              <a:t>   </a:t>
            </a:r>
            <a:r>
              <a:rPr lang="en-US" altLang="zh-CN" sz="2000">
                <a:solidFill>
                  <a:srgbClr val="7030A0"/>
                </a:solidFill>
                <a:ea typeface="黑体" pitchFamily="2" charset="-122"/>
              </a:rPr>
              <a:t>cmp2</a:t>
            </a:r>
            <a:r>
              <a:rPr lang="zh-CN" altLang="en-US" sz="2000">
                <a:ea typeface="黑体" pitchFamily="2" charset="-122"/>
              </a:rPr>
              <a:t>为类型</a:t>
            </a:r>
            <a:r>
              <a:rPr lang="en-US" altLang="zh-CN" sz="2000">
                <a:solidFill>
                  <a:srgbClr val="7030A0"/>
                </a:solidFill>
                <a:ea typeface="黑体" pitchFamily="2" charset="-122"/>
              </a:rPr>
              <a:t>t2</a:t>
            </a:r>
            <a:r>
              <a:rPr lang="zh-CN" altLang="en-US" sz="2000">
                <a:ea typeface="黑体" pitchFamily="2" charset="-122"/>
              </a:rPr>
              <a:t>的比较函数</a:t>
            </a:r>
            <a:br>
              <a:rPr lang="en-US" altLang="zh-CN" sz="2000">
                <a:ea typeface="黑体" pitchFamily="2" charset="-122"/>
              </a:rPr>
            </a:br>
            <a:r>
              <a:rPr lang="en-US" altLang="zh-CN" sz="2000">
                <a:ea typeface="黑体" pitchFamily="2" charset="-122"/>
              </a:rPr>
              <a:t>then</a:t>
            </a:r>
            <a:r>
              <a:rPr lang="zh-CN" altLang="en-US" sz="2000">
                <a:ea typeface="黑体" pitchFamily="2" charset="-122"/>
              </a:rPr>
              <a:t>  </a:t>
            </a:r>
            <a:r>
              <a:rPr lang="en-US" altLang="zh-CN" sz="2000">
                <a:ea typeface="黑体" pitchFamily="2" charset="-122"/>
              </a:rPr>
              <a:t>lex(</a:t>
            </a:r>
            <a:r>
              <a:rPr lang="en-US" altLang="zh-CN" sz="2000">
                <a:solidFill>
                  <a:srgbClr val="0033CC"/>
                </a:solidFill>
                <a:ea typeface="黑体" pitchFamily="2" charset="-122"/>
              </a:rPr>
              <a:t>cmp1</a:t>
            </a:r>
            <a:r>
              <a:rPr lang="en-US" altLang="zh-CN" sz="2000">
                <a:ea typeface="黑体" pitchFamily="2" charset="-122"/>
              </a:rPr>
              <a:t>, </a:t>
            </a:r>
            <a:r>
              <a:rPr lang="en-US" altLang="zh-CN" sz="2000">
                <a:solidFill>
                  <a:srgbClr val="7030A0"/>
                </a:solidFill>
                <a:ea typeface="黑体" pitchFamily="2" charset="-122"/>
              </a:rPr>
              <a:t>cmp2</a:t>
            </a:r>
            <a:r>
              <a:rPr lang="en-US" altLang="zh-CN" sz="2000">
                <a:ea typeface="黑体" pitchFamily="2" charset="-122"/>
              </a:rPr>
              <a:t>)</a:t>
            </a:r>
            <a:r>
              <a:rPr lang="zh-CN" altLang="en-US" sz="2000">
                <a:ea typeface="黑体" pitchFamily="2" charset="-122"/>
              </a:rPr>
              <a:t>为</a:t>
            </a:r>
            <a:r>
              <a:rPr lang="en-US" altLang="zh-CN" sz="2000">
                <a:solidFill>
                  <a:srgbClr val="0033CC"/>
                </a:solidFill>
                <a:ea typeface="黑体" pitchFamily="2" charset="-122"/>
              </a:rPr>
              <a:t>t1</a:t>
            </a:r>
            <a:r>
              <a:rPr lang="en-US" altLang="zh-CN" sz="2000">
                <a:ea typeface="黑体" pitchFamily="2" charset="-122"/>
              </a:rPr>
              <a:t> *</a:t>
            </a:r>
            <a:r>
              <a:rPr lang="en-US" altLang="zh-CN" sz="2000">
                <a:solidFill>
                  <a:srgbClr val="7030A0"/>
                </a:solidFill>
                <a:ea typeface="黑体" pitchFamily="2" charset="-122"/>
              </a:rPr>
              <a:t> t2</a:t>
            </a:r>
            <a:r>
              <a:rPr lang="zh-CN" altLang="en-US" sz="2000">
                <a:ea typeface="黑体" pitchFamily="2" charset="-122"/>
              </a:rPr>
              <a:t>的比较函数</a:t>
            </a:r>
            <a:endParaRPr lang="zh-CN" altLang="en-US" sz="2000"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38363" y="5557520"/>
            <a:ext cx="9215438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lexcompare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=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lex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(compare, compare)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: 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* 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=&gt; order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 bldLvl="0" animBg="1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>
                <a:latin typeface="Calibri" pitchFamily="34" charset="0"/>
                <a:ea typeface="宋体" pitchFamily="2" charset="-122"/>
              </a:rPr>
              <a:t>list</a:t>
            </a:r>
            <a:r>
              <a:rPr lang="zh-CN" altLang="en-US">
                <a:latin typeface="Calibri" pitchFamily="34" charset="0"/>
                <a:ea typeface="黑体" pitchFamily="2" charset="-122"/>
              </a:rPr>
              <a:t>数据的通用比较函数</a:t>
            </a:r>
            <a:r>
              <a:rPr lang="en-US" altLang="zh-CN">
                <a:latin typeface="Calibri" pitchFamily="34" charset="0"/>
                <a:ea typeface="宋体" pitchFamily="2" charset="-122"/>
              </a:rPr>
              <a:t>listlex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listlex : (’a * ’a -&gt; order) -&gt; ’a list * ’a list -&gt; order</a:t>
            </a:r>
            <a:br>
              <a:rPr lang="en-US" altLang="zh-CN">
                <a:ea typeface="黑体" pitchFamily="2" charset="-122"/>
              </a:rPr>
            </a:br>
            <a:endParaRPr lang="en-US" altLang="zh-CN">
              <a:ea typeface="黑体" pitchFamily="2" charset="-122"/>
            </a:endParaRPr>
          </a:p>
          <a:p>
            <a:pPr marL="0" indent="0"/>
            <a:r>
              <a:rPr lang="zh-CN" altLang="en-US" sz="2400">
                <a:ea typeface="黑体" pitchFamily="2" charset="-122"/>
              </a:rPr>
              <a:t>当</a:t>
            </a:r>
            <a:r>
              <a:rPr lang="en-US" altLang="zh-CN" sz="2400">
                <a:ea typeface="黑体" pitchFamily="2" charset="-122"/>
              </a:rPr>
              <a:t>cmp</a:t>
            </a:r>
            <a:r>
              <a:rPr lang="zh-CN" altLang="en-US" sz="2400">
                <a:ea typeface="黑体" pitchFamily="2" charset="-122"/>
              </a:rPr>
              <a:t>为类型</a:t>
            </a:r>
            <a:r>
              <a:rPr lang="en-US" altLang="zh-CN" sz="2400">
                <a:ea typeface="黑体" pitchFamily="2" charset="-122"/>
              </a:rPr>
              <a:t>t</a:t>
            </a:r>
            <a:r>
              <a:rPr lang="zh-CN" altLang="en-US" sz="2400">
                <a:ea typeface="黑体" pitchFamily="2" charset="-122"/>
              </a:rPr>
              <a:t>的比较函数时</a:t>
            </a:r>
            <a:r>
              <a:rPr lang="en-US" altLang="zh-CN" sz="2400">
                <a:ea typeface="黑体" pitchFamily="2" charset="-122"/>
              </a:rPr>
              <a:t>,</a:t>
            </a:r>
            <a:r>
              <a:rPr lang="zh-CN" altLang="en-US" sz="2400">
                <a:ea typeface="黑体" pitchFamily="2" charset="-122"/>
              </a:rPr>
              <a:t> </a:t>
            </a:r>
            <a:r>
              <a:rPr lang="en-US" altLang="zh-CN" sz="2400">
                <a:ea typeface="黑体" pitchFamily="2" charset="-122"/>
              </a:rPr>
              <a:t>listlex cmp</a:t>
            </a:r>
            <a:r>
              <a:rPr lang="zh-CN" altLang="en-US" sz="2400">
                <a:ea typeface="黑体" pitchFamily="2" charset="-122"/>
              </a:rPr>
              <a:t>实例化为类型</a:t>
            </a:r>
            <a:r>
              <a:rPr lang="en-US" altLang="zh-CN" sz="2400">
                <a:ea typeface="黑体" pitchFamily="2" charset="-122"/>
              </a:rPr>
              <a:t>t list</a:t>
            </a:r>
            <a:r>
              <a:rPr lang="zh-CN" altLang="en-US" sz="2400">
                <a:ea typeface="黑体" pitchFamily="2" charset="-122"/>
              </a:rPr>
              <a:t>的比较函数</a:t>
            </a:r>
            <a:endParaRPr lang="en-US" altLang="zh-CN" sz="2400">
              <a:ea typeface="黑体" pitchFamily="2" charset="-122"/>
            </a:endParaRPr>
          </a:p>
          <a:p>
            <a:pPr marL="0" indent="0"/>
            <a:r>
              <a:rPr lang="zh-CN" altLang="en-US">
                <a:ea typeface="黑体" pitchFamily="2" charset="-122"/>
              </a:rPr>
              <a:t>比较规则：</a:t>
            </a:r>
            <a:endParaRPr lang="en-US" altLang="zh-CN">
              <a:ea typeface="黑体" pitchFamily="2" charset="-122"/>
            </a:endParaRPr>
          </a:p>
          <a:p>
            <a:pPr marL="457200" lvl="1" indent="0">
              <a:buNone/>
            </a:pPr>
            <a:r>
              <a:rPr lang="en-US" altLang="zh-CN">
                <a:ea typeface="宋体" pitchFamily="2" charset="-122"/>
              </a:rPr>
              <a:t>listlex cmp ([ ], [ ]) = EQUAL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listlex cmp ([ ], y::R) = LESS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listlex cmp (x::L, [ ]) = GREATER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listlex cmp (x::L, y::R) = cmp(x,y) 		if cmp(x,y)&lt;&gt;EQUAL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listlex cmp (x::L, y::R) = listlex cmp (L, R) 	if cmp(x,y)=EQUAL</a:t>
            </a:r>
            <a:br>
              <a:rPr lang="en-US" altLang="zh-CN">
                <a:ea typeface="黑体" pitchFamily="2" charset="-122"/>
              </a:rPr>
            </a:br>
            <a:endParaRPr lang="zh-CN" altLang="en-US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函数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less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与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lesseq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9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less : (’a * ’a -&gt; order) -&gt; (’a * ’a -&gt; bool)</a:t>
            </a:r>
            <a:br>
              <a:rPr lang="en-US" altLang="zh-CN">
                <a:solidFill>
                  <a:srgbClr val="0033CC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lesseq : (’a * ’a -&gt; order) -&gt; (’a * ’a -&gt; bool)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fun less cmp (x, y) = (cmp(x, y) = LESS)</a:t>
            </a:r>
            <a:endParaRPr lang="en-US" altLang="zh-CN">
              <a:ea typeface="宋体" pitchFamily="2" charset="-122"/>
            </a:endParaRPr>
          </a:p>
          <a:p>
            <a:pPr marL="0" indent="0">
              <a:buNone/>
            </a:pP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fun lesseq cmp (x, y) = (cmp(x, y) &lt;&gt; GREATER)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多态的应用：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split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975475" cy="2122488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fun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split [ ] = ([ ], [ ])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  | split [x] = ([x], [ ])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  | split (x::y::L) =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       let val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(A,B) = split L </a:t>
            </a: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in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(x::A, y::B) </a:t>
            </a: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end</a:t>
            </a:r>
            <a:endParaRPr lang="zh-CN" altLang="en-US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1363" y="4291013"/>
            <a:ext cx="6096000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declares</a:t>
            </a:r>
            <a:endParaRPr lang="en-US" altLang="zh-CN">
              <a:latin typeface="Arial" panose="020B0604020202090204" pitchFamily="34" charset="0"/>
              <a:ea typeface="宋体" pitchFamily="2" charset="-122"/>
            </a:endParaRPr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split : int list -&gt; int list * int list</a:t>
            </a:r>
            <a:endParaRPr lang="zh-CN" altLang="en-US" sz="280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1363" y="5537200"/>
            <a:ext cx="6096000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declares</a:t>
            </a:r>
            <a:endParaRPr lang="en-US" altLang="zh-CN"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     split : ’a list -&gt; ’a list * ’a list</a:t>
            </a:r>
            <a:endParaRPr lang="zh-CN" altLang="en-US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07238" y="4364038"/>
            <a:ext cx="4530725" cy="1930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多态的好处：</a:t>
            </a:r>
            <a:endParaRPr lang="en-US" altLang="zh-CN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Font typeface="Calibri Light" pitchFamily="34" charset="0"/>
              <a:buAutoNum type="arabicPeriod"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避免写较多多余的代码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Font typeface="Calibri Light" pitchFamily="34" charset="0"/>
              <a:buAutoNum type="arabicPeriod"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便于维护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函数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sorted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9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7225" y="1690688"/>
            <a:ext cx="10515600" cy="4351337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sorted : (’a * ’a -&gt; order) -&gt; ’a list -&gt; bool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b="1">
                <a:ea typeface="宋体" pitchFamily="2" charset="-122"/>
              </a:rPr>
              <a:t>fun</a:t>
            </a:r>
            <a:r>
              <a:rPr lang="en-US" altLang="zh-CN">
                <a:ea typeface="宋体" pitchFamily="2" charset="-122"/>
              </a:rPr>
              <a:t> sorted cmp [ ] = </a:t>
            </a:r>
            <a:r>
              <a:rPr lang="en-US" altLang="zh-CN" b="1">
                <a:ea typeface="宋体" pitchFamily="2" charset="-122"/>
              </a:rPr>
              <a:t>true</a:t>
            </a:r>
            <a:br>
              <a:rPr lang="en-US" altLang="zh-CN">
                <a:ea typeface="宋体" pitchFamily="2" charset="-122"/>
              </a:rPr>
            </a:b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| sorted cmp [x] = </a:t>
            </a:r>
            <a:r>
              <a:rPr lang="en-US" altLang="zh-CN" b="1">
                <a:ea typeface="宋体" pitchFamily="2" charset="-122"/>
              </a:rPr>
              <a:t>true</a:t>
            </a:r>
            <a:br>
              <a:rPr lang="en-US" altLang="zh-CN">
                <a:ea typeface="宋体" pitchFamily="2" charset="-122"/>
              </a:rPr>
            </a:b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| sorted cmp (x::y::L) =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</a:t>
            </a:r>
            <a:r>
              <a:rPr lang="en-US" altLang="zh-CN" b="1">
                <a:ea typeface="宋体" pitchFamily="2" charset="-122"/>
              </a:rPr>
              <a:t>case</a:t>
            </a:r>
            <a:r>
              <a:rPr lang="en-US" altLang="zh-CN">
                <a:ea typeface="宋体" pitchFamily="2" charset="-122"/>
              </a:rPr>
              <a:t> cmp(x, y) </a:t>
            </a:r>
            <a:r>
              <a:rPr lang="en-US" altLang="zh-CN" b="1">
                <a:ea typeface="宋体" pitchFamily="2" charset="-122"/>
              </a:rPr>
              <a:t>of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</a:t>
            </a:r>
            <a:r>
              <a:rPr lang="zh-CN" altLang="en-US">
                <a:ea typeface="宋体" pitchFamily="2" charset="-122"/>
              </a:rPr>
              <a:t>        </a:t>
            </a:r>
            <a:r>
              <a:rPr lang="en-US" altLang="zh-CN">
                <a:ea typeface="宋体" pitchFamily="2" charset="-122"/>
              </a:rPr>
              <a:t>GREATER =&gt; </a:t>
            </a:r>
            <a:r>
              <a:rPr lang="en-US" altLang="zh-CN" b="1">
                <a:ea typeface="宋体" pitchFamily="2" charset="-122"/>
              </a:rPr>
              <a:t>false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</a:t>
            </a:r>
            <a:r>
              <a:rPr lang="zh-CN" altLang="en-US">
                <a:ea typeface="宋体" pitchFamily="2" charset="-122"/>
              </a:rPr>
              <a:t>     </a:t>
            </a:r>
            <a:r>
              <a:rPr lang="en-US" altLang="zh-CN">
                <a:ea typeface="宋体" pitchFamily="2" charset="-122"/>
              </a:rPr>
              <a:t>|</a:t>
            </a:r>
            <a:r>
              <a:rPr lang="zh-CN" altLang="en-US">
                <a:ea typeface="宋体" pitchFamily="2" charset="-122"/>
              </a:rPr>
              <a:t>     </a:t>
            </a:r>
            <a:r>
              <a:rPr lang="en-US" altLang="zh-CN">
                <a:ea typeface="宋体" pitchFamily="2" charset="-122"/>
              </a:rPr>
              <a:t> _	</a:t>
            </a:r>
            <a:r>
              <a:rPr lang="zh-CN" altLang="en-US">
                <a:ea typeface="宋体" pitchFamily="2" charset="-122"/>
              </a:rPr>
              <a:t>  </a:t>
            </a:r>
            <a:r>
              <a:rPr lang="en-US" altLang="zh-CN">
                <a:ea typeface="宋体" pitchFamily="2" charset="-122"/>
              </a:rPr>
              <a:t>=&gt; sorted cmp (y::L)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" name="椭圆形标注 3"/>
          <p:cNvSpPr/>
          <p:nvPr/>
        </p:nvSpPr>
        <p:spPr>
          <a:xfrm>
            <a:off x="6993255" y="3476625"/>
            <a:ext cx="4878070" cy="1120775"/>
          </a:xfrm>
          <a:prstGeom prst="wedgeEllipseCallout">
            <a:avLst>
              <a:gd name="adj1" fmla="val -48369"/>
              <a:gd name="adj2" fmla="val 64799"/>
            </a:avLst>
          </a:prstGeom>
          <a:solidFill>
            <a:srgbClr val="B6D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cmp-sorted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iff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sorted cmp L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=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true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函数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insertion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9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27350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ins : (’a * ’a -&gt; order) -&gt; (’a * ’a list) -&gt; ’a list</a:t>
            </a:r>
            <a:br>
              <a:rPr lang="en-US" altLang="zh-CN">
                <a:solidFill>
                  <a:srgbClr val="0033CC"/>
                </a:solidFill>
                <a:ea typeface="宋体" pitchFamily="2" charset="-122"/>
              </a:rPr>
            </a:b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b="1">
                <a:ea typeface="宋体" pitchFamily="2" charset="-122"/>
              </a:rPr>
              <a:t>fun</a:t>
            </a:r>
            <a:r>
              <a:rPr lang="en-US" altLang="zh-CN">
                <a:ea typeface="宋体" pitchFamily="2" charset="-122"/>
              </a:rPr>
              <a:t> ins cmp (x, [ ]) = [x]</a:t>
            </a:r>
            <a:br>
              <a:rPr lang="en-US" altLang="zh-CN">
                <a:ea typeface="宋体" pitchFamily="2" charset="-122"/>
              </a:rPr>
            </a:b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| ins cmp (x, y::L) =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case cmp(x, y) of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	GREATER =&gt; y::ins cmp (x, L)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</a:t>
            </a:r>
            <a:r>
              <a:rPr lang="zh-CN" altLang="en-US">
                <a:ea typeface="宋体" pitchFamily="2" charset="-122"/>
              </a:rPr>
              <a:t>        </a:t>
            </a:r>
            <a:r>
              <a:rPr lang="en-US" altLang="zh-CN">
                <a:ea typeface="宋体" pitchFamily="2" charset="-122"/>
              </a:rPr>
              <a:t>| </a:t>
            </a: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_ </a:t>
            </a:r>
            <a:r>
              <a:rPr lang="zh-CN" altLang="en-US">
                <a:ea typeface="宋体" pitchFamily="2" charset="-122"/>
              </a:rPr>
              <a:t>          </a:t>
            </a:r>
            <a:r>
              <a:rPr lang="en-US" altLang="zh-CN">
                <a:ea typeface="宋体" pitchFamily="2" charset="-122"/>
              </a:rPr>
              <a:t>=&gt; x::y::L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1377950" y="5370513"/>
            <a:ext cx="7327900" cy="1146175"/>
          </a:xfrm>
          <a:prstGeom prst="wedgeRoundRectCallout">
            <a:avLst>
              <a:gd name="adj1" fmla="val -35273"/>
              <a:gd name="adj2" fmla="val -79073"/>
              <a:gd name="adj3" fmla="val 16667"/>
            </a:avLst>
          </a:prstGeom>
          <a:solidFill>
            <a:srgbClr val="B6D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If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cmp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is a comparison and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is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cmp-sorted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,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ins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cmp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(x, L)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= a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cmp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-sorted permutation of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x::L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>
                <a:latin typeface="Calibri" pitchFamily="34" charset="0"/>
                <a:ea typeface="黑体" pitchFamily="2" charset="-122"/>
              </a:rPr>
              <a:t>找零问题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77550" cy="4351338"/>
          </a:xfrm>
        </p:spPr>
        <p:txBody>
          <a:bodyPr vert="horz" wrap="square" lIns="91440" tIns="45720" rIns="91440" bIns="45720" anchor="t" anchorCtr="0"/>
          <a:p>
            <a:r>
              <a:rPr lang="zh-CN" altLang="en-US">
                <a:ea typeface="黑体" pitchFamily="2" charset="-122"/>
              </a:rPr>
              <a:t>给定整数</a:t>
            </a:r>
            <a:r>
              <a:rPr lang="en-US" altLang="zh-CN">
                <a:ea typeface="黑体" pitchFamily="2" charset="-122"/>
              </a:rPr>
              <a:t>n</a:t>
            </a:r>
            <a:r>
              <a:rPr lang="zh-CN" altLang="en-US">
                <a:ea typeface="黑体" pitchFamily="2" charset="-122"/>
              </a:rPr>
              <a:t>、一批硬币</a:t>
            </a:r>
            <a:r>
              <a:rPr lang="en-US" altLang="zh-CN">
                <a:ea typeface="黑体" pitchFamily="2" charset="-122"/>
              </a:rPr>
              <a:t>L</a:t>
            </a:r>
            <a:r>
              <a:rPr lang="zh-CN" altLang="en-US">
                <a:ea typeface="黑体" pitchFamily="2" charset="-122"/>
              </a:rPr>
              <a:t>、和某个限制条件</a:t>
            </a:r>
            <a:r>
              <a:rPr lang="en-US" altLang="zh-CN">
                <a:ea typeface="黑体" pitchFamily="2" charset="-122"/>
              </a:rPr>
              <a:t>p</a:t>
            </a:r>
            <a:r>
              <a:rPr lang="zh-CN" altLang="en-US">
                <a:ea typeface="黑体" pitchFamily="2" charset="-122"/>
              </a:rPr>
              <a:t>，是否能找出总值为</a:t>
            </a:r>
            <a:r>
              <a:rPr lang="en-US" altLang="zh-CN">
                <a:ea typeface="黑体" pitchFamily="2" charset="-122"/>
              </a:rPr>
              <a:t>n</a:t>
            </a:r>
            <a:r>
              <a:rPr lang="zh-CN" altLang="en-US">
                <a:ea typeface="黑体" pitchFamily="2" charset="-122"/>
              </a:rPr>
              <a:t>、且满足条件</a:t>
            </a:r>
            <a:r>
              <a:rPr lang="en-US" altLang="zh-CN">
                <a:ea typeface="黑体" pitchFamily="2" charset="-122"/>
              </a:rPr>
              <a:t>p</a:t>
            </a:r>
            <a:r>
              <a:rPr lang="zh-CN" altLang="en-US">
                <a:ea typeface="黑体" pitchFamily="2" charset="-122"/>
              </a:rPr>
              <a:t>的硬币子集？</a:t>
            </a:r>
            <a:endParaRPr lang="en-US" altLang="zh-CN">
              <a:ea typeface="黑体" pitchFamily="2" charset="-122"/>
            </a:endParaRPr>
          </a:p>
          <a:p>
            <a:pPr lvl="1"/>
            <a:r>
              <a:rPr lang="zh-CN" altLang="en-US">
                <a:ea typeface="黑体" pitchFamily="2" charset="-122"/>
              </a:rPr>
              <a:t>穷举法</a:t>
            </a:r>
            <a:r>
              <a:rPr lang="en-US" altLang="zh-CN">
                <a:ea typeface="黑体" pitchFamily="2" charset="-122"/>
              </a:rPr>
              <a:t>/</a:t>
            </a:r>
            <a:r>
              <a:rPr lang="zh-CN" altLang="en-US">
                <a:ea typeface="黑体" pitchFamily="2" charset="-122"/>
              </a:rPr>
              <a:t>枚举法：</a:t>
            </a:r>
            <a:endParaRPr lang="en-US" altLang="zh-CN">
              <a:ea typeface="黑体" pitchFamily="2" charset="-122"/>
            </a:endParaRPr>
          </a:p>
          <a:p>
            <a:pPr lvl="2"/>
            <a:r>
              <a:rPr lang="zh-CN" altLang="en-US">
                <a:ea typeface="黑体" pitchFamily="2" charset="-122"/>
              </a:rPr>
              <a:t>列举硬币组合的所有可能情况</a:t>
            </a:r>
            <a:endParaRPr lang="en-US" altLang="zh-CN">
              <a:ea typeface="黑体" pitchFamily="2" charset="-122"/>
            </a:endParaRPr>
          </a:p>
          <a:p>
            <a:pPr lvl="2"/>
            <a:r>
              <a:rPr lang="zh-CN" altLang="en-US">
                <a:ea typeface="黑体" pitchFamily="2" charset="-122"/>
              </a:rPr>
              <a:t>对所有可能情况逐一进行验证，直到全部情况验证完毕</a:t>
            </a:r>
            <a:endParaRPr lang="en-US" altLang="zh-CN">
              <a:ea typeface="黑体" pitchFamily="2" charset="-122"/>
            </a:endParaRPr>
          </a:p>
          <a:p>
            <a:pPr lvl="2">
              <a:buNone/>
            </a:pPr>
            <a:r>
              <a:rPr lang="zh-CN" altLang="en-US">
                <a:ea typeface="黑体" pitchFamily="2" charset="-122"/>
              </a:rPr>
              <a:t>若某个情况验证符合条件，则为一个解；若全部情况验证后都不符合，则无解</a:t>
            </a:r>
            <a:endParaRPr lang="en-US" altLang="zh-CN">
              <a:ea typeface="黑体" pitchFamily="2" charset="-122"/>
            </a:endParaRPr>
          </a:p>
          <a:p>
            <a:pPr lvl="1">
              <a:buNone/>
            </a:pPr>
            <a:endParaRPr lang="en-US" altLang="zh-CN">
              <a:ea typeface="黑体" pitchFamily="2" charset="-122"/>
            </a:endParaRPr>
          </a:p>
          <a:p>
            <a:pPr lvl="1"/>
            <a:r>
              <a:rPr lang="zh-CN" altLang="en-US">
                <a:ea typeface="黑体" pitchFamily="2" charset="-122"/>
              </a:rPr>
              <a:t>递归法：</a:t>
            </a:r>
            <a:endParaRPr lang="en-US" altLang="zh-CN">
              <a:ea typeface="黑体" pitchFamily="2" charset="-122"/>
            </a:endParaRPr>
          </a:p>
          <a:p>
            <a:pPr lvl="2"/>
            <a:r>
              <a:rPr lang="zh-CN" altLang="en-US">
                <a:ea typeface="黑体" pitchFamily="2" charset="-122"/>
              </a:rPr>
              <a:t>把找零分为两类：使用不包含第一枚硬币的所有零钱进行找零</a:t>
            </a:r>
            <a:endParaRPr lang="en-US" altLang="zh-CN">
              <a:ea typeface="黑体" pitchFamily="2" charset="-122"/>
            </a:endParaRPr>
          </a:p>
          <a:p>
            <a:pPr lvl="2">
              <a:buNone/>
            </a:pPr>
            <a:r>
              <a:rPr lang="en-US" altLang="zh-CN">
                <a:ea typeface="黑体" pitchFamily="2" charset="-122"/>
              </a:rPr>
              <a:t>		        </a:t>
            </a:r>
            <a:r>
              <a:rPr lang="zh-CN" altLang="en-US">
                <a:ea typeface="黑体" pitchFamily="2" charset="-122"/>
              </a:rPr>
              <a:t>使用包含第一枚硬币的所有零钱进行找零</a:t>
            </a:r>
            <a:endParaRPr lang="en-US" altLang="zh-CN">
              <a:ea typeface="黑体" pitchFamily="2" charset="-122"/>
            </a:endParaRPr>
          </a:p>
          <a:p>
            <a:pPr lvl="2"/>
            <a:r>
              <a:rPr lang="zh-CN" altLang="en-US">
                <a:ea typeface="黑体" pitchFamily="2" charset="-122"/>
              </a:rPr>
              <a:t>两者方案之和即为问题求解结果</a:t>
            </a:r>
            <a:endParaRPr lang="zh-CN" altLang="en-US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44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53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67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92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128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133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161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190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>
                <a:latin typeface="Calibri" pitchFamily="34" charset="0"/>
                <a:ea typeface="黑体" pitchFamily="2" charset="-122"/>
              </a:rPr>
              <a:t>找零问题</a:t>
            </a:r>
            <a:r>
              <a:rPr lang="en-US" altLang="zh-CN">
                <a:latin typeface="Calibri" pitchFamily="34" charset="0"/>
                <a:ea typeface="宋体" pitchFamily="2" charset="-122"/>
              </a:rPr>
              <a:t>—</a:t>
            </a:r>
            <a:r>
              <a:rPr lang="zh-CN" altLang="en-US">
                <a:latin typeface="Calibri" pitchFamily="34" charset="0"/>
                <a:ea typeface="黑体" pitchFamily="2" charset="-122"/>
              </a:rPr>
              <a:t>穷举法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192088" y="1879600"/>
            <a:ext cx="5284787" cy="3965575"/>
          </a:xfrm>
        </p:spPr>
        <p:txBody>
          <a:bodyPr vert="horz" wrap="square" lIns="91440" tIns="45720" rIns="91440" bIns="45720" anchor="t" anchorCtr="0"/>
          <a:p>
            <a:r>
              <a:rPr lang="zh-CN" altLang="en-US">
                <a:ea typeface="黑体" pitchFamily="2" charset="-122"/>
              </a:rPr>
              <a:t>需要解决几个子问题</a:t>
            </a:r>
            <a:r>
              <a:rPr lang="zh-CN" altLang="en-US">
                <a:ea typeface="宋体" pitchFamily="2" charset="-122"/>
              </a:rPr>
              <a:t>：</a:t>
            </a:r>
            <a:endParaRPr lang="en-US" altLang="zh-CN">
              <a:ea typeface="宋体" pitchFamily="2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>
                <a:ea typeface="黑体" pitchFamily="2" charset="-122"/>
              </a:rPr>
              <a:t>穷举所有硬币</a:t>
            </a:r>
            <a:r>
              <a:rPr lang="en-US" altLang="zh-CN">
                <a:ea typeface="黑体" pitchFamily="2" charset="-122"/>
              </a:rPr>
              <a:t>L</a:t>
            </a:r>
            <a:r>
              <a:rPr lang="zh-CN" altLang="en-US">
                <a:ea typeface="黑体" pitchFamily="2" charset="-122"/>
              </a:rPr>
              <a:t>的所有子集</a:t>
            </a:r>
            <a:endParaRPr lang="en-US" altLang="zh-CN">
              <a:ea typeface="黑体" pitchFamily="2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>
                <a:ea typeface="黑体" pitchFamily="2" charset="-122"/>
              </a:rPr>
              <a:t>求解每个硬币子集的总值</a:t>
            </a:r>
            <a:endParaRPr lang="en-US" altLang="zh-CN">
              <a:ea typeface="黑体" pitchFamily="2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>
                <a:ea typeface="黑体" pitchFamily="2" charset="-122"/>
              </a:rPr>
              <a:t>判断硬币子集的总值是否为</a:t>
            </a:r>
            <a:r>
              <a:rPr lang="en-US" altLang="zh-CN">
                <a:ea typeface="黑体" pitchFamily="2" charset="-122"/>
              </a:rPr>
              <a:t>n</a:t>
            </a:r>
            <a:endParaRPr lang="en-US" altLang="zh-CN">
              <a:ea typeface="黑体" pitchFamily="2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>
                <a:ea typeface="黑体" pitchFamily="2" charset="-122"/>
              </a:rPr>
              <a:t>判断硬币子集是否满足条件</a:t>
            </a:r>
            <a:r>
              <a:rPr lang="en-US" altLang="zh-CN">
                <a:ea typeface="黑体" pitchFamily="2" charset="-122"/>
              </a:rPr>
              <a:t>p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006975" y="2724150"/>
            <a:ext cx="808038" cy="384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5006975" y="3495675"/>
            <a:ext cx="808038" cy="384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5006975" y="4268788"/>
            <a:ext cx="808038" cy="384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006975" y="5094288"/>
            <a:ext cx="808038" cy="384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050" y="1703388"/>
            <a:ext cx="5673725" cy="1568450"/>
          </a:xfrm>
          <a:prstGeom prst="rect">
            <a:avLst/>
          </a:prstGeom>
          <a:ln>
            <a:solidFill>
              <a:srgbClr val="0033CC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fun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sublists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[ ] = [ [ ] ]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|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sublists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(x::R) =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let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val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S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sublists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R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    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in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 @ map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L =&gt; x::L) S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  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end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5050" y="3517900"/>
            <a:ext cx="4494213" cy="460375"/>
          </a:xfrm>
          <a:prstGeom prst="rect">
            <a:avLst/>
          </a:prstGeom>
          <a:ln>
            <a:solidFill>
              <a:srgbClr val="0033CC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a-DK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fun </a:t>
            </a:r>
            <a:r>
              <a:rPr kumimoji="0" lang="da-DK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sum L = foldr (op +) 0 L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5050" y="5003800"/>
            <a:ext cx="5811838" cy="830263"/>
          </a:xfrm>
          <a:prstGeom prst="rect">
            <a:avLst/>
          </a:prstGeom>
          <a:ln>
            <a:solidFill>
              <a:srgbClr val="0033CC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fun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exists p [ ] =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false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| exists p (x::R) = p(x)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orelse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exists p R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15050" y="4275138"/>
            <a:ext cx="2217738" cy="460375"/>
          </a:xfrm>
          <a:prstGeom prst="rect">
            <a:avLst/>
          </a:prstGeom>
          <a:ln>
            <a:solidFill>
              <a:srgbClr val="0033CC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sum A = n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55307" name="矩形 2"/>
          <p:cNvSpPr/>
          <p:nvPr/>
        </p:nvSpPr>
        <p:spPr>
          <a:xfrm>
            <a:off x="4583113" y="373063"/>
            <a:ext cx="6873875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914400" lvl="2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>
                <a:latin typeface="Arial" panose="020B0604020202090204" pitchFamily="34" charset="0"/>
                <a:ea typeface="黑体" pitchFamily="2" charset="-122"/>
              </a:rPr>
              <a:t>列举硬币组合的所有可能情况</a:t>
            </a:r>
            <a:endParaRPr lang="en-US" altLang="zh-CN" sz="1800">
              <a:latin typeface="Arial" panose="020B0604020202090204" pitchFamily="34" charset="0"/>
              <a:ea typeface="黑体" pitchFamily="2" charset="-122"/>
            </a:endParaRPr>
          </a:p>
          <a:p>
            <a:pPr marL="914400" lvl="2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>
                <a:latin typeface="Arial" panose="020B0604020202090204" pitchFamily="34" charset="0"/>
                <a:ea typeface="黑体" pitchFamily="2" charset="-122"/>
              </a:rPr>
              <a:t>对所有可能情况逐一进行验证，直到全部情况验证完毕</a:t>
            </a:r>
            <a:endParaRPr lang="en-US" altLang="zh-CN" sz="1800">
              <a:latin typeface="Arial" panose="020B0604020202090204" pitchFamily="34" charset="0"/>
              <a:ea typeface="黑体" pitchFamily="2" charset="-122"/>
            </a:endParaRPr>
          </a:p>
          <a:p>
            <a:pPr marL="914400" lvl="2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>
                <a:latin typeface="Arial" panose="020B0604020202090204" pitchFamily="34" charset="0"/>
                <a:ea typeface="黑体" pitchFamily="2" charset="-122"/>
              </a:rPr>
              <a:t>若某个情况验证符合条件，则为一个解；若全部情况验证后都不符合，则无解</a:t>
            </a:r>
            <a:endParaRPr lang="en-US" altLang="zh-CN" sz="1800">
              <a:latin typeface="Arial" panose="020B0604020202090204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1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24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36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5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>
                <a:ea typeface="黑体" pitchFamily="2" charset="-122"/>
              </a:rPr>
              <a:t>找零问题</a:t>
            </a:r>
            <a:r>
              <a:rPr lang="en-US" altLang="zh-CN">
                <a:ea typeface="宋体" pitchFamily="2" charset="-122"/>
              </a:rPr>
              <a:t>—</a:t>
            </a:r>
            <a:r>
              <a:rPr lang="zh-CN" altLang="en-US">
                <a:ea typeface="黑体" pitchFamily="2" charset="-122"/>
              </a:rPr>
              <a:t>穷举法</a:t>
            </a:r>
            <a:r>
              <a:rPr lang="en-US" altLang="zh-CN">
                <a:ea typeface="宋体" pitchFamily="2" charset="-122"/>
              </a:rPr>
              <a:t>(</a:t>
            </a:r>
            <a:r>
              <a:rPr lang="en-US" altLang="zh-CN">
                <a:latin typeface="Calibri" pitchFamily="34" charset="0"/>
                <a:ea typeface="宋体" pitchFamily="2" charset="-122"/>
              </a:rPr>
              <a:t>slowchange</a:t>
            </a:r>
            <a:r>
              <a:rPr lang="en-US" altLang="zh-CN">
                <a:ea typeface="宋体" pitchFamily="2" charset="-122"/>
              </a:rPr>
              <a:t>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3514725"/>
            <a:ext cx="9434513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slowchange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: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list -&gt; 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list -&gt;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bool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-&gt;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bool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41388" y="4233863"/>
            <a:ext cx="1051560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fun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slowchange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(n, L) p =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   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exists (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A =&gt; (sum A = n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andalso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p A)) 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sublists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L)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200" y="1503363"/>
            <a:ext cx="10515600" cy="18145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(* REQUIRES p is total						*)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(* ENSURES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slowchange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(n, L) p =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true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	*)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(* 			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iff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there is a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sublist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A of L with		*)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(* 			sum A = n and p A =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true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	*)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8200" y="5741988"/>
            <a:ext cx="6897688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slowchange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(210, [1,2,3,...,20]) 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_ =&gt; true)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516813" y="5254625"/>
            <a:ext cx="3114675" cy="1176338"/>
          </a:xfrm>
          <a:prstGeom prst="wedgeRoundRectCallout">
            <a:avLst>
              <a:gd name="adj1" fmla="val -56711"/>
              <a:gd name="adj2" fmla="val 7941"/>
              <a:gd name="adj3" fmla="val 16667"/>
            </a:avLst>
          </a:prstGeom>
          <a:solidFill>
            <a:srgbClr val="B6D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暴力</a:t>
            </a:r>
            <a:r>
              <a:rPr lang="zh-CN" altLang="en-US" sz="240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求解：</a:t>
            </a:r>
            <a:endParaRPr lang="en-US" altLang="zh-CN" sz="2400">
              <a:solidFill>
                <a:srgbClr val="C00000"/>
              </a:solidFill>
              <a:latin typeface="黑体" pitchFamily="2" charset="-122"/>
              <a:ea typeface="黑体" pitchFamily="2" charset="-122"/>
            </a:endParaRPr>
          </a:p>
          <a:p>
            <a:pPr marL="342900" lvl="0" indent="-342900"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计算量</a:t>
            </a:r>
            <a:r>
              <a:rPr lang="zh-CN" altLang="en-US" sz="240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大</a:t>
            </a:r>
            <a:r>
              <a:rPr lang="zh-CN" altLang="en-US" sz="240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，性能极差</a:t>
            </a:r>
            <a:endParaRPr lang="en-US" altLang="zh-CN" sz="2400">
              <a:solidFill>
                <a:srgbClr val="C0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>
                <a:ea typeface="黑体" pitchFamily="2" charset="-122"/>
              </a:rPr>
              <a:t>找零问题</a:t>
            </a:r>
            <a:r>
              <a:rPr lang="en-US" altLang="zh-CN">
                <a:ea typeface="宋体" pitchFamily="2" charset="-122"/>
              </a:rPr>
              <a:t>—</a:t>
            </a:r>
            <a:r>
              <a:rPr lang="zh-CN" altLang="en-US">
                <a:ea typeface="黑体" pitchFamily="2" charset="-122"/>
              </a:rPr>
              <a:t>递归法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3744913"/>
            <a:ext cx="9436100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change :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list -&gt; 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list -&gt;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bool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-&gt;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bool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4437063"/>
            <a:ext cx="10848975" cy="2246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(* REQUIRES p is total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n ≥0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L a list of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positive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integers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*)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(* ENSURES change (n, L) p =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true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	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*)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(* 			if there is a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sublist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A of L with	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*)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(* 			sum A = n and p A =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true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*)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(* 	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change (n, L) p =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false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, otherwise	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*)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1455738"/>
            <a:ext cx="9436100" cy="21605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>
                <a:ea typeface="黑体" pitchFamily="2" charset="-122"/>
              </a:rPr>
              <a:t>避免穷举所有硬币子集</a:t>
            </a:r>
            <a:r>
              <a:rPr lang="en-US" altLang="zh-CN">
                <a:ea typeface="黑体" pitchFamily="2" charset="-122"/>
              </a:rPr>
              <a:t>——</a:t>
            </a:r>
            <a:r>
              <a:rPr lang="zh-CN" altLang="en-US">
                <a:ea typeface="黑体" pitchFamily="2" charset="-122"/>
              </a:rPr>
              <a:t>挑选合适的硬币子集</a:t>
            </a:r>
            <a:endParaRPr lang="en-US" altLang="zh-CN">
              <a:ea typeface="黑体" pitchFamily="2" charset="-122"/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ea typeface="黑体" pitchFamily="2" charset="-122"/>
              </a:rPr>
              <a:t>需要解决：</a:t>
            </a:r>
            <a:endParaRPr lang="en-US" altLang="zh-CN">
              <a:ea typeface="黑体" pitchFamily="2" charset="-122"/>
            </a:endParaRPr>
          </a:p>
          <a:p>
            <a:pPr marL="914400" lvl="1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800">
                <a:ea typeface="黑体" pitchFamily="2" charset="-122"/>
              </a:rPr>
              <a:t>首先确定基本情况</a:t>
            </a:r>
            <a:r>
              <a:rPr lang="en-US" altLang="zh-CN" sz="2800">
                <a:ea typeface="黑体" pitchFamily="2" charset="-122"/>
              </a:rPr>
              <a:t>(</a:t>
            </a:r>
            <a:r>
              <a:rPr lang="zh-CN" altLang="en-US" sz="2800">
                <a:ea typeface="黑体" pitchFamily="2" charset="-122"/>
              </a:rPr>
              <a:t>边界条件</a:t>
            </a:r>
            <a:r>
              <a:rPr lang="en-US" altLang="zh-CN" sz="2800">
                <a:ea typeface="黑体" pitchFamily="2" charset="-122"/>
              </a:rPr>
              <a:t>)</a:t>
            </a:r>
            <a:r>
              <a:rPr lang="zh-CN" altLang="en-US" sz="2800">
                <a:ea typeface="黑体" pitchFamily="2" charset="-122"/>
              </a:rPr>
              <a:t>：</a:t>
            </a:r>
            <a:endParaRPr lang="en-US" altLang="zh-CN" sz="2800">
              <a:ea typeface="黑体" pitchFamily="2" charset="-122"/>
            </a:endParaRPr>
          </a:p>
          <a:p>
            <a:pPr marL="914400" lvl="3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800">
                <a:ea typeface="黑体" pitchFamily="2" charset="-122"/>
              </a:rPr>
              <a:t>当</a:t>
            </a:r>
            <a:r>
              <a:rPr lang="pt-BR" altLang="zh-CN" sz="2800">
                <a:latin typeface="Arial" panose="020B0604020202090204" pitchFamily="34" charset="0"/>
                <a:ea typeface="宋体" pitchFamily="2" charset="-122"/>
              </a:rPr>
              <a:t>n &gt; 0, L = x::R</a:t>
            </a:r>
            <a:r>
              <a:rPr lang="zh-CN" altLang="en-US" sz="2800">
                <a:ea typeface="黑体" pitchFamily="2" charset="-122"/>
              </a:rPr>
              <a:t>时，递归调用</a:t>
            </a:r>
            <a:endParaRPr lang="zh-CN" altLang="en-US" sz="2800"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70650" y="2416175"/>
            <a:ext cx="3613150" cy="7794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n=0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n &gt; 0, L = [ ]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57350" name="矩形 1"/>
          <p:cNvSpPr/>
          <p:nvPr/>
        </p:nvSpPr>
        <p:spPr>
          <a:xfrm>
            <a:off x="5156200" y="252413"/>
            <a:ext cx="61976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914400" lvl="2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>
                <a:latin typeface="Arial" panose="020B0604020202090204" pitchFamily="34" charset="0"/>
                <a:ea typeface="黑体" pitchFamily="2" charset="-122"/>
              </a:rPr>
              <a:t>把找零分为两类：</a:t>
            </a:r>
            <a:br>
              <a:rPr lang="en-US" altLang="zh-CN" sz="1800">
                <a:latin typeface="Arial" panose="020B0604020202090204" pitchFamily="34" charset="0"/>
                <a:ea typeface="黑体" pitchFamily="2" charset="-122"/>
              </a:rPr>
            </a:br>
            <a:r>
              <a:rPr lang="en-US" altLang="zh-CN" sz="1800">
                <a:latin typeface="Arial" panose="020B0604020202090204" pitchFamily="34" charset="0"/>
                <a:ea typeface="黑体" pitchFamily="2" charset="-122"/>
              </a:rPr>
              <a:t>      </a:t>
            </a:r>
            <a:r>
              <a:rPr lang="zh-CN" altLang="en-US" sz="1800">
                <a:latin typeface="Arial" panose="020B0604020202090204" pitchFamily="34" charset="0"/>
                <a:ea typeface="黑体" pitchFamily="2" charset="-122"/>
              </a:rPr>
              <a:t>使用不包含第一枚硬币的所有零钱进行找零</a:t>
            </a:r>
            <a:endParaRPr lang="en-US" altLang="zh-CN" sz="1800">
              <a:latin typeface="Arial" panose="020B0604020202090204" pitchFamily="34" charset="0"/>
              <a:ea typeface="黑体" pitchFamily="2" charset="-122"/>
            </a:endParaRPr>
          </a:p>
          <a:p>
            <a:pPr marL="914400" lvl="2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>
                <a:latin typeface="Arial" panose="020B0604020202090204" pitchFamily="34" charset="0"/>
                <a:ea typeface="黑体" pitchFamily="2" charset="-122"/>
              </a:rPr>
              <a:t>      使用包含第一枚硬币的所有零钱进行找零</a:t>
            </a:r>
            <a:endParaRPr lang="en-US" altLang="zh-CN" sz="1800">
              <a:latin typeface="Arial" panose="020B0604020202090204" pitchFamily="34" charset="0"/>
              <a:ea typeface="黑体" pitchFamily="2" charset="-122"/>
            </a:endParaRPr>
          </a:p>
          <a:p>
            <a:pPr marL="914400" lvl="2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>
                <a:latin typeface="Arial" panose="020B0604020202090204" pitchFamily="34" charset="0"/>
                <a:ea typeface="黑体" pitchFamily="2" charset="-122"/>
              </a:rPr>
              <a:t>两者方案之和即为问题求解结果</a:t>
            </a:r>
            <a:endParaRPr lang="zh-CN" altLang="en-US" sz="1800">
              <a:latin typeface="Arial" panose="020B0604020202090204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22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28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44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build="p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>
                <a:ea typeface="黑体" pitchFamily="2" charset="-122"/>
              </a:rPr>
              <a:t>找零问题</a:t>
            </a:r>
            <a:r>
              <a:rPr lang="en-US" altLang="zh-CN">
                <a:ea typeface="宋体" pitchFamily="2" charset="-122"/>
              </a:rPr>
              <a:t>—</a:t>
            </a:r>
            <a:r>
              <a:rPr lang="zh-CN" altLang="en-US">
                <a:ea typeface="黑体" pitchFamily="2" charset="-122"/>
              </a:rPr>
              <a:t>递归法</a:t>
            </a:r>
            <a:r>
              <a:rPr lang="en-US" altLang="zh-CN">
                <a:ea typeface="宋体" pitchFamily="2" charset="-122"/>
              </a:rPr>
              <a:t>(</a:t>
            </a:r>
            <a:r>
              <a:rPr lang="en-US" altLang="zh-CN">
                <a:latin typeface="Calibri" pitchFamily="34" charset="0"/>
                <a:ea typeface="宋体" pitchFamily="2" charset="-122"/>
              </a:rPr>
              <a:t>change</a:t>
            </a:r>
            <a:r>
              <a:rPr lang="en-US" altLang="zh-CN">
                <a:ea typeface="宋体" pitchFamily="2" charset="-122"/>
              </a:rPr>
              <a:t>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427038" y="3125788"/>
            <a:ext cx="5203825" cy="1500187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pt-BR" altLang="zh-CN" b="1">
                <a:solidFill>
                  <a:srgbClr val="0033CC"/>
                </a:solidFill>
                <a:ea typeface="宋体" pitchFamily="2" charset="-122"/>
              </a:rPr>
              <a:t>fun</a:t>
            </a:r>
            <a:r>
              <a:rPr lang="pt-BR" altLang="zh-CN">
                <a:solidFill>
                  <a:srgbClr val="0033CC"/>
                </a:solidFill>
                <a:ea typeface="宋体" pitchFamily="2" charset="-122"/>
              </a:rPr>
              <a:t> change (0, L) p = </a:t>
            </a:r>
            <a:endParaRPr lang="pt-BR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pt-BR" altLang="zh-CN">
                <a:solidFill>
                  <a:srgbClr val="0033CC"/>
                </a:solidFill>
                <a:ea typeface="宋体" pitchFamily="2" charset="-122"/>
              </a:rPr>
              <a:t>    | change (n, [ ]) p =</a:t>
            </a:r>
            <a:br>
              <a:rPr lang="pt-BR" altLang="zh-CN">
                <a:solidFill>
                  <a:srgbClr val="0033CC"/>
                </a:solidFill>
                <a:ea typeface="宋体" pitchFamily="2" charset="-122"/>
              </a:rPr>
            </a:br>
            <a:r>
              <a:rPr lang="zh-CN" altLang="en-US">
                <a:solidFill>
                  <a:srgbClr val="0033CC"/>
                </a:solidFill>
                <a:ea typeface="宋体" pitchFamily="2" charset="-122"/>
              </a:rPr>
              <a:t>    </a:t>
            </a:r>
            <a:r>
              <a:rPr lang="pt-BR" altLang="zh-CN">
                <a:solidFill>
                  <a:srgbClr val="0033CC"/>
                </a:solidFill>
                <a:ea typeface="宋体" pitchFamily="2" charset="-122"/>
              </a:rPr>
              <a:t>| change (n, x::R) p =</a:t>
            </a:r>
            <a:endParaRPr lang="zh-CN" altLang="en-US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30888" y="1319213"/>
            <a:ext cx="6361113" cy="30464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change (10, [5,2,5]) 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_ =&gt;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true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	=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true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change (210, [1,2,3,...,20]) 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fn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 _ =&gt;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 true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		=&gt;*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 true 	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srgbClr val="FF2600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change (10, [10,5,2,5]) 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A =&gt; length(A)&gt;1)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	=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true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change (10, [10,5,2]) 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A =&gt; length(A)&gt;1)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	=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false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62388" y="3071813"/>
            <a:ext cx="103187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p [ ]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62388" y="3595688"/>
            <a:ext cx="858838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false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711200" y="4456113"/>
            <a:ext cx="7551738" cy="172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pt-BR" altLang="zh-CN">
                <a:solidFill>
                  <a:srgbClr val="0033CC"/>
                </a:solidFill>
                <a:ea typeface="宋体" pitchFamily="2" charset="-122"/>
              </a:rPr>
              <a:t>	</a:t>
            </a:r>
            <a:r>
              <a:rPr lang="pt-BR" altLang="zh-CN" b="1">
                <a:solidFill>
                  <a:srgbClr val="0033CC"/>
                </a:solidFill>
                <a:ea typeface="宋体" pitchFamily="2" charset="-122"/>
              </a:rPr>
              <a:t>if</a:t>
            </a:r>
            <a:r>
              <a:rPr lang="pt-BR" altLang="zh-CN">
                <a:solidFill>
                  <a:srgbClr val="0033CC"/>
                </a:solidFill>
                <a:ea typeface="宋体" pitchFamily="2" charset="-122"/>
              </a:rPr>
              <a:t> x &lt;= n</a:t>
            </a:r>
            <a:br>
              <a:rPr lang="pt-BR" altLang="zh-CN">
                <a:solidFill>
                  <a:srgbClr val="0033CC"/>
                </a:solidFill>
                <a:ea typeface="宋体" pitchFamily="2" charset="-122"/>
              </a:rPr>
            </a:br>
            <a:r>
              <a:rPr lang="pt-BR" altLang="zh-CN">
                <a:solidFill>
                  <a:srgbClr val="0033CC"/>
                </a:solidFill>
                <a:ea typeface="宋体" pitchFamily="2" charset="-122"/>
              </a:rPr>
              <a:t>	</a:t>
            </a:r>
            <a:r>
              <a:rPr lang="pt-BR" altLang="zh-CN" b="1">
                <a:solidFill>
                  <a:srgbClr val="0033CC"/>
                </a:solidFill>
                <a:ea typeface="宋体" pitchFamily="2" charset="-122"/>
              </a:rPr>
              <a:t>then</a:t>
            </a:r>
            <a:r>
              <a:rPr lang="pt-BR" altLang="zh-CN">
                <a:solidFill>
                  <a:srgbClr val="0033CC"/>
                </a:solidFill>
                <a:ea typeface="宋体" pitchFamily="2" charset="-122"/>
              </a:rPr>
              <a:t> (change (n-x, R) (fn A =&gt; p(x::A))</a:t>
            </a:r>
            <a:br>
              <a:rPr lang="pt-BR" altLang="zh-CN">
                <a:solidFill>
                  <a:srgbClr val="0033CC"/>
                </a:solidFill>
                <a:ea typeface="宋体" pitchFamily="2" charset="-122"/>
              </a:rPr>
            </a:br>
            <a:r>
              <a:rPr lang="pt-BR" altLang="zh-CN">
                <a:solidFill>
                  <a:srgbClr val="0033CC"/>
                </a:solidFill>
                <a:ea typeface="宋体" pitchFamily="2" charset="-122"/>
              </a:rPr>
              <a:t>		</a:t>
            </a:r>
            <a:r>
              <a:rPr lang="zh-CN" altLang="en-US" b="1">
                <a:solidFill>
                  <a:srgbClr val="0033CC"/>
                </a:solidFill>
                <a:ea typeface="宋体" pitchFamily="2" charset="-122"/>
              </a:rPr>
              <a:t>    </a:t>
            </a:r>
            <a:r>
              <a:rPr lang="pt-BR" altLang="zh-CN" b="1">
                <a:solidFill>
                  <a:srgbClr val="0033CC"/>
                </a:solidFill>
                <a:ea typeface="宋体" pitchFamily="2" charset="-122"/>
              </a:rPr>
              <a:t>orelse </a:t>
            </a:r>
            <a:r>
              <a:rPr lang="pt-BR" altLang="zh-CN">
                <a:solidFill>
                  <a:srgbClr val="0033CC"/>
                </a:solidFill>
                <a:ea typeface="宋体" pitchFamily="2" charset="-122"/>
              </a:rPr>
              <a:t>change (n, R) p)</a:t>
            </a:r>
            <a:br>
              <a:rPr lang="pt-BR" altLang="zh-CN">
                <a:solidFill>
                  <a:srgbClr val="0033CC"/>
                </a:solidFill>
                <a:ea typeface="宋体" pitchFamily="2" charset="-122"/>
              </a:rPr>
            </a:br>
            <a:r>
              <a:rPr lang="pt-BR" altLang="zh-CN">
                <a:solidFill>
                  <a:srgbClr val="0033CC"/>
                </a:solidFill>
                <a:ea typeface="宋体" pitchFamily="2" charset="-122"/>
              </a:rPr>
              <a:t>	</a:t>
            </a:r>
            <a:r>
              <a:rPr lang="pt-BR" altLang="zh-CN" b="1">
                <a:solidFill>
                  <a:srgbClr val="0033CC"/>
                </a:solidFill>
                <a:ea typeface="宋体" pitchFamily="2" charset="-122"/>
              </a:rPr>
              <a:t>else</a:t>
            </a:r>
            <a:r>
              <a:rPr lang="pt-BR" altLang="zh-CN">
                <a:solidFill>
                  <a:srgbClr val="0033CC"/>
                </a:solidFill>
                <a:ea typeface="宋体" pitchFamily="2" charset="-122"/>
              </a:rPr>
              <a:t> change (n, R) p</a:t>
            </a:r>
            <a:endParaRPr lang="zh-CN" altLang="en-US">
              <a:solidFill>
                <a:srgbClr val="0033CC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23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  <p:bldP spid="4" grpId="0" build="p"/>
      <p:bldP spid="2" grpId="0"/>
      <p:bldP spid="3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>
                <a:ea typeface="黑体" pitchFamily="2" charset="-122"/>
              </a:rPr>
              <a:t>程序的局限性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517650"/>
            <a:ext cx="11550650" cy="1422400"/>
          </a:xfrm>
        </p:spPr>
        <p:txBody>
          <a:bodyPr vert="horz" wrap="square" lIns="91440" tIns="45720" rIns="91440" bIns="45720" anchor="t" anchorCtr="0"/>
          <a:p>
            <a:r>
              <a:rPr lang="zh-CN" altLang="en-US">
                <a:ea typeface="黑体" pitchFamily="2" charset="-122"/>
              </a:rPr>
              <a:t>程序执行后返回布尔值，只能获取能否找零的结果</a:t>
            </a:r>
            <a:r>
              <a:rPr lang="en-US" altLang="zh-CN">
                <a:ea typeface="黑体" pitchFamily="2" charset="-122"/>
              </a:rPr>
              <a:t>(true</a:t>
            </a:r>
            <a:r>
              <a:rPr lang="zh-CN" altLang="en-US">
                <a:ea typeface="黑体" pitchFamily="2" charset="-122"/>
              </a:rPr>
              <a:t>能，</a:t>
            </a:r>
            <a:r>
              <a:rPr lang="en-US" altLang="zh-CN">
                <a:ea typeface="黑体" pitchFamily="2" charset="-122"/>
              </a:rPr>
              <a:t>false</a:t>
            </a:r>
            <a:r>
              <a:rPr lang="zh-CN" altLang="en-US">
                <a:ea typeface="黑体" pitchFamily="2" charset="-122"/>
              </a:rPr>
              <a:t>不能</a:t>
            </a:r>
            <a:r>
              <a:rPr lang="en-US" altLang="zh-CN">
                <a:ea typeface="黑体" pitchFamily="2" charset="-122"/>
              </a:rPr>
              <a:t>)</a:t>
            </a:r>
            <a:endParaRPr lang="en-US" altLang="zh-CN">
              <a:ea typeface="黑体" pitchFamily="2" charset="-122"/>
            </a:endParaRPr>
          </a:p>
          <a:p>
            <a:r>
              <a:rPr lang="zh-CN" altLang="en-US">
                <a:ea typeface="黑体" pitchFamily="2" charset="-122"/>
              </a:rPr>
              <a:t>能否在判断过程中获取更多的信息：如果能找零，怎么找？</a:t>
            </a:r>
            <a:endParaRPr lang="en-US" altLang="zh-CN"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45590" y="2852420"/>
            <a:ext cx="89903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change :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list -&gt; 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list -&gt;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bool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-&gt;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bool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5" name="右箭头 4"/>
          <p:cNvSpPr/>
          <p:nvPr/>
        </p:nvSpPr>
        <p:spPr>
          <a:xfrm rot="5400000">
            <a:off x="5691823" y="3798570"/>
            <a:ext cx="808038" cy="384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4776788"/>
            <a:ext cx="10626725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mkchange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: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list -&gt; 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list -&gt;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bool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-&gt;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list option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38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4" grpId="0"/>
      <p:bldP spid="5" grpId="0" bldLvl="0" animBg="1"/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>
                <a:latin typeface="Calibri" pitchFamily="34" charset="0"/>
                <a:ea typeface="黑体" pitchFamily="2" charset="-122"/>
              </a:rPr>
              <a:t>Options</a:t>
            </a:r>
            <a:r>
              <a:rPr lang="zh-CN" altLang="en-US">
                <a:ea typeface="黑体" pitchFamily="2" charset="-122"/>
              </a:rPr>
              <a:t>类型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 b="1">
                <a:ea typeface="黑体" pitchFamily="2" charset="-122"/>
              </a:rPr>
              <a:t>datatype </a:t>
            </a:r>
            <a:r>
              <a:rPr lang="en-US" altLang="zh-CN">
                <a:ea typeface="黑体" pitchFamily="2" charset="-122"/>
              </a:rPr>
              <a:t>’a option = NONE | SOME of ’a</a:t>
            </a:r>
            <a:endParaRPr lang="en-US" altLang="zh-CN">
              <a:ea typeface="黑体" pitchFamily="2" charset="-122"/>
            </a:endParaRPr>
          </a:p>
          <a:p>
            <a:pPr marL="0" indent="0">
              <a:buNone/>
            </a:pPr>
            <a:endParaRPr lang="en-US" altLang="zh-CN">
              <a:ea typeface="黑体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黑体" pitchFamily="2" charset="-122"/>
              </a:rPr>
              <a:t>option</a:t>
            </a:r>
            <a:r>
              <a:rPr lang="zh-CN" altLang="en-US">
                <a:ea typeface="黑体" pitchFamily="2" charset="-122"/>
              </a:rPr>
              <a:t>：将空值和一般值包装成同一种类型。</a:t>
            </a:r>
            <a:endParaRPr lang="en-US" altLang="zh-CN">
              <a:ea typeface="黑体" pitchFamily="2" charset="-122"/>
            </a:endParaRPr>
          </a:p>
          <a:p>
            <a:pPr lvl="1"/>
            <a:r>
              <a:rPr lang="en-US" altLang="zh-CN" sz="2800">
                <a:ea typeface="黑体" pitchFamily="2" charset="-122"/>
              </a:rPr>
              <a:t>NONE</a:t>
            </a:r>
            <a:r>
              <a:rPr lang="zh-CN" altLang="en-US" sz="2800">
                <a:ea typeface="黑体" pitchFamily="2" charset="-122"/>
              </a:rPr>
              <a:t>：空值</a:t>
            </a:r>
            <a:r>
              <a:rPr lang="en-US" altLang="zh-CN" sz="2800">
                <a:ea typeface="黑体" pitchFamily="2" charset="-122"/>
              </a:rPr>
              <a:t>option</a:t>
            </a:r>
            <a:endParaRPr lang="en-US" altLang="zh-CN" sz="2800">
              <a:ea typeface="黑体" pitchFamily="2" charset="-122"/>
            </a:endParaRPr>
          </a:p>
          <a:p>
            <a:pPr lvl="1"/>
            <a:r>
              <a:rPr lang="en-US" altLang="zh-CN" sz="2800">
                <a:ea typeface="黑体" pitchFamily="2" charset="-122"/>
              </a:rPr>
              <a:t>SOME e</a:t>
            </a:r>
            <a:r>
              <a:rPr lang="zh-CN" altLang="en-US" sz="2800">
                <a:ea typeface="黑体" pitchFamily="2" charset="-122"/>
              </a:rPr>
              <a:t>：把表达式</a:t>
            </a:r>
            <a:r>
              <a:rPr lang="en-US" altLang="zh-CN" sz="2800">
                <a:ea typeface="黑体" pitchFamily="2" charset="-122"/>
              </a:rPr>
              <a:t>e</a:t>
            </a:r>
            <a:r>
              <a:rPr lang="zh-CN" altLang="en-US" sz="2800">
                <a:ea typeface="黑体" pitchFamily="2" charset="-122"/>
              </a:rPr>
              <a:t>的值包装成对应的</a:t>
            </a:r>
            <a:r>
              <a:rPr lang="en-US" altLang="zh-CN" sz="2800">
                <a:ea typeface="黑体" pitchFamily="2" charset="-122"/>
              </a:rPr>
              <a:t>option</a:t>
            </a:r>
            <a:r>
              <a:rPr lang="zh-CN" altLang="en-US" sz="2800">
                <a:ea typeface="黑体" pitchFamily="2" charset="-122"/>
              </a:rPr>
              <a:t>类型数据</a:t>
            </a:r>
            <a:endParaRPr lang="en-US" altLang="zh-CN" sz="2800">
              <a:ea typeface="黑体" pitchFamily="2" charset="-122"/>
            </a:endParaRPr>
          </a:p>
          <a:p>
            <a:pPr lvl="1"/>
            <a:r>
              <a:rPr lang="en-US" altLang="zh-CN" sz="2800">
                <a:ea typeface="黑体" pitchFamily="2" charset="-122"/>
              </a:rPr>
              <a:t>isSome t</a:t>
            </a:r>
            <a:r>
              <a:rPr lang="zh-CN" altLang="en-US" sz="2800">
                <a:ea typeface="黑体" pitchFamily="2" charset="-122"/>
              </a:rPr>
              <a:t>：查看</a:t>
            </a:r>
            <a:r>
              <a:rPr lang="en-US" altLang="zh-CN" sz="2800">
                <a:ea typeface="黑体" pitchFamily="2" charset="-122"/>
              </a:rPr>
              <a:t>t</a:t>
            </a:r>
            <a:r>
              <a:rPr lang="zh-CN" altLang="en-US" sz="2800">
                <a:ea typeface="黑体" pitchFamily="2" charset="-122"/>
              </a:rPr>
              <a:t>是否为</a:t>
            </a:r>
            <a:r>
              <a:rPr lang="en-US" altLang="zh-CN" sz="2800">
                <a:ea typeface="黑体" pitchFamily="2" charset="-122"/>
              </a:rPr>
              <a:t>SOME</a:t>
            </a:r>
            <a:r>
              <a:rPr lang="zh-CN" altLang="en-US" sz="2800">
                <a:ea typeface="黑体" pitchFamily="2" charset="-122"/>
              </a:rPr>
              <a:t>，如果</a:t>
            </a:r>
            <a:r>
              <a:rPr lang="en-US" altLang="zh-CN" sz="2800">
                <a:ea typeface="黑体" pitchFamily="2" charset="-122"/>
              </a:rPr>
              <a:t>t</a:t>
            </a:r>
            <a:r>
              <a:rPr lang="zh-CN" altLang="en-US" sz="2800">
                <a:ea typeface="黑体" pitchFamily="2" charset="-122"/>
              </a:rPr>
              <a:t>为</a:t>
            </a:r>
            <a:r>
              <a:rPr lang="en-US" altLang="zh-CN" sz="2800">
                <a:ea typeface="黑体" pitchFamily="2" charset="-122"/>
              </a:rPr>
              <a:t>NONE</a:t>
            </a:r>
            <a:r>
              <a:rPr lang="zh-CN" altLang="en-US" sz="2800">
                <a:ea typeface="黑体" pitchFamily="2" charset="-122"/>
              </a:rPr>
              <a:t>，则返回</a:t>
            </a:r>
            <a:r>
              <a:rPr lang="en-US" altLang="zh-CN" sz="2800">
                <a:ea typeface="黑体" pitchFamily="2" charset="-122"/>
              </a:rPr>
              <a:t>false</a:t>
            </a:r>
            <a:br>
              <a:rPr lang="en-US" altLang="zh-CN" sz="2800">
                <a:ea typeface="黑体" pitchFamily="2" charset="-122"/>
              </a:rPr>
            </a:br>
            <a:r>
              <a:rPr lang="en-US" altLang="zh-CN" sz="2800">
                <a:ea typeface="黑体" pitchFamily="2" charset="-122"/>
              </a:rPr>
              <a:t>					          </a:t>
            </a:r>
            <a:r>
              <a:rPr lang="zh-CN" altLang="en-US" sz="2800">
                <a:ea typeface="黑体" pitchFamily="2" charset="-122"/>
              </a:rPr>
              <a:t>如果</a:t>
            </a:r>
            <a:r>
              <a:rPr lang="en-US" altLang="zh-CN" sz="2800">
                <a:ea typeface="黑体" pitchFamily="2" charset="-122"/>
              </a:rPr>
              <a:t>t</a:t>
            </a:r>
            <a:r>
              <a:rPr lang="zh-CN" altLang="en-US" sz="2800">
                <a:ea typeface="黑体" pitchFamily="2" charset="-122"/>
              </a:rPr>
              <a:t>为</a:t>
            </a:r>
            <a:r>
              <a:rPr lang="en-US" altLang="zh-CN" sz="2800">
                <a:ea typeface="黑体" pitchFamily="2" charset="-122"/>
              </a:rPr>
              <a:t>SOME</a:t>
            </a:r>
            <a:r>
              <a:rPr lang="zh-CN" altLang="en-US" sz="2800">
                <a:ea typeface="黑体" pitchFamily="2" charset="-122"/>
              </a:rPr>
              <a:t>，则返回</a:t>
            </a:r>
            <a:r>
              <a:rPr lang="en-US" altLang="zh-CN" sz="2800">
                <a:ea typeface="黑体" pitchFamily="2" charset="-122"/>
              </a:rPr>
              <a:t>true</a:t>
            </a:r>
            <a:endParaRPr lang="en-US" altLang="zh-CN" sz="2800">
              <a:ea typeface="黑体" pitchFamily="2" charset="-122"/>
            </a:endParaRPr>
          </a:p>
          <a:p>
            <a:pPr lvl="1"/>
            <a:r>
              <a:rPr lang="en-US" altLang="zh-CN" sz="2800">
                <a:ea typeface="黑体" pitchFamily="2" charset="-122"/>
              </a:rPr>
              <a:t>valOf t</a:t>
            </a:r>
            <a:r>
              <a:rPr lang="zh-CN" altLang="en-US" sz="2800">
                <a:ea typeface="黑体" pitchFamily="2" charset="-122"/>
              </a:rPr>
              <a:t>：得到</a:t>
            </a:r>
            <a:r>
              <a:rPr lang="en-US" altLang="zh-CN" sz="2800">
                <a:ea typeface="黑体" pitchFamily="2" charset="-122"/>
              </a:rPr>
              <a:t>SOME</a:t>
            </a:r>
            <a:r>
              <a:rPr lang="zh-CN" altLang="en-US" sz="2800">
                <a:ea typeface="黑体" pitchFamily="2" charset="-122"/>
              </a:rPr>
              <a:t>包装的值。如</a:t>
            </a:r>
            <a:r>
              <a:rPr lang="en-US" altLang="zh-CN" sz="2800">
                <a:ea typeface="黑体" pitchFamily="2" charset="-122"/>
              </a:rPr>
              <a:t>valOf (SOME 5) = 5</a:t>
            </a:r>
            <a:endParaRPr lang="en-US" altLang="zh-CN" sz="2800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>
                <a:latin typeface="Calibri" pitchFamily="34" charset="0"/>
                <a:ea typeface="黑体" pitchFamily="2" charset="-122"/>
              </a:rPr>
              <a:t>Options</a:t>
            </a:r>
            <a:r>
              <a:rPr lang="zh-CN" altLang="en-US">
                <a:ea typeface="黑体" pitchFamily="2" charset="-122"/>
              </a:rPr>
              <a:t>类型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575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datatype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’a option = NONE | SOME of ’a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try (f, [ ]) = NONE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| try (f, x::L) =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(f x)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			NONE =&gt; try (f, L)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     |    y      =&gt; y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796" name="矩形 4"/>
          <p:cNvSpPr/>
          <p:nvPr/>
        </p:nvSpPr>
        <p:spPr>
          <a:xfrm>
            <a:off x="1154113" y="5738813"/>
            <a:ext cx="5453062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90204" pitchFamily="34" charset="0"/>
                <a:ea typeface="宋体" pitchFamily="2" charset="-122"/>
              </a:rPr>
              <a:t>try : (’a -&gt; ’b option) * ’a list -&gt; ’b option</a:t>
            </a:r>
            <a:endParaRPr lang="zh-CN" altLang="en-US" sz="2400"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37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ea typeface="黑体" pitchFamily="2" charset="-122"/>
              </a:rPr>
              <a:t>多态类型的</a:t>
            </a:r>
            <a:r>
              <a:rPr lang="zh-CN" altLang="en-US">
                <a:latin typeface="Calibri" pitchFamily="34" charset="0"/>
                <a:ea typeface="黑体" pitchFamily="2" charset="-122"/>
              </a:rPr>
              <a:t>推导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(typability)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773738" cy="21018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type for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iff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has type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is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provable</a:t>
            </a:r>
            <a:endParaRPr kumimoji="0" lang="en-US" altLang="zh-CN" sz="2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the scope of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has type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iff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declares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x:t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is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provable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4" name="矩形 3"/>
          <p:cNvSpPr/>
          <p:nvPr/>
        </p:nvSpPr>
        <p:spPr>
          <a:xfrm>
            <a:off x="720725" y="4348163"/>
            <a:ext cx="9191625" cy="1816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list</a:t>
            </a:r>
            <a:r>
              <a:rPr lang="zh-CN" altLang="en-US">
                <a:latin typeface="Arial" panose="020B0604020202090204" pitchFamily="34" charset="0"/>
                <a:ea typeface="黑体" pitchFamily="2" charset="-122"/>
              </a:rPr>
              <a:t>的反转函数</a:t>
            </a:r>
            <a:r>
              <a:rPr lang="zh-CN" altLang="en-US">
                <a:latin typeface="Arial" panose="020B0604020202090204" pitchFamily="34" charset="0"/>
                <a:ea typeface="宋体" pitchFamily="2" charset="-122"/>
              </a:rPr>
              <a:t>：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rev</a:t>
            </a:r>
            <a:r>
              <a:rPr lang="zh-CN" altLang="en-US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：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’a list -&gt; ’a list</a:t>
            </a:r>
            <a:endParaRPr lang="en-US" altLang="zh-CN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int list -&gt; int list 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		is a type for 	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rev</a:t>
            </a:r>
            <a:endParaRPr lang="en-US" altLang="zh-CN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real list -&gt; real list 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	is a type for 	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rev</a:t>
            </a:r>
            <a:endParaRPr lang="en-US" altLang="zh-CN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string list -&gt; string list 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	is a type for 	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rev</a:t>
            </a:r>
            <a:endParaRPr lang="en-US" altLang="zh-CN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125" name="矩形 4"/>
          <p:cNvSpPr/>
          <p:nvPr/>
        </p:nvSpPr>
        <p:spPr>
          <a:xfrm>
            <a:off x="7127875" y="2427288"/>
            <a:ext cx="4427538" cy="138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If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e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 has type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t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, and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t’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 is an instance of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t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, then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e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 also has type </a:t>
            </a:r>
            <a:r>
              <a:rPr lang="en-US" altLang="zh-CN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t’</a:t>
            </a:r>
            <a:endParaRPr lang="zh-CN" altLang="en-US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124" grpId="0"/>
      <p:bldP spid="512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>
                <a:ea typeface="黑体" pitchFamily="2" charset="-122"/>
              </a:rPr>
              <a:t>程序的局限性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517650"/>
            <a:ext cx="11550650" cy="1422400"/>
          </a:xfrm>
        </p:spPr>
        <p:txBody>
          <a:bodyPr vert="horz" wrap="square" lIns="91440" tIns="45720" rIns="91440" bIns="45720" anchor="t" anchorCtr="0"/>
          <a:p>
            <a:r>
              <a:rPr lang="zh-CN" altLang="en-US">
                <a:ea typeface="黑体" pitchFamily="2" charset="-122"/>
              </a:rPr>
              <a:t>程序执行后返回布尔值，只能获取能否找零的结果</a:t>
            </a:r>
            <a:r>
              <a:rPr lang="en-US" altLang="zh-CN">
                <a:ea typeface="黑体" pitchFamily="2" charset="-122"/>
              </a:rPr>
              <a:t>(true</a:t>
            </a:r>
            <a:r>
              <a:rPr lang="zh-CN" altLang="en-US">
                <a:ea typeface="黑体" pitchFamily="2" charset="-122"/>
              </a:rPr>
              <a:t>能，</a:t>
            </a:r>
            <a:r>
              <a:rPr lang="en-US" altLang="zh-CN">
                <a:ea typeface="黑体" pitchFamily="2" charset="-122"/>
              </a:rPr>
              <a:t>false</a:t>
            </a:r>
            <a:r>
              <a:rPr lang="zh-CN" altLang="en-US">
                <a:ea typeface="黑体" pitchFamily="2" charset="-122"/>
              </a:rPr>
              <a:t>不能</a:t>
            </a:r>
            <a:r>
              <a:rPr lang="en-US" altLang="zh-CN">
                <a:ea typeface="黑体" pitchFamily="2" charset="-122"/>
              </a:rPr>
              <a:t>)</a:t>
            </a:r>
            <a:endParaRPr lang="en-US" altLang="zh-CN">
              <a:ea typeface="黑体" pitchFamily="2" charset="-122"/>
            </a:endParaRPr>
          </a:p>
          <a:p>
            <a:r>
              <a:rPr lang="zh-CN" altLang="en-US">
                <a:ea typeface="黑体" pitchFamily="2" charset="-122"/>
              </a:rPr>
              <a:t>能否在判断过程中获取更多的信息：如果能找零，怎么找？</a:t>
            </a:r>
            <a:endParaRPr lang="en-US" altLang="zh-CN"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2852738"/>
            <a:ext cx="8385175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change :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list -&gt; 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list -&gt;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bool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-&gt;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bool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8415338" y="2965450"/>
            <a:ext cx="808038" cy="384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3382963"/>
            <a:ext cx="10626725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mkchange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: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list -&gt; 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list -&gt;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bool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-&gt;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list option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200" y="4116388"/>
            <a:ext cx="11061700" cy="21574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(* REQUIRES p is total, n ≥0, L a list of positive integers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   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*)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(* ENSURES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mkchange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(n, L) p =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SOME A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,		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*)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(* 			where A is a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sublist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A of L with	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*)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(* 			sum A = n and p A =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true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*)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(* 			    if there is such a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sublist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;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 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	      *)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(* 		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mkchange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 (n, L) p =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NONE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, otherwise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*)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38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4" grpId="0"/>
      <p:bldP spid="5" grpId="0" bldLvl="0" animBg="1"/>
      <p:bldP spid="6" grpId="0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65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mkchange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90204" pitchFamily="34" charset="0"/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354013" y="1728788"/>
            <a:ext cx="9045575" cy="4351337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b="1">
                <a:ea typeface="宋体" pitchFamily="2" charset="-122"/>
              </a:rPr>
              <a:t>fun</a:t>
            </a:r>
            <a:r>
              <a:rPr lang="en-US" altLang="zh-CN">
                <a:ea typeface="宋体" pitchFamily="2" charset="-122"/>
              </a:rPr>
              <a:t> mkchange (0, L) p =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</a:t>
            </a:r>
            <a:r>
              <a:rPr lang="zh-CN" altLang="en-US">
                <a:ea typeface="宋体" pitchFamily="2" charset="-122"/>
              </a:rPr>
              <a:t>  </a:t>
            </a:r>
            <a:r>
              <a:rPr lang="en-US" altLang="zh-CN" b="1">
                <a:solidFill>
                  <a:srgbClr val="FF0000"/>
                </a:solidFill>
                <a:ea typeface="宋体" pitchFamily="2" charset="-122"/>
              </a:rPr>
              <a:t>if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 p [ ] </a:t>
            </a:r>
            <a:r>
              <a:rPr lang="en-US" altLang="zh-CN" b="1">
                <a:solidFill>
                  <a:srgbClr val="FF0000"/>
                </a:solidFill>
                <a:ea typeface="宋体" pitchFamily="2" charset="-122"/>
              </a:rPr>
              <a:t>then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 SOME [ ] </a:t>
            </a:r>
            <a:r>
              <a:rPr lang="en-US" altLang="zh-CN" b="1">
                <a:solidFill>
                  <a:srgbClr val="FF0000"/>
                </a:solidFill>
                <a:ea typeface="宋体" pitchFamily="2" charset="-122"/>
              </a:rPr>
              <a:t>else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 NONE</a:t>
            </a:r>
            <a:endParaRPr lang="en-US" altLang="zh-CN">
              <a:solidFill>
                <a:srgbClr val="FF0000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| mkchange (n, [ ]) p =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NONE</a:t>
            </a:r>
            <a:endParaRPr lang="en-US" altLang="zh-CN">
              <a:solidFill>
                <a:srgbClr val="FF0000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| mkchange (n, x::R) p =</a:t>
            </a:r>
            <a:r>
              <a:rPr lang="zh-CN" altLang="en-US">
                <a:ea typeface="宋体" pitchFamily="2" charset="-122"/>
              </a:rPr>
              <a:t> </a:t>
            </a:r>
            <a:endParaRPr lang="en-US" altLang="zh-CN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zh-CN" altLang="en-US">
                <a:ea typeface="宋体" pitchFamily="2" charset="-122"/>
              </a:rPr>
              <a:t>  </a:t>
            </a:r>
            <a:r>
              <a:rPr lang="en-US" altLang="zh-CN" b="1">
                <a:ea typeface="宋体" pitchFamily="2" charset="-122"/>
              </a:rPr>
              <a:t>if</a:t>
            </a:r>
            <a:r>
              <a:rPr lang="en-US" altLang="zh-CN">
                <a:ea typeface="宋体" pitchFamily="2" charset="-122"/>
              </a:rPr>
              <a:t> x &lt;= n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</a:t>
            </a:r>
            <a:r>
              <a:rPr lang="zh-CN" altLang="en-US" b="1">
                <a:ea typeface="宋体" pitchFamily="2" charset="-122"/>
              </a:rPr>
              <a:t>  </a:t>
            </a:r>
            <a:r>
              <a:rPr lang="en-US" altLang="zh-CN" b="1">
                <a:ea typeface="宋体" pitchFamily="2" charset="-122"/>
              </a:rPr>
              <a:t>then</a:t>
            </a:r>
            <a:br>
              <a:rPr lang="en-US" altLang="zh-CN" b="1">
                <a:ea typeface="宋体" pitchFamily="2" charset="-122"/>
              </a:rPr>
            </a:br>
            <a:r>
              <a:rPr lang="en-US" altLang="zh-CN" b="1">
                <a:ea typeface="宋体" pitchFamily="2" charset="-122"/>
              </a:rPr>
              <a:t>		case</a:t>
            </a:r>
            <a:r>
              <a:rPr lang="en-US" altLang="zh-CN">
                <a:ea typeface="宋体" pitchFamily="2" charset="-122"/>
              </a:rPr>
              <a:t> mkchange (n-x, R) (</a:t>
            </a:r>
            <a:r>
              <a:rPr lang="en-US" altLang="zh-CN" b="1">
                <a:ea typeface="宋体" pitchFamily="2" charset="-122"/>
              </a:rPr>
              <a:t>fn</a:t>
            </a:r>
            <a:r>
              <a:rPr lang="en-US" altLang="zh-CN">
                <a:ea typeface="宋体" pitchFamily="2" charset="-122"/>
              </a:rPr>
              <a:t> A =&gt; p(x::A)) </a:t>
            </a:r>
            <a:r>
              <a:rPr lang="en-US" altLang="zh-CN" b="1">
                <a:ea typeface="宋体" pitchFamily="2" charset="-122"/>
              </a:rPr>
              <a:t>of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	</a:t>
            </a:r>
            <a:r>
              <a:rPr lang="zh-CN" altLang="en-US">
                <a:ea typeface="宋体" pitchFamily="2" charset="-122"/>
              </a:rPr>
              <a:t>     </a:t>
            </a:r>
            <a:r>
              <a:rPr lang="en-US" altLang="zh-CN">
                <a:ea typeface="宋体" pitchFamily="2" charset="-122"/>
              </a:rPr>
              <a:t>	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SOME A =&gt; SOME (x::A)</a:t>
            </a:r>
            <a:br>
              <a:rPr lang="en-US" altLang="zh-CN">
                <a:solidFill>
                  <a:srgbClr val="FF0000"/>
                </a:solidFill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	</a:t>
            </a:r>
            <a:r>
              <a:rPr lang="zh-CN" altLang="en-US">
                <a:ea typeface="宋体" pitchFamily="2" charset="-122"/>
              </a:rPr>
              <a:t>        </a:t>
            </a:r>
            <a:r>
              <a:rPr lang="en-US" altLang="zh-CN">
                <a:ea typeface="宋体" pitchFamily="2" charset="-122"/>
              </a:rPr>
              <a:t>|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NONE </a:t>
            </a:r>
            <a:r>
              <a:rPr lang="en-US" altLang="zh-CN">
                <a:ea typeface="宋体" pitchFamily="2" charset="-122"/>
              </a:rPr>
              <a:t>=&gt; mkchange (n, R) p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 </a:t>
            </a:r>
            <a:r>
              <a:rPr lang="zh-CN" altLang="en-US" b="1">
                <a:ea typeface="宋体" pitchFamily="2" charset="-122"/>
              </a:rPr>
              <a:t> </a:t>
            </a:r>
            <a:r>
              <a:rPr lang="en-US" altLang="zh-CN" b="1">
                <a:ea typeface="宋体" pitchFamily="2" charset="-122"/>
              </a:rPr>
              <a:t>else	</a:t>
            </a:r>
            <a:r>
              <a:rPr lang="en-US" altLang="zh-CN">
                <a:ea typeface="宋体" pitchFamily="2" charset="-122"/>
              </a:rPr>
              <a:t>mkchange (n, R) p</a:t>
            </a:r>
            <a:br>
              <a:rPr lang="en-US" altLang="zh-CN">
                <a:ea typeface="宋体" pitchFamily="2" charset="-122"/>
              </a:rPr>
            </a:br>
            <a:br>
              <a:rPr lang="en-US" altLang="zh-CN">
                <a:ea typeface="宋体" pitchFamily="2" charset="-122"/>
              </a:rPr>
            </a:br>
            <a:endParaRPr lang="zh-CN" altLang="en-US">
              <a:ea typeface="宋体" pitchFamily="2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088063" y="261938"/>
            <a:ext cx="6729412" cy="27987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pt-BR" altLang="zh-CN" sz="2400" b="1">
                <a:solidFill>
                  <a:srgbClr val="0033CC"/>
                </a:solidFill>
                <a:ea typeface="宋体" pitchFamily="2" charset="-122"/>
              </a:rPr>
              <a:t>fun</a:t>
            </a:r>
            <a:r>
              <a:rPr lang="pt-BR" altLang="zh-CN" sz="2400">
                <a:solidFill>
                  <a:srgbClr val="0033CC"/>
                </a:solidFill>
                <a:ea typeface="宋体" pitchFamily="2" charset="-122"/>
              </a:rPr>
              <a:t> change (0, L) p = p [ ]</a:t>
            </a:r>
            <a:br>
              <a:rPr lang="pt-BR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zh-CN" altLang="en-US" sz="2400">
                <a:solidFill>
                  <a:srgbClr val="0033CC"/>
                </a:solidFill>
                <a:ea typeface="宋体" pitchFamily="2" charset="-122"/>
              </a:rPr>
              <a:t>    </a:t>
            </a:r>
            <a:r>
              <a:rPr lang="pt-BR" altLang="zh-CN" sz="2400">
                <a:solidFill>
                  <a:srgbClr val="0033CC"/>
                </a:solidFill>
                <a:ea typeface="宋体" pitchFamily="2" charset="-122"/>
              </a:rPr>
              <a:t>| change (n, [ ]) p = </a:t>
            </a:r>
            <a:r>
              <a:rPr lang="pt-BR" altLang="zh-CN" sz="2400" b="1">
                <a:solidFill>
                  <a:srgbClr val="0033CC"/>
                </a:solidFill>
                <a:ea typeface="宋体" pitchFamily="2" charset="-122"/>
              </a:rPr>
              <a:t>false</a:t>
            </a:r>
            <a:br>
              <a:rPr lang="pt-BR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zh-CN" altLang="en-US" sz="2400">
                <a:solidFill>
                  <a:srgbClr val="0033CC"/>
                </a:solidFill>
                <a:ea typeface="宋体" pitchFamily="2" charset="-122"/>
              </a:rPr>
              <a:t>    </a:t>
            </a:r>
            <a:r>
              <a:rPr lang="pt-BR" altLang="zh-CN" sz="2400">
                <a:solidFill>
                  <a:srgbClr val="0033CC"/>
                </a:solidFill>
                <a:ea typeface="宋体" pitchFamily="2" charset="-122"/>
              </a:rPr>
              <a:t>| change (n, x::R) p =</a:t>
            </a:r>
            <a:br>
              <a:rPr lang="pt-BR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pt-BR" altLang="zh-CN" sz="2400">
                <a:solidFill>
                  <a:srgbClr val="0033CC"/>
                </a:solidFill>
                <a:ea typeface="宋体" pitchFamily="2" charset="-122"/>
              </a:rPr>
              <a:t>	</a:t>
            </a:r>
            <a:r>
              <a:rPr lang="pt-BR" altLang="zh-CN" sz="2400" b="1">
                <a:solidFill>
                  <a:srgbClr val="0033CC"/>
                </a:solidFill>
                <a:ea typeface="宋体" pitchFamily="2" charset="-122"/>
              </a:rPr>
              <a:t>if</a:t>
            </a:r>
            <a:r>
              <a:rPr lang="pt-BR" altLang="zh-CN" sz="2400">
                <a:solidFill>
                  <a:srgbClr val="0033CC"/>
                </a:solidFill>
                <a:ea typeface="宋体" pitchFamily="2" charset="-122"/>
              </a:rPr>
              <a:t> x &lt;= n</a:t>
            </a:r>
            <a:br>
              <a:rPr lang="pt-BR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pt-BR" altLang="zh-CN" sz="2400">
                <a:solidFill>
                  <a:srgbClr val="0033CC"/>
                </a:solidFill>
                <a:ea typeface="宋体" pitchFamily="2" charset="-122"/>
              </a:rPr>
              <a:t>	</a:t>
            </a:r>
            <a:r>
              <a:rPr lang="pt-BR" altLang="zh-CN" sz="2400" b="1">
                <a:solidFill>
                  <a:srgbClr val="0033CC"/>
                </a:solidFill>
                <a:ea typeface="宋体" pitchFamily="2" charset="-122"/>
              </a:rPr>
              <a:t>then</a:t>
            </a:r>
            <a:r>
              <a:rPr lang="pt-BR" altLang="zh-CN" sz="2400">
                <a:solidFill>
                  <a:srgbClr val="0033CC"/>
                </a:solidFill>
                <a:ea typeface="宋体" pitchFamily="2" charset="-122"/>
              </a:rPr>
              <a:t> (change (n-x, R) (fn A =&gt; p(x::A))</a:t>
            </a:r>
            <a:br>
              <a:rPr lang="pt-BR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pt-BR" altLang="zh-CN" sz="2400">
                <a:solidFill>
                  <a:srgbClr val="0033CC"/>
                </a:solidFill>
                <a:ea typeface="宋体" pitchFamily="2" charset="-122"/>
              </a:rPr>
              <a:t>		</a:t>
            </a:r>
            <a:r>
              <a:rPr lang="zh-CN" altLang="en-US" sz="2400" b="1">
                <a:solidFill>
                  <a:srgbClr val="0033CC"/>
                </a:solidFill>
                <a:ea typeface="宋体" pitchFamily="2" charset="-122"/>
              </a:rPr>
              <a:t>    </a:t>
            </a:r>
            <a:r>
              <a:rPr lang="pt-BR" altLang="zh-CN" sz="2400" b="1">
                <a:solidFill>
                  <a:srgbClr val="0033CC"/>
                </a:solidFill>
                <a:ea typeface="宋体" pitchFamily="2" charset="-122"/>
              </a:rPr>
              <a:t>orelse </a:t>
            </a:r>
            <a:r>
              <a:rPr lang="pt-BR" altLang="zh-CN" sz="2400">
                <a:solidFill>
                  <a:srgbClr val="0033CC"/>
                </a:solidFill>
                <a:ea typeface="宋体" pitchFamily="2" charset="-122"/>
              </a:rPr>
              <a:t>change (n, R) p)</a:t>
            </a:r>
            <a:br>
              <a:rPr lang="pt-BR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pt-BR" altLang="zh-CN" sz="2400">
                <a:solidFill>
                  <a:srgbClr val="0033CC"/>
                </a:solidFill>
                <a:ea typeface="宋体" pitchFamily="2" charset="-122"/>
              </a:rPr>
              <a:t>	</a:t>
            </a:r>
            <a:r>
              <a:rPr lang="pt-BR" altLang="zh-CN" sz="2400" b="1">
                <a:solidFill>
                  <a:srgbClr val="0033CC"/>
                </a:solidFill>
                <a:ea typeface="宋体" pitchFamily="2" charset="-122"/>
              </a:rPr>
              <a:t>else</a:t>
            </a:r>
            <a:r>
              <a:rPr lang="pt-BR" altLang="zh-CN" sz="2400">
                <a:solidFill>
                  <a:srgbClr val="0033CC"/>
                </a:solidFill>
                <a:ea typeface="宋体" pitchFamily="2" charset="-122"/>
              </a:rPr>
              <a:t> change (n, R) p</a:t>
            </a:r>
            <a:endParaRPr lang="pt-BR" altLang="zh-CN" sz="2400">
              <a:solidFill>
                <a:srgbClr val="0033CC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6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93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123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>
                <a:ea typeface="黑体" pitchFamily="2" charset="-122"/>
              </a:rPr>
              <a:t>表达式的计算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7174" name="文本框 8"/>
          <p:cNvSpPr txBox="1"/>
          <p:nvPr/>
        </p:nvSpPr>
        <p:spPr>
          <a:xfrm>
            <a:off x="1397000" y="5878513"/>
            <a:ext cx="484505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如何确保程序安全运行？</a:t>
            </a:r>
            <a:endParaRPr lang="zh-CN" altLang="en-US" sz="3200">
              <a:solidFill>
                <a:srgbClr val="FF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25563" y="1787525"/>
            <a:ext cx="1377950" cy="522288"/>
          </a:xfrm>
          <a:prstGeom prst="rect">
            <a:avLst/>
          </a:prstGeom>
          <a:solidFill>
            <a:srgbClr val="DEEBF6"/>
          </a:solidFill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表达式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9988" y="2889250"/>
            <a:ext cx="1689100" cy="523875"/>
          </a:xfrm>
          <a:prstGeom prst="rect">
            <a:avLst/>
          </a:prstGeom>
          <a:solidFill>
            <a:srgbClr val="DEEBF6"/>
          </a:solidFill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类型推导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1075" y="3922713"/>
            <a:ext cx="2068513" cy="523875"/>
          </a:xfrm>
          <a:prstGeom prst="rect">
            <a:avLst/>
          </a:prstGeom>
          <a:solidFill>
            <a:srgbClr val="DEEBF6"/>
          </a:solidFill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表达式求值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1865313" y="2416175"/>
            <a:ext cx="268288" cy="387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1865313" y="3486150"/>
            <a:ext cx="268288" cy="387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6163" y="2344738"/>
            <a:ext cx="210978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Well-typed</a:t>
            </a:r>
            <a:endParaRPr lang="zh-CN" altLang="en-US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12" name="左大括号 11"/>
          <p:cNvSpPr/>
          <p:nvPr/>
        </p:nvSpPr>
        <p:spPr>
          <a:xfrm>
            <a:off x="3224213" y="3802063"/>
            <a:ext cx="147638" cy="765175"/>
          </a:xfrm>
          <a:prstGeom prst="lef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00450" y="3614738"/>
            <a:ext cx="23241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>
                <a:latin typeface="黑体" pitchFamily="2" charset="-122"/>
                <a:ea typeface="黑体" pitchFamily="2" charset="-122"/>
              </a:rPr>
              <a:t>结果为某个值</a:t>
            </a:r>
            <a:endParaRPr lang="en-US" altLang="zh-CN" sz="2400">
              <a:latin typeface="黑体" pitchFamily="2" charset="-122"/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0033CC"/>
                </a:solidFill>
                <a:ea typeface="黑体" pitchFamily="2" charset="-122"/>
              </a:rPr>
              <a:t>or</a:t>
            </a:r>
            <a:endParaRPr lang="en-US" altLang="zh-CN" sz="2400">
              <a:solidFill>
                <a:srgbClr val="0033CC"/>
              </a:solidFill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>
                <a:latin typeface="黑体" pitchFamily="2" charset="-122"/>
                <a:ea typeface="黑体" pitchFamily="2" charset="-122"/>
              </a:rPr>
              <a:t>永远循环</a:t>
            </a:r>
            <a:endParaRPr lang="en-US" altLang="zh-CN" sz="24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6242050" y="3486150"/>
            <a:ext cx="4718050" cy="1328738"/>
          </a:xfrm>
          <a:prstGeom prst="wedgeRoundRectCallout">
            <a:avLst>
              <a:gd name="adj1" fmla="val -66053"/>
              <a:gd name="adj2" fmla="val 27362"/>
              <a:gd name="adj3" fmla="val 16667"/>
            </a:avLst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>
                <a:ea typeface="黑体" pitchFamily="2" charset="-122"/>
              </a:rPr>
              <a:t>除逻辑错误外，是否会出现其他错误？</a:t>
            </a:r>
            <a:endParaRPr lang="en-US" altLang="zh-CN" sz="2000">
              <a:ea typeface="黑体" pitchFamily="2" charset="-122"/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>
                <a:ea typeface="黑体" pitchFamily="2" charset="-122"/>
              </a:rPr>
              <a:t>过程严谨，不会出错，但可能导致运行时错误。如</a:t>
            </a:r>
            <a:r>
              <a:rPr lang="en-US" altLang="zh-CN" sz="1800">
                <a:ea typeface="黑体" pitchFamily="2" charset="-122"/>
              </a:rPr>
              <a:t>fact</a:t>
            </a:r>
            <a:r>
              <a:rPr lang="zh-CN" altLang="en-US" sz="1800">
                <a:ea typeface="黑体" pitchFamily="2" charset="-122"/>
              </a:rPr>
              <a:t> </a:t>
            </a:r>
            <a:r>
              <a:rPr lang="en-US" altLang="zh-CN" sz="1800">
                <a:ea typeface="黑体" pitchFamily="2" charset="-122"/>
              </a:rPr>
              <a:t>100</a:t>
            </a:r>
            <a:r>
              <a:rPr lang="zh-CN" altLang="en-US" sz="1800">
                <a:ea typeface="黑体" pitchFamily="2" charset="-122"/>
              </a:rPr>
              <a:t>、</a:t>
            </a:r>
            <a:r>
              <a:rPr lang="en-US" altLang="zh-CN" sz="1800">
                <a:ea typeface="黑体" pitchFamily="2" charset="-122"/>
              </a:rPr>
              <a:t>42</a:t>
            </a:r>
            <a:r>
              <a:rPr lang="zh-CN" altLang="en-US" sz="1800">
                <a:ea typeface="黑体" pitchFamily="2" charset="-122"/>
              </a:rPr>
              <a:t> </a:t>
            </a:r>
            <a:r>
              <a:rPr lang="en-US" altLang="zh-CN" sz="1800">
                <a:ea typeface="黑体" pitchFamily="2" charset="-122"/>
              </a:rPr>
              <a:t>div</a:t>
            </a:r>
            <a:r>
              <a:rPr lang="zh-CN" altLang="en-US" sz="1800">
                <a:ea typeface="黑体" pitchFamily="2" charset="-122"/>
              </a:rPr>
              <a:t> </a:t>
            </a:r>
            <a:r>
              <a:rPr lang="en-US" altLang="zh-CN" sz="1800">
                <a:ea typeface="黑体" pitchFamily="2" charset="-122"/>
              </a:rPr>
              <a:t>0</a:t>
            </a:r>
            <a:endParaRPr lang="zh-CN" altLang="en-US" sz="1600"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62500" y="5032375"/>
            <a:ext cx="6697663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>
              <a:lnSpc>
                <a:spcPct val="100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基于语法的类型检测：不对表达式进行求解，</a:t>
            </a:r>
            <a:b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</a:br>
            <a:r>
              <a:rPr lang="en-US" altLang="zh-CN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			    </a:t>
            </a:r>
            <a:r>
              <a:rPr lang="zh-CN" altLang="en-US" sz="24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故不能避免运行时错误</a:t>
            </a:r>
            <a:endParaRPr lang="zh-CN" altLang="en-US" sz="2400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7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  <p:bldP spid="2" grpId="0" bldLvl="0" animBg="1"/>
      <p:bldP spid="9" grpId="0" bldLvl="0" animBg="1"/>
      <p:bldP spid="11" grpId="0" bldLvl="0" animBg="1"/>
      <p:bldP spid="5" grpId="0" bldLvl="0" animBg="1"/>
      <p:bldP spid="13" grpId="0" bldLvl="0" animBg="1"/>
      <p:bldP spid="6" grpId="0"/>
      <p:bldP spid="12" grpId="0" bldLvl="0" animBg="1"/>
      <p:bldP spid="14" grpId="0" build="p"/>
      <p:bldP spid="16" grpId="0" bldLvl="0" animBg="1"/>
      <p:bldP spid="1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>
                <a:ea typeface="黑体" pitchFamily="2" charset="-122"/>
              </a:rPr>
              <a:t>引入异常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838200" y="1692275"/>
            <a:ext cx="10515600" cy="4351338"/>
          </a:xfrm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ML</a:t>
            </a:r>
            <a:r>
              <a:rPr lang="zh-CN" altLang="en-US">
                <a:ea typeface="黑体" pitchFamily="2" charset="-122"/>
              </a:rPr>
              <a:t>中的异常：</a:t>
            </a:r>
            <a:endParaRPr lang="en-US" altLang="zh-CN">
              <a:ea typeface="宋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itchFamily="2" charset="-122"/>
              </a:rPr>
              <a:t>ML</a:t>
            </a:r>
            <a:r>
              <a:rPr lang="zh-CN" altLang="en-US">
                <a:ea typeface="黑体" pitchFamily="2" charset="-122"/>
              </a:rPr>
              <a:t>自带一些异常处理</a:t>
            </a:r>
            <a:r>
              <a:rPr lang="en-US" altLang="zh-CN">
                <a:ea typeface="宋体" pitchFamily="2" charset="-122"/>
              </a:rPr>
              <a:t>(</a:t>
            </a:r>
            <a:r>
              <a:rPr lang="zh-CN" altLang="en-US">
                <a:ea typeface="黑体" pitchFamily="2" charset="-122"/>
              </a:rPr>
              <a:t>如</a:t>
            </a:r>
            <a:r>
              <a:rPr lang="en-US" altLang="zh-CN">
                <a:ea typeface="宋体" pitchFamily="2" charset="-122"/>
              </a:rPr>
              <a:t>Div</a:t>
            </a:r>
            <a:r>
              <a:rPr lang="zh-CN" altLang="en-US">
                <a:ea typeface="黑体" pitchFamily="2" charset="-122"/>
              </a:rPr>
              <a:t>，</a:t>
            </a:r>
            <a:r>
              <a:rPr lang="en-US" altLang="zh-CN">
                <a:ea typeface="宋体" pitchFamily="2" charset="-122"/>
              </a:rPr>
              <a:t>Overflow</a:t>
            </a:r>
            <a:r>
              <a:rPr lang="zh-CN" altLang="en-US">
                <a:ea typeface="黑体" pitchFamily="2" charset="-122"/>
              </a:rPr>
              <a:t>等</a:t>
            </a:r>
            <a:r>
              <a:rPr lang="en-US" altLang="zh-CN">
                <a:ea typeface="宋体" pitchFamily="2" charset="-122"/>
              </a:rPr>
              <a:t>)</a:t>
            </a:r>
            <a:r>
              <a:rPr lang="zh-CN" altLang="en-US">
                <a:ea typeface="黑体" pitchFamily="2" charset="-122"/>
              </a:rPr>
              <a:t>处理运行时错误</a:t>
            </a:r>
            <a:endParaRPr lang="en-US" altLang="zh-CN">
              <a:ea typeface="宋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>
                <a:ea typeface="黑体" pitchFamily="2" charset="-122"/>
              </a:rPr>
              <a:t>由程序员自定义：异常声明</a:t>
            </a:r>
            <a:r>
              <a:rPr lang="en-US" altLang="zh-CN">
                <a:ea typeface="宋体" pitchFamily="2" charset="-122"/>
              </a:rPr>
              <a:t>(declaring)/</a:t>
            </a:r>
            <a:r>
              <a:rPr lang="zh-CN" altLang="en-US">
                <a:ea typeface="黑体" pitchFamily="2" charset="-122"/>
              </a:rPr>
              <a:t>抛出</a:t>
            </a:r>
            <a:r>
              <a:rPr lang="en-US" altLang="zh-CN">
                <a:ea typeface="宋体" pitchFamily="2" charset="-122"/>
              </a:rPr>
              <a:t>(raising)/</a:t>
            </a:r>
            <a:r>
              <a:rPr lang="zh-CN" altLang="en-US">
                <a:ea typeface="黑体" pitchFamily="2" charset="-122"/>
              </a:rPr>
              <a:t>处理</a:t>
            </a:r>
            <a:r>
              <a:rPr lang="en-US" altLang="zh-CN">
                <a:ea typeface="宋体" pitchFamily="2" charset="-122"/>
              </a:rPr>
              <a:t>(handling)</a:t>
            </a:r>
            <a:endParaRPr lang="en-US" altLang="zh-CN">
              <a:ea typeface="宋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>
                <a:ea typeface="黑体" pitchFamily="2" charset="-122"/>
              </a:rPr>
              <a:t>机制灵活、作用域规则简单</a:t>
            </a:r>
            <a:endParaRPr lang="en-US" altLang="zh-CN">
              <a:ea typeface="宋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>
                <a:ea typeface="黑体" pitchFamily="2" charset="-122"/>
              </a:rPr>
              <a:t>较好的适应类型规范</a:t>
            </a:r>
            <a:endParaRPr lang="en-US" altLang="zh-CN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ea typeface="黑体" pitchFamily="2" charset="-122"/>
              </a:rPr>
              <a:t>异常的引入：</a:t>
            </a:r>
            <a:endParaRPr lang="en-US" altLang="zh-CN">
              <a:ea typeface="宋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>
                <a:ea typeface="黑体" pitchFamily="2" charset="-122"/>
              </a:rPr>
              <a:t>代码的调整：求值</a:t>
            </a:r>
            <a:r>
              <a:rPr lang="en-US" altLang="zh-CN">
                <a:ea typeface="宋体" pitchFamily="2" charset="-122"/>
              </a:rPr>
              <a:t>(Evaluation)/</a:t>
            </a:r>
            <a:r>
              <a:rPr lang="zh-CN" altLang="en-US">
                <a:ea typeface="黑体" pitchFamily="2" charset="-122"/>
              </a:rPr>
              <a:t>等价</a:t>
            </a:r>
            <a:r>
              <a:rPr lang="en-US" altLang="zh-CN">
                <a:ea typeface="宋体" pitchFamily="2" charset="-122"/>
              </a:rPr>
              <a:t>(Equality)/</a:t>
            </a:r>
            <a:r>
              <a:rPr lang="zh-CN" altLang="en-US">
                <a:ea typeface="黑体" pitchFamily="2" charset="-122"/>
              </a:rPr>
              <a:t>引用透明性</a:t>
            </a:r>
            <a:r>
              <a:rPr lang="en-US" altLang="zh-CN">
                <a:ea typeface="宋体" pitchFamily="2" charset="-122"/>
              </a:rPr>
              <a:t>(Referential</a:t>
            </a:r>
            <a:r>
              <a:rPr lang="zh-CN" altLang="en-US">
                <a:ea typeface="黑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transparency)</a:t>
            </a:r>
            <a:endParaRPr lang="zh-CN" altLang="en-US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8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42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91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04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14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21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>
                <a:ea typeface="黑体" pitchFamily="2" charset="-122"/>
              </a:rPr>
              <a:t>求值</a:t>
            </a:r>
            <a:r>
              <a:rPr lang="en-US" altLang="zh-CN">
                <a:latin typeface="Calibri" pitchFamily="34" charset="0"/>
                <a:ea typeface="宋体" pitchFamily="2" charset="-122"/>
              </a:rPr>
              <a:t>(evaluation)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6913563" y="3727450"/>
            <a:ext cx="2144712" cy="554038"/>
          </a:xfrm>
        </p:spPr>
        <p:txBody>
          <a:bodyPr vert="horz" wrap="square" lIns="91440" tIns="45720" rIns="91440" bIns="45720" anchor="t" anchorCtr="0"/>
          <a:p>
            <a:pPr marL="457200" lvl="1" indent="0">
              <a:lnSpc>
                <a:spcPct val="150000"/>
              </a:lnSpc>
              <a:buNone/>
            </a:pPr>
            <a:r>
              <a:rPr lang="zh-CN" altLang="en-US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抛出异常</a:t>
            </a:r>
            <a:endParaRPr lang="en-US" altLang="zh-CN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1075" y="2471738"/>
            <a:ext cx="2068513" cy="523875"/>
          </a:xfrm>
          <a:prstGeom prst="rect">
            <a:avLst/>
          </a:prstGeom>
          <a:solidFill>
            <a:srgbClr val="DEEBF6"/>
          </a:solidFill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表达式求值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3224213" y="2351088"/>
            <a:ext cx="147638" cy="765175"/>
          </a:xfrm>
          <a:prstGeom prst="lef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00450" y="2163763"/>
            <a:ext cx="23241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>
                <a:latin typeface="黑体" pitchFamily="2" charset="-122"/>
                <a:ea typeface="黑体" pitchFamily="2" charset="-122"/>
              </a:rPr>
              <a:t>结果为某个值</a:t>
            </a:r>
            <a:endParaRPr lang="en-US" altLang="zh-CN" sz="2400">
              <a:latin typeface="黑体" pitchFamily="2" charset="-122"/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0033CC"/>
                </a:solidFill>
                <a:ea typeface="黑体" pitchFamily="2" charset="-122"/>
              </a:rPr>
              <a:t>or</a:t>
            </a:r>
            <a:endParaRPr lang="en-US" altLang="zh-CN" sz="2400">
              <a:solidFill>
                <a:srgbClr val="0033CC"/>
              </a:solidFill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>
                <a:latin typeface="黑体" pitchFamily="2" charset="-122"/>
                <a:ea typeface="黑体" pitchFamily="2" charset="-122"/>
              </a:rPr>
              <a:t>永远循环</a:t>
            </a:r>
            <a:endParaRPr lang="en-US" altLang="zh-CN" sz="24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92513" y="3492500"/>
            <a:ext cx="2462212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90204" pitchFamily="34" charset="0"/>
                <a:ea typeface="黑体" pitchFamily="2" charset="-122"/>
              </a:rPr>
              <a:t>or</a:t>
            </a:r>
            <a:endParaRPr lang="en-US" altLang="zh-CN" sz="2400">
              <a:solidFill>
                <a:srgbClr val="FF0000"/>
              </a:solidFill>
              <a:latin typeface="Arial" panose="020B0604020202090204" pitchFamily="34" charset="0"/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处理运行时错误</a:t>
            </a:r>
            <a:endParaRPr lang="en-US" altLang="zh-CN" sz="240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6162675" y="3925888"/>
            <a:ext cx="914400" cy="276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4" grpId="0" bldLvl="0" animBg="1"/>
      <p:bldP spid="5" grpId="0" bldLvl="0" animBg="1"/>
      <p:bldP spid="6" grpId="0"/>
      <p:bldP spid="2" grpId="0"/>
      <p:bldP spid="3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等价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(equality)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90204" pitchFamily="34" charset="0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zh-CN" altLang="en-US">
                <a:ea typeface="黑体" pitchFamily="2" charset="-122"/>
              </a:rPr>
              <a:t>两个整型表达式相等</a:t>
            </a:r>
            <a:r>
              <a:rPr lang="en-US" altLang="zh-CN">
                <a:ea typeface="宋体" pitchFamily="2" charset="-122"/>
              </a:rPr>
              <a:t>		</a:t>
            </a:r>
            <a:r>
              <a:rPr lang="zh-CN" altLang="en-US">
                <a:ea typeface="黑体" pitchFamily="2" charset="-122"/>
              </a:rPr>
              <a:t>当且仅当</a:t>
            </a:r>
            <a:endParaRPr lang="en-US" altLang="zh-CN">
              <a:ea typeface="宋体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>
                <a:ea typeface="黑体" pitchFamily="2" charset="-122"/>
              </a:rPr>
              <a:t>经推导、求值后，得到</a:t>
            </a:r>
            <a:r>
              <a:rPr lang="zh-CN" altLang="en-US">
                <a:solidFill>
                  <a:srgbClr val="FF0000"/>
                </a:solidFill>
                <a:ea typeface="黑体" pitchFamily="2" charset="-122"/>
              </a:rPr>
              <a:t>相同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(same)</a:t>
            </a:r>
            <a:r>
              <a:rPr lang="zh-CN" altLang="en-US">
                <a:ea typeface="黑体" pitchFamily="2" charset="-122"/>
              </a:rPr>
              <a:t>的结果</a:t>
            </a:r>
            <a:endParaRPr lang="en-US" altLang="zh-CN">
              <a:ea typeface="宋体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>
                <a:ea typeface="宋体" pitchFamily="2" charset="-122"/>
              </a:rPr>
              <a:t>or</a:t>
            </a:r>
            <a:r>
              <a:rPr lang="zh-CN" altLang="en-US">
                <a:ea typeface="黑体" pitchFamily="2" charset="-122"/>
              </a:rPr>
              <a:t> 都执行失败</a:t>
            </a:r>
            <a:r>
              <a:rPr lang="en-US" altLang="zh-CN">
                <a:ea typeface="宋体" pitchFamily="2" charset="-122"/>
              </a:rPr>
              <a:t>(</a:t>
            </a:r>
            <a:r>
              <a:rPr lang="zh-CN" altLang="en-US">
                <a:ea typeface="黑体" pitchFamily="2" charset="-122"/>
              </a:rPr>
              <a:t>无法终止</a:t>
            </a:r>
            <a:r>
              <a:rPr lang="en-US" altLang="zh-CN">
                <a:ea typeface="宋体" pitchFamily="2" charset="-122"/>
              </a:rPr>
              <a:t>)</a:t>
            </a:r>
            <a:endParaRPr lang="en-US" altLang="zh-CN">
              <a:ea typeface="宋体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or</a:t>
            </a:r>
            <a:r>
              <a:rPr lang="zh-CN" altLang="en-US">
                <a:solidFill>
                  <a:srgbClr val="0033CC"/>
                </a:solidFill>
                <a:ea typeface="黑体" pitchFamily="2" charset="-122"/>
              </a:rPr>
              <a:t> 都抛出</a:t>
            </a:r>
            <a:r>
              <a:rPr lang="zh-CN" altLang="en-US">
                <a:solidFill>
                  <a:srgbClr val="FF0000"/>
                </a:solidFill>
                <a:ea typeface="黑体" pitchFamily="2" charset="-122"/>
              </a:rPr>
              <a:t>相同</a:t>
            </a:r>
            <a:r>
              <a:rPr lang="zh-CN" altLang="en-US">
                <a:solidFill>
                  <a:srgbClr val="0033CC"/>
                </a:solidFill>
                <a:ea typeface="黑体" pitchFamily="2" charset="-122"/>
              </a:rPr>
              <a:t>的异常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ea typeface="黑体" pitchFamily="2" charset="-122"/>
              </a:rPr>
              <a:t>类型为</a:t>
            </a:r>
            <a:r>
              <a:rPr lang="en-US" altLang="zh-CN">
                <a:ea typeface="宋体" pitchFamily="2" charset="-122"/>
              </a:rPr>
              <a:t>t -&gt; t’</a:t>
            </a:r>
            <a:r>
              <a:rPr lang="zh-CN" altLang="en-US">
                <a:ea typeface="黑体" pitchFamily="2" charset="-122"/>
              </a:rPr>
              <a:t> 的两个表达式相等</a:t>
            </a:r>
            <a:r>
              <a:rPr lang="en-US" altLang="zh-CN">
                <a:ea typeface="宋体" pitchFamily="2" charset="-122"/>
              </a:rPr>
              <a:t>		</a:t>
            </a:r>
            <a:r>
              <a:rPr lang="zh-CN" altLang="en-US">
                <a:ea typeface="黑体" pitchFamily="2" charset="-122"/>
              </a:rPr>
              <a:t>当且仅当</a:t>
            </a:r>
            <a:endParaRPr lang="en-US" altLang="zh-CN">
              <a:ea typeface="宋体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>
                <a:ea typeface="黑体" pitchFamily="2" charset="-122"/>
              </a:rPr>
              <a:t>经表达式求值后，得到</a:t>
            </a:r>
            <a:r>
              <a:rPr lang="zh-CN" altLang="en-US">
                <a:solidFill>
                  <a:srgbClr val="FF0000"/>
                </a:solidFill>
                <a:ea typeface="黑体" pitchFamily="2" charset="-122"/>
              </a:rPr>
              <a:t>相等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(equal)</a:t>
            </a:r>
            <a:r>
              <a:rPr lang="zh-CN" altLang="en-US">
                <a:ea typeface="黑体" pitchFamily="2" charset="-122"/>
              </a:rPr>
              <a:t>的结果</a:t>
            </a:r>
            <a:endParaRPr lang="en-US" altLang="zh-CN">
              <a:ea typeface="宋体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>
                <a:ea typeface="宋体" pitchFamily="2" charset="-122"/>
              </a:rPr>
              <a:t>or </a:t>
            </a:r>
            <a:r>
              <a:rPr lang="zh-CN" altLang="en-US">
                <a:ea typeface="黑体" pitchFamily="2" charset="-122"/>
              </a:rPr>
              <a:t>都执行失败</a:t>
            </a:r>
            <a:r>
              <a:rPr lang="en-US" altLang="zh-CN">
                <a:ea typeface="宋体" pitchFamily="2" charset="-122"/>
              </a:rPr>
              <a:t>(</a:t>
            </a:r>
            <a:r>
              <a:rPr lang="zh-CN" altLang="en-US">
                <a:ea typeface="黑体" pitchFamily="2" charset="-122"/>
              </a:rPr>
              <a:t>无法终止</a:t>
            </a:r>
            <a:r>
              <a:rPr lang="en-US" altLang="zh-CN">
                <a:ea typeface="宋体" pitchFamily="2" charset="-122"/>
              </a:rPr>
              <a:t>)</a:t>
            </a:r>
            <a:endParaRPr lang="en-US" altLang="zh-CN">
              <a:ea typeface="宋体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or</a:t>
            </a:r>
            <a:r>
              <a:rPr lang="zh-CN" altLang="en-US">
                <a:solidFill>
                  <a:srgbClr val="0033CC"/>
                </a:solidFill>
                <a:ea typeface="黑体" pitchFamily="2" charset="-122"/>
              </a:rPr>
              <a:t> 都抛出</a:t>
            </a:r>
            <a:r>
              <a:rPr lang="zh-CN" altLang="en-US">
                <a:solidFill>
                  <a:srgbClr val="FF0000"/>
                </a:solidFill>
                <a:ea typeface="黑体" pitchFamily="2" charset="-122"/>
              </a:rPr>
              <a:t>相同的</a:t>
            </a:r>
            <a:r>
              <a:rPr lang="zh-CN" altLang="en-US">
                <a:solidFill>
                  <a:srgbClr val="0033CC"/>
                </a:solidFill>
                <a:ea typeface="黑体" pitchFamily="2" charset="-122"/>
              </a:rPr>
              <a:t>异常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7097713" y="4994275"/>
            <a:ext cx="4164013" cy="1304925"/>
          </a:xfrm>
          <a:prstGeom prst="wedgeRoundRectCallout">
            <a:avLst>
              <a:gd name="adj1" fmla="val -49106"/>
              <a:gd name="adj2" fmla="val -63613"/>
              <a:gd name="adj3" fmla="val 16667"/>
            </a:avLst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f = g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iff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for all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x,y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: t,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x = y implies f(x) = g(y)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6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38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53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65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91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14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29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  <p:bldP spid="2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引用透明性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(ref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 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trans)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9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6650" y="1690688"/>
            <a:ext cx="10515600" cy="4351337"/>
          </a:xfrm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相等</a:t>
            </a:r>
            <a:r>
              <a:rPr lang="en-US" altLang="zh-CN">
                <a:solidFill>
                  <a:srgbClr val="FF0000"/>
                </a:solidFill>
                <a:ea typeface="黑体" pitchFamily="2" charset="-122"/>
              </a:rPr>
              <a:t>(equal)</a:t>
            </a:r>
            <a:r>
              <a:rPr lang="zh-CN" altLang="en-US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的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子表达式可以作为参数进行传递：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>
                <a:ea typeface="宋体" pitchFamily="2" charset="-122"/>
              </a:rPr>
              <a:t>	If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>
                <a:ea typeface="宋体" pitchFamily="2" charset="-122"/>
              </a:rPr>
              <a:t> =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>
                <a:ea typeface="宋体" pitchFamily="2" charset="-122"/>
              </a:rPr>
              <a:t> 	then </a:t>
            </a:r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E[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] </a:t>
            </a:r>
            <a:r>
              <a:rPr lang="en-US" altLang="zh-CN">
                <a:ea typeface="宋体" pitchFamily="2" charset="-122"/>
              </a:rPr>
              <a:t>= </a:t>
            </a:r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E[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]</a:t>
            </a:r>
            <a:endParaRPr lang="en-US" altLang="zh-CN">
              <a:solidFill>
                <a:srgbClr val="7030A0"/>
              </a:solidFill>
              <a:ea typeface="宋体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21</a:t>
            </a:r>
            <a:r>
              <a:rPr lang="en-US" altLang="zh-CN">
                <a:ea typeface="宋体" pitchFamily="2" charset="-122"/>
              </a:rPr>
              <a:t> +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21</a:t>
            </a:r>
            <a:r>
              <a:rPr lang="en-US" altLang="zh-CN">
                <a:ea typeface="宋体" pitchFamily="2" charset="-122"/>
              </a:rPr>
              <a:t> =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42</a:t>
            </a:r>
            <a:r>
              <a:rPr lang="en-US" altLang="zh-CN">
                <a:ea typeface="宋体" pitchFamily="2" charset="-122"/>
              </a:rPr>
              <a:t>,</a:t>
            </a: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so	</a:t>
            </a:r>
            <a:r>
              <a:rPr lang="zh-CN" altLang="en-US">
                <a:solidFill>
                  <a:srgbClr val="7030A0"/>
                </a:solidFill>
                <a:ea typeface="宋体" pitchFamily="2" charset="-122"/>
              </a:rPr>
              <a:t>   </a:t>
            </a:r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(fn x:int =&gt;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21 + 21 </a:t>
            </a:r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) </a:t>
            </a:r>
            <a:r>
              <a:rPr lang="en-US" altLang="zh-CN">
                <a:ea typeface="宋体" pitchFamily="2" charset="-122"/>
              </a:rPr>
              <a:t>= </a:t>
            </a:r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(fn x:int =&gt;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42</a:t>
            </a:r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)</a:t>
            </a:r>
            <a:endParaRPr lang="en-US" altLang="zh-CN">
              <a:solidFill>
                <a:srgbClr val="7030A0"/>
              </a:solidFill>
              <a:ea typeface="宋体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fact 100 </a:t>
            </a:r>
            <a:r>
              <a:rPr lang="en-US" altLang="zh-CN">
                <a:ea typeface="宋体" pitchFamily="2" charset="-122"/>
              </a:rPr>
              <a:t>=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fact 200</a:t>
            </a:r>
            <a:r>
              <a:rPr lang="en-US" altLang="zh-CN">
                <a:ea typeface="宋体" pitchFamily="2" charset="-122"/>
              </a:rPr>
              <a:t>,</a:t>
            </a:r>
            <a:r>
              <a:rPr lang="zh-CN" altLang="en-US">
                <a:ea typeface="宋体" pitchFamily="2" charset="-122"/>
              </a:rPr>
              <a:t>  </a:t>
            </a:r>
            <a:r>
              <a:rPr lang="en-US" altLang="zh-CN">
                <a:ea typeface="宋体" pitchFamily="2" charset="-122"/>
              </a:rPr>
              <a:t>so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		</a:t>
            </a:r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(fn x:int =&gt;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fact 100</a:t>
            </a:r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) </a:t>
            </a:r>
            <a:r>
              <a:rPr lang="en-US" altLang="zh-CN">
                <a:ea typeface="宋体" pitchFamily="2" charset="-122"/>
              </a:rPr>
              <a:t>= </a:t>
            </a:r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(fn x:int =&gt;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fact 200</a:t>
            </a:r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)</a:t>
            </a:r>
            <a:br>
              <a:rPr lang="en-US" altLang="zh-CN">
                <a:ea typeface="宋体" pitchFamily="2" charset="-122"/>
              </a:rPr>
            </a:br>
            <a:br>
              <a:rPr lang="en-US" altLang="zh-CN">
                <a:ea typeface="宋体" pitchFamily="2" charset="-122"/>
              </a:rPr>
            </a:b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6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8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4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>
                <a:latin typeface="Calibri" pitchFamily="34" charset="0"/>
                <a:ea typeface="黑体" pitchFamily="2" charset="-122"/>
              </a:rPr>
              <a:t>异常的声明</a:t>
            </a:r>
            <a:r>
              <a:rPr lang="en-US" altLang="zh-CN">
                <a:latin typeface="Calibri" pitchFamily="34" charset="0"/>
                <a:ea typeface="宋体" pitchFamily="2" charset="-122"/>
              </a:rPr>
              <a:t>(declaring)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8725" y="1587500"/>
            <a:ext cx="10515600" cy="2724150"/>
          </a:xfrm>
        </p:spPr>
        <p:txBody>
          <a:bodyPr vert="horz" wrap="square" lIns="91440" tIns="45720" rIns="91440" bIns="45720" anchor="t" anchorCtr="0"/>
          <a:p>
            <a:pPr marL="0" indent="0">
              <a:lnSpc>
                <a:spcPct val="150000"/>
              </a:lnSpc>
              <a:buNone/>
            </a:pPr>
            <a:r>
              <a:rPr lang="en-US" altLang="zh-CN" b="1">
                <a:ea typeface="宋体" pitchFamily="2" charset="-122"/>
              </a:rPr>
              <a:t>exception</a:t>
            </a:r>
            <a:r>
              <a:rPr lang="en-US" altLang="zh-CN">
                <a:ea typeface="宋体" pitchFamily="2" charset="-122"/>
              </a:rPr>
              <a:t> Negative</a:t>
            </a:r>
            <a:br>
              <a:rPr lang="en-US" altLang="zh-CN">
                <a:ea typeface="宋体" pitchFamily="2" charset="-122"/>
              </a:rPr>
            </a:br>
            <a:r>
              <a:rPr lang="en-US" altLang="zh-CN" b="1">
                <a:ea typeface="宋体" pitchFamily="2" charset="-122"/>
              </a:rPr>
              <a:t>exception</a:t>
            </a:r>
            <a:r>
              <a:rPr lang="en-US" altLang="zh-CN">
                <a:ea typeface="宋体" pitchFamily="2" charset="-122"/>
              </a:rPr>
              <a:t> Ring-ding-ding-ding-dingeringeding</a:t>
            </a:r>
            <a:br>
              <a:rPr lang="en-US" altLang="zh-CN">
                <a:ea typeface="宋体" pitchFamily="2" charset="-122"/>
              </a:rPr>
            </a:br>
            <a:r>
              <a:rPr lang="en-US" altLang="zh-CN" b="1">
                <a:ea typeface="宋体" pitchFamily="2" charset="-122"/>
              </a:rPr>
              <a:t>exception</a:t>
            </a:r>
            <a:r>
              <a:rPr lang="en-US" altLang="zh-CN">
                <a:ea typeface="宋体" pitchFamily="2" charset="-122"/>
              </a:rPr>
              <a:t> Wa-pa-pa-pa-pa-pa-pow</a:t>
            </a:r>
            <a:endParaRPr lang="en-US" altLang="zh-CN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ea typeface="黑体" pitchFamily="2" charset="-122"/>
              </a:rPr>
              <a:t>			</a:t>
            </a:r>
            <a:r>
              <a:rPr lang="zh-CN" altLang="en-US">
                <a:ea typeface="黑体" pitchFamily="2" charset="-122"/>
              </a:rPr>
              <a:t>选择合适的名称</a:t>
            </a:r>
            <a:endParaRPr lang="en-US" altLang="zh-CN">
              <a:ea typeface="黑体" pitchFamily="2" charset="-122"/>
            </a:endParaRPr>
          </a:p>
        </p:txBody>
      </p:sp>
      <p:sp>
        <p:nvSpPr>
          <p:cNvPr id="12292" name="文本框 6"/>
          <p:cNvSpPr txBox="1"/>
          <p:nvPr/>
        </p:nvSpPr>
        <p:spPr>
          <a:xfrm>
            <a:off x="1611313" y="4667250"/>
            <a:ext cx="6748462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7030A0"/>
                </a:solidFill>
                <a:latin typeface="Arial" panose="020B0604020202090204" pitchFamily="34" charset="0"/>
                <a:ea typeface="宋体" pitchFamily="2" charset="-122"/>
              </a:rPr>
              <a:t>exception Unimplemented</a:t>
            </a:r>
            <a:endParaRPr lang="en-US" altLang="zh-CN" sz="2400">
              <a:solidFill>
                <a:srgbClr val="7030A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7030A0"/>
                </a:solidFill>
                <a:latin typeface="Arial" panose="020B0604020202090204" pitchFamily="34" charset="0"/>
                <a:ea typeface="宋体" pitchFamily="2" charset="-122"/>
              </a:rPr>
              <a:t>fun f (x: int) : int = raise Unimplemented</a:t>
            </a:r>
            <a:endParaRPr lang="zh-CN" altLang="en-US" sz="2400">
              <a:solidFill>
                <a:srgbClr val="7030A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6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29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>
                <a:latin typeface="Calibri" pitchFamily="34" charset="0"/>
                <a:ea typeface="黑体" pitchFamily="2" charset="-122"/>
              </a:rPr>
              <a:t>异常的作用域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8725" y="1587500"/>
            <a:ext cx="10515600" cy="735013"/>
          </a:xfrm>
        </p:spPr>
        <p:txBody>
          <a:bodyPr vert="horz" wrap="square" lIns="91440" tIns="45720" rIns="91440" bIns="45720" anchor="t" anchorCtr="0"/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与其他声明具有相同的作用域特点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8725" y="2576513"/>
            <a:ext cx="3227388" cy="22479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let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exception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Foo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....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end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08663" y="2576513"/>
            <a:ext cx="3225800" cy="22479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local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exception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Foo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....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end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17938" y="5602288"/>
            <a:ext cx="60960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  <a:sym typeface="+mn-ea"/>
              </a:rPr>
              <a:t>OK to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  <a:sym typeface="+mn-ea"/>
              </a:rPr>
              <a:t>raise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  <a:sym typeface="+mn-ea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  <a:sym typeface="+mn-ea"/>
              </a:rPr>
              <a:t>and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  <a:sym typeface="+mn-ea"/>
              </a:rPr>
              <a:t>handle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  <a:sym typeface="+mn-ea"/>
              </a:rPr>
              <a:t> Foo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  <a:sym typeface="+mn-ea"/>
              </a:rPr>
              <a:t>here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  <a:sym typeface="+mn-ea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1930400" y="4281488"/>
            <a:ext cx="3048000" cy="1320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0"/>
          </p:cNvCxnSpPr>
          <p:nvPr/>
        </p:nvCxnSpPr>
        <p:spPr>
          <a:xfrm flipH="1" flipV="1">
            <a:off x="6486525" y="4252913"/>
            <a:ext cx="379413" cy="1349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gcd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: 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int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* 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int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-&gt; 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int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9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7063"/>
          </a:xfrm>
        </p:spPr>
        <p:txBody>
          <a:bodyPr vert="horz" wrap="square" lIns="91440" tIns="45720" rIns="91440" bIns="45720" anchor="t" anchorCtr="0"/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ea typeface="宋体" pitchFamily="2" charset="-122"/>
              </a:rPr>
              <a:t>(* REQUIRES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x&gt;0 &amp; y&gt;0 </a:t>
            </a:r>
            <a:r>
              <a:rPr lang="en-US" altLang="zh-CN">
                <a:ea typeface="宋体" pitchFamily="2" charset="-122"/>
              </a:rPr>
              <a:t>*)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(* ENSURES gcd(x, y) = the g.c.d. of x and y. *)</a:t>
            </a:r>
            <a:br>
              <a:rPr lang="en-US" altLang="zh-CN">
                <a:ea typeface="宋体" pitchFamily="2" charset="-122"/>
              </a:rPr>
            </a:br>
            <a:r>
              <a:rPr lang="en-US" altLang="zh-CN" b="1">
                <a:ea typeface="宋体" pitchFamily="2" charset="-122"/>
              </a:rPr>
              <a:t>fun </a:t>
            </a:r>
            <a:r>
              <a:rPr lang="en-US" altLang="zh-CN">
                <a:ea typeface="宋体" pitchFamily="2" charset="-122"/>
              </a:rPr>
              <a:t>gcd (x, y) =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</a:t>
            </a:r>
            <a:r>
              <a:rPr lang="en-US" altLang="zh-CN" b="1">
                <a:ea typeface="宋体" pitchFamily="2" charset="-122"/>
              </a:rPr>
              <a:t>case</a:t>
            </a:r>
            <a:r>
              <a:rPr lang="en-US" altLang="zh-CN">
                <a:ea typeface="宋体" pitchFamily="2" charset="-122"/>
              </a:rPr>
              <a:t> Int.compare(x, y) </a:t>
            </a:r>
            <a:r>
              <a:rPr lang="en-US" altLang="zh-CN" b="1">
                <a:ea typeface="宋体" pitchFamily="2" charset="-122"/>
              </a:rPr>
              <a:t>of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	</a:t>
            </a: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LESS 	=&gt; gcd(x, y-x)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	| EQUAL	 =&gt; x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	| GREATER	 =&gt; gcd(x-y, y)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58925" y="5267325"/>
            <a:ext cx="7054850" cy="11985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gcd(1, 0) =&gt;* gcd(1-0, 0) =&gt;* gcd(1, 0) =&gt;* ...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gcd(1, ~1) =&gt;* gcd(2, ~1) =&gt;* gcd(3, ~1) =&gt;*...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5" name="椭圆形标注 4"/>
          <p:cNvSpPr/>
          <p:nvPr/>
        </p:nvSpPr>
        <p:spPr>
          <a:xfrm>
            <a:off x="7366000" y="4586288"/>
            <a:ext cx="2409825" cy="812800"/>
          </a:xfrm>
          <a:prstGeom prst="wedgeEllipseCallou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无限循环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8751888" y="5748338"/>
            <a:ext cx="2344738" cy="931863"/>
          </a:xfrm>
          <a:prstGeom prst="wedgeEllipseCallout">
            <a:avLst>
              <a:gd name="adj1" fmla="val -67219"/>
              <a:gd name="adj2" fmla="val -25000"/>
            </a:avLst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抛出异常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溢出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)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bldLvl="0" animBg="1"/>
      <p:bldP spid="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相等性 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90204" pitchFamily="34" charset="0"/>
              </a:rPr>
              <a:t>(equality)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9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>
                <a:ea typeface="黑体" pitchFamily="2" charset="-122"/>
              </a:rPr>
              <a:t>等式类型：该类型的值能够进行相等性测试</a:t>
            </a:r>
            <a:endParaRPr lang="en-US" altLang="zh-CN">
              <a:ea typeface="黑体" pitchFamily="2" charset="-122"/>
            </a:endParaRPr>
          </a:p>
          <a:p>
            <a:pPr>
              <a:buNone/>
            </a:pPr>
            <a:r>
              <a:rPr lang="en-US" altLang="zh-CN">
                <a:ea typeface="黑体" pitchFamily="2" charset="-122"/>
              </a:rPr>
              <a:t>	</a:t>
            </a:r>
            <a:r>
              <a:rPr lang="zh-CN" altLang="en-US">
                <a:ea typeface="黑体" pitchFamily="2" charset="-122"/>
              </a:rPr>
              <a:t>用“</a:t>
            </a:r>
            <a:r>
              <a:rPr lang="en-US" altLang="zh-CN">
                <a:ea typeface="黑体" pitchFamily="2" charset="-122"/>
              </a:rPr>
              <a:t>=</a:t>
            </a:r>
            <a:r>
              <a:rPr lang="zh-CN" altLang="en-US">
                <a:ea typeface="黑体" pitchFamily="2" charset="-122"/>
              </a:rPr>
              <a:t>”进行相等性判断</a:t>
            </a:r>
            <a:endParaRPr lang="en-US" altLang="zh-CN">
              <a:ea typeface="黑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>
                <a:ea typeface="黑体" pitchFamily="2" charset="-122"/>
              </a:rPr>
              <a:t>int</a:t>
            </a:r>
            <a:r>
              <a:rPr lang="zh-CN" altLang="en-US">
                <a:ea typeface="黑体" pitchFamily="2" charset="-122"/>
              </a:rPr>
              <a:t>类型</a:t>
            </a:r>
            <a:endParaRPr lang="en-US" altLang="zh-CN">
              <a:ea typeface="黑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>
                <a:ea typeface="黑体" pitchFamily="2" charset="-122"/>
              </a:rPr>
              <a:t>用等式类型构建的元组或表</a:t>
            </a:r>
            <a:endParaRPr lang="en-US" altLang="zh-CN">
              <a:ea typeface="黑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>
                <a:ea typeface="黑体" pitchFamily="2" charset="-122"/>
              </a:rPr>
              <a:t>real</a:t>
            </a:r>
            <a:r>
              <a:rPr lang="zh-CN" altLang="en-US">
                <a:ea typeface="黑体" pitchFamily="2" charset="-122"/>
              </a:rPr>
              <a:t>和函数类型不是等式类型</a:t>
            </a:r>
            <a:endParaRPr lang="en-US" altLang="zh-CN">
              <a:ea typeface="黑体" pitchFamily="2" charset="-122"/>
            </a:endParaRPr>
          </a:p>
          <a:p>
            <a:pPr lvl="1"/>
            <a:endParaRPr lang="en-US" altLang="zh-CN">
              <a:ea typeface="黑体" pitchFamily="2" charset="-122"/>
            </a:endParaRPr>
          </a:p>
          <a:p>
            <a:r>
              <a:rPr lang="zh-CN" altLang="en-US">
                <a:ea typeface="黑体" pitchFamily="2" charset="-122"/>
              </a:rPr>
              <a:t>等式类型表示为</a:t>
            </a:r>
            <a:r>
              <a:rPr lang="en-US" altLang="zh-CN">
                <a:ea typeface="黑体" pitchFamily="2" charset="-122"/>
              </a:rPr>
              <a:t>’’a, ’’b, ’’c</a:t>
            </a:r>
            <a:endParaRPr lang="en-US" altLang="zh-CN">
              <a:ea typeface="黑体" pitchFamily="2" charset="-122"/>
            </a:endParaRPr>
          </a:p>
          <a:p>
            <a:r>
              <a:rPr lang="zh-CN" altLang="en-US">
                <a:ea typeface="黑体" pitchFamily="2" charset="-122"/>
              </a:rPr>
              <a:t>使用时必须实例化</a:t>
            </a:r>
            <a:endParaRPr lang="zh-CN" altLang="en-US"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GCD 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: 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int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* 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int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-&gt;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int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90204" pitchFamily="34" charset="0"/>
            </a:endParaRPr>
          </a:p>
        </p:txBody>
      </p:sp>
      <p:sp>
        <p:nvSpPr>
          <p:cNvPr id="16387" name="内容占位符 3"/>
          <p:cNvSpPr>
            <a:spLocks noGrp="1"/>
          </p:cNvSpPr>
          <p:nvPr>
            <p:ph idx="1"/>
          </p:nvPr>
        </p:nvSpPr>
        <p:spPr>
          <a:xfrm>
            <a:off x="838200" y="1579563"/>
            <a:ext cx="10515600" cy="1163637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sz="2400">
                <a:ea typeface="宋体" pitchFamily="2" charset="-122"/>
              </a:rPr>
              <a:t>(* REQUIRES 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true</a:t>
            </a:r>
            <a:r>
              <a:rPr lang="en-US" altLang="zh-CN" sz="2400">
                <a:ea typeface="宋体" pitchFamily="2" charset="-122"/>
              </a:rPr>
              <a:t> *)</a:t>
            </a:r>
            <a:br>
              <a:rPr lang="en-US" altLang="zh-CN" sz="2400">
                <a:ea typeface="宋体" pitchFamily="2" charset="-122"/>
              </a:rPr>
            </a:br>
            <a:r>
              <a:rPr lang="en-US" altLang="zh-CN" sz="2400">
                <a:ea typeface="宋体" pitchFamily="2" charset="-122"/>
              </a:rPr>
              <a:t>(* ENSURES GCD(x,y) = the g.c.d of x and y if x &gt; 0 and y &gt; 0, *)</a:t>
            </a:r>
            <a:br>
              <a:rPr lang="en-US" altLang="zh-CN" sz="2400">
                <a:ea typeface="宋体" pitchFamily="2" charset="-122"/>
              </a:rPr>
            </a:br>
            <a:r>
              <a:rPr lang="en-US" altLang="zh-CN" sz="2400">
                <a:ea typeface="宋体" pitchFamily="2" charset="-122"/>
              </a:rPr>
              <a:t>(* ENSURES GCD(x,y) = 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raise NotPositive if x ≤ 0 or y ≤ 0. </a:t>
            </a:r>
            <a:r>
              <a:rPr lang="en-US" altLang="zh-CN" sz="2400">
                <a:ea typeface="宋体" pitchFamily="2" charset="-122"/>
              </a:rPr>
              <a:t>*)</a:t>
            </a:r>
            <a:endParaRPr lang="zh-CN" altLang="en-US" sz="2400" b="1"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2743200"/>
            <a:ext cx="11020425" cy="26765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exception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NotPositive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fun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GCD (x, y) =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if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(x &lt;= 0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orelse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y &lt;= 0)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then raise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NotPositive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else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	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case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Int.compare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x,y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of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			   LESS =&gt; GCD(x, y-x)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			| EQUAL =&gt; x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			| GREATER =&gt; GCD(x-y x)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6175" y="5545138"/>
            <a:ext cx="4964113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GCD(42, 72) 	=&gt;* 6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GCD(1, 0) 	=&gt;* raise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NotPositive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GCD(1, ~1)	=&gt;* raise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NotPositive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8958263" y="4138613"/>
            <a:ext cx="3163888" cy="1363663"/>
          </a:xfrm>
          <a:prstGeom prst="wedgeRoundRectCallout">
            <a:avLst>
              <a:gd name="adj1" fmla="val -35049"/>
              <a:gd name="adj2" fmla="val -92644"/>
              <a:gd name="adj3" fmla="val 16667"/>
            </a:avLst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有问题吗？</a:t>
            </a:r>
            <a:endParaRPr lang="en-US" altLang="zh-CN" sz="240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>
                <a:latin typeface="黑体" pitchFamily="2" charset="-122"/>
                <a:ea typeface="黑体" pitchFamily="2" charset="-122"/>
              </a:rPr>
              <a:t>递归调用时存在冗余测试！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0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6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5" grpId="0"/>
      <p:bldP spid="6" grpId="0"/>
      <p:bldP spid="7" grpId="0" animBg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GCD 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: 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int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* 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int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-&gt;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int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90204" pitchFamily="34" charset="0"/>
            </a:endParaRPr>
          </a:p>
        </p:txBody>
      </p:sp>
      <p:sp>
        <p:nvSpPr>
          <p:cNvPr id="70658" name="内容占位符 3"/>
          <p:cNvSpPr>
            <a:spLocks noGrp="1"/>
          </p:cNvSpPr>
          <p:nvPr>
            <p:ph idx="1"/>
          </p:nvPr>
        </p:nvSpPr>
        <p:spPr>
          <a:xfrm>
            <a:off x="838200" y="1579563"/>
            <a:ext cx="10515600" cy="1163637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sz="2400">
                <a:ea typeface="宋体" pitchFamily="2" charset="-122"/>
              </a:rPr>
              <a:t>(* REQUIRES 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true</a:t>
            </a:r>
            <a:r>
              <a:rPr lang="en-US" altLang="zh-CN" sz="2400">
                <a:ea typeface="宋体" pitchFamily="2" charset="-122"/>
              </a:rPr>
              <a:t> *)</a:t>
            </a:r>
            <a:br>
              <a:rPr lang="en-US" altLang="zh-CN" sz="2400">
                <a:ea typeface="宋体" pitchFamily="2" charset="-122"/>
              </a:rPr>
            </a:br>
            <a:r>
              <a:rPr lang="en-US" altLang="zh-CN" sz="2400">
                <a:ea typeface="宋体" pitchFamily="2" charset="-122"/>
              </a:rPr>
              <a:t>(* ENSURES GCD(x,y) = the g.c.d of x and y if x &gt; 0 and y &gt; 0, *)</a:t>
            </a:r>
            <a:br>
              <a:rPr lang="en-US" altLang="zh-CN" sz="2400">
                <a:ea typeface="宋体" pitchFamily="2" charset="-122"/>
              </a:rPr>
            </a:br>
            <a:r>
              <a:rPr lang="en-US" altLang="zh-CN" sz="2400">
                <a:ea typeface="宋体" pitchFamily="2" charset="-122"/>
              </a:rPr>
              <a:t>(* ENSURES GCD(x,y) = 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raise NotPositive if x ≤ 0 or y ≤ 0. </a:t>
            </a:r>
            <a:r>
              <a:rPr lang="en-US" altLang="zh-CN" sz="2400">
                <a:ea typeface="宋体" pitchFamily="2" charset="-122"/>
              </a:rPr>
              <a:t>*)</a:t>
            </a:r>
            <a:endParaRPr lang="zh-CN" altLang="en-US" sz="2400" b="1"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600" y="2933700"/>
            <a:ext cx="12192000" cy="35385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exception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NotPositive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fun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gcd (x, y) =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case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Int.compare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(x, y)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of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	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LESS 	=&gt; gcd(x, y-x)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		| EQUAL	 =&gt; x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		| GREATER	 =&gt; gcd(x-y, y)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fun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GCD(x, y) =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if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(x &gt;0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andalso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y &gt;0)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then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gcd(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x,y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else raise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NotPositive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3" name="椭圆形标注 2"/>
          <p:cNvSpPr/>
          <p:nvPr/>
        </p:nvSpPr>
        <p:spPr>
          <a:xfrm>
            <a:off x="7910513" y="4789488"/>
            <a:ext cx="3443288" cy="739775"/>
          </a:xfrm>
          <a:prstGeom prst="wedgeEllipseCallout">
            <a:avLst>
              <a:gd name="adj1" fmla="val -94270"/>
              <a:gd name="adj2" fmla="val 100023"/>
            </a:avLst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只做一次测试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GCD‘ 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: 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int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* 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int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-&gt;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int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9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8150" y="1690688"/>
            <a:ext cx="11550650" cy="39703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exception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NotPositive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local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    fun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gcd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(x, y) =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case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Int.compare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(x, y)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of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	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LESS 	=&gt; gcd(x, y-x)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		| EQUAL	 =&gt; x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		| GREATER =&gt; gcd(x-y, y)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fun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GCD’(x, y) =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if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(x &gt; 0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andalso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y &gt; 0)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then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gcd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x,y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else raise NP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433FF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end;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66975" y="5786438"/>
            <a:ext cx="816610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even better: the dangerous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32192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gcd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function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	is not available outside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GCD = GCD‘ 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9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5000" y="1690688"/>
            <a:ext cx="11353800" cy="44878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		GCD :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 -&gt;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int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		GCD’ :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 -&gt;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int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</a:b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are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extensionally equal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, because: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for all integer values x and y,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EITHER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x&gt;0 &amp; y&gt;0, and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GCD(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x,y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and GCD’(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x,y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both evaluate to the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g.c.d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of x and y,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OR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not(x&gt;0 &amp; y&gt;0), and 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GCD(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x,y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and GCD’(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x,y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) both raise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NotPositive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>
                <a:latin typeface="Calibri" pitchFamily="34" charset="0"/>
                <a:ea typeface="黑体" pitchFamily="2" charset="-122"/>
              </a:rPr>
              <a:t>异常的处理</a:t>
            </a:r>
            <a:r>
              <a:rPr lang="en-US" altLang="zh-CN">
                <a:latin typeface="Calibri" pitchFamily="34" charset="0"/>
                <a:ea typeface="宋体" pitchFamily="2" charset="-122"/>
              </a:rPr>
              <a:t>(handling)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e1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handle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Foo =&gt; e2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 type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if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e2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have type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=&gt;*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 does	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e1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handle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Foo =&gt; e2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raises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e1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handle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Foo =&gt; e2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=&gt;*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e2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e1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raises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Bar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	 so does 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e1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handle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Foo =&gt; e2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e1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loops, 	so does 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e1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handle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Foo =&gt; e2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02513" y="1422400"/>
            <a:ext cx="4310063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norris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: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*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-&gt;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"For all values n:int, n div 0 = n."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fun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norris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x:int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, y:int) :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=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	(x div y)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handle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Div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  <a:sym typeface="+mn-ea"/>
              </a:rPr>
              <a:t> =&gt; x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1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9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2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7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95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等式类型举例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fun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mem (x, [ ]) = </a:t>
            </a: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false</a:t>
            </a:r>
            <a:endParaRPr lang="en-US" altLang="zh-CN" b="1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s-ES" altLang="zh-CN">
                <a:solidFill>
                  <a:srgbClr val="0033CC"/>
                </a:solidFill>
                <a:ea typeface="宋体" pitchFamily="2" charset="-122"/>
              </a:rPr>
              <a:t>    | mem (x, y::L) = (x=y) </a:t>
            </a:r>
            <a:r>
              <a:rPr lang="es-ES" altLang="zh-CN" b="1">
                <a:solidFill>
                  <a:srgbClr val="0033CC"/>
                </a:solidFill>
                <a:ea typeface="宋体" pitchFamily="2" charset="-122"/>
              </a:rPr>
              <a:t>orelse </a:t>
            </a:r>
            <a:r>
              <a:rPr lang="es-ES" altLang="zh-CN">
                <a:solidFill>
                  <a:srgbClr val="0033CC"/>
                </a:solidFill>
                <a:ea typeface="宋体" pitchFamily="2" charset="-122"/>
              </a:rPr>
              <a:t>mem (x, L)</a:t>
            </a:r>
            <a:endParaRPr lang="es-E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s-E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pt-BR" altLang="zh-CN">
                <a:ea typeface="宋体" pitchFamily="2" charset="-122"/>
              </a:rPr>
              <a:t>Declares </a:t>
            </a:r>
            <a:r>
              <a:rPr lang="pt-BR" altLang="zh-CN">
                <a:solidFill>
                  <a:srgbClr val="0033CC"/>
                </a:solidFill>
                <a:ea typeface="宋体" pitchFamily="2" charset="-122"/>
              </a:rPr>
              <a:t>mem : ’’a * ’’a list -&gt; bool</a:t>
            </a:r>
            <a:endParaRPr lang="pt-BR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pt-BR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实例化：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int * int list -&gt; bool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	     (int list) * (int list) list -&gt; bool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   real * real list -&gt; bool</a:t>
            </a:r>
            <a:endParaRPr lang="zh-CN" altLang="en-US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11750" y="5165725"/>
            <a:ext cx="5207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6000">
                <a:solidFill>
                  <a:srgbClr val="FF0000"/>
                </a:solidFill>
                <a:latin typeface="Arial" panose="020B0604020202090204" pitchFamily="34" charset="0"/>
                <a:ea typeface="宋体" pitchFamily="2" charset="-122"/>
              </a:rPr>
              <a:t>X</a:t>
            </a:r>
            <a:endParaRPr lang="zh-CN" altLang="en-US" sz="6000">
              <a:solidFill>
                <a:srgbClr val="FF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标题 1"/>
          <p:cNvSpPr>
            <a:spLocks noGrp="1"/>
          </p:cNvSpPr>
          <p:nvPr>
            <p:ph type="title"/>
          </p:nvPr>
        </p:nvSpPr>
        <p:spPr>
          <a:xfrm>
            <a:off x="311150" y="227013"/>
            <a:ext cx="10515600" cy="1325562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多态 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vs.</a:t>
            </a:r>
            <a:r>
              <a:rPr lang="zh-CN" altLang="en-US">
                <a:latin typeface="Calibri" pitchFamily="34" charset="0"/>
                <a:ea typeface="黑体" pitchFamily="2" charset="-122"/>
              </a:rPr>
              <a:t> 高阶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950913" y="2066925"/>
            <a:ext cx="10220325" cy="19923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>
              <a:lnSpc>
                <a:spcPct val="150000"/>
              </a:lnSpc>
            </a:pPr>
            <a:r>
              <a:rPr lang="zh-CN" altLang="en-US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多态</a:t>
            </a:r>
            <a:r>
              <a:rPr lang="en-US" altLang="zh-CN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Polymorphism</a:t>
            </a:r>
            <a:r>
              <a:rPr lang="en-US" altLang="zh-CN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类型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：简化多类型的相同操作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 marL="228600" lvl="0" indent="-228600">
              <a:lnSpc>
                <a:spcPct val="150000"/>
              </a:lnSpc>
            </a:pPr>
            <a:endParaRPr lang="en-US" altLang="zh-CN" sz="800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  <a:p>
            <a:pPr marL="228600" lvl="0" indent="-228600">
              <a:lnSpc>
                <a:spcPct val="100000"/>
              </a:lnSpc>
            </a:pPr>
            <a:r>
              <a:rPr lang="zh-CN" altLang="en-US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高阶</a:t>
            </a:r>
            <a:r>
              <a:rPr lang="en-US" altLang="zh-CN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higher-order</a:t>
            </a:r>
            <a:r>
              <a:rPr lang="en-US" altLang="zh-CN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函数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：简化同类型批量数据的操作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371783" y="4059238"/>
            <a:ext cx="2184400" cy="942975"/>
          </a:xfrm>
          <a:prstGeom prst="wedgeRoundRectCallout">
            <a:avLst>
              <a:gd name="adj1" fmla="val -8815"/>
              <a:gd name="adj2" fmla="val -989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pair, list, tree……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8202295" y="4059555"/>
            <a:ext cx="2712085" cy="942975"/>
          </a:xfrm>
          <a:prstGeom prst="wedgeRoundRectCallout">
            <a:avLst>
              <a:gd name="adj1" fmla="val -8815"/>
              <a:gd name="adj2" fmla="val -989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map, combining…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bldLvl="0" animBg="1"/>
      <p:bldP spid="1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1"/>
          <p:cNvSpPr>
            <a:spLocks noGrp="1"/>
          </p:cNvSpPr>
          <p:nvPr>
            <p:ph type="title"/>
          </p:nvPr>
        </p:nvSpPr>
        <p:spPr>
          <a:xfrm>
            <a:off x="311150" y="227013"/>
            <a:ext cx="10515600" cy="1325562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>
                <a:latin typeface="Calibri" pitchFamily="34" charset="0"/>
                <a:ea typeface="黑体" pitchFamily="2" charset="-122"/>
              </a:rPr>
              <a:t>新的需求</a:t>
            </a:r>
            <a:r>
              <a:rPr lang="en-US" altLang="zh-CN">
                <a:latin typeface="Calibri" pitchFamily="34" charset="0"/>
                <a:ea typeface="黑体" pitchFamily="2" charset="-122"/>
              </a:rPr>
              <a:t>/</a:t>
            </a:r>
            <a:r>
              <a:rPr lang="zh-CN" altLang="en-US">
                <a:latin typeface="Calibri" pitchFamily="34" charset="0"/>
                <a:ea typeface="黑体" pitchFamily="2" charset="-122"/>
              </a:rPr>
              <a:t>问题</a:t>
            </a:r>
            <a:endParaRPr lang="zh-CN" altLang="en-US">
              <a:latin typeface="Calibri" pitchFamily="34" charset="0"/>
              <a:ea typeface="黑体" pitchFamily="2" charset="-122"/>
            </a:endParaRPr>
          </a:p>
        </p:txBody>
      </p:sp>
      <p:pic>
        <p:nvPicPr>
          <p:cNvPr id="1331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0" y="3754438"/>
            <a:ext cx="2257425" cy="2257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311150" y="4735513"/>
            <a:ext cx="7294563" cy="138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solidFill>
                  <a:srgbClr val="0033CC"/>
                </a:solidFill>
                <a:ea typeface="黑体" pitchFamily="2" charset="-122"/>
              </a:rPr>
              <a:t>线性函数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(</a:t>
            </a:r>
            <a:r>
              <a:rPr lang="zh-CN" altLang="en-US">
                <a:solidFill>
                  <a:srgbClr val="0033CC"/>
                </a:solidFill>
                <a:ea typeface="黑体" pitchFamily="2" charset="-122"/>
              </a:rPr>
              <a:t>一次函数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)</a:t>
            </a:r>
            <a:r>
              <a:rPr lang="zh-CN" altLang="en-US">
                <a:ea typeface="黑体" pitchFamily="2" charset="-122"/>
              </a:rPr>
              <a:t>：在某一个变化过程中，设有两个变量</a:t>
            </a:r>
            <a:r>
              <a:rPr lang="en-US" altLang="zh-CN">
                <a:ea typeface="黑体" pitchFamily="2" charset="-122"/>
              </a:rPr>
              <a:t>x</a:t>
            </a:r>
            <a:r>
              <a:rPr lang="zh-CN" altLang="en-US">
                <a:ea typeface="黑体" pitchFamily="2" charset="-122"/>
              </a:rPr>
              <a:t>和</a:t>
            </a:r>
            <a:r>
              <a:rPr lang="en-US" altLang="zh-CN">
                <a:ea typeface="黑体" pitchFamily="2" charset="-122"/>
              </a:rPr>
              <a:t>y</a:t>
            </a:r>
            <a:r>
              <a:rPr lang="zh-CN" altLang="en-US">
                <a:ea typeface="黑体" pitchFamily="2" charset="-122"/>
              </a:rPr>
              <a:t>，如果可以写成</a:t>
            </a:r>
            <a:r>
              <a:rPr lang="en-US" altLang="zh-CN">
                <a:ea typeface="黑体" pitchFamily="2" charset="-122"/>
              </a:rPr>
              <a:t>y=</a:t>
            </a:r>
            <a:r>
              <a:rPr lang="el-GR" altLang="zh-CN">
                <a:latin typeface="Arial" panose="020B0604020202090204" pitchFamily="34" charset="0"/>
                <a:ea typeface="宋体" pitchFamily="2" charset="-122"/>
              </a:rPr>
              <a:t>α</a:t>
            </a:r>
            <a:r>
              <a:rPr lang="zh-CN" altLang="en-US">
                <a:latin typeface="Arial" panose="020B0604020202090204" pitchFamily="34" charset="0"/>
                <a:ea typeface="宋体" pitchFamily="2" charset="-122"/>
              </a:rPr>
              <a:t>*</a:t>
            </a:r>
            <a:r>
              <a:rPr lang="en-US" altLang="zh-CN">
                <a:ea typeface="黑体" pitchFamily="2" charset="-122"/>
              </a:rPr>
              <a:t>x+</a:t>
            </a:r>
            <a:r>
              <a:rPr lang="el-GR" altLang="zh-CN">
                <a:latin typeface="Arial" panose="020B0604020202090204" pitchFamily="34" charset="0"/>
                <a:ea typeface="宋体" pitchFamily="2" charset="-122"/>
              </a:rPr>
              <a:t>β </a:t>
            </a:r>
            <a:r>
              <a:rPr lang="en-US" altLang="zh-CN">
                <a:ea typeface="黑体" pitchFamily="2" charset="-122"/>
              </a:rPr>
              <a:t>(</a:t>
            </a:r>
            <a:r>
              <a:rPr lang="el-GR" altLang="zh-CN">
                <a:latin typeface="Arial" panose="020B0604020202090204" pitchFamily="34" charset="0"/>
                <a:ea typeface="宋体" pitchFamily="2" charset="-122"/>
              </a:rPr>
              <a:t>α</a:t>
            </a:r>
            <a:r>
              <a:rPr lang="en-US" altLang="zh-CN">
                <a:latin typeface="Arial" panose="020B0604020202090204" pitchFamily="34" charset="0"/>
                <a:ea typeface="宋体" pitchFamily="2" charset="-122"/>
              </a:rPr>
              <a:t>,</a:t>
            </a:r>
            <a:r>
              <a:rPr lang="el-GR" altLang="zh-CN">
                <a:latin typeface="Arial" panose="020B0604020202090204" pitchFamily="34" charset="0"/>
                <a:ea typeface="宋体" pitchFamily="2" charset="-122"/>
              </a:rPr>
              <a:t>β</a:t>
            </a:r>
            <a:r>
              <a:rPr lang="zh-CN" altLang="en-US">
                <a:ea typeface="黑体" pitchFamily="2" charset="-122"/>
              </a:rPr>
              <a:t>为实数</a:t>
            </a:r>
            <a:r>
              <a:rPr lang="en-US" altLang="zh-CN">
                <a:ea typeface="黑体" pitchFamily="2" charset="-122"/>
              </a:rPr>
              <a:t>)</a:t>
            </a:r>
            <a:r>
              <a:rPr lang="zh-CN" altLang="en-US">
                <a:ea typeface="黑体" pitchFamily="2" charset="-122"/>
              </a:rPr>
              <a:t>，就说</a:t>
            </a:r>
            <a:r>
              <a:rPr lang="en-US" altLang="zh-CN">
                <a:ea typeface="黑体" pitchFamily="2" charset="-122"/>
              </a:rPr>
              <a:t>y</a:t>
            </a:r>
            <a:r>
              <a:rPr lang="zh-CN" altLang="en-US">
                <a:ea typeface="黑体" pitchFamily="2" charset="-122"/>
              </a:rPr>
              <a:t>是</a:t>
            </a:r>
            <a:r>
              <a:rPr lang="en-US" altLang="zh-CN">
                <a:ea typeface="黑体" pitchFamily="2" charset="-122"/>
              </a:rPr>
              <a:t>x</a:t>
            </a:r>
            <a:r>
              <a:rPr lang="zh-CN" altLang="en-US">
                <a:ea typeface="黑体" pitchFamily="2" charset="-122"/>
              </a:rPr>
              <a:t>的一次函数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1150" y="1816100"/>
            <a:ext cx="7670800" cy="1385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solidFill>
                  <a:srgbClr val="0033CC"/>
                </a:solidFill>
                <a:ea typeface="黑体" pitchFamily="2" charset="-122"/>
              </a:rPr>
              <a:t>数据标准化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(</a:t>
            </a:r>
            <a:r>
              <a:rPr lang="zh-CN" altLang="en-US">
                <a:solidFill>
                  <a:srgbClr val="0033CC"/>
                </a:solidFill>
                <a:ea typeface="黑体" pitchFamily="2" charset="-122"/>
              </a:rPr>
              <a:t>归一化</a:t>
            </a:r>
            <a:r>
              <a:rPr lang="en-US" altLang="zh-CN">
                <a:solidFill>
                  <a:srgbClr val="0033CC"/>
                </a:solidFill>
                <a:ea typeface="黑体" pitchFamily="2" charset="-122"/>
              </a:rPr>
              <a:t>)</a:t>
            </a:r>
            <a:r>
              <a:rPr lang="zh-CN" altLang="en-US">
                <a:ea typeface="黑体" pitchFamily="2" charset="-122"/>
              </a:rPr>
              <a:t>：原始数据经过数据标准化处理，使各指标处于同一数量级，以便消除指标之间的量纲影响，进行综合对比评价。</a:t>
            </a:r>
            <a:endParaRPr lang="en-US" altLang="zh-CN">
              <a:solidFill>
                <a:srgbClr val="C00000"/>
              </a:solidFill>
              <a:latin typeface="Arial" panose="020B0604020202090204" pitchFamily="34" charset="0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0200" y="3675063"/>
            <a:ext cx="7294563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>
                <a:ea typeface="黑体" pitchFamily="2" charset="-122"/>
              </a:rPr>
              <a:t>对实数</a:t>
            </a:r>
            <a:r>
              <a:rPr lang="en-US" altLang="zh-CN">
                <a:ea typeface="黑体" pitchFamily="2" charset="-122"/>
              </a:rPr>
              <a:t>a,b</a:t>
            </a:r>
            <a:r>
              <a:rPr lang="zh-CN" altLang="en-US">
                <a:ea typeface="黑体" pitchFamily="2" charset="-122"/>
              </a:rPr>
              <a:t> </a:t>
            </a:r>
            <a:r>
              <a:rPr lang="en-US" altLang="zh-CN">
                <a:ea typeface="黑体" pitchFamily="2" charset="-122"/>
              </a:rPr>
              <a:t>(a&lt;b)</a:t>
            </a:r>
            <a:r>
              <a:rPr lang="zh-CN" altLang="en-US">
                <a:ea typeface="黑体" pitchFamily="2" charset="-122"/>
              </a:rPr>
              <a:t>，存在</a:t>
            </a:r>
            <a:r>
              <a:rPr lang="zh-CN" altLang="en-US">
                <a:solidFill>
                  <a:srgbClr val="0033CC"/>
                </a:solidFill>
                <a:ea typeface="黑体" pitchFamily="2" charset="-122"/>
              </a:rPr>
              <a:t>线性函数</a:t>
            </a:r>
            <a:r>
              <a:rPr lang="en-US" altLang="zh-CN">
                <a:ea typeface="黑体" pitchFamily="2" charset="-122"/>
              </a:rPr>
              <a:t>f : real -&gt; real</a:t>
            </a:r>
            <a:r>
              <a:rPr lang="zh-CN" altLang="en-US">
                <a:ea typeface="黑体" pitchFamily="2" charset="-122"/>
              </a:rPr>
              <a:t>，使</a:t>
            </a:r>
            <a:r>
              <a:rPr lang="en-US" altLang="zh-CN">
                <a:ea typeface="黑体" pitchFamily="2" charset="-122"/>
              </a:rPr>
              <a:t>f(a) = ~1.0</a:t>
            </a:r>
            <a:r>
              <a:rPr lang="zh-CN" altLang="en-US">
                <a:ea typeface="黑体" pitchFamily="2" charset="-122"/>
              </a:rPr>
              <a:t>，</a:t>
            </a:r>
            <a:r>
              <a:rPr lang="en-US" altLang="zh-CN">
                <a:ea typeface="黑体" pitchFamily="2" charset="-122"/>
              </a:rPr>
              <a:t>f(b) = 1.0</a:t>
            </a:r>
            <a:endParaRPr lang="en-US" altLang="zh-CN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18359</Words>
  <Application>WPS 文字</Application>
  <PresentationFormat>宽屏</PresentationFormat>
  <Paragraphs>803</Paragraphs>
  <Slides>64</Slides>
  <Notes>18</Notes>
  <HiddenSlides>18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87" baseType="lpstr">
      <vt:lpstr>Arial</vt:lpstr>
      <vt:lpstr>宋体</vt:lpstr>
      <vt:lpstr>Wingdings</vt:lpstr>
      <vt:lpstr>汉仪书宋二KW</vt:lpstr>
      <vt:lpstr>Calibri</vt:lpstr>
      <vt:lpstr>Helvetica Neue</vt:lpstr>
      <vt:lpstr>Calibri Light</vt:lpstr>
      <vt:lpstr>黑体</vt:lpstr>
      <vt:lpstr>汉仪中黑KW</vt:lpstr>
      <vt:lpstr>Wingdings</vt:lpstr>
      <vt:lpstr>微软雅黑</vt:lpstr>
      <vt:lpstr>汉仪旗黑</vt:lpstr>
      <vt:lpstr>宋体</vt:lpstr>
      <vt:lpstr>Arial Unicode MS</vt:lpstr>
      <vt:lpstr>华文琥珀</vt:lpstr>
      <vt:lpstr>幼圆</vt:lpstr>
      <vt:lpstr>Broadway</vt:lpstr>
      <vt:lpstr>Sanpya</vt:lpstr>
      <vt:lpstr>华文隶书</vt:lpstr>
      <vt:lpstr>苹方-简</vt:lpstr>
      <vt:lpstr>Thonburi</vt:lpstr>
      <vt:lpstr>报隶-简</vt:lpstr>
      <vt:lpstr>Office 主题</vt:lpstr>
      <vt:lpstr>函数式编程原理  Lecture 6</vt:lpstr>
      <vt:lpstr>PowerPoint 演示文稿</vt:lpstr>
      <vt:lpstr>多态类型(Polymorphic types)</vt:lpstr>
      <vt:lpstr>多态的应用：split</vt:lpstr>
      <vt:lpstr>多态类型的推导(typability)</vt:lpstr>
      <vt:lpstr>相等性 (equality)</vt:lpstr>
      <vt:lpstr>等式类型举例</vt:lpstr>
      <vt:lpstr>多态 vs. 高阶</vt:lpstr>
      <vt:lpstr>新的需求/问题</vt:lpstr>
      <vt:lpstr>求解思路</vt:lpstr>
      <vt:lpstr>函数norm</vt:lpstr>
      <vt:lpstr>函数norm的扩展使用</vt:lpstr>
      <vt:lpstr>需求分析</vt:lpstr>
      <vt:lpstr>进一步思考</vt:lpstr>
      <vt:lpstr>多态 vs. 高阶</vt:lpstr>
      <vt:lpstr>对pair的处理</vt:lpstr>
      <vt:lpstr>对list的处理</vt:lpstr>
      <vt:lpstr>语法分析</vt:lpstr>
      <vt:lpstr>list数据的map处理</vt:lpstr>
      <vt:lpstr>map函数应用——求解子集</vt:lpstr>
      <vt:lpstr>另一类问题——批量数据的联合求解</vt:lpstr>
      <vt:lpstr>联合函数的设计</vt:lpstr>
      <vt:lpstr>联合函数的应用——int list求和</vt:lpstr>
      <vt:lpstr>联合函数的应用——real list求最大值</vt:lpstr>
      <vt:lpstr>foldr 与 foldl</vt:lpstr>
      <vt:lpstr>高阶函数应用1——点集数据标准化</vt:lpstr>
      <vt:lpstr>点集数据标准化——normalize</vt:lpstr>
      <vt:lpstr>点集数据标准化——normalize</vt:lpstr>
      <vt:lpstr>高阶函数应用2——求解点集中心</vt:lpstr>
      <vt:lpstr>点集中心的求解</vt:lpstr>
      <vt:lpstr>点集中心的求解</vt:lpstr>
      <vt:lpstr>高阶函数的更多应用</vt:lpstr>
      <vt:lpstr>通用排序(general sorting) </vt:lpstr>
      <vt:lpstr>数据的预处理</vt:lpstr>
      <vt:lpstr>数据的比较</vt:lpstr>
      <vt:lpstr>比较函数的实现</vt:lpstr>
      <vt:lpstr>二元组数据的通用比较函数lex</vt:lpstr>
      <vt:lpstr>list数据的通用比较函数listlex</vt:lpstr>
      <vt:lpstr>函数less与lesseq</vt:lpstr>
      <vt:lpstr>函数sorted</vt:lpstr>
      <vt:lpstr>函数insertion</vt:lpstr>
      <vt:lpstr>找零问题</vt:lpstr>
      <vt:lpstr>找零问题—穷举法</vt:lpstr>
      <vt:lpstr>找零问题—穷举法(slowchange)</vt:lpstr>
      <vt:lpstr>找零问题—递归法</vt:lpstr>
      <vt:lpstr>找零问题—递归法(change)</vt:lpstr>
      <vt:lpstr>程序的局限性</vt:lpstr>
      <vt:lpstr>Options类型</vt:lpstr>
      <vt:lpstr>Options类型</vt:lpstr>
      <vt:lpstr>程序的局限性</vt:lpstr>
      <vt:lpstr>mkchange</vt:lpstr>
      <vt:lpstr>表达式的计算</vt:lpstr>
      <vt:lpstr>引入异常</vt:lpstr>
      <vt:lpstr>求值(evaluation)</vt:lpstr>
      <vt:lpstr>等价(equality)</vt:lpstr>
      <vt:lpstr>引用透明性(ref trans)</vt:lpstr>
      <vt:lpstr>异常的声明(declaring)</vt:lpstr>
      <vt:lpstr>异常的作用域</vt:lpstr>
      <vt:lpstr>gcd : int * int -&gt; int</vt:lpstr>
      <vt:lpstr>GCD : int * int -&gt;int</vt:lpstr>
      <vt:lpstr>GCD : int * int -&gt;int</vt:lpstr>
      <vt:lpstr>GCD‘ : int * int -&gt;int</vt:lpstr>
      <vt:lpstr>GCD = GCD‘ </vt:lpstr>
      <vt:lpstr>异常的处理(handling)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ʽԭ  Lecture 5</dc:title>
  <dc:creator>Microsoft Office û</dc:creator>
  <cp:lastModifiedBy>华科大-顾琳</cp:lastModifiedBy>
  <cp:revision>67</cp:revision>
  <dcterms:created xsi:type="dcterms:W3CDTF">2024-10-10T13:43:54Z</dcterms:created>
  <dcterms:modified xsi:type="dcterms:W3CDTF">2024-10-10T13:43:54Z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ICV">
    <vt:lpwstr>BCE4B658A4843DAA1ADA0767A5CC37E5_43</vt:lpwstr>
  </property>
</Properties>
</file>