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6" r:id="rId39"/>
    <p:sldId id="297" r:id="rId40"/>
    <p:sldId id="298" r:id="rId41"/>
    <p:sldId id="299" r:id="rId42"/>
    <p:sldId id="300" r:id="rId43"/>
    <p:sldId id="301" r:id="rId44"/>
    <p:sldId id="302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  <p:sldId id="316" r:id="rId58"/>
    <p:sldId id="317" r:id="rId59"/>
    <p:sldId id="318" r:id="rId60"/>
    <p:sldId id="319" r:id="rId61"/>
    <p:sldId id="320" r:id="rId62"/>
    <p:sldId id="321" r:id="rId63"/>
    <p:sldId id="322" r:id="rId64"/>
    <p:sldId id="323" r:id="rId65"/>
    <p:sldId id="324" r:id="rId66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120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  <a:t>2023/11/25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7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62.wmf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59.wmf"/><Relationship Id="rId5" Type="http://schemas.openxmlformats.org/officeDocument/2006/relationships/image" Target="../media/image56.wmf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60.bin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8.wmf"/><Relationship Id="rId14" Type="http://schemas.openxmlformats.org/officeDocument/2006/relationships/oleObject" Target="../embeddings/oleObject6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7.bin"/><Relationship Id="rId3" Type="http://schemas.openxmlformats.org/officeDocument/2006/relationships/image" Target="../media/image65.wmf"/><Relationship Id="rId7" Type="http://schemas.openxmlformats.org/officeDocument/2006/relationships/image" Target="../media/image67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6.bin"/><Relationship Id="rId11" Type="http://schemas.openxmlformats.org/officeDocument/2006/relationships/image" Target="../media/image69.wmf"/><Relationship Id="rId5" Type="http://schemas.openxmlformats.org/officeDocument/2006/relationships/image" Target="../media/image66.wmf"/><Relationship Id="rId10" Type="http://schemas.openxmlformats.org/officeDocument/2006/relationships/oleObject" Target="../embeddings/oleObject68.bin"/><Relationship Id="rId4" Type="http://schemas.openxmlformats.org/officeDocument/2006/relationships/oleObject" Target="../embeddings/oleObject65.bin"/><Relationship Id="rId9" Type="http://schemas.openxmlformats.org/officeDocument/2006/relationships/image" Target="../media/image68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2.bin"/><Relationship Id="rId3" Type="http://schemas.openxmlformats.org/officeDocument/2006/relationships/image" Target="../media/image70.wmf"/><Relationship Id="rId7" Type="http://schemas.openxmlformats.org/officeDocument/2006/relationships/image" Target="../media/image72.wmf"/><Relationship Id="rId2" Type="http://schemas.openxmlformats.org/officeDocument/2006/relationships/oleObject" Target="../embeddings/oleObject6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75.png"/><Relationship Id="rId5" Type="http://schemas.openxmlformats.org/officeDocument/2006/relationships/image" Target="../media/image71.wmf"/><Relationship Id="rId10" Type="http://schemas.openxmlformats.org/officeDocument/2006/relationships/image" Target="../media/image74.png"/><Relationship Id="rId4" Type="http://schemas.openxmlformats.org/officeDocument/2006/relationships/oleObject" Target="../embeddings/oleObject70.bin"/><Relationship Id="rId9" Type="http://schemas.openxmlformats.org/officeDocument/2006/relationships/image" Target="../media/image73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4.wmf"/><Relationship Id="rId26" Type="http://schemas.openxmlformats.org/officeDocument/2006/relationships/image" Target="../media/image88.wmf"/><Relationship Id="rId39" Type="http://schemas.openxmlformats.org/officeDocument/2006/relationships/image" Target="../media/image95.png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34" Type="http://schemas.openxmlformats.org/officeDocument/2006/relationships/image" Target="../media/image92.wmf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81.w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4.bin"/><Relationship Id="rId33" Type="http://schemas.openxmlformats.org/officeDocument/2006/relationships/oleObject" Target="../embeddings/oleObject88.bin"/><Relationship Id="rId38" Type="http://schemas.openxmlformats.org/officeDocument/2006/relationships/image" Target="../media/image94.wmf"/><Relationship Id="rId2" Type="http://schemas.openxmlformats.org/officeDocument/2006/relationships/image" Target="../media/image76.png"/><Relationship Id="rId16" Type="http://schemas.openxmlformats.org/officeDocument/2006/relationships/image" Target="../media/image83.wmf"/><Relationship Id="rId20" Type="http://schemas.openxmlformats.org/officeDocument/2006/relationships/image" Target="../media/image85.wmf"/><Relationship Id="rId29" Type="http://schemas.openxmlformats.org/officeDocument/2006/relationships/oleObject" Target="../embeddings/oleObject86.bin"/><Relationship Id="rId41" Type="http://schemas.openxmlformats.org/officeDocument/2006/relationships/image" Target="../media/image96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w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87.wmf"/><Relationship Id="rId32" Type="http://schemas.openxmlformats.org/officeDocument/2006/relationships/image" Target="../media/image91.wmf"/><Relationship Id="rId37" Type="http://schemas.openxmlformats.org/officeDocument/2006/relationships/oleObject" Target="../embeddings/oleObject90.bin"/><Relationship Id="rId40" Type="http://schemas.openxmlformats.org/officeDocument/2006/relationships/oleObject" Target="../embeddings/oleObject91.bin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28" Type="http://schemas.openxmlformats.org/officeDocument/2006/relationships/image" Target="../media/image89.wmf"/><Relationship Id="rId36" Type="http://schemas.openxmlformats.org/officeDocument/2006/relationships/image" Target="../media/image93.wmf"/><Relationship Id="rId10" Type="http://schemas.openxmlformats.org/officeDocument/2006/relationships/image" Target="../media/image80.wmf"/><Relationship Id="rId19" Type="http://schemas.openxmlformats.org/officeDocument/2006/relationships/oleObject" Target="../embeddings/oleObject81.bin"/><Relationship Id="rId31" Type="http://schemas.openxmlformats.org/officeDocument/2006/relationships/oleObject" Target="../embeddings/oleObject87.bin"/><Relationship Id="rId4" Type="http://schemas.openxmlformats.org/officeDocument/2006/relationships/image" Target="../media/image77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2.wmf"/><Relationship Id="rId22" Type="http://schemas.openxmlformats.org/officeDocument/2006/relationships/image" Target="../media/image86.wmf"/><Relationship Id="rId27" Type="http://schemas.openxmlformats.org/officeDocument/2006/relationships/oleObject" Target="../embeddings/oleObject85.bin"/><Relationship Id="rId30" Type="http://schemas.openxmlformats.org/officeDocument/2006/relationships/image" Target="../media/image90.wmf"/><Relationship Id="rId35" Type="http://schemas.openxmlformats.org/officeDocument/2006/relationships/oleObject" Target="../embeddings/oleObject89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102.wmf"/><Relationship Id="rId3" Type="http://schemas.openxmlformats.org/officeDocument/2006/relationships/image" Target="../media/image97.wmf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97.bin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101.png"/><Relationship Id="rId5" Type="http://schemas.openxmlformats.org/officeDocument/2006/relationships/image" Target="../media/image98.wmf"/><Relationship Id="rId15" Type="http://schemas.openxmlformats.org/officeDocument/2006/relationships/image" Target="../media/image103.wmf"/><Relationship Id="rId10" Type="http://schemas.openxmlformats.org/officeDocument/2006/relationships/image" Target="../media/image100.wmf"/><Relationship Id="rId4" Type="http://schemas.openxmlformats.org/officeDocument/2006/relationships/oleObject" Target="../embeddings/oleObject93.bin"/><Relationship Id="rId9" Type="http://schemas.openxmlformats.org/officeDocument/2006/relationships/oleObject" Target="../embeddings/oleObject96.bin"/><Relationship Id="rId14" Type="http://schemas.openxmlformats.org/officeDocument/2006/relationships/oleObject" Target="../embeddings/oleObject98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3" Type="http://schemas.openxmlformats.org/officeDocument/2006/relationships/image" Target="../media/image104.wmf"/><Relationship Id="rId7" Type="http://schemas.openxmlformats.org/officeDocument/2006/relationships/oleObject" Target="../embeddings/oleObject102.bin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1.bin"/><Relationship Id="rId11" Type="http://schemas.openxmlformats.org/officeDocument/2006/relationships/oleObject" Target="../embeddings/oleObject104.bin"/><Relationship Id="rId5" Type="http://schemas.openxmlformats.org/officeDocument/2006/relationships/image" Target="../media/image97.wmf"/><Relationship Id="rId10" Type="http://schemas.openxmlformats.org/officeDocument/2006/relationships/image" Target="../media/image105.wmf"/><Relationship Id="rId4" Type="http://schemas.openxmlformats.org/officeDocument/2006/relationships/oleObject" Target="../embeddings/oleObject100.bin"/><Relationship Id="rId9" Type="http://schemas.openxmlformats.org/officeDocument/2006/relationships/oleObject" Target="../embeddings/oleObject103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oleObject" Target="../embeddings/oleObject110.bin"/><Relationship Id="rId3" Type="http://schemas.openxmlformats.org/officeDocument/2006/relationships/image" Target="../media/image99.wmf"/><Relationship Id="rId7" Type="http://schemas.openxmlformats.org/officeDocument/2006/relationships/image" Target="../media/image107.wmf"/><Relationship Id="rId12" Type="http://schemas.openxmlformats.org/officeDocument/2006/relationships/image" Target="../media/image25.wmf"/><Relationship Id="rId2" Type="http://schemas.openxmlformats.org/officeDocument/2006/relationships/oleObject" Target="../embeddings/oleObject10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7.bin"/><Relationship Id="rId11" Type="http://schemas.openxmlformats.org/officeDocument/2006/relationships/oleObject" Target="../embeddings/oleObject109.bin"/><Relationship Id="rId5" Type="http://schemas.openxmlformats.org/officeDocument/2006/relationships/image" Target="../media/image106.wmf"/><Relationship Id="rId15" Type="http://schemas.openxmlformats.org/officeDocument/2006/relationships/image" Target="../media/image111.png"/><Relationship Id="rId10" Type="http://schemas.openxmlformats.org/officeDocument/2006/relationships/image" Target="../media/image109.png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08.wmf"/><Relationship Id="rId14" Type="http://schemas.openxmlformats.org/officeDocument/2006/relationships/image" Target="../media/image110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99.wmf"/><Relationship Id="rId7" Type="http://schemas.openxmlformats.org/officeDocument/2006/relationships/oleObject" Target="../embeddings/oleObject113.bin"/><Relationship Id="rId2" Type="http://schemas.openxmlformats.org/officeDocument/2006/relationships/oleObject" Target="../embeddings/oleObject11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5" Type="http://schemas.openxmlformats.org/officeDocument/2006/relationships/image" Target="../media/image112.wmf"/><Relationship Id="rId10" Type="http://schemas.openxmlformats.org/officeDocument/2006/relationships/image" Target="../media/image27.wmf"/><Relationship Id="rId4" Type="http://schemas.openxmlformats.org/officeDocument/2006/relationships/oleObject" Target="../embeddings/oleObject112.bin"/><Relationship Id="rId9" Type="http://schemas.openxmlformats.org/officeDocument/2006/relationships/oleObject" Target="../embeddings/oleObject11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png"/><Relationship Id="rId3" Type="http://schemas.openxmlformats.org/officeDocument/2006/relationships/image" Target="../media/image105.wmf"/><Relationship Id="rId7" Type="http://schemas.openxmlformats.org/officeDocument/2006/relationships/image" Target="../media/image115.wmf"/><Relationship Id="rId12" Type="http://schemas.openxmlformats.org/officeDocument/2006/relationships/image" Target="../media/image118.wmf"/><Relationship Id="rId2" Type="http://schemas.openxmlformats.org/officeDocument/2006/relationships/oleObject" Target="../embeddings/oleObject1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7.bin"/><Relationship Id="rId11" Type="http://schemas.openxmlformats.org/officeDocument/2006/relationships/oleObject" Target="../embeddings/oleObject119.bin"/><Relationship Id="rId5" Type="http://schemas.openxmlformats.org/officeDocument/2006/relationships/image" Target="../media/image114.wmf"/><Relationship Id="rId10" Type="http://schemas.openxmlformats.org/officeDocument/2006/relationships/image" Target="../media/image117.wmf"/><Relationship Id="rId4" Type="http://schemas.openxmlformats.org/officeDocument/2006/relationships/oleObject" Target="../embeddings/oleObject116.bin"/><Relationship Id="rId9" Type="http://schemas.openxmlformats.org/officeDocument/2006/relationships/oleObject" Target="../embeddings/oleObject11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wmf"/><Relationship Id="rId2" Type="http://schemas.openxmlformats.org/officeDocument/2006/relationships/oleObject" Target="../embeddings/oleObject12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wmf"/><Relationship Id="rId4" Type="http://schemas.openxmlformats.org/officeDocument/2006/relationships/oleObject" Target="../embeddings/oleObject121.bin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4.bin"/><Relationship Id="rId13" Type="http://schemas.openxmlformats.org/officeDocument/2006/relationships/image" Target="../media/image130.wmf"/><Relationship Id="rId3" Type="http://schemas.openxmlformats.org/officeDocument/2006/relationships/image" Target="../media/image125.png"/><Relationship Id="rId7" Type="http://schemas.openxmlformats.org/officeDocument/2006/relationships/image" Target="../media/image127.wmf"/><Relationship Id="rId12" Type="http://schemas.openxmlformats.org/officeDocument/2006/relationships/oleObject" Target="../embeddings/oleObject126.bin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3.bin"/><Relationship Id="rId11" Type="http://schemas.openxmlformats.org/officeDocument/2006/relationships/image" Target="../media/image129.wmf"/><Relationship Id="rId5" Type="http://schemas.openxmlformats.org/officeDocument/2006/relationships/image" Target="../media/image126.wmf"/><Relationship Id="rId10" Type="http://schemas.openxmlformats.org/officeDocument/2006/relationships/oleObject" Target="../embeddings/oleObject125.bin"/><Relationship Id="rId4" Type="http://schemas.openxmlformats.org/officeDocument/2006/relationships/oleObject" Target="../embeddings/oleObject122.bin"/><Relationship Id="rId9" Type="http://schemas.openxmlformats.org/officeDocument/2006/relationships/image" Target="../media/image128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6.wmf"/><Relationship Id="rId18" Type="http://schemas.openxmlformats.org/officeDocument/2006/relationships/oleObject" Target="../embeddings/oleObject137.bin"/><Relationship Id="rId3" Type="http://schemas.openxmlformats.org/officeDocument/2006/relationships/image" Target="../media/image131.wmf"/><Relationship Id="rId7" Type="http://schemas.openxmlformats.org/officeDocument/2006/relationships/image" Target="../media/image133.wmf"/><Relationship Id="rId12" Type="http://schemas.openxmlformats.org/officeDocument/2006/relationships/oleObject" Target="../embeddings/oleObject132.bin"/><Relationship Id="rId17" Type="http://schemas.openxmlformats.org/officeDocument/2006/relationships/oleObject" Target="../embeddings/oleObject136.bin"/><Relationship Id="rId2" Type="http://schemas.openxmlformats.org/officeDocument/2006/relationships/oleObject" Target="../embeddings/oleObject127.bin"/><Relationship Id="rId16" Type="http://schemas.openxmlformats.org/officeDocument/2006/relationships/oleObject" Target="../embeddings/oleObject135.bin"/><Relationship Id="rId20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9.bin"/><Relationship Id="rId11" Type="http://schemas.openxmlformats.org/officeDocument/2006/relationships/oleObject" Target="../embeddings/oleObject131.bin"/><Relationship Id="rId5" Type="http://schemas.openxmlformats.org/officeDocument/2006/relationships/image" Target="../media/image132.wmf"/><Relationship Id="rId15" Type="http://schemas.openxmlformats.org/officeDocument/2006/relationships/oleObject" Target="../embeddings/oleObject134.bin"/><Relationship Id="rId10" Type="http://schemas.openxmlformats.org/officeDocument/2006/relationships/image" Target="../media/image135.wmf"/><Relationship Id="rId19" Type="http://schemas.openxmlformats.org/officeDocument/2006/relationships/image" Target="../media/image137.wmf"/><Relationship Id="rId4" Type="http://schemas.openxmlformats.org/officeDocument/2006/relationships/oleObject" Target="../embeddings/oleObject128.bin"/><Relationship Id="rId9" Type="http://schemas.openxmlformats.org/officeDocument/2006/relationships/oleObject" Target="../embeddings/oleObject130.bin"/><Relationship Id="rId14" Type="http://schemas.openxmlformats.org/officeDocument/2006/relationships/oleObject" Target="../embeddings/oleObject133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png"/><Relationship Id="rId2" Type="http://schemas.openxmlformats.org/officeDocument/2006/relationships/image" Target="../media/image1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76.png"/><Relationship Id="rId4" Type="http://schemas.openxmlformats.org/officeDocument/2006/relationships/image" Target="../media/image64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3" Type="http://schemas.openxmlformats.org/officeDocument/2006/relationships/image" Target="../media/image3.wmf"/><Relationship Id="rId7" Type="http://schemas.openxmlformats.org/officeDocument/2006/relationships/image" Target="../media/image140.wmf"/><Relationship Id="rId2" Type="http://schemas.openxmlformats.org/officeDocument/2006/relationships/oleObject" Target="../embeddings/oleObject1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0.bin"/><Relationship Id="rId5" Type="http://schemas.openxmlformats.org/officeDocument/2006/relationships/image" Target="../media/image139.wmf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41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42.bin"/><Relationship Id="rId7" Type="http://schemas.openxmlformats.org/officeDocument/2006/relationships/oleObject" Target="../embeddings/oleObject144.bin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43.bin"/><Relationship Id="rId4" Type="http://schemas.openxmlformats.org/officeDocument/2006/relationships/image" Target="../media/image143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146.wmf"/><Relationship Id="rId7" Type="http://schemas.openxmlformats.org/officeDocument/2006/relationships/oleObject" Target="../embeddings/oleObject147.bin"/><Relationship Id="rId2" Type="http://schemas.openxmlformats.org/officeDocument/2006/relationships/oleObject" Target="../embeddings/oleObject14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11" Type="http://schemas.openxmlformats.org/officeDocument/2006/relationships/image" Target="../media/image140.wmf"/><Relationship Id="rId5" Type="http://schemas.openxmlformats.org/officeDocument/2006/relationships/image" Target="../media/image147.wmf"/><Relationship Id="rId10" Type="http://schemas.openxmlformats.org/officeDocument/2006/relationships/oleObject" Target="../embeddings/oleObject148.bin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4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8.bin"/><Relationship Id="rId2" Type="http://schemas.openxmlformats.org/officeDocument/2006/relationships/image" Target="../media/image2.png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wmf"/><Relationship Id="rId2" Type="http://schemas.openxmlformats.org/officeDocument/2006/relationships/oleObject" Target="../embeddings/oleObject14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50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6.wmf"/><Relationship Id="rId3" Type="http://schemas.openxmlformats.org/officeDocument/2006/relationships/image" Target="../media/image132.wmf"/><Relationship Id="rId7" Type="http://schemas.openxmlformats.org/officeDocument/2006/relationships/oleObject" Target="../embeddings/oleObject154.bin"/><Relationship Id="rId2" Type="http://schemas.openxmlformats.org/officeDocument/2006/relationships/oleObject" Target="../embeddings/oleObject15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3.bin"/><Relationship Id="rId5" Type="http://schemas.openxmlformats.org/officeDocument/2006/relationships/image" Target="../media/image155.wmf"/><Relationship Id="rId10" Type="http://schemas.openxmlformats.org/officeDocument/2006/relationships/oleObject" Target="../embeddings/oleObject156.bin"/><Relationship Id="rId4" Type="http://schemas.openxmlformats.org/officeDocument/2006/relationships/oleObject" Target="../embeddings/oleObject152.bin"/><Relationship Id="rId9" Type="http://schemas.openxmlformats.org/officeDocument/2006/relationships/oleObject" Target="../embeddings/oleObject155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13" Type="http://schemas.openxmlformats.org/officeDocument/2006/relationships/image" Target="../media/image160.wmf"/><Relationship Id="rId18" Type="http://schemas.openxmlformats.org/officeDocument/2006/relationships/image" Target="../media/image155.wmf"/><Relationship Id="rId3" Type="http://schemas.openxmlformats.org/officeDocument/2006/relationships/image" Target="../media/image132.wmf"/><Relationship Id="rId7" Type="http://schemas.openxmlformats.org/officeDocument/2006/relationships/image" Target="../media/image158.wmf"/><Relationship Id="rId12" Type="http://schemas.openxmlformats.org/officeDocument/2006/relationships/oleObject" Target="../embeddings/oleObject162.bin"/><Relationship Id="rId17" Type="http://schemas.openxmlformats.org/officeDocument/2006/relationships/oleObject" Target="../embeddings/oleObject165.bin"/><Relationship Id="rId2" Type="http://schemas.openxmlformats.org/officeDocument/2006/relationships/oleObject" Target="../embeddings/oleObject157.bin"/><Relationship Id="rId16" Type="http://schemas.openxmlformats.org/officeDocument/2006/relationships/oleObject" Target="../embeddings/oleObject16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9.bin"/><Relationship Id="rId11" Type="http://schemas.openxmlformats.org/officeDocument/2006/relationships/image" Target="../media/image146.wmf"/><Relationship Id="rId5" Type="http://schemas.openxmlformats.org/officeDocument/2006/relationships/image" Target="../media/image157.wmf"/><Relationship Id="rId15" Type="http://schemas.openxmlformats.org/officeDocument/2006/relationships/image" Target="../media/image140.wmf"/><Relationship Id="rId10" Type="http://schemas.openxmlformats.org/officeDocument/2006/relationships/oleObject" Target="../embeddings/oleObject161.bin"/><Relationship Id="rId4" Type="http://schemas.openxmlformats.org/officeDocument/2006/relationships/oleObject" Target="../embeddings/oleObject158.bin"/><Relationship Id="rId9" Type="http://schemas.openxmlformats.org/officeDocument/2006/relationships/image" Target="../media/image159.wmf"/><Relationship Id="rId14" Type="http://schemas.openxmlformats.org/officeDocument/2006/relationships/oleObject" Target="../embeddings/oleObject163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9.bin"/><Relationship Id="rId13" Type="http://schemas.openxmlformats.org/officeDocument/2006/relationships/image" Target="../media/image166.wmf"/><Relationship Id="rId18" Type="http://schemas.openxmlformats.org/officeDocument/2006/relationships/oleObject" Target="../embeddings/oleObject174.bin"/><Relationship Id="rId26" Type="http://schemas.openxmlformats.org/officeDocument/2006/relationships/oleObject" Target="../embeddings/oleObject179.bin"/><Relationship Id="rId3" Type="http://schemas.openxmlformats.org/officeDocument/2006/relationships/image" Target="../media/image161.wmf"/><Relationship Id="rId21" Type="http://schemas.openxmlformats.org/officeDocument/2006/relationships/oleObject" Target="../embeddings/oleObject176.bin"/><Relationship Id="rId7" Type="http://schemas.openxmlformats.org/officeDocument/2006/relationships/image" Target="../media/image163.wmf"/><Relationship Id="rId12" Type="http://schemas.openxmlformats.org/officeDocument/2006/relationships/oleObject" Target="../embeddings/oleObject171.bin"/><Relationship Id="rId17" Type="http://schemas.openxmlformats.org/officeDocument/2006/relationships/image" Target="../media/image168.wmf"/><Relationship Id="rId25" Type="http://schemas.openxmlformats.org/officeDocument/2006/relationships/image" Target="../media/image171.wmf"/><Relationship Id="rId2" Type="http://schemas.openxmlformats.org/officeDocument/2006/relationships/oleObject" Target="../embeddings/oleObject166.bin"/><Relationship Id="rId16" Type="http://schemas.openxmlformats.org/officeDocument/2006/relationships/oleObject" Target="../embeddings/oleObject173.bin"/><Relationship Id="rId20" Type="http://schemas.openxmlformats.org/officeDocument/2006/relationships/oleObject" Target="../embeddings/oleObject175.bin"/><Relationship Id="rId29" Type="http://schemas.openxmlformats.org/officeDocument/2006/relationships/image" Target="../media/image17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68.bin"/><Relationship Id="rId11" Type="http://schemas.openxmlformats.org/officeDocument/2006/relationships/image" Target="../media/image165.wmf"/><Relationship Id="rId24" Type="http://schemas.openxmlformats.org/officeDocument/2006/relationships/oleObject" Target="../embeddings/oleObject178.bin"/><Relationship Id="rId5" Type="http://schemas.openxmlformats.org/officeDocument/2006/relationships/image" Target="../media/image162.wmf"/><Relationship Id="rId15" Type="http://schemas.openxmlformats.org/officeDocument/2006/relationships/image" Target="../media/image167.wmf"/><Relationship Id="rId23" Type="http://schemas.openxmlformats.org/officeDocument/2006/relationships/image" Target="../media/image170.wmf"/><Relationship Id="rId28" Type="http://schemas.openxmlformats.org/officeDocument/2006/relationships/oleObject" Target="../embeddings/oleObject180.bin"/><Relationship Id="rId10" Type="http://schemas.openxmlformats.org/officeDocument/2006/relationships/oleObject" Target="../embeddings/oleObject170.bin"/><Relationship Id="rId19" Type="http://schemas.openxmlformats.org/officeDocument/2006/relationships/image" Target="../media/image169.wmf"/><Relationship Id="rId4" Type="http://schemas.openxmlformats.org/officeDocument/2006/relationships/oleObject" Target="../embeddings/oleObject167.bin"/><Relationship Id="rId9" Type="http://schemas.openxmlformats.org/officeDocument/2006/relationships/image" Target="../media/image164.wmf"/><Relationship Id="rId14" Type="http://schemas.openxmlformats.org/officeDocument/2006/relationships/oleObject" Target="../embeddings/oleObject172.bin"/><Relationship Id="rId22" Type="http://schemas.openxmlformats.org/officeDocument/2006/relationships/oleObject" Target="../embeddings/oleObject177.bin"/><Relationship Id="rId27" Type="http://schemas.openxmlformats.org/officeDocument/2006/relationships/image" Target="../media/image172.wmf"/><Relationship Id="rId30" Type="http://schemas.openxmlformats.org/officeDocument/2006/relationships/image" Target="../media/image17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4.bin"/><Relationship Id="rId3" Type="http://schemas.openxmlformats.org/officeDocument/2006/relationships/image" Target="../media/image175.wmf"/><Relationship Id="rId7" Type="http://schemas.openxmlformats.org/officeDocument/2006/relationships/image" Target="../media/image132.wmf"/><Relationship Id="rId2" Type="http://schemas.openxmlformats.org/officeDocument/2006/relationships/oleObject" Target="../embeddings/oleObject18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3.bin"/><Relationship Id="rId5" Type="http://schemas.openxmlformats.org/officeDocument/2006/relationships/image" Target="../media/image155.wmf"/><Relationship Id="rId4" Type="http://schemas.openxmlformats.org/officeDocument/2006/relationships/oleObject" Target="../embeddings/oleObject182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17.wmf"/><Relationship Id="rId18" Type="http://schemas.openxmlformats.org/officeDocument/2006/relationships/oleObject" Target="../embeddings/oleObject18.bin"/><Relationship Id="rId3" Type="http://schemas.openxmlformats.org/officeDocument/2006/relationships/image" Target="../media/image12.wmf"/><Relationship Id="rId21" Type="http://schemas.openxmlformats.org/officeDocument/2006/relationships/image" Target="../media/image21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5.bin"/><Relationship Id="rId17" Type="http://schemas.openxmlformats.org/officeDocument/2006/relationships/image" Target="../media/image19.wmf"/><Relationship Id="rId2" Type="http://schemas.openxmlformats.org/officeDocument/2006/relationships/oleObject" Target="../embeddings/oleObject10.bin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6.wmf"/><Relationship Id="rId24" Type="http://schemas.openxmlformats.org/officeDocument/2006/relationships/image" Target="../media/image2.png"/><Relationship Id="rId5" Type="http://schemas.openxmlformats.org/officeDocument/2006/relationships/image" Target="../media/image13.wmf"/><Relationship Id="rId15" Type="http://schemas.openxmlformats.org/officeDocument/2006/relationships/image" Target="../media/image18.wmf"/><Relationship Id="rId23" Type="http://schemas.openxmlformats.org/officeDocument/2006/relationships/image" Target="../media/image22.wmf"/><Relationship Id="rId10" Type="http://schemas.openxmlformats.org/officeDocument/2006/relationships/oleObject" Target="../embeddings/oleObject14.bin"/><Relationship Id="rId19" Type="http://schemas.openxmlformats.org/officeDocument/2006/relationships/image" Target="../media/image20.w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5.wmf"/><Relationship Id="rId14" Type="http://schemas.openxmlformats.org/officeDocument/2006/relationships/oleObject" Target="../embeddings/oleObject16.bin"/><Relationship Id="rId22" Type="http://schemas.openxmlformats.org/officeDocument/2006/relationships/oleObject" Target="../embeddings/oleObject20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9.wmf"/><Relationship Id="rId4" Type="http://schemas.openxmlformats.org/officeDocument/2006/relationships/oleObject" Target="../embeddings/oleObject18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7.png"/><Relationship Id="rId5" Type="http://schemas.openxmlformats.org/officeDocument/2006/relationships/image" Target="../media/image182.wmf"/><Relationship Id="rId4" Type="http://schemas.openxmlformats.org/officeDocument/2006/relationships/oleObject" Target="../embeddings/oleObject186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5" Type="http://schemas.openxmlformats.org/officeDocument/2006/relationships/image" Target="../media/image185.wmf"/><Relationship Id="rId4" Type="http://schemas.openxmlformats.org/officeDocument/2006/relationships/oleObject" Target="../embeddings/oleObject187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7.png"/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8.wmf"/><Relationship Id="rId4" Type="http://schemas.openxmlformats.org/officeDocument/2006/relationships/oleObject" Target="../embeddings/oleObject188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image" Target="../media/image18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1.wmf"/><Relationship Id="rId4" Type="http://schemas.openxmlformats.org/officeDocument/2006/relationships/oleObject" Target="../embeddings/oleObject189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0.bin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3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7" Type="http://schemas.openxmlformats.org/officeDocument/2006/relationships/image" Target="../media/image196.wmf"/><Relationship Id="rId2" Type="http://schemas.openxmlformats.org/officeDocument/2006/relationships/oleObject" Target="../embeddings/oleObject19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93.bin"/><Relationship Id="rId5" Type="http://schemas.openxmlformats.org/officeDocument/2006/relationships/image" Target="../media/image195.wmf"/><Relationship Id="rId4" Type="http://schemas.openxmlformats.org/officeDocument/2006/relationships/oleObject" Target="../embeddings/oleObject192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7.wmf"/><Relationship Id="rId2" Type="http://schemas.openxmlformats.org/officeDocument/2006/relationships/oleObject" Target="../embeddings/oleObject19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8.wmf"/><Relationship Id="rId5" Type="http://schemas.openxmlformats.org/officeDocument/2006/relationships/oleObject" Target="../embeddings/oleObject196.bin"/><Relationship Id="rId4" Type="http://schemas.openxmlformats.org/officeDocument/2006/relationships/oleObject" Target="../embeddings/oleObject195.bin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7.bin"/><Relationship Id="rId2" Type="http://schemas.openxmlformats.org/officeDocument/2006/relationships/image" Target="../media/image1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9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13" Type="http://schemas.openxmlformats.org/officeDocument/2006/relationships/image" Target="../media/image26.wmf"/><Relationship Id="rId18" Type="http://schemas.openxmlformats.org/officeDocument/2006/relationships/image" Target="../media/image29.png"/><Relationship Id="rId3" Type="http://schemas.openxmlformats.org/officeDocument/2006/relationships/image" Target="../media/image3.wmf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6.bin"/><Relationship Id="rId17" Type="http://schemas.openxmlformats.org/officeDocument/2006/relationships/image" Target="../media/image28.wmf"/><Relationship Id="rId2" Type="http://schemas.openxmlformats.org/officeDocument/2006/relationships/oleObject" Target="../embeddings/oleObject21.bin"/><Relationship Id="rId16" Type="http://schemas.openxmlformats.org/officeDocument/2006/relationships/oleObject" Target="../embeddings/oleObject2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11" Type="http://schemas.openxmlformats.org/officeDocument/2006/relationships/image" Target="../media/image25.wmf"/><Relationship Id="rId5" Type="http://schemas.openxmlformats.org/officeDocument/2006/relationships/image" Target="../media/image6.wmf"/><Relationship Id="rId15" Type="http://schemas.openxmlformats.org/officeDocument/2006/relationships/image" Target="../media/image27.wmf"/><Relationship Id="rId10" Type="http://schemas.openxmlformats.org/officeDocument/2006/relationships/oleObject" Target="../embeddings/oleObject25.bin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4.wmf"/><Relationship Id="rId14" Type="http://schemas.openxmlformats.org/officeDocument/2006/relationships/oleObject" Target="../embeddings/oleObject27.bin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1.bin"/><Relationship Id="rId13" Type="http://schemas.openxmlformats.org/officeDocument/2006/relationships/oleObject" Target="../embeddings/oleObject204.bin"/><Relationship Id="rId18" Type="http://schemas.openxmlformats.org/officeDocument/2006/relationships/image" Target="../media/image207.wmf"/><Relationship Id="rId3" Type="http://schemas.openxmlformats.org/officeDocument/2006/relationships/image" Target="../media/image200.wmf"/><Relationship Id="rId7" Type="http://schemas.openxmlformats.org/officeDocument/2006/relationships/image" Target="../media/image202.wmf"/><Relationship Id="rId12" Type="http://schemas.openxmlformats.org/officeDocument/2006/relationships/image" Target="../media/image204.wmf"/><Relationship Id="rId17" Type="http://schemas.openxmlformats.org/officeDocument/2006/relationships/oleObject" Target="../embeddings/oleObject206.bin"/><Relationship Id="rId2" Type="http://schemas.openxmlformats.org/officeDocument/2006/relationships/oleObject" Target="../embeddings/oleObject198.bin"/><Relationship Id="rId16" Type="http://schemas.openxmlformats.org/officeDocument/2006/relationships/image" Target="../media/image206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00.bin"/><Relationship Id="rId11" Type="http://schemas.openxmlformats.org/officeDocument/2006/relationships/oleObject" Target="../embeddings/oleObject203.bin"/><Relationship Id="rId5" Type="http://schemas.openxmlformats.org/officeDocument/2006/relationships/image" Target="../media/image201.wmf"/><Relationship Id="rId15" Type="http://schemas.openxmlformats.org/officeDocument/2006/relationships/oleObject" Target="../embeddings/oleObject205.bin"/><Relationship Id="rId10" Type="http://schemas.openxmlformats.org/officeDocument/2006/relationships/oleObject" Target="../embeddings/oleObject202.bin"/><Relationship Id="rId19" Type="http://schemas.openxmlformats.org/officeDocument/2006/relationships/oleObject" Target="../embeddings/oleObject207.bin"/><Relationship Id="rId4" Type="http://schemas.openxmlformats.org/officeDocument/2006/relationships/oleObject" Target="../embeddings/oleObject199.bin"/><Relationship Id="rId9" Type="http://schemas.openxmlformats.org/officeDocument/2006/relationships/image" Target="../media/image203.wmf"/><Relationship Id="rId14" Type="http://schemas.openxmlformats.org/officeDocument/2006/relationships/image" Target="../media/image205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1.png"/><Relationship Id="rId13" Type="http://schemas.openxmlformats.org/officeDocument/2006/relationships/oleObject" Target="../embeddings/oleObject212.bin"/><Relationship Id="rId3" Type="http://schemas.openxmlformats.org/officeDocument/2006/relationships/image" Target="../media/image208.wmf"/><Relationship Id="rId7" Type="http://schemas.openxmlformats.org/officeDocument/2006/relationships/image" Target="../media/image210.wmf"/><Relationship Id="rId12" Type="http://schemas.openxmlformats.org/officeDocument/2006/relationships/image" Target="../media/image214.png"/><Relationship Id="rId2" Type="http://schemas.openxmlformats.org/officeDocument/2006/relationships/oleObject" Target="../embeddings/oleObject20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0.bin"/><Relationship Id="rId11" Type="http://schemas.openxmlformats.org/officeDocument/2006/relationships/image" Target="../media/image213.wmf"/><Relationship Id="rId5" Type="http://schemas.openxmlformats.org/officeDocument/2006/relationships/image" Target="../media/image209.wmf"/><Relationship Id="rId10" Type="http://schemas.openxmlformats.org/officeDocument/2006/relationships/oleObject" Target="../embeddings/oleObject211.bin"/><Relationship Id="rId4" Type="http://schemas.openxmlformats.org/officeDocument/2006/relationships/oleObject" Target="../embeddings/oleObject209.bin"/><Relationship Id="rId9" Type="http://schemas.openxmlformats.org/officeDocument/2006/relationships/image" Target="../media/image212.png"/><Relationship Id="rId14" Type="http://schemas.openxmlformats.org/officeDocument/2006/relationships/image" Target="../media/image206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6.png"/><Relationship Id="rId3" Type="http://schemas.openxmlformats.org/officeDocument/2006/relationships/image" Target="../media/image213.wmf"/><Relationship Id="rId7" Type="http://schemas.openxmlformats.org/officeDocument/2006/relationships/image" Target="../media/image202.wmf"/><Relationship Id="rId2" Type="http://schemas.openxmlformats.org/officeDocument/2006/relationships/oleObject" Target="../embeddings/oleObject21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5.bin"/><Relationship Id="rId5" Type="http://schemas.openxmlformats.org/officeDocument/2006/relationships/image" Target="../media/image215.wmf"/><Relationship Id="rId10" Type="http://schemas.openxmlformats.org/officeDocument/2006/relationships/image" Target="../media/image206.wmf"/><Relationship Id="rId4" Type="http://schemas.openxmlformats.org/officeDocument/2006/relationships/oleObject" Target="../embeddings/oleObject214.bin"/><Relationship Id="rId9" Type="http://schemas.openxmlformats.org/officeDocument/2006/relationships/oleObject" Target="../embeddings/oleObject216.bin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wmf"/><Relationship Id="rId2" Type="http://schemas.openxmlformats.org/officeDocument/2006/relationships/oleObject" Target="../embeddings/oleObject21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wmf"/><Relationship Id="rId5" Type="http://schemas.openxmlformats.org/officeDocument/2006/relationships/oleObject" Target="../embeddings/oleObject218.bin"/><Relationship Id="rId4" Type="http://schemas.openxmlformats.org/officeDocument/2006/relationships/image" Target="../media/image21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2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2.bin"/><Relationship Id="rId13" Type="http://schemas.openxmlformats.org/officeDocument/2006/relationships/image" Target="../media/image228.wmf"/><Relationship Id="rId3" Type="http://schemas.openxmlformats.org/officeDocument/2006/relationships/image" Target="../media/image223.wmf"/><Relationship Id="rId7" Type="http://schemas.openxmlformats.org/officeDocument/2006/relationships/image" Target="../media/image225.wmf"/><Relationship Id="rId12" Type="http://schemas.openxmlformats.org/officeDocument/2006/relationships/oleObject" Target="../embeddings/oleObject224.bin"/><Relationship Id="rId17" Type="http://schemas.openxmlformats.org/officeDocument/2006/relationships/image" Target="../media/image231.png"/><Relationship Id="rId2" Type="http://schemas.openxmlformats.org/officeDocument/2006/relationships/oleObject" Target="../embeddings/oleObject219.bin"/><Relationship Id="rId16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1.bin"/><Relationship Id="rId11" Type="http://schemas.openxmlformats.org/officeDocument/2006/relationships/image" Target="../media/image227.wmf"/><Relationship Id="rId5" Type="http://schemas.openxmlformats.org/officeDocument/2006/relationships/image" Target="../media/image224.wmf"/><Relationship Id="rId15" Type="http://schemas.openxmlformats.org/officeDocument/2006/relationships/image" Target="../media/image229.wmf"/><Relationship Id="rId10" Type="http://schemas.openxmlformats.org/officeDocument/2006/relationships/oleObject" Target="../embeddings/oleObject223.bin"/><Relationship Id="rId4" Type="http://schemas.openxmlformats.org/officeDocument/2006/relationships/oleObject" Target="../embeddings/oleObject220.bin"/><Relationship Id="rId9" Type="http://schemas.openxmlformats.org/officeDocument/2006/relationships/image" Target="../media/image226.wmf"/><Relationship Id="rId14" Type="http://schemas.openxmlformats.org/officeDocument/2006/relationships/oleObject" Target="../embeddings/oleObject225.bin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3" Type="http://schemas.openxmlformats.org/officeDocument/2006/relationships/image" Target="../media/image232.wmf"/><Relationship Id="rId7" Type="http://schemas.openxmlformats.org/officeDocument/2006/relationships/image" Target="../media/image234.wmf"/><Relationship Id="rId12" Type="http://schemas.openxmlformats.org/officeDocument/2006/relationships/image" Target="../media/image237.wmf"/><Relationship Id="rId2" Type="http://schemas.openxmlformats.org/officeDocument/2006/relationships/oleObject" Target="../embeddings/oleObject22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28.bin"/><Relationship Id="rId11" Type="http://schemas.openxmlformats.org/officeDocument/2006/relationships/oleObject" Target="../embeddings/oleObject230.bin"/><Relationship Id="rId5" Type="http://schemas.openxmlformats.org/officeDocument/2006/relationships/image" Target="../media/image233.wmf"/><Relationship Id="rId10" Type="http://schemas.openxmlformats.org/officeDocument/2006/relationships/image" Target="../media/image236.wmf"/><Relationship Id="rId4" Type="http://schemas.openxmlformats.org/officeDocument/2006/relationships/oleObject" Target="../embeddings/oleObject227.bin"/><Relationship Id="rId9" Type="http://schemas.openxmlformats.org/officeDocument/2006/relationships/oleObject" Target="../embeddings/oleObject229.bin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9.wmf"/><Relationship Id="rId4" Type="http://schemas.openxmlformats.org/officeDocument/2006/relationships/oleObject" Target="../embeddings/oleObject231.bin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5.bin"/><Relationship Id="rId3" Type="http://schemas.openxmlformats.org/officeDocument/2006/relationships/image" Target="../media/image240.wmf"/><Relationship Id="rId7" Type="http://schemas.openxmlformats.org/officeDocument/2006/relationships/image" Target="../media/image241.wmf"/><Relationship Id="rId2" Type="http://schemas.openxmlformats.org/officeDocument/2006/relationships/oleObject" Target="../embeddings/oleObject2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4.bin"/><Relationship Id="rId5" Type="http://schemas.openxmlformats.org/officeDocument/2006/relationships/image" Target="../media/image228.wmf"/><Relationship Id="rId4" Type="http://schemas.openxmlformats.org/officeDocument/2006/relationships/oleObject" Target="../embeddings/oleObject233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37.bin"/><Relationship Id="rId26" Type="http://schemas.openxmlformats.org/officeDocument/2006/relationships/oleObject" Target="../embeddings/oleObject41.bin"/><Relationship Id="rId3" Type="http://schemas.openxmlformats.org/officeDocument/2006/relationships/image" Target="../media/image30.wmf"/><Relationship Id="rId21" Type="http://schemas.openxmlformats.org/officeDocument/2006/relationships/image" Target="../media/image39.wmf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4.bin"/><Relationship Id="rId17" Type="http://schemas.openxmlformats.org/officeDocument/2006/relationships/image" Target="../media/image37.wmf"/><Relationship Id="rId25" Type="http://schemas.openxmlformats.org/officeDocument/2006/relationships/image" Target="../media/image41.wmf"/><Relationship Id="rId2" Type="http://schemas.openxmlformats.org/officeDocument/2006/relationships/oleObject" Target="../embeddings/oleObject29.bin"/><Relationship Id="rId16" Type="http://schemas.openxmlformats.org/officeDocument/2006/relationships/oleObject" Target="../embeddings/oleObject36.bin"/><Relationship Id="rId20" Type="http://schemas.openxmlformats.org/officeDocument/2006/relationships/oleObject" Target="../embeddings/oleObject3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1.bin"/><Relationship Id="rId11" Type="http://schemas.openxmlformats.org/officeDocument/2006/relationships/image" Target="../media/image34.wmf"/><Relationship Id="rId24" Type="http://schemas.openxmlformats.org/officeDocument/2006/relationships/oleObject" Target="../embeddings/oleObject40.bin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23" Type="http://schemas.openxmlformats.org/officeDocument/2006/relationships/image" Target="../media/image40.wmf"/><Relationship Id="rId28" Type="http://schemas.openxmlformats.org/officeDocument/2006/relationships/image" Target="../media/image29.png"/><Relationship Id="rId10" Type="http://schemas.openxmlformats.org/officeDocument/2006/relationships/oleObject" Target="../embeddings/oleObject33.bin"/><Relationship Id="rId19" Type="http://schemas.openxmlformats.org/officeDocument/2006/relationships/image" Target="../media/image38.wmf"/><Relationship Id="rId4" Type="http://schemas.openxmlformats.org/officeDocument/2006/relationships/oleObject" Target="../embeddings/oleObject30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5.bin"/><Relationship Id="rId22" Type="http://schemas.openxmlformats.org/officeDocument/2006/relationships/oleObject" Target="../embeddings/oleObject39.bin"/><Relationship Id="rId27" Type="http://schemas.openxmlformats.org/officeDocument/2006/relationships/image" Target="../media/image42.wmf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3" Type="http://schemas.openxmlformats.org/officeDocument/2006/relationships/image" Target="../media/image240.wmf"/><Relationship Id="rId7" Type="http://schemas.openxmlformats.org/officeDocument/2006/relationships/oleObject" Target="../embeddings/oleObject239.bin"/><Relationship Id="rId2" Type="http://schemas.openxmlformats.org/officeDocument/2006/relationships/oleObject" Target="../embeddings/oleObject23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8.bin"/><Relationship Id="rId11" Type="http://schemas.openxmlformats.org/officeDocument/2006/relationships/image" Target="../media/image244.wmf"/><Relationship Id="rId5" Type="http://schemas.openxmlformats.org/officeDocument/2006/relationships/image" Target="../media/image242.wmf"/><Relationship Id="rId10" Type="http://schemas.openxmlformats.org/officeDocument/2006/relationships/oleObject" Target="../embeddings/oleObject241.bin"/><Relationship Id="rId4" Type="http://schemas.openxmlformats.org/officeDocument/2006/relationships/oleObject" Target="../embeddings/oleObject237.bin"/><Relationship Id="rId9" Type="http://schemas.openxmlformats.org/officeDocument/2006/relationships/oleObject" Target="../embeddings/oleObject240.bin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7.wmf"/><Relationship Id="rId13" Type="http://schemas.openxmlformats.org/officeDocument/2006/relationships/oleObject" Target="../embeddings/oleObject248.bin"/><Relationship Id="rId3" Type="http://schemas.openxmlformats.org/officeDocument/2006/relationships/image" Target="../media/image240.wmf"/><Relationship Id="rId7" Type="http://schemas.openxmlformats.org/officeDocument/2006/relationships/oleObject" Target="../embeddings/oleObject244.bin"/><Relationship Id="rId12" Type="http://schemas.openxmlformats.org/officeDocument/2006/relationships/oleObject" Target="../embeddings/oleObject247.bin"/><Relationship Id="rId2" Type="http://schemas.openxmlformats.org/officeDocument/2006/relationships/oleObject" Target="../embeddings/oleObject24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6.wmf"/><Relationship Id="rId11" Type="http://schemas.openxmlformats.org/officeDocument/2006/relationships/image" Target="../media/image242.wmf"/><Relationship Id="rId5" Type="http://schemas.openxmlformats.org/officeDocument/2006/relationships/oleObject" Target="../embeddings/oleObject243.bin"/><Relationship Id="rId10" Type="http://schemas.openxmlformats.org/officeDocument/2006/relationships/oleObject" Target="../embeddings/oleObject246.bin"/><Relationship Id="rId4" Type="http://schemas.openxmlformats.org/officeDocument/2006/relationships/image" Target="../media/image245.png"/><Relationship Id="rId9" Type="http://schemas.openxmlformats.org/officeDocument/2006/relationships/oleObject" Target="../embeddings/oleObject245.bin"/><Relationship Id="rId14" Type="http://schemas.openxmlformats.org/officeDocument/2006/relationships/image" Target="../media/image243.wmf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3.wmf"/><Relationship Id="rId3" Type="http://schemas.openxmlformats.org/officeDocument/2006/relationships/image" Target="../media/image240.wmf"/><Relationship Id="rId7" Type="http://schemas.openxmlformats.org/officeDocument/2006/relationships/oleObject" Target="../embeddings/oleObject252.bin"/><Relationship Id="rId2" Type="http://schemas.openxmlformats.org/officeDocument/2006/relationships/oleObject" Target="../embeddings/oleObject24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51.bin"/><Relationship Id="rId5" Type="http://schemas.openxmlformats.org/officeDocument/2006/relationships/image" Target="../media/image242.wmf"/><Relationship Id="rId4" Type="http://schemas.openxmlformats.org/officeDocument/2006/relationships/oleObject" Target="../embeddings/oleObject250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48.png"/><Relationship Id="rId5" Type="http://schemas.openxmlformats.org/officeDocument/2006/relationships/image" Target="../media/image44.wmf"/><Relationship Id="rId10" Type="http://schemas.openxmlformats.org/officeDocument/2006/relationships/image" Target="../media/image47.png"/><Relationship Id="rId4" Type="http://schemas.openxmlformats.org/officeDocument/2006/relationships/oleObject" Target="../embeddings/oleObject44.bin"/><Relationship Id="rId9" Type="http://schemas.openxmlformats.org/officeDocument/2006/relationships/image" Target="../media/image46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image" Target="../media/image47.png"/><Relationship Id="rId18" Type="http://schemas.openxmlformats.org/officeDocument/2006/relationships/image" Target="../media/image54.wmf"/><Relationship Id="rId3" Type="http://schemas.openxmlformats.org/officeDocument/2006/relationships/image" Target="../media/image45.wmf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1.wmf"/><Relationship Id="rId17" Type="http://schemas.openxmlformats.org/officeDocument/2006/relationships/oleObject" Target="../embeddings/oleObject54.bin"/><Relationship Id="rId2" Type="http://schemas.openxmlformats.org/officeDocument/2006/relationships/oleObject" Target="../embeddings/oleObject47.bin"/><Relationship Id="rId16" Type="http://schemas.openxmlformats.org/officeDocument/2006/relationships/image" Target="../media/image5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9.bin"/><Relationship Id="rId11" Type="http://schemas.openxmlformats.org/officeDocument/2006/relationships/oleObject" Target="../embeddings/oleObject52.bin"/><Relationship Id="rId5" Type="http://schemas.openxmlformats.org/officeDocument/2006/relationships/image" Target="../media/image46.wmf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55.bin"/><Relationship Id="rId4" Type="http://schemas.openxmlformats.org/officeDocument/2006/relationships/oleObject" Target="../embeddings/oleObject48.bin"/><Relationship Id="rId9" Type="http://schemas.openxmlformats.org/officeDocument/2006/relationships/oleObject" Target="../embeddings/oleObject51.bin"/><Relationship Id="rId14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09800" y="980440"/>
            <a:ext cx="7772400" cy="2197734"/>
          </a:xfrm>
          <a:noFill/>
          <a:ln>
            <a:noFill/>
          </a:ln>
          <a:effectLst/>
          <a:sp3d prstMaterial="plastic"/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Maximum Flow</a:t>
            </a:r>
            <a:br>
              <a:rPr kumimoji="0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</a:br>
            <a:r>
              <a: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j-cs"/>
              </a:rPr>
              <a:t>最大流</a:t>
            </a:r>
          </a:p>
        </p:txBody>
      </p:sp>
      <p:sp>
        <p:nvSpPr>
          <p:cNvPr id="11267" name="副标题 2"/>
          <p:cNvSpPr txBox="1"/>
          <p:nvPr/>
        </p:nvSpPr>
        <p:spPr>
          <a:xfrm>
            <a:off x="1952625" y="4221163"/>
            <a:ext cx="8458200" cy="2335212"/>
          </a:xfrm>
          <a:prstGeom prst="rect">
            <a:avLst/>
          </a:prstGeom>
          <a:noFill/>
          <a:ln w="9525">
            <a:noFill/>
          </a:ln>
        </p:spPr>
        <p:txBody>
          <a:bodyPr lIns="45720" rIns="45720"/>
          <a:lstStyle/>
          <a:p>
            <a:pPr algn="r" eaLnBrk="1" hangingPunct="1">
              <a:lnSpc>
                <a:spcPct val="120000"/>
              </a:lnSpc>
              <a:spcBef>
                <a:spcPts val="400"/>
              </a:spcBef>
              <a:buClr>
                <a:schemeClr val="accent1"/>
              </a:buClr>
              <a:buSzPct val="68000"/>
              <a:buFont typeface="Wingdings 2" panose="05020102010507070707" pitchFamily="18" charset="2"/>
              <a:buNone/>
            </a:pPr>
            <a:endParaRPr lang="en-US" altLang="zh-CN" sz="2700" dirty="0">
              <a:solidFill>
                <a:schemeClr val="tx2"/>
              </a:solidFill>
              <a:latin typeface="Lucida Sans Unicode" panose="020B0602030504020204" pitchFamily="34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文本框 1"/>
          <p:cNvSpPr txBox="1"/>
          <p:nvPr/>
        </p:nvSpPr>
        <p:spPr>
          <a:xfrm>
            <a:off x="2082800" y="333375"/>
            <a:ext cx="8110538" cy="49847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Lucida Sans Unicode" panose="020B0602030504020204" pitchFamily="34" charset="0"/>
              </a:rPr>
              <a:t>具有多个源结点和多个汇点的网络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如有多个源结点</a:t>
            </a: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     </a:t>
            </a:r>
            <a:r>
              <a:rPr lang="zh-CN" altLang="en-US" sz="2200" dirty="0">
                <a:latin typeface="Lucida Sans Unicode" panose="020B0602030504020204" pitchFamily="34" charset="0"/>
              </a:rPr>
              <a:t>转化方法：加入一个超级源结点</a:t>
            </a:r>
            <a:r>
              <a:rPr lang="en-US" altLang="zh-CN" sz="2200" dirty="0">
                <a:latin typeface="Lucida Sans Unicode" panose="020B0602030504020204" pitchFamily="34" charset="0"/>
              </a:rPr>
              <a:t>s</a:t>
            </a:r>
            <a:r>
              <a:rPr lang="zh-CN" altLang="en-US" sz="2200" dirty="0">
                <a:latin typeface="Lucida Sans Unicode" panose="020B0602030504020204" pitchFamily="34" charset="0"/>
              </a:rPr>
              <a:t>，并加入有向边        及设定              ，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如有多个汇点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转化方法：加入一个超级汇点</a:t>
            </a:r>
            <a:r>
              <a:rPr lang="en-US" altLang="zh-CN" sz="2200" dirty="0">
                <a:latin typeface="Lucida Sans Unicode" panose="020B0602030504020204" pitchFamily="34" charset="0"/>
              </a:rPr>
              <a:t>t</a:t>
            </a:r>
            <a:r>
              <a:rPr lang="zh-CN" altLang="en-US" sz="2200" dirty="0">
                <a:latin typeface="Lucida Sans Unicode" panose="020B0602030504020204" pitchFamily="34" charset="0"/>
              </a:rPr>
              <a:t>，并加入有向边       及设定 </a:t>
            </a: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        ，              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转化后的网络与原网络有有相同的最大流，即我们可以认为这两个网络是等价的。证明留作练习。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1600" dirty="0">
              <a:latin typeface="Lucida Sans Unicode" panose="020B0602030504020204" pitchFamily="34" charset="0"/>
            </a:endParaRPr>
          </a:p>
        </p:txBody>
      </p:sp>
      <p:graphicFrame>
        <p:nvGraphicFramePr>
          <p:cNvPr id="20483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51313" y="1051560"/>
          <a:ext cx="122555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50900" imgH="228600" progId="Equation.KSEE3">
                  <p:embed/>
                </p:oleObj>
              </mc:Choice>
              <mc:Fallback>
                <p:oleObj r:id="rId2" imgW="850900" imgH="228600" progId="Equation.KSEE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51313" y="1051560"/>
                        <a:ext cx="1225550" cy="32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688388" y="1679893"/>
          <a:ext cx="6286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81000" imgH="228600" progId="Equation.KSEE3">
                  <p:embed/>
                </p:oleObj>
              </mc:Choice>
              <mc:Fallback>
                <p:oleObj r:id="rId4" imgW="381000" imgH="228600" progId="Equation.KSEE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88388" y="1679893"/>
                        <a:ext cx="62865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44128" y="2036763"/>
          <a:ext cx="115252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711200" imgH="228600" progId="Equation.KSEE3">
                  <p:embed/>
                </p:oleObj>
              </mc:Choice>
              <mc:Fallback>
                <p:oleObj r:id="rId6" imgW="711200" imgH="228600" progId="Equation.KSEE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44128" y="2036763"/>
                        <a:ext cx="1152525" cy="3698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63975" y="2710815"/>
          <a:ext cx="113665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762000" imgH="228600" progId="Equation.KSEE3">
                  <p:embed/>
                </p:oleObj>
              </mc:Choice>
              <mc:Fallback>
                <p:oleObj r:id="rId8" imgW="762000" imgH="228600" progId="Equation.KSEE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863975" y="2710815"/>
                        <a:ext cx="1136650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62388" y="2082483"/>
          <a:ext cx="9080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45465" imgH="177165" progId="Equation.KSEE3">
                  <p:embed/>
                </p:oleObj>
              </mc:Choice>
              <mc:Fallback>
                <p:oleObj r:id="rId10" imgW="545465" imgH="177165" progId="Equation.KSEE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62388" y="2082483"/>
                        <a:ext cx="908050" cy="293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350885" y="3355023"/>
          <a:ext cx="56356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42900" imgH="228600" progId="Equation.KSEE3">
                  <p:embed/>
                </p:oleObj>
              </mc:Choice>
              <mc:Fallback>
                <p:oleObj r:id="rId12" imgW="342900" imgH="228600" progId="Equation.KSEE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50885" y="3355023"/>
                        <a:ext cx="563563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08213" y="3729990"/>
          <a:ext cx="1096962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673100" imgH="228600" progId="Equation.KSEE3">
                  <p:embed/>
                </p:oleObj>
              </mc:Choice>
              <mc:Fallback>
                <p:oleObj r:id="rId14" imgW="673100" imgH="228600" progId="Equation.KSEE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208213" y="3729990"/>
                        <a:ext cx="1096962" cy="37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0" name="对象 3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17900" y="3752533"/>
          <a:ext cx="912813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520700" imgH="177165" progId="Equation.KSEE3">
                  <p:embed/>
                </p:oleObj>
              </mc:Choice>
              <mc:Fallback>
                <p:oleObj r:id="rId16" imgW="520700" imgH="177165" progId="Equation.KSEE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3517900" y="3752533"/>
                        <a:ext cx="912813" cy="312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文本框 1"/>
          <p:cNvSpPr txBox="1"/>
          <p:nvPr/>
        </p:nvSpPr>
        <p:spPr>
          <a:xfrm>
            <a:off x="2082800" y="333375"/>
            <a:ext cx="8110538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具有多个源结点和多个汇点的网络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示例：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600" dirty="0">
              <a:latin typeface="Lucida Sans Unicode" panose="020B0602030504020204" pitchFamily="34" charset="0"/>
            </a:endParaRPr>
          </a:p>
        </p:txBody>
      </p:sp>
      <p:pic>
        <p:nvPicPr>
          <p:cNvPr id="21507" name="图片 13" descr="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1825" y="1360488"/>
            <a:ext cx="2152650" cy="362426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" name="右箭头 15"/>
          <p:cNvSpPr/>
          <p:nvPr/>
        </p:nvSpPr>
        <p:spPr>
          <a:xfrm>
            <a:off x="5686425" y="3028950"/>
            <a:ext cx="563563" cy="23177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1509" name="图片 16" descr="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888" y="1244600"/>
            <a:ext cx="3854450" cy="3740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文本框 1"/>
          <p:cNvSpPr txBox="1"/>
          <p:nvPr/>
        </p:nvSpPr>
        <p:spPr>
          <a:xfrm>
            <a:off x="2082800" y="333375"/>
            <a:ext cx="8110538" cy="55079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如何求解最大流： </a:t>
            </a:r>
            <a:r>
              <a:rPr lang="en-US" altLang="zh-CN" sz="2200" b="1" dirty="0">
                <a:solidFill>
                  <a:srgbClr val="FF0000"/>
                </a:solidFill>
                <a:latin typeface="Lucida Sans Unicode" panose="020B0602030504020204" pitchFamily="34" charset="0"/>
              </a:rPr>
              <a:t>Ford-Fulkerson</a:t>
            </a:r>
            <a:r>
              <a:rPr lang="zh-CN" altLang="en-US" sz="2200" b="1" dirty="0">
                <a:solidFill>
                  <a:srgbClr val="FF0000"/>
                </a:solidFill>
                <a:latin typeface="Lucida Sans Unicode" panose="020B0602030504020204" pitchFamily="34" charset="0"/>
              </a:rPr>
              <a:t>方法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基本思想</a:t>
            </a:r>
            <a:r>
              <a:rPr lang="zh-CN" altLang="en-US" sz="2200" dirty="0">
                <a:latin typeface="Lucida Sans Unicode" panose="020B0602030504020204" pitchFamily="34" charset="0"/>
              </a:rPr>
              <a:t>：通过不断增加可行流值的方式找到最大流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方法</a:t>
            </a:r>
            <a:r>
              <a:rPr lang="zh-CN" altLang="en-US" sz="2200" dirty="0">
                <a:latin typeface="Lucida Sans Unicode" panose="020B0602030504020204" pitchFamily="34" charset="0"/>
              </a:rPr>
              <a:t>：（</a:t>
            </a:r>
            <a:r>
              <a:rPr lang="en-US" altLang="zh-CN" sz="2200" dirty="0">
                <a:latin typeface="Lucida Sans Unicode" panose="020B0602030504020204" pitchFamily="34" charset="0"/>
              </a:rPr>
              <a:t>1</a:t>
            </a:r>
            <a:r>
              <a:rPr lang="zh-CN" altLang="en-US" sz="2200" dirty="0">
                <a:latin typeface="Lucida Sans Unicode" panose="020B0602030504020204" pitchFamily="34" charset="0"/>
              </a:rPr>
              <a:t>）从流值为</a:t>
            </a:r>
            <a:r>
              <a:rPr lang="en-US" altLang="zh-CN" sz="2200" dirty="0">
                <a:latin typeface="Lucida Sans Unicode" panose="020B0602030504020204" pitchFamily="34" charset="0"/>
              </a:rPr>
              <a:t>0</a:t>
            </a:r>
            <a:r>
              <a:rPr lang="zh-CN" altLang="en-US" sz="2200" dirty="0">
                <a:latin typeface="Lucida Sans Unicode" panose="020B0602030504020204" pitchFamily="34" charset="0"/>
              </a:rPr>
              <a:t>的初始流开始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    （</a:t>
            </a:r>
            <a:r>
              <a:rPr lang="en-US" altLang="zh-CN" sz="2200" dirty="0">
                <a:latin typeface="Lucida Sans Unicode" panose="020B0602030504020204" pitchFamily="34" charset="0"/>
              </a:rPr>
              <a:t>2</a:t>
            </a:r>
            <a:r>
              <a:rPr lang="zh-CN" altLang="en-US" sz="2200" dirty="0">
                <a:latin typeface="Lucida Sans Unicode" panose="020B0602030504020204" pitchFamily="34" charset="0"/>
              </a:rPr>
              <a:t>）通过某种方法，对流值进行增加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    （</a:t>
            </a:r>
            <a:r>
              <a:rPr lang="en-US" altLang="zh-CN" sz="2200" dirty="0">
                <a:latin typeface="Lucida Sans Unicode" panose="020B0602030504020204" pitchFamily="34" charset="0"/>
              </a:rPr>
              <a:t>3</a:t>
            </a:r>
            <a:r>
              <a:rPr lang="zh-CN" altLang="en-US" sz="2200" dirty="0">
                <a:latin typeface="Lucida Sans Unicode" panose="020B0602030504020204" pitchFamily="34" charset="0"/>
              </a:rPr>
              <a:t>）确认无法增加流值，即得到最大流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技术工具</a:t>
            </a:r>
            <a:r>
              <a:rPr lang="zh-CN" altLang="en-US" sz="2200" dirty="0">
                <a:latin typeface="Lucida Sans Unicode" panose="020B0602030504020204" pitchFamily="34" charset="0"/>
              </a:rPr>
              <a:t>：通过残存网络 </a:t>
            </a:r>
            <a:r>
              <a:rPr lang="en-US" altLang="zh-CN" sz="2200" dirty="0">
                <a:latin typeface="Lucida Sans Unicode" panose="020B0602030504020204" pitchFamily="34" charset="0"/>
              </a:rPr>
              <a:t>(residual network) </a:t>
            </a:r>
            <a:r>
              <a:rPr lang="zh-CN" altLang="en-US" sz="2200" dirty="0">
                <a:latin typeface="Lucida Sans Unicode" panose="020B0602030504020204" pitchFamily="34" charset="0"/>
              </a:rPr>
              <a:t>和增广路径 </a:t>
            </a:r>
            <a:r>
              <a:rPr lang="en-US" altLang="zh-CN" sz="2200" dirty="0">
                <a:latin typeface="Lucida Sans Unicode" panose="020B0602030504020204" pitchFamily="34" charset="0"/>
              </a:rPr>
              <a:t>(augmenting path) </a:t>
            </a:r>
            <a:r>
              <a:rPr lang="zh-CN" altLang="en-US" sz="2200" dirty="0">
                <a:latin typeface="Lucida Sans Unicode" panose="020B0602030504020204" pitchFamily="34" charset="0"/>
              </a:rPr>
              <a:t>确认是否可以增加流值，判断是否得到最大流的理论基础是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最大流最小切割定理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22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22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2531" name="图片 2" descr="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4129088"/>
            <a:ext cx="7134225" cy="167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6487160" y="5776913"/>
            <a:ext cx="5689600" cy="10810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1955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年，由Lester R. Ford, Jr. 和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Delbert R. Fulkerson提出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文本框 1"/>
          <p:cNvSpPr txBox="1"/>
          <p:nvPr/>
        </p:nvSpPr>
        <p:spPr>
          <a:xfrm>
            <a:off x="1299210" y="333375"/>
            <a:ext cx="9831070" cy="59696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Lucida Sans Unicode" panose="020B0602030504020204" pitchFamily="34" charset="0"/>
              </a:rPr>
              <a:t>残存网络（</a:t>
            </a:r>
            <a:r>
              <a:rPr lang="en-US" altLang="zh-CN" sz="2200" b="1" dirty="0">
                <a:solidFill>
                  <a:srgbClr val="FF0000"/>
                </a:solidFill>
                <a:latin typeface="Lucida Sans Unicode" panose="020B0602030504020204" pitchFamily="34" charset="0"/>
              </a:rPr>
              <a:t>Residual Network</a:t>
            </a:r>
            <a:r>
              <a:rPr lang="zh-CN" altLang="en-US" sz="2200" b="1" dirty="0">
                <a:solidFill>
                  <a:srgbClr val="FF0000"/>
                </a:solidFill>
                <a:latin typeface="Lucida Sans Unicode" panose="020B0602030504020204" pitchFamily="34" charset="0"/>
              </a:rPr>
              <a:t>）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直观的说，给定流网络</a:t>
            </a:r>
            <a:r>
              <a:rPr lang="en-US" altLang="zh-CN" sz="2200" dirty="0">
                <a:latin typeface="Lucida Sans Unicode" panose="020B0602030504020204" pitchFamily="34" charset="0"/>
              </a:rPr>
              <a:t>G</a:t>
            </a:r>
            <a:r>
              <a:rPr lang="zh-CN" altLang="en-US" sz="2200" dirty="0">
                <a:latin typeface="Lucida Sans Unicode" panose="020B0602030504020204" pitchFamily="34" charset="0"/>
              </a:rPr>
              <a:t>和流</a:t>
            </a:r>
            <a:r>
              <a:rPr lang="en-US" altLang="zh-CN" sz="2200" dirty="0">
                <a:latin typeface="Lucida Sans Unicode" panose="020B0602030504020204" pitchFamily="34" charset="0"/>
              </a:rPr>
              <a:t>f</a:t>
            </a:r>
            <a:r>
              <a:rPr lang="zh-CN" altLang="en-US" sz="2200" dirty="0">
                <a:latin typeface="Lucida Sans Unicode" panose="020B0602030504020204" pitchFamily="34" charset="0"/>
              </a:rPr>
              <a:t>，残存网络    刻画了流值增加的可能性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由仍有空间对流量进行调整的</a:t>
            </a:r>
            <a:r>
              <a:rPr lang="zh-CN" altLang="en-US" sz="2200" dirty="0">
                <a:solidFill>
                  <a:srgbClr val="FF0000"/>
                </a:solidFill>
                <a:latin typeface="Lucida Sans Unicode" panose="020B0602030504020204" pitchFamily="34" charset="0"/>
              </a:rPr>
              <a:t>边</a:t>
            </a:r>
            <a:r>
              <a:rPr lang="zh-CN" altLang="en-US" sz="2200" dirty="0">
                <a:latin typeface="Lucida Sans Unicode" panose="020B0602030504020204" pitchFamily="34" charset="0"/>
              </a:rPr>
              <a:t>构成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对于</a:t>
            </a:r>
            <a:r>
              <a:rPr lang="en-US" altLang="zh-CN" sz="2200" dirty="0">
                <a:latin typeface="Lucida Sans Unicode" panose="020B0602030504020204" pitchFamily="34" charset="0"/>
              </a:rPr>
              <a:t>G</a:t>
            </a:r>
            <a:r>
              <a:rPr lang="zh-CN" altLang="en-US" sz="2200" dirty="0">
                <a:latin typeface="Lucida Sans Unicode" panose="020B0602030504020204" pitchFamily="34" charset="0"/>
              </a:rPr>
              <a:t>中任意一条边（</a:t>
            </a:r>
            <a:r>
              <a:rPr lang="en-US" altLang="zh-CN" sz="2200" dirty="0">
                <a:latin typeface="Lucida Sans Unicode" panose="020B0602030504020204" pitchFamily="34" charset="0"/>
              </a:rPr>
              <a:t>u</a:t>
            </a:r>
            <a:r>
              <a:rPr lang="zh-CN" altLang="en-US" sz="2200" dirty="0">
                <a:latin typeface="Lucida Sans Unicode" panose="020B0602030504020204" pitchFamily="34" charset="0"/>
              </a:rPr>
              <a:t>，</a:t>
            </a:r>
            <a:r>
              <a:rPr lang="en-US" altLang="zh-CN" sz="2200" dirty="0">
                <a:latin typeface="Lucida Sans Unicode" panose="020B0602030504020204" pitchFamily="34" charset="0"/>
              </a:rPr>
              <a:t>v</a:t>
            </a:r>
            <a:r>
              <a:rPr lang="zh-CN" altLang="en-US" sz="2200" dirty="0">
                <a:latin typeface="Lucida Sans Unicode" panose="020B0602030504020204" pitchFamily="34" charset="0"/>
              </a:rPr>
              <a:t>），有两种情况可能对</a:t>
            </a:r>
            <a:r>
              <a:rPr lang="en-US" altLang="zh-CN" sz="2200" dirty="0">
                <a:latin typeface="Lucida Sans Unicode" panose="020B0602030504020204" pitchFamily="34" charset="0"/>
              </a:rPr>
              <a:t>(u,v)</a:t>
            </a:r>
            <a:r>
              <a:rPr lang="zh-CN" altLang="en-US" sz="2200" dirty="0">
                <a:latin typeface="Lucida Sans Unicode" panose="020B0602030504020204" pitchFamily="34" charset="0"/>
              </a:rPr>
              <a:t>上的流值进行调整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Case 1.                     </a:t>
            </a:r>
            <a:r>
              <a:rPr lang="zh-CN" altLang="en-US" sz="2200" dirty="0">
                <a:latin typeface="Lucida Sans Unicode" panose="020B0602030504020204" pitchFamily="34" charset="0"/>
              </a:rPr>
              <a:t>：可对流值进行增加，能增加的最大流量是</a:t>
            </a: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Case 2.                     </a:t>
            </a:r>
            <a:r>
              <a:rPr lang="zh-CN" altLang="en-US" sz="2200" dirty="0">
                <a:latin typeface="Lucida Sans Unicode" panose="020B0602030504020204" pitchFamily="34" charset="0"/>
              </a:rPr>
              <a:t>：可对流值进行缩减，能缩减的最大流量是 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对于</a:t>
            </a:r>
            <a:r>
              <a:rPr lang="en-US" altLang="zh-CN" sz="2200" dirty="0">
                <a:latin typeface="Lucida Sans Unicode" panose="020B0602030504020204" pitchFamily="34" charset="0"/>
              </a:rPr>
              <a:t>Case 2</a:t>
            </a:r>
            <a:r>
              <a:rPr lang="zh-CN" altLang="en-US" sz="2200" dirty="0">
                <a:latin typeface="Lucida Sans Unicode" panose="020B0602030504020204" pitchFamily="34" charset="0"/>
              </a:rPr>
              <a:t>，可以通过在原网络中加入反向边，对于边（</a:t>
            </a:r>
            <a:r>
              <a:rPr lang="en-US" altLang="zh-CN" sz="2200" dirty="0">
                <a:latin typeface="Lucida Sans Unicode" panose="020B0602030504020204" pitchFamily="34" charset="0"/>
              </a:rPr>
              <a:t>u</a:t>
            </a:r>
            <a:r>
              <a:rPr lang="zh-CN" altLang="en-US" sz="2200" dirty="0">
                <a:latin typeface="Lucida Sans Unicode" panose="020B0602030504020204" pitchFamily="34" charset="0"/>
              </a:rPr>
              <a:t>，</a:t>
            </a:r>
            <a:r>
              <a:rPr lang="en-US" altLang="zh-CN" sz="2200" dirty="0">
                <a:latin typeface="Lucida Sans Unicode" panose="020B0602030504020204" pitchFamily="34" charset="0"/>
              </a:rPr>
              <a:t>v</a:t>
            </a:r>
            <a:r>
              <a:rPr lang="zh-CN" altLang="en-US" sz="2200" dirty="0">
                <a:latin typeface="Lucida Sans Unicode" panose="020B0602030504020204" pitchFamily="34" charset="0"/>
              </a:rPr>
              <a:t>）上流量的减少，等价于在其反向边（</a:t>
            </a:r>
            <a:r>
              <a:rPr lang="en-US" altLang="zh-CN" sz="2200" dirty="0">
                <a:latin typeface="Lucida Sans Unicode" panose="020B0602030504020204" pitchFamily="34" charset="0"/>
              </a:rPr>
              <a:t>v</a:t>
            </a:r>
            <a:r>
              <a:rPr lang="zh-CN" altLang="en-US" sz="2200" dirty="0">
                <a:latin typeface="Lucida Sans Unicode" panose="020B0602030504020204" pitchFamily="34" charset="0"/>
              </a:rPr>
              <a:t>，</a:t>
            </a:r>
            <a:r>
              <a:rPr lang="en-US" altLang="zh-CN" sz="2200" dirty="0">
                <a:latin typeface="Lucida Sans Unicode" panose="020B0602030504020204" pitchFamily="34" charset="0"/>
              </a:rPr>
              <a:t>u</a:t>
            </a:r>
            <a:r>
              <a:rPr lang="zh-CN" altLang="en-US" sz="2200" dirty="0">
                <a:latin typeface="Lucida Sans Unicode" panose="020B0602030504020204" pitchFamily="34" charset="0"/>
              </a:rPr>
              <a:t>）上增加流值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通过上述方式，两种情况的处理可以合并，只处理每条边上流值的增加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24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3555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32550" y="983615"/>
          <a:ext cx="3603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5900" imgH="241300" progId="Equation.KSEE3">
                  <p:embed/>
                </p:oleObj>
              </mc:Choice>
              <mc:Fallback>
                <p:oleObj r:id="rId2" imgW="215900" imgH="2413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32550" y="983615"/>
                        <a:ext cx="360363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6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02535" y="2949575"/>
          <a:ext cx="1660525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90600" imgH="203200" progId="Equation.KSEE3">
                  <p:embed/>
                </p:oleObj>
              </mc:Choice>
              <mc:Fallback>
                <p:oleObj r:id="rId4" imgW="990600" imgH="2032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02535" y="2949575"/>
                        <a:ext cx="1660525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81275" y="3288983"/>
          <a:ext cx="1158875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85800" imgH="203200" progId="Equation.KSEE3">
                  <p:embed/>
                </p:oleObj>
              </mc:Choice>
              <mc:Fallback>
                <p:oleObj r:id="rId6" imgW="685800" imgH="203200" progId="Equation.KSEE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581275" y="3288983"/>
                        <a:ext cx="1158875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550400" y="2949575"/>
          <a:ext cx="1579563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977900" imgH="203200" progId="Equation.KSEE3">
                  <p:embed/>
                </p:oleObj>
              </mc:Choice>
              <mc:Fallback>
                <p:oleObj r:id="rId8" imgW="977900" imgH="203200" progId="Equation.KSEE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9550400" y="2949575"/>
                        <a:ext cx="1579563" cy="32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648825" y="3289300"/>
          <a:ext cx="7651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469900" imgH="203200" progId="Equation.KSEE3">
                  <p:embed/>
                </p:oleObj>
              </mc:Choice>
              <mc:Fallback>
                <p:oleObj r:id="rId10" imgW="469900" imgH="203200" progId="Equation.KSEE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648825" y="3289300"/>
                        <a:ext cx="765175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文本框 1"/>
          <p:cNvSpPr txBox="1"/>
          <p:nvPr/>
        </p:nvSpPr>
        <p:spPr>
          <a:xfrm>
            <a:off x="2082800" y="333375"/>
            <a:ext cx="8110538" cy="41230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Lucida Sans Unicode" panose="020B0602030504020204" pitchFamily="34" charset="0"/>
              </a:rPr>
              <a:t>残存网络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假定流网络             ，源结点为</a:t>
            </a:r>
            <a:r>
              <a:rPr lang="en-US" altLang="zh-CN" sz="2200" dirty="0">
                <a:latin typeface="Lucida Sans Unicode" panose="020B0602030504020204" pitchFamily="34" charset="0"/>
              </a:rPr>
              <a:t>s</a:t>
            </a:r>
            <a:r>
              <a:rPr lang="zh-CN" altLang="en-US" sz="2200" dirty="0">
                <a:latin typeface="Lucida Sans Unicode" panose="020B0602030504020204" pitchFamily="34" charset="0"/>
              </a:rPr>
              <a:t>，汇点为</a:t>
            </a:r>
            <a:r>
              <a:rPr lang="en-US" altLang="zh-CN" sz="2200" dirty="0">
                <a:latin typeface="Lucida Sans Unicode" panose="020B0602030504020204" pitchFamily="34" charset="0"/>
              </a:rPr>
              <a:t>t</a:t>
            </a:r>
            <a:r>
              <a:rPr lang="zh-CN" altLang="en-US" sz="2200" dirty="0">
                <a:latin typeface="Lucida Sans Unicode" panose="020B0602030504020204" pitchFamily="34" charset="0"/>
              </a:rPr>
              <a:t>，</a:t>
            </a:r>
            <a:r>
              <a:rPr lang="en-US" altLang="zh-CN" sz="2200" dirty="0">
                <a:latin typeface="Lucida Sans Unicode" panose="020B0602030504020204" pitchFamily="34" charset="0"/>
              </a:rPr>
              <a:t>f</a:t>
            </a:r>
            <a:r>
              <a:rPr lang="zh-CN" altLang="en-US" sz="2200" dirty="0">
                <a:latin typeface="Lucida Sans Unicode" panose="020B0602030504020204" pitchFamily="34" charset="0"/>
              </a:rPr>
              <a:t>是</a:t>
            </a:r>
            <a:r>
              <a:rPr lang="en-US" altLang="zh-CN" sz="2200" dirty="0">
                <a:latin typeface="Lucida Sans Unicode" panose="020B0602030504020204" pitchFamily="34" charset="0"/>
              </a:rPr>
              <a:t>G</a:t>
            </a:r>
            <a:r>
              <a:rPr lang="zh-CN" altLang="en-US" sz="2200" dirty="0">
                <a:latin typeface="Lucida Sans Unicode" panose="020B0602030504020204" pitchFamily="34" charset="0"/>
              </a:rPr>
              <a:t>中的一个流。定义结点对          的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残存容量</a:t>
            </a:r>
            <a:r>
              <a:rPr lang="zh-CN" altLang="en-US" sz="2200" dirty="0">
                <a:latin typeface="Lucida Sans Unicode" panose="020B0602030504020204" pitchFamily="34" charset="0"/>
              </a:rPr>
              <a:t>          如下：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由f所诱导的图G的残存网络为              ，</a:t>
            </a:r>
            <a:r>
              <a:rPr lang="zh-CN" altLang="en-US" sz="2200" dirty="0">
                <a:solidFill>
                  <a:srgbClr val="FF0000"/>
                </a:solidFill>
                <a:latin typeface="Lucida Sans Unicode" panose="020B0602030504020204" pitchFamily="34" charset="0"/>
              </a:rPr>
              <a:t>由残存流量大于</a:t>
            </a:r>
            <a:r>
              <a:rPr lang="en-US" altLang="zh-CN" sz="2200" dirty="0">
                <a:solidFill>
                  <a:srgbClr val="FF0000"/>
                </a:solidFill>
                <a:latin typeface="Lucida Sans Unicode" panose="020B0602030504020204" pitchFamily="34" charset="0"/>
              </a:rPr>
              <a:t>0</a:t>
            </a:r>
            <a:r>
              <a:rPr lang="zh-CN" altLang="en-US" sz="2200" dirty="0">
                <a:solidFill>
                  <a:srgbClr val="FF0000"/>
                </a:solidFill>
                <a:latin typeface="Lucida Sans Unicode" panose="020B0602030504020204" pitchFamily="34" charset="0"/>
              </a:rPr>
              <a:t>的边构成</a:t>
            </a:r>
            <a:r>
              <a:rPr lang="zh-CN" altLang="en-US" sz="2200" dirty="0">
                <a:latin typeface="Lucida Sans Unicode" panose="020B0602030504020204" pitchFamily="34" charset="0"/>
              </a:rPr>
              <a:t>，即</a:t>
            </a:r>
          </a:p>
        </p:txBody>
      </p:sp>
      <p:graphicFrame>
        <p:nvGraphicFramePr>
          <p:cNvPr id="24579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13150" y="1028700"/>
          <a:ext cx="1042988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" imgH="203200" progId="Equation.KSEE3">
                  <p:embed/>
                </p:oleObj>
              </mc:Choice>
              <mc:Fallback>
                <p:oleObj r:id="rId2" imgW="685800" imgH="203200" progId="Equation.KSEE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13150" y="1028700"/>
                        <a:ext cx="1042988" cy="309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38550" y="1354138"/>
          <a:ext cx="81915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95300" imgH="203200" progId="Equation.KSEE3">
                  <p:embed/>
                </p:oleObj>
              </mc:Choice>
              <mc:Fallback>
                <p:oleObj r:id="rId4" imgW="495300" imgH="203200" progId="Equation.KSEE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8550" y="1354138"/>
                        <a:ext cx="819150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80100" y="1328738"/>
          <a:ext cx="83978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08000" imgH="241300" progId="Equation.KSEE3">
                  <p:embed/>
                </p:oleObj>
              </mc:Choice>
              <mc:Fallback>
                <p:oleObj r:id="rId6" imgW="508000" imgH="241300" progId="Equation.KSEE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80100" y="1328738"/>
                        <a:ext cx="839788" cy="400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80259" y="3683477"/>
          <a:ext cx="1243330" cy="363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25500" imgH="241300" progId="Equation.KSEE3">
                  <p:embed/>
                </p:oleObj>
              </mc:Choice>
              <mc:Fallback>
                <p:oleObj r:id="rId8" imgW="825500" imgH="241300" progId="Equation.KSEE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880259" y="3683477"/>
                        <a:ext cx="1243330" cy="3638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3" name="图片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40430" y="1765300"/>
            <a:ext cx="5224145" cy="14312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4584" name="图片 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75405" y="4734560"/>
            <a:ext cx="5289550" cy="5822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文本框 1"/>
          <p:cNvSpPr txBox="1"/>
          <p:nvPr/>
        </p:nvSpPr>
        <p:spPr>
          <a:xfrm>
            <a:off x="2090738" y="357188"/>
            <a:ext cx="8110537" cy="21532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残存网络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Lucida Sans Unicode" panose="020B0602030504020204" pitchFamily="34" charset="0"/>
              </a:rPr>
              <a:t>示例：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2400" b="1" dirty="0">
              <a:solidFill>
                <a:srgbClr val="FF0000"/>
              </a:solidFill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25603" name="图片 2" descr="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0975" y="1408113"/>
            <a:ext cx="3344863" cy="15224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5604" name="组合 1"/>
          <p:cNvGrpSpPr/>
          <p:nvPr/>
        </p:nvGrpSpPr>
        <p:grpSpPr>
          <a:xfrm>
            <a:off x="6381750" y="1060450"/>
            <a:ext cx="1360002" cy="2586038"/>
            <a:chOff x="5333003" y="1050925"/>
            <a:chExt cx="1361495" cy="2586038"/>
          </a:xfrm>
        </p:grpSpPr>
        <p:graphicFrame>
          <p:nvGraphicFramePr>
            <p:cNvPr id="25620" name="对象 2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356225" y="1050925"/>
            <a:ext cx="1189038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749300" imgH="241300" progId="Equation.KSEE3">
                    <p:embed/>
                  </p:oleObj>
                </mc:Choice>
                <mc:Fallback>
                  <p:oleObj r:id="rId3" imgW="749300" imgH="241300" progId="Equation.KSEE3">
                    <p:embed/>
                    <p:pic>
                      <p:nvPicPr>
                        <p:cNvPr id="0" name="图片 308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356225" y="1050925"/>
                          <a:ext cx="1189038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1" name="对象 3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399403" y="1627982"/>
            <a:ext cx="1291101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812800" imgH="241300" progId="Equation.KSEE3">
                    <p:embed/>
                  </p:oleObj>
                </mc:Choice>
                <mc:Fallback>
                  <p:oleObj r:id="rId5" imgW="812800" imgH="241300" progId="Equation.KSEE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5399403" y="1627982"/>
                          <a:ext cx="1291101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2" name="对象 3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351258" y="1895476"/>
            <a:ext cx="1290638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812800" imgH="241300" progId="Equation.KSEE3">
                    <p:embed/>
                  </p:oleObj>
                </mc:Choice>
                <mc:Fallback>
                  <p:oleObj r:id="rId7" imgW="812800" imgH="241300" progId="Equation.KSEE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5351258" y="1895476"/>
                          <a:ext cx="1290638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3" name="对象 3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351363" y="2128838"/>
            <a:ext cx="1309688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825500" imgH="241300" progId="Equation.KSEE3">
                    <p:embed/>
                  </p:oleObj>
                </mc:Choice>
                <mc:Fallback>
                  <p:oleObj r:id="rId9" imgW="825500" imgH="241300" progId="Equation.KSEE3">
                    <p:embed/>
                    <p:pic>
                      <p:nvPicPr>
                        <p:cNvPr id="0" name="图片 3091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5351363" y="2128838"/>
                          <a:ext cx="1309688" cy="3825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4" name="对象 3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340940" y="2413000"/>
            <a:ext cx="1311275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1" imgW="825500" imgH="241300" progId="Equation.KSEE3">
                    <p:embed/>
                  </p:oleObj>
                </mc:Choice>
                <mc:Fallback>
                  <p:oleObj r:id="rId11" imgW="825500" imgH="241300" progId="Equation.KSEE3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5340940" y="2413000"/>
                          <a:ext cx="1311275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5" name="对象 3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333003" y="2690813"/>
            <a:ext cx="1311275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3" imgW="825500" imgH="241300" progId="Equation.KSEE3">
                    <p:embed/>
                  </p:oleObj>
                </mc:Choice>
                <mc:Fallback>
                  <p:oleObj r:id="rId13" imgW="825500" imgH="241300" progId="Equation.KSEE3">
                    <p:embed/>
                    <p:pic>
                      <p:nvPicPr>
                        <p:cNvPr id="0" name="图片 3081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33003" y="2690813"/>
                          <a:ext cx="1311275" cy="3825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6" name="对象 4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348298" y="2981324"/>
            <a:ext cx="1149350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723900" imgH="241300" progId="Equation.KSEE3">
                    <p:embed/>
                  </p:oleObj>
                </mc:Choice>
                <mc:Fallback>
                  <p:oleObj r:id="rId15" imgW="723900" imgH="241300" progId="Equation.KSEE3">
                    <p:embed/>
                    <p:pic>
                      <p:nvPicPr>
                        <p:cNvPr id="0" name="图片 307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348298" y="2981324"/>
                          <a:ext cx="1149350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7" name="对象 4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356225" y="3252788"/>
            <a:ext cx="1209675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762000" imgH="241300" progId="Equation.KSEE3">
                    <p:embed/>
                  </p:oleObj>
                </mc:Choice>
                <mc:Fallback>
                  <p:oleObj r:id="rId17" imgW="762000" imgH="241300" progId="Equation.KSEE3">
                    <p:embed/>
                    <p:pic>
                      <p:nvPicPr>
                        <p:cNvPr id="0" name="图片 3077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5356225" y="3252788"/>
                          <a:ext cx="1209675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28" name="对象 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348298" y="1320007"/>
            <a:ext cx="1346200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749300" imgH="241300" progId="Equation.KSEE3">
                    <p:embed/>
                  </p:oleObj>
                </mc:Choice>
                <mc:Fallback>
                  <p:oleObj r:id="rId19" imgW="749300" imgH="241300" progId="Equation.KSEE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5348298" y="1320007"/>
                          <a:ext cx="1346200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5605" name="组合 2"/>
          <p:cNvGrpSpPr/>
          <p:nvPr/>
        </p:nvGrpSpPr>
        <p:grpSpPr>
          <a:xfrm>
            <a:off x="8147637" y="1039813"/>
            <a:ext cx="1675813" cy="2586037"/>
            <a:chOff x="7232286" y="1060452"/>
            <a:chExt cx="1556112" cy="2506660"/>
          </a:xfrm>
        </p:grpSpPr>
        <p:graphicFrame>
          <p:nvGraphicFramePr>
            <p:cNvPr id="25611" name="对象 3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281861" y="1331914"/>
            <a:ext cx="1506537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1" imgW="838200" imgH="241300" progId="Equation.KSEE3">
                    <p:embed/>
                  </p:oleObj>
                </mc:Choice>
                <mc:Fallback>
                  <p:oleObj r:id="rId21" imgW="838200" imgH="241300" progId="Equation.KSEE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7281861" y="1331914"/>
                          <a:ext cx="1506537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2" name="对象 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291387" y="1060452"/>
            <a:ext cx="1290637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3" imgW="812800" imgH="241300" progId="Equation.KSEE3">
                    <p:embed/>
                  </p:oleObj>
                </mc:Choice>
                <mc:Fallback>
                  <p:oleObj r:id="rId23" imgW="812800" imgH="241300" progId="Equation.KSEE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7291387" y="1060452"/>
                          <a:ext cx="1290637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3" name="对象 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232286" y="1590725"/>
            <a:ext cx="1389788" cy="3840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5" imgW="876300" imgH="241300" progId="Equation.KSEE3">
                    <p:embed/>
                  </p:oleObj>
                </mc:Choice>
                <mc:Fallback>
                  <p:oleObj r:id="rId25" imgW="876300" imgH="241300" progId="Equation.KSEE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7232286" y="1590725"/>
                          <a:ext cx="1389788" cy="38407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4" name="对象 1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281861" y="1870076"/>
            <a:ext cx="1270000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7" imgW="800100" imgH="241300" progId="Equation.KSEE3">
                    <p:embed/>
                  </p:oleObj>
                </mc:Choice>
                <mc:Fallback>
                  <p:oleObj r:id="rId27" imgW="800100" imgH="241300" progId="Equation.KSEE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7281861" y="1870076"/>
                          <a:ext cx="1270000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5" name="对象 1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281863" y="2128838"/>
            <a:ext cx="1411287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9" imgW="889000" imgH="241300" progId="Equation.KSEE3">
                    <p:embed/>
                  </p:oleObj>
                </mc:Choice>
                <mc:Fallback>
                  <p:oleObj r:id="rId29" imgW="889000" imgH="241300" progId="Equation.KSEE3">
                    <p:embed/>
                    <p:pic>
                      <p:nvPicPr>
                        <p:cNvPr id="0" name="图片 3093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7281863" y="2128838"/>
                          <a:ext cx="1411287" cy="3825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6" name="对象 1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281863" y="2413000"/>
            <a:ext cx="1309687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1" imgW="825500" imgH="241300" progId="Equation.KSEE3">
                    <p:embed/>
                  </p:oleObj>
                </mc:Choice>
                <mc:Fallback>
                  <p:oleObj r:id="rId31" imgW="825500" imgH="241300" progId="Equation.KSEE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32"/>
                        <a:stretch>
                          <a:fillRect/>
                        </a:stretch>
                      </p:blipFill>
                      <p:spPr>
                        <a:xfrm>
                          <a:off x="7281863" y="2413000"/>
                          <a:ext cx="1309687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7" name="对象 1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281861" y="2698750"/>
            <a:ext cx="1330325" cy="3825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3" imgW="838200" imgH="241300" progId="Equation.KSEE3">
                    <p:embed/>
                  </p:oleObj>
                </mc:Choice>
                <mc:Fallback>
                  <p:oleObj r:id="rId33" imgW="838200" imgH="241300" progId="Equation.KSEE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34"/>
                        <a:stretch>
                          <a:fillRect/>
                        </a:stretch>
                      </p:blipFill>
                      <p:spPr>
                        <a:xfrm>
                          <a:off x="7281861" y="2698750"/>
                          <a:ext cx="1330325" cy="38258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8" name="对象 1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281862" y="2956124"/>
            <a:ext cx="1290637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5" imgW="812800" imgH="241300" progId="Equation.KSEE3">
                    <p:embed/>
                  </p:oleObj>
                </mc:Choice>
                <mc:Fallback>
                  <p:oleObj r:id="rId35" imgW="812800" imgH="241300" progId="Equation.KSEE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36"/>
                        <a:stretch>
                          <a:fillRect/>
                        </a:stretch>
                      </p:blipFill>
                      <p:spPr>
                        <a:xfrm>
                          <a:off x="7281862" y="2956124"/>
                          <a:ext cx="1290637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619" name="对象 2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291387" y="3182937"/>
            <a:ext cx="1211263" cy="384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7" imgW="762000" imgH="241300" progId="Equation.KSEE3">
                    <p:embed/>
                  </p:oleObj>
                </mc:Choice>
                <mc:Fallback>
                  <p:oleObj r:id="rId37" imgW="762000" imgH="241300" progId="Equation.KSEE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38"/>
                        <a:stretch>
                          <a:fillRect/>
                        </a:stretch>
                      </p:blipFill>
                      <p:spPr>
                        <a:xfrm>
                          <a:off x="7291387" y="3182937"/>
                          <a:ext cx="1211263" cy="3841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25606" name="图片 22" descr="13"/>
          <p:cNvPicPr>
            <a:picLocks noChangeAspect="1"/>
          </p:cNvPicPr>
          <p:nvPr/>
        </p:nvPicPr>
        <p:blipFill>
          <a:blip r:embed="rId39"/>
          <a:stretch>
            <a:fillRect/>
          </a:stretch>
        </p:blipFill>
        <p:spPr>
          <a:xfrm>
            <a:off x="2366963" y="3749675"/>
            <a:ext cx="3810000" cy="16954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" name="下箭头 23"/>
          <p:cNvSpPr/>
          <p:nvPr/>
        </p:nvSpPr>
        <p:spPr>
          <a:xfrm>
            <a:off x="4164013" y="3068638"/>
            <a:ext cx="215900" cy="504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5608" name="文本框 24"/>
          <p:cNvSpPr txBox="1"/>
          <p:nvPr/>
        </p:nvSpPr>
        <p:spPr>
          <a:xfrm>
            <a:off x="2309813" y="1406525"/>
            <a:ext cx="762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Lucida Sans Unicode" panose="020B0602030504020204" pitchFamily="34" charset="0"/>
              </a:rPr>
              <a:t>图</a:t>
            </a:r>
            <a:r>
              <a:rPr lang="en-US" altLang="zh-CN" dirty="0">
                <a:latin typeface="Lucida Sans Unicode" panose="020B0602030504020204" pitchFamily="34" charset="0"/>
              </a:rPr>
              <a:t>G</a:t>
            </a:r>
          </a:p>
        </p:txBody>
      </p:sp>
      <p:sp>
        <p:nvSpPr>
          <p:cNvPr id="25609" name="文本框 25"/>
          <p:cNvSpPr txBox="1"/>
          <p:nvPr/>
        </p:nvSpPr>
        <p:spPr>
          <a:xfrm>
            <a:off x="2178050" y="3432175"/>
            <a:ext cx="112236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Lucida Sans Unicode" panose="020B0602030504020204" pitchFamily="34" charset="0"/>
              </a:rPr>
              <a:t>残存网络</a:t>
            </a:r>
          </a:p>
        </p:txBody>
      </p:sp>
      <p:graphicFrame>
        <p:nvGraphicFramePr>
          <p:cNvPr id="25610" name="对象 2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97225" y="3468688"/>
          <a:ext cx="265113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0" imgW="215900" imgH="241300" progId="Equation.KSEE3">
                  <p:embed/>
                </p:oleObj>
              </mc:Choice>
              <mc:Fallback>
                <p:oleObj r:id="rId40" imgW="215900" imgH="241300" progId="Equation.KSEE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1"/>
                      <a:stretch>
                        <a:fillRect/>
                      </a:stretch>
                    </p:blipFill>
                    <p:spPr>
                      <a:xfrm>
                        <a:off x="3197225" y="3468688"/>
                        <a:ext cx="265113" cy="296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文本框 1"/>
          <p:cNvSpPr txBox="1"/>
          <p:nvPr/>
        </p:nvSpPr>
        <p:spPr>
          <a:xfrm>
            <a:off x="1031240" y="333375"/>
            <a:ext cx="9773285" cy="60007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残存网络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残存网络与原网络的区别：有反向边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针对残存网络的残存容量，同样可以定义流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面临两个问题：（</a:t>
            </a:r>
            <a:r>
              <a:rPr lang="en-US" altLang="zh-CN" sz="2200" dirty="0">
                <a:latin typeface="Lucida Sans Unicode" panose="020B0602030504020204" pitchFamily="34" charset="0"/>
              </a:rPr>
              <a:t>1</a:t>
            </a:r>
            <a:r>
              <a:rPr lang="zh-CN" altLang="en-US" sz="2200" dirty="0">
                <a:latin typeface="Lucida Sans Unicode" panose="020B0602030504020204" pitchFamily="34" charset="0"/>
              </a:rPr>
              <a:t>）如何在残存网络中找到符合残存容量的流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                 </a:t>
            </a:r>
            <a:r>
              <a:rPr lang="zh-CN" altLang="en-US" sz="2200" dirty="0">
                <a:solidFill>
                  <a:srgbClr val="FF0000"/>
                </a:solidFill>
                <a:latin typeface="Lucida Sans Unicode" panose="020B0602030504020204" pitchFamily="34" charset="0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Lucida Sans Unicode" panose="020B0602030504020204" pitchFamily="34" charset="0"/>
              </a:rPr>
              <a:t>2</a:t>
            </a:r>
            <a:r>
              <a:rPr lang="zh-CN" altLang="en-US" sz="2200" dirty="0">
                <a:solidFill>
                  <a:srgbClr val="FF0000"/>
                </a:solidFill>
                <a:latin typeface="Lucida Sans Unicode" panose="020B0602030504020204" pitchFamily="34" charset="0"/>
              </a:rPr>
              <a:t>）如何将残存网络中找到的流与原网络的流融合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f</a:t>
            </a:r>
            <a:r>
              <a:rPr lang="zh-CN" altLang="en-US" sz="2200" dirty="0">
                <a:latin typeface="Lucida Sans Unicode" panose="020B0602030504020204" pitchFamily="34" charset="0"/>
              </a:rPr>
              <a:t>是</a:t>
            </a:r>
            <a:r>
              <a:rPr lang="en-US" altLang="zh-CN" sz="2200" dirty="0">
                <a:latin typeface="Lucida Sans Unicode" panose="020B0602030504020204" pitchFamily="34" charset="0"/>
              </a:rPr>
              <a:t>G</a:t>
            </a:r>
            <a:r>
              <a:rPr lang="zh-CN" altLang="en-US" sz="2200" dirty="0">
                <a:latin typeface="Lucida Sans Unicode" panose="020B0602030504020204" pitchFamily="34" charset="0"/>
              </a:rPr>
              <a:t>的一个流，  是对应的残存网络    中的一个流，定义        为 流    对流</a:t>
            </a:r>
            <a:r>
              <a:rPr lang="en-US" altLang="zh-CN" sz="2200" dirty="0">
                <a:latin typeface="Lucida Sans Unicode" panose="020B0602030504020204" pitchFamily="34" charset="0"/>
              </a:rPr>
              <a:t>f</a:t>
            </a:r>
            <a:r>
              <a:rPr lang="zh-CN" altLang="en-US" sz="2200" dirty="0">
                <a:latin typeface="Lucida Sans Unicode" panose="020B0602030504020204" pitchFamily="34" charset="0"/>
              </a:rPr>
              <a:t>的递增（</a:t>
            </a:r>
            <a:r>
              <a:rPr lang="en-US" altLang="zh-CN" sz="2200" dirty="0">
                <a:latin typeface="Lucida Sans Unicode" panose="020B0602030504020204" pitchFamily="34" charset="0"/>
              </a:rPr>
              <a:t>augmentation</a:t>
            </a:r>
            <a:r>
              <a:rPr lang="zh-CN" altLang="en-US" sz="2200" dirty="0">
                <a:latin typeface="Lucida Sans Unicode" panose="020B0602030504020204" pitchFamily="34" charset="0"/>
              </a:rPr>
              <a:t>），具体定义为从       到</a:t>
            </a:r>
            <a:r>
              <a:rPr lang="en-US" altLang="zh-CN" sz="2200" dirty="0">
                <a:latin typeface="Lucida Sans Unicode" panose="020B0602030504020204" pitchFamily="34" charset="0"/>
              </a:rPr>
              <a:t>R</a:t>
            </a:r>
            <a:r>
              <a:rPr lang="zh-CN" altLang="en-US" sz="2200" dirty="0">
                <a:latin typeface="Lucida Sans Unicode" panose="020B0602030504020204" pitchFamily="34" charset="0"/>
              </a:rPr>
              <a:t>的函数，如下：</a:t>
            </a: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22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其中，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需要说明上述递增产生的是原网络中的一个流，以及确定递增以后的流值 </a:t>
            </a:r>
            <a:r>
              <a:rPr lang="zh-CN" altLang="en-US" sz="1600" dirty="0">
                <a:latin typeface="Lucida Sans Unicode" panose="020B0602030504020204" pitchFamily="34" charset="0"/>
              </a:rPr>
              <a:t>                                               </a:t>
            </a:r>
          </a:p>
        </p:txBody>
      </p:sp>
      <p:graphicFrame>
        <p:nvGraphicFramePr>
          <p:cNvPr id="26627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63545" y="3263900"/>
          <a:ext cx="269875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7165" imgH="228600" progId="Equation.KSEE3">
                  <p:embed/>
                </p:oleObj>
              </mc:Choice>
              <mc:Fallback>
                <p:oleObj r:id="rId2" imgW="177165" imgH="228600" progId="Equation.KSEE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63545" y="3263900"/>
                        <a:ext cx="269875" cy="347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553393" y="3295650"/>
          <a:ext cx="315912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5900" imgH="241300" progId="Equation.KSEE3">
                  <p:embed/>
                </p:oleObj>
              </mc:Choice>
              <mc:Fallback>
                <p:oleObj r:id="rId4" imgW="215900" imgH="241300" progId="Equation.KSEE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3393" y="3295650"/>
                        <a:ext cx="315912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89278" y="3287713"/>
          <a:ext cx="619125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31800" imgH="228600" progId="Equation.KSEE3">
                  <p:embed/>
                </p:oleObj>
              </mc:Choice>
              <mc:Fallback>
                <p:oleObj r:id="rId6" imgW="431800" imgH="228600" progId="Equation.KSEE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8189278" y="3287713"/>
                        <a:ext cx="619125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480868" y="3295333"/>
          <a:ext cx="290512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77165" imgH="228600" progId="Equation.KSEE3">
                  <p:embed/>
                </p:oleObj>
              </mc:Choice>
              <mc:Fallback>
                <p:oleObj r:id="rId8" imgW="177165" imgH="228600" progId="Equation.KSEE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80868" y="3295333"/>
                        <a:ext cx="290512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33185" y="3656330"/>
          <a:ext cx="576263" cy="27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68300" imgH="177165" progId="Equation.KSEE3">
                  <p:embed/>
                </p:oleObj>
              </mc:Choice>
              <mc:Fallback>
                <p:oleObj r:id="rId9" imgW="368300" imgH="177165" progId="Equation.KSEE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433185" y="3656330"/>
                        <a:ext cx="576263" cy="2746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632" name="图片 7" descr="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46300" y="4141470"/>
            <a:ext cx="6967220" cy="8826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6633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982470" y="5162550"/>
          <a:ext cx="493903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743200" imgH="228600" progId="Equation.KSEE3">
                  <p:embed/>
                </p:oleObj>
              </mc:Choice>
              <mc:Fallback>
                <p:oleObj r:id="rId12" imgW="2743200" imgH="228600" progId="Equation.KSEE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982470" y="5162550"/>
                        <a:ext cx="493903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066280" y="5185410"/>
          <a:ext cx="4603750" cy="389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705100" imgH="228600" progId="Equation.KSEE3">
                  <p:embed/>
                </p:oleObj>
              </mc:Choice>
              <mc:Fallback>
                <p:oleObj r:id="rId14" imgW="2705100" imgH="228600" progId="Equation.KSEE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066280" y="5185410"/>
                        <a:ext cx="4603750" cy="3898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文本框 1"/>
          <p:cNvSpPr txBox="1"/>
          <p:nvPr/>
        </p:nvSpPr>
        <p:spPr>
          <a:xfrm>
            <a:off x="1518285" y="333375"/>
            <a:ext cx="9297035" cy="458470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残存网络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引理</a:t>
            </a:r>
            <a:r>
              <a:rPr lang="en-US" altLang="zh-CN" sz="2200" dirty="0">
                <a:latin typeface="Lucida Sans Unicode" panose="020B0602030504020204" pitchFamily="34" charset="0"/>
              </a:rPr>
              <a:t>1</a:t>
            </a:r>
            <a:r>
              <a:rPr lang="zh-CN" altLang="en-US" sz="2200" dirty="0">
                <a:latin typeface="Lucida Sans Unicode" panose="020B0602030504020204" pitchFamily="34" charset="0"/>
              </a:rPr>
              <a:t>：设</a:t>
            </a:r>
            <a:r>
              <a:rPr lang="en-US" altLang="zh-CN" sz="2200" dirty="0">
                <a:latin typeface="Lucida Sans Unicode" panose="020B0602030504020204" pitchFamily="34" charset="0"/>
              </a:rPr>
              <a:t>G=(V,E)</a:t>
            </a:r>
            <a:r>
              <a:rPr lang="zh-CN" altLang="en-US" sz="2200" dirty="0">
                <a:latin typeface="Lucida Sans Unicode" panose="020B0602030504020204" pitchFamily="34" charset="0"/>
              </a:rPr>
              <a:t>为一个流网络，源结点为</a:t>
            </a:r>
            <a:r>
              <a:rPr lang="en-US" altLang="zh-CN" sz="2200" dirty="0">
                <a:latin typeface="Lucida Sans Unicode" panose="020B0602030504020204" pitchFamily="34" charset="0"/>
              </a:rPr>
              <a:t>s</a:t>
            </a:r>
            <a:r>
              <a:rPr lang="zh-CN" altLang="en-US" sz="2200" dirty="0">
                <a:latin typeface="Lucida Sans Unicode" panose="020B0602030504020204" pitchFamily="34" charset="0"/>
              </a:rPr>
              <a:t>，汇点为</a:t>
            </a:r>
            <a:r>
              <a:rPr lang="en-US" altLang="zh-CN" sz="2200" dirty="0">
                <a:latin typeface="Lucida Sans Unicode" panose="020B0602030504020204" pitchFamily="34" charset="0"/>
              </a:rPr>
              <a:t>t</a:t>
            </a:r>
            <a:r>
              <a:rPr lang="zh-CN" altLang="en-US" sz="2200" dirty="0">
                <a:latin typeface="Lucida Sans Unicode" panose="020B0602030504020204" pitchFamily="34" charset="0"/>
              </a:rPr>
              <a:t>，设</a:t>
            </a:r>
            <a:r>
              <a:rPr lang="en-US" altLang="zh-CN" sz="2200" dirty="0">
                <a:latin typeface="Lucida Sans Unicode" panose="020B0602030504020204" pitchFamily="34" charset="0"/>
              </a:rPr>
              <a:t>f</a:t>
            </a:r>
            <a:r>
              <a:rPr lang="zh-CN" altLang="en-US" sz="2200" dirty="0">
                <a:latin typeface="Lucida Sans Unicode" panose="020B0602030504020204" pitchFamily="34" charset="0"/>
              </a:rPr>
              <a:t>为</a:t>
            </a:r>
            <a:r>
              <a:rPr lang="en-US" altLang="zh-CN" sz="2200" dirty="0">
                <a:latin typeface="Lucida Sans Unicode" panose="020B0602030504020204" pitchFamily="34" charset="0"/>
              </a:rPr>
              <a:t>G</a:t>
            </a:r>
            <a:r>
              <a:rPr lang="zh-CN" altLang="en-US" sz="2200" dirty="0">
                <a:latin typeface="Lucida Sans Unicode" panose="020B0602030504020204" pitchFamily="34" charset="0"/>
              </a:rPr>
              <a:t>中的一个流。设    为由流</a:t>
            </a:r>
            <a:r>
              <a:rPr lang="en-US" altLang="zh-CN" sz="2200" dirty="0">
                <a:latin typeface="Lucida Sans Unicode" panose="020B0602030504020204" pitchFamily="34" charset="0"/>
              </a:rPr>
              <a:t>f</a:t>
            </a:r>
            <a:r>
              <a:rPr lang="zh-CN" altLang="en-US" sz="2200" dirty="0">
                <a:latin typeface="Lucida Sans Unicode" panose="020B0602030504020204" pitchFamily="34" charset="0"/>
              </a:rPr>
              <a:t>所诱导的</a:t>
            </a:r>
            <a:r>
              <a:rPr lang="en-US" altLang="zh-CN" sz="2200" dirty="0">
                <a:latin typeface="Lucida Sans Unicode" panose="020B0602030504020204" pitchFamily="34" charset="0"/>
              </a:rPr>
              <a:t>G</a:t>
            </a:r>
            <a:r>
              <a:rPr lang="zh-CN" altLang="en-US" sz="2200" dirty="0">
                <a:latin typeface="Lucida Sans Unicode" panose="020B0602030504020204" pitchFamily="34" charset="0"/>
              </a:rPr>
              <a:t>的残存网络，设   为    中的一个流。那么        是</a:t>
            </a:r>
            <a:r>
              <a:rPr lang="en-US" altLang="zh-CN" sz="2200" dirty="0">
                <a:latin typeface="Lucida Sans Unicode" panose="020B0602030504020204" pitchFamily="34" charset="0"/>
              </a:rPr>
              <a:t>G</a:t>
            </a:r>
            <a:r>
              <a:rPr lang="zh-CN" altLang="en-US" sz="2200" dirty="0">
                <a:latin typeface="Lucida Sans Unicode" panose="020B0602030504020204" pitchFamily="34" charset="0"/>
              </a:rPr>
              <a:t>的一个流，其值为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证明思路：（</a:t>
            </a:r>
            <a:r>
              <a:rPr lang="en-US" altLang="zh-CN" sz="2200" dirty="0">
                <a:latin typeface="Lucida Sans Unicode" panose="020B0602030504020204" pitchFamily="34" charset="0"/>
              </a:rPr>
              <a:t>1</a:t>
            </a:r>
            <a:r>
              <a:rPr lang="zh-CN" altLang="en-US" sz="2200" dirty="0">
                <a:latin typeface="Lucida Sans Unicode" panose="020B0602030504020204" pitchFamily="34" charset="0"/>
              </a:rPr>
              <a:t>）        是图</a:t>
            </a:r>
            <a:r>
              <a:rPr lang="en-US" altLang="zh-CN" sz="2200" dirty="0">
                <a:latin typeface="Lucida Sans Unicode" panose="020B0602030504020204" pitchFamily="34" charset="0"/>
              </a:rPr>
              <a:t>G</a:t>
            </a:r>
            <a:r>
              <a:rPr lang="zh-CN" altLang="en-US" sz="2200" dirty="0">
                <a:latin typeface="Lucida Sans Unicode" panose="020B0602030504020204" pitchFamily="34" charset="0"/>
              </a:rPr>
              <a:t>的一个流，满足容量限制和流量守恒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           （</a:t>
            </a:r>
            <a:r>
              <a:rPr lang="en-US" altLang="zh-CN" sz="2200" dirty="0">
                <a:latin typeface="Lucida Sans Unicode" panose="020B0602030504020204" pitchFamily="34" charset="0"/>
              </a:rPr>
              <a:t>2</a:t>
            </a:r>
            <a:r>
              <a:rPr lang="zh-CN" altLang="en-US" sz="2200" dirty="0">
                <a:latin typeface="Lucida Sans Unicode" panose="020B0602030504020204" pitchFamily="34" charset="0"/>
              </a:rPr>
              <a:t>）流值公式成立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7651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71420" y="1247775"/>
          <a:ext cx="371475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28600" imgH="241300" progId="Equation.KSEE3">
                  <p:embed/>
                </p:oleObj>
              </mc:Choice>
              <mc:Fallback>
                <p:oleObj r:id="rId2" imgW="228600" imgH="241300" progId="Equation.KSEE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71420" y="1247775"/>
                        <a:ext cx="371475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020560" y="1274763"/>
          <a:ext cx="258763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7165" imgH="228600" progId="Equation.KSEE3">
                  <p:embed/>
                </p:oleObj>
              </mc:Choice>
              <mc:Fallback>
                <p:oleObj r:id="rId4" imgW="177165" imgH="228600" progId="Equation.KSEE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20560" y="1274763"/>
                        <a:ext cx="258763" cy="338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611110" y="1260475"/>
          <a:ext cx="360363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28600" imgH="241300" progId="Equation.KSEE3">
                  <p:embed/>
                </p:oleObj>
              </mc:Choice>
              <mc:Fallback>
                <p:oleObj r:id="rId6" imgW="228600" imgH="241300" progId="Equation.KSEE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11110" y="1260475"/>
                        <a:ext cx="360363" cy="382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177780" y="1247775"/>
          <a:ext cx="691515" cy="364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431800" imgH="228600" progId="Equation.KSEE3">
                  <p:embed/>
                </p:oleObj>
              </mc:Choice>
              <mc:Fallback>
                <p:oleObj r:id="rId7" imgW="431800" imgH="228600" progId="Equation.KSEE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177780" y="1247775"/>
                        <a:ext cx="691515" cy="3644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29405" y="2222500"/>
          <a:ext cx="2879725" cy="528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244600" imgH="228600" progId="Equation.KSEE3">
                  <p:embed/>
                </p:oleObj>
              </mc:Choice>
              <mc:Fallback>
                <p:oleObj r:id="rId9" imgW="1244600" imgH="228600" progId="Equation.KSEE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129405" y="2222500"/>
                        <a:ext cx="2879725" cy="528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23018" y="3278188"/>
          <a:ext cx="646112" cy="34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431800" imgH="228600" progId="Equation.KSEE3">
                  <p:embed/>
                </p:oleObj>
              </mc:Choice>
              <mc:Fallback>
                <p:oleObj r:id="rId11" imgW="431800" imgH="228600" progId="Equation.KSEE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23018" y="3278188"/>
                        <a:ext cx="646112" cy="34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545455" y="5805488"/>
            <a:ext cx="5545138" cy="93662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75" name="文本框 1"/>
          <p:cNvSpPr txBox="1"/>
          <p:nvPr/>
        </p:nvSpPr>
        <p:spPr>
          <a:xfrm>
            <a:off x="2082800" y="333375"/>
            <a:ext cx="8110538" cy="44310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残存网络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证明（</a:t>
            </a:r>
            <a:r>
              <a:rPr lang="en-US" altLang="zh-CN" sz="2200" dirty="0">
                <a:latin typeface="Lucida Sans Unicode" panose="020B0602030504020204" pitchFamily="34" charset="0"/>
              </a:rPr>
              <a:t>1</a:t>
            </a:r>
            <a:r>
              <a:rPr lang="zh-CN" altLang="en-US" sz="2200" dirty="0">
                <a:latin typeface="Lucida Sans Unicode" panose="020B0602030504020204" pitchFamily="34" charset="0"/>
              </a:rPr>
              <a:t>），     是图</a:t>
            </a:r>
            <a:r>
              <a:rPr lang="en-US" altLang="zh-CN" sz="2200" dirty="0">
                <a:latin typeface="Lucida Sans Unicode" panose="020B0602030504020204" pitchFamily="34" charset="0"/>
              </a:rPr>
              <a:t>G</a:t>
            </a:r>
            <a:r>
              <a:rPr lang="zh-CN" altLang="en-US" sz="2200" dirty="0">
                <a:latin typeface="Lucida Sans Unicode" panose="020B0602030504020204" pitchFamily="34" charset="0"/>
              </a:rPr>
              <a:t>的一个流，满足容量限制和流量守恒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证明（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容量限制</a:t>
            </a:r>
            <a:r>
              <a:rPr lang="zh-CN" altLang="en-US" sz="2200" dirty="0">
                <a:latin typeface="Lucida Sans Unicode" panose="020B0602030504020204" pitchFamily="34" charset="0"/>
              </a:rPr>
              <a:t>）：如果边            ，则                  。而且                         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  </a:t>
            </a: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      </a:t>
            </a:r>
            <a:r>
              <a:rPr lang="zh-CN" altLang="en-US" sz="2200" dirty="0">
                <a:latin typeface="Lucida Sans Unicode" panose="020B0602030504020204" pitchFamily="34" charset="0"/>
              </a:rPr>
              <a:t>因此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  此外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z="22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8676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29025" y="957263"/>
          <a:ext cx="587375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31800" imgH="228600" progId="Equation.KSEE3">
                  <p:embed/>
                </p:oleObj>
              </mc:Choice>
              <mc:Fallback>
                <p:oleObj r:id="rId2" imgW="431800" imgH="228600" progId="Equation.KSEE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29025" y="957263"/>
                        <a:ext cx="587375" cy="311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546725" y="1295400"/>
          <a:ext cx="1106488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60400" imgH="215900" progId="Equation.KSEE3">
                  <p:embed/>
                </p:oleObj>
              </mc:Choice>
              <mc:Fallback>
                <p:oleObj r:id="rId4" imgW="660400" imgH="215900" progId="Equation.KSEE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46725" y="1295400"/>
                        <a:ext cx="1106488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48513" y="1277938"/>
          <a:ext cx="1611312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066800" imgH="241300" progId="Equation.KSEE3">
                  <p:embed/>
                </p:oleObj>
              </mc:Choice>
              <mc:Fallback>
                <p:oleObj r:id="rId6" imgW="1066800" imgH="241300" progId="Equation.KSEE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48513" y="1277938"/>
                        <a:ext cx="1611312" cy="363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56138" y="1649413"/>
          <a:ext cx="2492375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76400" imgH="254000" progId="Equation.KSEE3">
                  <p:embed/>
                </p:oleObj>
              </mc:Choice>
              <mc:Fallback>
                <p:oleObj r:id="rId8" imgW="1676400" imgH="254000" progId="Equation.KSEE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56138" y="1649413"/>
                        <a:ext cx="2492375" cy="376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80" name="图片 6" descr="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19488" y="2108200"/>
            <a:ext cx="5021262" cy="14097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28681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334125" y="6273800"/>
          <a:ext cx="25669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219200" imgH="203200" progId="Equation.KSEE3">
                  <p:embed/>
                </p:oleObj>
              </mc:Choice>
              <mc:Fallback>
                <p:oleObj r:id="rId11" imgW="1219200" imgH="203200" progId="Equation.KSEE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334125" y="6273800"/>
                        <a:ext cx="2566988" cy="3937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2" name="文本框 8"/>
          <p:cNvSpPr txBox="1"/>
          <p:nvPr/>
        </p:nvSpPr>
        <p:spPr>
          <a:xfrm>
            <a:off x="5691188" y="5886450"/>
            <a:ext cx="545623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b="1" dirty="0">
                <a:latin typeface="Lucida Sans Unicode" panose="020B0602030504020204" pitchFamily="34" charset="0"/>
              </a:rPr>
              <a:t>容量限制</a:t>
            </a:r>
            <a:r>
              <a:rPr lang="zh-CN" altLang="en-US" dirty="0">
                <a:latin typeface="Lucida Sans Unicode" panose="020B0602030504020204" pitchFamily="34" charset="0"/>
              </a:rPr>
              <a:t>：对任一结点对</a:t>
            </a:r>
            <a:r>
              <a:rPr lang="en-US" altLang="zh-CN" dirty="0">
                <a:latin typeface="Lucida Sans Unicode" panose="020B0602030504020204" pitchFamily="34" charset="0"/>
              </a:rPr>
              <a:t>u</a:t>
            </a:r>
            <a:r>
              <a:rPr lang="zh-CN" altLang="en-US" dirty="0">
                <a:latin typeface="Lucida Sans Unicode" panose="020B0602030504020204" pitchFamily="34" charset="0"/>
              </a:rPr>
              <a:t>和</a:t>
            </a:r>
            <a:r>
              <a:rPr lang="en-US" altLang="zh-CN" dirty="0">
                <a:latin typeface="Lucida Sans Unicode" panose="020B0602030504020204" pitchFamily="34" charset="0"/>
              </a:rPr>
              <a:t>v</a:t>
            </a:r>
            <a:r>
              <a:rPr lang="zh-CN" altLang="en-US" dirty="0">
                <a:latin typeface="Lucida Sans Unicode" panose="020B0602030504020204" pitchFamily="34" charset="0"/>
              </a:rPr>
              <a:t>，满足</a:t>
            </a:r>
          </a:p>
        </p:txBody>
      </p:sp>
      <p:sp>
        <p:nvSpPr>
          <p:cNvPr id="28683" name="文本框 9"/>
          <p:cNvSpPr txBox="1"/>
          <p:nvPr/>
        </p:nvSpPr>
        <p:spPr>
          <a:xfrm>
            <a:off x="8466138" y="2108200"/>
            <a:ext cx="19192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latin typeface="Lucida Sans Unicode" panose="020B0602030504020204" pitchFamily="34" charset="0"/>
              </a:rPr>
              <a:t>（根据定义）</a:t>
            </a:r>
          </a:p>
        </p:txBody>
      </p:sp>
      <p:graphicFrame>
        <p:nvGraphicFramePr>
          <p:cNvPr id="28684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680450" y="2492375"/>
          <a:ext cx="1490663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155700" imgH="228600" progId="Equation.KSEE3">
                  <p:embed/>
                </p:oleObj>
              </mc:Choice>
              <mc:Fallback>
                <p:oleObj r:id="rId13" imgW="1155700" imgH="228600" progId="Equation.KSEE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680450" y="2492375"/>
                        <a:ext cx="1490663" cy="295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85" name="图片 13" descr="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29025" y="3600450"/>
            <a:ext cx="4619625" cy="21240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86" name="文本框 14"/>
          <p:cNvSpPr txBox="1"/>
          <p:nvPr/>
        </p:nvSpPr>
        <p:spPr>
          <a:xfrm>
            <a:off x="8162925" y="3956050"/>
            <a:ext cx="191928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latin typeface="Lucida Sans Unicode" panose="020B0602030504020204" pitchFamily="34" charset="0"/>
              </a:rPr>
              <a:t>（根据定义）</a:t>
            </a:r>
          </a:p>
        </p:txBody>
      </p:sp>
      <p:sp>
        <p:nvSpPr>
          <p:cNvPr id="28687" name="文本框 15"/>
          <p:cNvSpPr txBox="1"/>
          <p:nvPr/>
        </p:nvSpPr>
        <p:spPr>
          <a:xfrm>
            <a:off x="8162925" y="4324350"/>
            <a:ext cx="191928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latin typeface="Lucida Sans Unicode" panose="020B0602030504020204" pitchFamily="34" charset="0"/>
              </a:rPr>
              <a:t>（根据流值非负）</a:t>
            </a:r>
          </a:p>
        </p:txBody>
      </p:sp>
      <p:sp>
        <p:nvSpPr>
          <p:cNvPr id="28688" name="文本框 16"/>
          <p:cNvSpPr txBox="1"/>
          <p:nvPr/>
        </p:nvSpPr>
        <p:spPr>
          <a:xfrm>
            <a:off x="8147050" y="4667250"/>
            <a:ext cx="2341563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latin typeface="Lucida Sans Unicode" panose="020B0602030504020204" pitchFamily="34" charset="0"/>
              </a:rPr>
              <a:t>（残存网络容量限制）</a:t>
            </a:r>
          </a:p>
        </p:txBody>
      </p:sp>
      <p:sp>
        <p:nvSpPr>
          <p:cNvPr id="28689" name="文本框 18"/>
          <p:cNvSpPr txBox="1"/>
          <p:nvPr/>
        </p:nvSpPr>
        <p:spPr>
          <a:xfrm>
            <a:off x="8147050" y="5016500"/>
            <a:ext cx="19177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latin typeface="Lucida Sans Unicode" panose="020B0602030504020204" pitchFamily="34" charset="0"/>
              </a:rPr>
              <a:t>（根据定义）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4918075" y="5805488"/>
            <a:ext cx="5703888" cy="9144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流量守恒</a:t>
            </a: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：对于                ，  </a:t>
            </a:r>
          </a:p>
        </p:txBody>
      </p:sp>
      <p:sp>
        <p:nvSpPr>
          <p:cNvPr id="29699" name="文本框 1"/>
          <p:cNvSpPr txBox="1"/>
          <p:nvPr/>
        </p:nvSpPr>
        <p:spPr>
          <a:xfrm>
            <a:off x="2082800" y="333375"/>
            <a:ext cx="8110538" cy="25533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残存网络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证明（</a:t>
            </a:r>
            <a:r>
              <a:rPr lang="en-US" altLang="zh-CN" sz="2200" dirty="0">
                <a:latin typeface="Lucida Sans Unicode" panose="020B0602030504020204" pitchFamily="34" charset="0"/>
              </a:rPr>
              <a:t>1</a:t>
            </a:r>
            <a:r>
              <a:rPr lang="zh-CN" altLang="en-US" sz="2200" dirty="0">
                <a:latin typeface="Lucida Sans Unicode" panose="020B0602030504020204" pitchFamily="34" charset="0"/>
              </a:rPr>
              <a:t>），      是图</a:t>
            </a:r>
            <a:r>
              <a:rPr lang="en-US" altLang="zh-CN" sz="2200" dirty="0">
                <a:latin typeface="Lucida Sans Unicode" panose="020B0602030504020204" pitchFamily="34" charset="0"/>
              </a:rPr>
              <a:t>G</a:t>
            </a:r>
            <a:r>
              <a:rPr lang="zh-CN" altLang="en-US" sz="2200" dirty="0">
                <a:latin typeface="Lucida Sans Unicode" panose="020B0602030504020204" pitchFamily="34" charset="0"/>
              </a:rPr>
              <a:t>的一个流，满足容量限制和流量守恒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证明（流量守恒）：因为</a:t>
            </a:r>
            <a:r>
              <a:rPr lang="en-US" altLang="zh-CN" sz="2200" dirty="0">
                <a:latin typeface="Lucida Sans Unicode" panose="020B0602030504020204" pitchFamily="34" charset="0"/>
              </a:rPr>
              <a:t>f</a:t>
            </a:r>
            <a:r>
              <a:rPr lang="zh-CN" altLang="en-US" sz="2200" dirty="0">
                <a:latin typeface="Lucida Sans Unicode" panose="020B0602030504020204" pitchFamily="34" charset="0"/>
              </a:rPr>
              <a:t>和</a:t>
            </a:r>
            <a:r>
              <a:rPr lang="en-US" altLang="zh-CN" sz="2200" dirty="0">
                <a:latin typeface="Lucida Sans Unicode" panose="020B0602030504020204" pitchFamily="34" charset="0"/>
              </a:rPr>
              <a:t>f'</a:t>
            </a:r>
            <a:r>
              <a:rPr lang="zh-CN" altLang="en-US" sz="2200" dirty="0">
                <a:latin typeface="Lucida Sans Unicode" panose="020B0602030504020204" pitchFamily="34" charset="0"/>
              </a:rPr>
              <a:t>均遵守流量守恒性质，对于所有的结点               ，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2970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51250" y="935038"/>
          <a:ext cx="647700" cy="34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31800" imgH="228600" progId="Equation.KSEE3">
                  <p:embed/>
                </p:oleObj>
              </mc:Choice>
              <mc:Fallback>
                <p:oleObj r:id="rId2" imgW="431800" imgH="228600" progId="Equation.KSEE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51250" y="935038"/>
                        <a:ext cx="647700" cy="344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1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82888" y="1900238"/>
          <a:ext cx="122555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87400" imgH="203200" progId="Equation.KSEE3">
                  <p:embed/>
                </p:oleObj>
              </mc:Choice>
              <mc:Fallback>
                <p:oleObj r:id="rId4" imgW="787400" imgH="203200" progId="Equation.KSEE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82888" y="1900238"/>
                        <a:ext cx="122555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9702" name="图片 2" descr="1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05050" y="2449830"/>
            <a:ext cx="6564630" cy="31629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3" name="文本框 3"/>
          <p:cNvSpPr txBox="1"/>
          <p:nvPr/>
        </p:nvSpPr>
        <p:spPr>
          <a:xfrm>
            <a:off x="8661400" y="3077845"/>
            <a:ext cx="141287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latin typeface="Lucida Sans Unicode" panose="020B0602030504020204" pitchFamily="34" charset="0"/>
              </a:rPr>
              <a:t>（流量守恒）</a:t>
            </a:r>
          </a:p>
        </p:txBody>
      </p:sp>
      <p:grpSp>
        <p:nvGrpSpPr>
          <p:cNvPr id="29704" name="组合 4"/>
          <p:cNvGrpSpPr/>
          <p:nvPr/>
        </p:nvGrpSpPr>
        <p:grpSpPr>
          <a:xfrm>
            <a:off x="6619875" y="5927725"/>
            <a:ext cx="3629025" cy="573088"/>
            <a:chOff x="2904" y="5458"/>
            <a:chExt cx="5716" cy="903"/>
          </a:xfrm>
        </p:grpSpPr>
        <p:graphicFrame>
          <p:nvGraphicFramePr>
            <p:cNvPr id="29705" name="对象 3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904" y="5698"/>
            <a:ext cx="1640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787400" imgH="203200" progId="Equation.KSEE3">
                    <p:embed/>
                  </p:oleObj>
                </mc:Choice>
                <mc:Fallback>
                  <p:oleObj r:id="rId7" imgW="787400" imgH="203200" progId="Equation.KSEE3">
                    <p:embed/>
                    <p:pic>
                      <p:nvPicPr>
                        <p:cNvPr id="0" name="图片 312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904" y="5698"/>
                          <a:ext cx="1640" cy="42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9706" name="对象 3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943" y="5458"/>
            <a:ext cx="3677" cy="9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9" imgW="1397000" imgH="342900" progId="Equation.KSEE3">
                    <p:embed/>
                  </p:oleObj>
                </mc:Choice>
                <mc:Fallback>
                  <p:oleObj r:id="rId9" imgW="1397000" imgH="342900" progId="Equation.KSEE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4943" y="5458"/>
                          <a:ext cx="3677" cy="903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675" y="3573463"/>
            <a:ext cx="6216650" cy="1546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1" name="TextBox 2"/>
          <p:cNvSpPr txBox="1"/>
          <p:nvPr/>
        </p:nvSpPr>
        <p:spPr>
          <a:xfrm>
            <a:off x="4872038" y="5661025"/>
            <a:ext cx="5689600" cy="1106805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>
            <a:spAutoFit/>
          </a:bodyPr>
          <a:lstStyle/>
          <a:p>
            <a:pPr marL="285750" indent="-285750" eaLnBrk="1" hangingPunct="1">
              <a:lnSpc>
                <a:spcPct val="150000"/>
              </a:lnSpc>
              <a:spcBef>
                <a:spcPts val="400"/>
              </a:spcBef>
              <a:buFont typeface="Wingdings" panose="05000000000000000000" pitchFamily="2" charset="2"/>
              <a:buChar char="p"/>
            </a:pPr>
            <a:r>
              <a:rPr lang="zh-CN" altLang="en-US" sz="2200" dirty="0">
                <a:solidFill>
                  <a:srgbClr val="000000"/>
                </a:solidFill>
                <a:latin typeface="Lucida Sans Unicode" panose="020B0602030504020204" pitchFamily="34" charset="0"/>
              </a:rPr>
              <a:t>最大流问题于1954 由 T. E. Harris and F. S. Ross提出</a:t>
            </a:r>
          </a:p>
        </p:txBody>
      </p:sp>
      <p:sp>
        <p:nvSpPr>
          <p:cNvPr id="12292" name="文本框 1"/>
          <p:cNvSpPr txBox="1"/>
          <p:nvPr/>
        </p:nvSpPr>
        <p:spPr>
          <a:xfrm>
            <a:off x="2082800" y="357188"/>
            <a:ext cx="8118475" cy="30460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000000"/>
                </a:solidFill>
                <a:latin typeface="Lucida Sans Unicode" panose="020B0602030504020204" pitchFamily="34" charset="0"/>
              </a:rPr>
              <a:t>最大流问题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Lucida Sans Unicode" panose="020B0602030504020204" pitchFamily="34" charset="0"/>
              </a:rPr>
              <a:t>示例：在一个物流网络中，假如想从一个城市，称之为源结点，发送一批货物到另一个城市，称之为汇点。源结点和汇点之间的路径会经过不同的城市，并且任意两个城市之间有运量限制。如何确定从源结点到汇点所能运送货物的最大数值？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solidFill>
                <a:srgbClr val="00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rgbClr val="000000"/>
                </a:solidFill>
                <a:latin typeface="Lucida Sans Unicode" panose="020B0602030504020204" pitchFamily="34" charset="0"/>
              </a:rPr>
              <a:t>可用带有权重的有向图来表示这种流网络：结点表示城市；结点之间的有向边表示物流的方向；边上的权重表示运量限制</a:t>
            </a:r>
          </a:p>
        </p:txBody>
      </p:sp>
      <p:grpSp>
        <p:nvGrpSpPr>
          <p:cNvPr id="12293" name="组合 9"/>
          <p:cNvGrpSpPr/>
          <p:nvPr/>
        </p:nvGrpSpPr>
        <p:grpSpPr>
          <a:xfrm>
            <a:off x="2711450" y="3449638"/>
            <a:ext cx="3257550" cy="1823085"/>
            <a:chOff x="1960" y="3536"/>
            <a:chExt cx="5131" cy="2871"/>
          </a:xfrm>
        </p:grpSpPr>
        <p:sp>
          <p:nvSpPr>
            <p:cNvPr id="4" name="文本框 3"/>
            <p:cNvSpPr txBox="1"/>
            <p:nvPr/>
          </p:nvSpPr>
          <p:spPr>
            <a:xfrm>
              <a:off x="3424" y="3536"/>
              <a:ext cx="87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anose="020B0602030504020204"/>
                  <a:ea typeface="黑体" panose="02010609060101010101" pitchFamily="49" charset="-122"/>
                  <a:cs typeface="+mn-cs"/>
                  <a:sym typeface="+mn-ea"/>
                </a:rPr>
                <a:t>济南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960" y="4185"/>
              <a:ext cx="96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anose="020B0602030504020204"/>
                  <a:ea typeface="黑体" panose="02010609060101010101" pitchFamily="49" charset="-122"/>
                  <a:cs typeface="+mn-cs"/>
                  <a:sym typeface="+mn-ea"/>
                </a:rPr>
                <a:t>北京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169" y="5924"/>
              <a:ext cx="1130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anose="020B0602030504020204"/>
                  <a:ea typeface="黑体" panose="02010609060101010101" pitchFamily="49" charset="-122"/>
                  <a:cs typeface="+mn-cs"/>
                  <a:sym typeface="+mn-ea"/>
                </a:rPr>
                <a:t>石家庄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733" y="3536"/>
              <a:ext cx="87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anose="020B0602030504020204"/>
                  <a:ea typeface="黑体" panose="02010609060101010101" pitchFamily="49" charset="-122"/>
                  <a:cs typeface="+mn-cs"/>
                  <a:sym typeface="+mn-ea"/>
                </a:rPr>
                <a:t>合肥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733" y="5924"/>
              <a:ext cx="87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anose="020B0602030504020204"/>
                  <a:ea typeface="黑体" panose="02010609060101010101" pitchFamily="49" charset="-122"/>
                  <a:cs typeface="+mn-cs"/>
                  <a:sym typeface="+mn-ea"/>
                </a:rPr>
                <a:t>郑州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216" y="4185"/>
              <a:ext cx="87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Lucida Sans Unicode" panose="020B0602030504020204"/>
                  <a:ea typeface="黑体" panose="02010609060101010101" pitchFamily="49" charset="-122"/>
                  <a:cs typeface="+mn-cs"/>
                  <a:sym typeface="+mn-ea"/>
                </a:rPr>
                <a:t>武汉</a:t>
              </a:r>
            </a:p>
          </p:txBody>
        </p:sp>
      </p:grpSp>
      <p:sp>
        <p:nvSpPr>
          <p:cNvPr id="12294" name="文本框 11"/>
          <p:cNvSpPr txBox="1"/>
          <p:nvPr/>
        </p:nvSpPr>
        <p:spPr>
          <a:xfrm>
            <a:off x="6859588" y="4981575"/>
            <a:ext cx="156686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000000"/>
                </a:solidFill>
                <a:latin typeface="Lucida Sans Unicode" panose="020B0602030504020204" pitchFamily="34" charset="0"/>
              </a:rPr>
              <a:t>最优解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文本框 1"/>
          <p:cNvSpPr txBox="1"/>
          <p:nvPr/>
        </p:nvSpPr>
        <p:spPr>
          <a:xfrm>
            <a:off x="2082800" y="333375"/>
            <a:ext cx="8110538" cy="48310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残存网络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证明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证明：定义                                                 。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Lucida Sans Unicode" panose="020B0602030504020204" pitchFamily="34" charset="0"/>
              </a:rPr>
              <a:t>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    我们有 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    那么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1600" dirty="0">
                <a:latin typeface="Lucida Sans Unicode" panose="020B0602030504020204" pitchFamily="34" charset="0"/>
              </a:rPr>
              <a:t>       </a:t>
            </a: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        </a:t>
            </a:r>
            <a:r>
              <a:rPr lang="zh-CN" altLang="en-US" sz="2200" dirty="0">
                <a:latin typeface="Lucida Sans Unicode" panose="020B0602030504020204" pitchFamily="34" charset="0"/>
              </a:rPr>
              <a:t>上述第二行因为如果             ，                         </a:t>
            </a:r>
          </a:p>
        </p:txBody>
      </p:sp>
      <p:graphicFrame>
        <p:nvGraphicFramePr>
          <p:cNvPr id="30723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00350" y="939800"/>
          <a:ext cx="1855788" cy="34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44600" imgH="228600" progId="Equation.KSEE3">
                  <p:embed/>
                </p:oleObj>
              </mc:Choice>
              <mc:Fallback>
                <p:oleObj r:id="rId2" imgW="1244600" imgH="228600" progId="Equation.KSEE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00350" y="939800"/>
                        <a:ext cx="1855788" cy="34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92830" y="1508125"/>
          <a:ext cx="4286885" cy="399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11400" imgH="215900" progId="Equation.KSEE3">
                  <p:embed/>
                </p:oleObj>
              </mc:Choice>
              <mc:Fallback>
                <p:oleObj r:id="rId4" imgW="2311400" imgH="215900" progId="Equation.KSEE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92830" y="1508125"/>
                        <a:ext cx="4286885" cy="3994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830638" y="2128838"/>
          <a:ext cx="2082800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397000" imgH="215900" progId="Equation.KSEE3">
                  <p:embed/>
                </p:oleObj>
              </mc:Choice>
              <mc:Fallback>
                <p:oleObj r:id="rId6" imgW="1397000" imgH="215900" progId="Equation.KSEE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830638" y="2128838"/>
                        <a:ext cx="2082800" cy="322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文本框 3"/>
          <p:cNvSpPr txBox="1"/>
          <p:nvPr/>
        </p:nvSpPr>
        <p:spPr>
          <a:xfrm>
            <a:off x="5880100" y="2133600"/>
            <a:ext cx="420370" cy="33718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600" dirty="0">
                <a:latin typeface="Arial" panose="020B0604020202020204" pitchFamily="34" charset="0"/>
              </a:rPr>
              <a:t>Ø</a:t>
            </a:r>
          </a:p>
        </p:txBody>
      </p:sp>
      <p:pic>
        <p:nvPicPr>
          <p:cNvPr id="30727" name="图片 4" descr="1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5413" y="2781300"/>
            <a:ext cx="6019800" cy="13811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072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67500" y="4681538"/>
          <a:ext cx="1731963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091565" imgH="228600" progId="Equation.KSEE3">
                  <p:embed/>
                </p:oleObj>
              </mc:Choice>
              <mc:Fallback>
                <p:oleObj r:id="rId9" imgW="1091565" imgH="228600" progId="Equation.KSEE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67500" y="4681538"/>
                        <a:ext cx="1731963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76875" y="4708525"/>
          <a:ext cx="1050925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634365" imgH="203200" progId="Equation.KSEE3">
                  <p:embed/>
                </p:oleObj>
              </mc:Choice>
              <mc:Fallback>
                <p:oleObj r:id="rId11" imgW="634365" imgH="203200" progId="Equation.KSEE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476875" y="4708525"/>
                        <a:ext cx="1050925" cy="336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文本框 1"/>
          <p:cNvSpPr txBox="1"/>
          <p:nvPr/>
        </p:nvSpPr>
        <p:spPr>
          <a:xfrm>
            <a:off x="2082800" y="333375"/>
            <a:ext cx="8110538" cy="1353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根据定义，重组上式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1747" name="图片 1" descr="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455" y="920750"/>
            <a:ext cx="8006080" cy="452374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10079355" y="4797108"/>
            <a:ext cx="719138" cy="287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1749" name="图片 4" descr="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8930" y="5630545"/>
            <a:ext cx="6901815" cy="1261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文本框 1"/>
          <p:cNvSpPr txBox="1"/>
          <p:nvPr/>
        </p:nvSpPr>
        <p:spPr>
          <a:xfrm>
            <a:off x="2082800" y="333375"/>
            <a:ext cx="8110538" cy="4061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宋体" panose="02010600030101010101" pitchFamily="2" charset="-122"/>
              </a:rPr>
              <a:t>增广路径</a:t>
            </a:r>
            <a:r>
              <a:rPr lang="zh-CN" altLang="en-US" sz="2200" b="1" dirty="0">
                <a:latin typeface="宋体" panose="02010600030101010101" pitchFamily="2" charset="-122"/>
              </a:rPr>
              <a:t>（</a:t>
            </a:r>
            <a:r>
              <a:rPr lang="en-US" altLang="zh-CN" sz="2200" b="1" dirty="0">
                <a:latin typeface="宋体" panose="02010600030101010101" pitchFamily="2" charset="-122"/>
              </a:rPr>
              <a:t>Augmenting Path</a:t>
            </a:r>
            <a:r>
              <a:rPr lang="zh-CN" altLang="en-US" sz="2200" b="1" dirty="0">
                <a:latin typeface="宋体" panose="02010600030101010101" pitchFamily="2" charset="-122"/>
              </a:rPr>
              <a:t>）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给定流网络</a:t>
            </a:r>
            <a:r>
              <a:rPr lang="en-US" altLang="zh-CN" sz="2200" dirty="0">
                <a:latin typeface="宋体" panose="02010600030101010101" pitchFamily="2" charset="-122"/>
              </a:rPr>
              <a:t>G=(V,E)</a:t>
            </a:r>
            <a:r>
              <a:rPr lang="zh-CN" altLang="en-US" sz="2200" dirty="0">
                <a:latin typeface="宋体" panose="02010600030101010101" pitchFamily="2" charset="-122"/>
              </a:rPr>
              <a:t>和流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，</a:t>
            </a:r>
            <a:r>
              <a:rPr lang="zh-CN" altLang="en-US" sz="2200" b="1" dirty="0">
                <a:latin typeface="宋体" panose="02010600030101010101" pitchFamily="2" charset="-122"/>
              </a:rPr>
              <a:t>增广路径</a:t>
            </a:r>
            <a:r>
              <a:rPr lang="en-US" altLang="zh-CN" sz="2200" dirty="0">
                <a:latin typeface="宋体" panose="02010600030101010101" pitchFamily="2" charset="-122"/>
              </a:rPr>
              <a:t>p</a:t>
            </a:r>
            <a:r>
              <a:rPr lang="zh-CN" altLang="en-US" sz="2200" dirty="0">
                <a:latin typeface="宋体" panose="02010600030101010101" pitchFamily="2" charset="-122"/>
              </a:rPr>
              <a:t>是残存网络  中一条从源结点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到汇点</a:t>
            </a:r>
            <a:r>
              <a:rPr lang="en-US" altLang="zh-CN" sz="2200" dirty="0">
                <a:latin typeface="宋体" panose="02010600030101010101" pitchFamily="2" charset="-122"/>
              </a:rPr>
              <a:t>t</a:t>
            </a:r>
            <a:r>
              <a:rPr lang="zh-CN" altLang="en-US" sz="2200" dirty="0">
                <a:latin typeface="宋体" panose="02010600030101010101" pitchFamily="2" charset="-122"/>
              </a:rPr>
              <a:t>的简单路径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对于增广路径上的一条边（</a:t>
            </a:r>
            <a:r>
              <a:rPr lang="en-US" altLang="zh-CN" sz="2200" dirty="0">
                <a:latin typeface="宋体" panose="02010600030101010101" pitchFamily="2" charset="-122"/>
              </a:rPr>
              <a:t>u</a:t>
            </a:r>
            <a:r>
              <a:rPr lang="zh-CN" altLang="en-US" sz="2200" dirty="0">
                <a:latin typeface="宋体" panose="02010600030101010101" pitchFamily="2" charset="-122"/>
              </a:rPr>
              <a:t>，</a:t>
            </a:r>
            <a:r>
              <a:rPr lang="en-US" altLang="zh-CN" sz="2200" dirty="0"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latin typeface="宋体" panose="02010600030101010101" pitchFamily="2" charset="-122"/>
              </a:rPr>
              <a:t>）</a:t>
            </a:r>
            <a:r>
              <a:rPr lang="en-US" altLang="zh-CN" sz="2200" dirty="0">
                <a:latin typeface="宋体" panose="02010600030101010101" pitchFamily="2" charset="-122"/>
              </a:rPr>
              <a:t>,</a:t>
            </a:r>
            <a:r>
              <a:rPr lang="zh-CN" altLang="en-US" sz="2200" dirty="0">
                <a:latin typeface="宋体" panose="02010600030101010101" pitchFamily="2" charset="-122"/>
              </a:rPr>
              <a:t>可以增加的流值最大为残存容量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对于一条增广路径p，能增加的最大流值称为路径p上</a:t>
            </a:r>
            <a:r>
              <a:rPr lang="zh-CN" altLang="en-US" sz="2200" b="1" dirty="0">
                <a:latin typeface="宋体" panose="02010600030101010101" pitchFamily="2" charset="-122"/>
              </a:rPr>
              <a:t>残存容量</a:t>
            </a:r>
            <a:r>
              <a:rPr lang="zh-CN" altLang="en-US" sz="2200" dirty="0">
                <a:latin typeface="宋体" panose="02010600030101010101" pitchFamily="2" charset="-122"/>
              </a:rPr>
              <a:t>，是其上每条边残存容量的最小值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8572500" y="4135438"/>
            <a:ext cx="719138" cy="2873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2772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157528" y="1014413"/>
          <a:ext cx="32861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5900" imgH="241300" progId="Equation.3">
                  <p:embed/>
                </p:oleObj>
              </mc:Choice>
              <mc:Fallback>
                <p:oleObj r:id="rId2" imgW="215900" imgH="2413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157528" y="1014413"/>
                        <a:ext cx="328612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3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82888" y="2257425"/>
          <a:ext cx="8651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08000" imgH="241300" progId="Equation.KSEE3">
                  <p:embed/>
                </p:oleObj>
              </mc:Choice>
              <mc:Fallback>
                <p:oleObj r:id="rId4" imgW="508000" imgH="241300" progId="Equation.KSEE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782888" y="2257425"/>
                        <a:ext cx="865187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2774" name="图片 4" descr="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30" y="3872865"/>
            <a:ext cx="4629150" cy="45847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文本框 1"/>
          <p:cNvSpPr txBox="1"/>
          <p:nvPr/>
        </p:nvSpPr>
        <p:spPr>
          <a:xfrm>
            <a:off x="2082800" y="333375"/>
            <a:ext cx="8110538" cy="1445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增广路径（</a:t>
            </a:r>
            <a:r>
              <a:rPr lang="en-US" altLang="zh-CN" sz="2200" b="1" dirty="0">
                <a:latin typeface="宋体" panose="02010600030101010101" pitchFamily="2" charset="-122"/>
              </a:rPr>
              <a:t>Augmenting Path</a:t>
            </a:r>
            <a:r>
              <a:rPr lang="zh-CN" altLang="en-US" sz="2200" b="1" dirty="0">
                <a:latin typeface="宋体" panose="02010600030101010101" pitchFamily="2" charset="-122"/>
              </a:rPr>
              <a:t>）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示例：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3795" name="图片 5" descr="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5870" y="1508125"/>
            <a:ext cx="4518025" cy="21069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3796" name="图片 6" descr="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3605" y="1508125"/>
            <a:ext cx="4767580" cy="210693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33797" name="组合 1"/>
          <p:cNvGrpSpPr/>
          <p:nvPr/>
        </p:nvGrpSpPr>
        <p:grpSpPr>
          <a:xfrm>
            <a:off x="5060633" y="4406900"/>
            <a:ext cx="5132070" cy="1642746"/>
            <a:chOff x="3703008" y="3759200"/>
            <a:chExt cx="4727620" cy="1203388"/>
          </a:xfrm>
        </p:grpSpPr>
        <p:sp>
          <p:nvSpPr>
            <p:cNvPr id="3" name="矩形 2"/>
            <p:cNvSpPr/>
            <p:nvPr/>
          </p:nvSpPr>
          <p:spPr>
            <a:xfrm>
              <a:off x="7047790" y="4135985"/>
              <a:ext cx="719497" cy="2872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aphicFrame>
          <p:nvGraphicFramePr>
            <p:cNvPr id="33801" name="对象 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929313" y="3759200"/>
            <a:ext cx="1316037" cy="3206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939800" imgH="228600" progId="Equation.KSEE3">
                    <p:embed/>
                  </p:oleObj>
                </mc:Choice>
                <mc:Fallback>
                  <p:oleObj r:id="rId4" imgW="939800" imgH="228600" progId="Equation.KSEE3">
                    <p:embed/>
                    <p:pic>
                      <p:nvPicPr>
                        <p:cNvPr id="0" name="图片 3131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5929313" y="3759200"/>
                          <a:ext cx="1316037" cy="32067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2" name="对象 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552950" y="4105275"/>
            <a:ext cx="1120775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774065" imgH="241300" progId="Equation.KSEE3">
                    <p:embed/>
                  </p:oleObj>
                </mc:Choice>
                <mc:Fallback>
                  <p:oleObj r:id="rId6" imgW="774065" imgH="241300" progId="Equation.KSEE3">
                    <p:embed/>
                    <p:pic>
                      <p:nvPicPr>
                        <p:cNvPr id="0" name="图片 313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552950" y="4105275"/>
                          <a:ext cx="1120775" cy="349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3" name="对象 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745163" y="4105275"/>
            <a:ext cx="1306512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901700" imgH="241300" progId="Equation.KSEE3">
                    <p:embed/>
                  </p:oleObj>
                </mc:Choice>
                <mc:Fallback>
                  <p:oleObj r:id="rId8" imgW="901700" imgH="241300" progId="Equation.KSEE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745163" y="4105275"/>
                          <a:ext cx="1306512" cy="349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4" name="对象 1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7100888" y="4105275"/>
            <a:ext cx="1196975" cy="349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825500" imgH="241300" progId="Equation.KSEE3">
                    <p:embed/>
                  </p:oleObj>
                </mc:Choice>
                <mc:Fallback>
                  <p:oleObj r:id="rId10" imgW="825500" imgH="241300" progId="Equation.KSEE3">
                    <p:embed/>
                    <p:pic>
                      <p:nvPicPr>
                        <p:cNvPr id="0" name="图片 3133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100888" y="4105275"/>
                          <a:ext cx="1196975" cy="3492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5" name="对象 12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703008" y="4651856"/>
            <a:ext cx="4727620" cy="3107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2946400" imgH="241300" progId="Equation.KSEE3">
                    <p:embed/>
                  </p:oleObj>
                </mc:Choice>
                <mc:Fallback>
                  <p:oleObj r:id="rId12" imgW="2946400" imgH="241300" progId="Equation.KSEE3">
                    <p:embed/>
                    <p:pic>
                      <p:nvPicPr>
                        <p:cNvPr id="0" name="图片 3144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3703008" y="4651856"/>
                          <a:ext cx="4727620" cy="31073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3798" name="文本框 13"/>
          <p:cNvSpPr txBox="1"/>
          <p:nvPr/>
        </p:nvSpPr>
        <p:spPr>
          <a:xfrm>
            <a:off x="2676208" y="3707765"/>
            <a:ext cx="196215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流网络</a:t>
            </a:r>
          </a:p>
        </p:txBody>
      </p:sp>
      <p:sp>
        <p:nvSpPr>
          <p:cNvPr id="33799" name="文本框 14"/>
          <p:cNvSpPr txBox="1"/>
          <p:nvPr/>
        </p:nvSpPr>
        <p:spPr>
          <a:xfrm>
            <a:off x="7493635" y="3680143"/>
            <a:ext cx="196215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残存网络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文本框 1"/>
          <p:cNvSpPr txBox="1"/>
          <p:nvPr/>
        </p:nvSpPr>
        <p:spPr>
          <a:xfrm>
            <a:off x="2082800" y="312738"/>
            <a:ext cx="8110538" cy="5600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增广路径（</a:t>
            </a:r>
            <a:r>
              <a:rPr lang="en-US" altLang="zh-CN" sz="2200" b="1" dirty="0">
                <a:latin typeface="宋体" panose="02010600030101010101" pitchFamily="2" charset="-122"/>
              </a:rPr>
              <a:t>Augmenting Path</a:t>
            </a:r>
            <a:r>
              <a:rPr lang="zh-CN" altLang="en-US" sz="2200" b="1" dirty="0">
                <a:latin typeface="宋体" panose="02010600030101010101" pitchFamily="2" charset="-122"/>
              </a:rPr>
              <a:t>）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引理</a:t>
            </a:r>
            <a:r>
              <a:rPr lang="en-US" altLang="zh-CN" sz="2200" b="1" dirty="0">
                <a:latin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</a:rPr>
              <a:t>：设        为一个流网络，设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是图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的一个流，设</a:t>
            </a:r>
            <a:r>
              <a:rPr lang="en-US" altLang="zh-CN" sz="2200" dirty="0">
                <a:latin typeface="宋体" panose="02010600030101010101" pitchFamily="2" charset="-122"/>
              </a:rPr>
              <a:t>p</a:t>
            </a:r>
            <a:r>
              <a:rPr lang="zh-CN" altLang="en-US" sz="2200" dirty="0">
                <a:latin typeface="宋体" panose="02010600030101010101" pitchFamily="2" charset="-122"/>
              </a:rPr>
              <a:t>为残存网络  中的一条增广路径。定义一个函数           如下：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则  是残存网络  中的一个流，其值为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推论</a:t>
            </a:r>
            <a:r>
              <a:rPr lang="en-US" altLang="zh-CN" sz="2200" b="1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：设        为一个流网络，设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是图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的一个流，设</a:t>
            </a:r>
            <a:r>
              <a:rPr lang="en-US" altLang="zh-CN" sz="2200" dirty="0">
                <a:latin typeface="宋体" panose="02010600030101010101" pitchFamily="2" charset="-122"/>
              </a:rPr>
              <a:t>p</a:t>
            </a:r>
            <a:r>
              <a:rPr lang="zh-CN" altLang="en-US" sz="2200" dirty="0">
                <a:latin typeface="宋体" panose="02010600030101010101" pitchFamily="2" charset="-122"/>
              </a:rPr>
              <a:t>为残存网络  中的一条增广路径。设  是上式定义的残存网络的流，假定将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增加  的量，则函数     是图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的一个流，其值为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证明留作练习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7993063" y="5011738"/>
            <a:ext cx="719138" cy="8715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4820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71863" y="1042988"/>
          <a:ext cx="1042987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" imgH="203200" progId="Equation.KSEE3">
                  <p:embed/>
                </p:oleObj>
              </mc:Choice>
              <mc:Fallback>
                <p:oleObj r:id="rId2" imgW="685800" imgH="203200" progId="Equation.KSEE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71863" y="1042988"/>
                        <a:ext cx="1042987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1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87675" y="1368425"/>
          <a:ext cx="312738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5900" imgH="241300" progId="Equation.KSEE3">
                  <p:embed/>
                </p:oleObj>
              </mc:Choice>
              <mc:Fallback>
                <p:oleObj r:id="rId4" imgW="215900" imgH="241300" progId="Equation.KSEE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7675" y="1368425"/>
                        <a:ext cx="312738" cy="350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2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35863" y="1352550"/>
          <a:ext cx="1376362" cy="35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27100" imgH="241300" progId="Equation.KSEE3">
                  <p:embed/>
                </p:oleObj>
              </mc:Choice>
              <mc:Fallback>
                <p:oleObj r:id="rId6" imgW="927100" imgH="241300" progId="Equation.KSEE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535863" y="1352550"/>
                        <a:ext cx="1376362" cy="3571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23" name="图片 8" descr="2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3825" y="1784350"/>
            <a:ext cx="4059238" cy="8667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4824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501900" y="3048000"/>
          <a:ext cx="287338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90500" imgH="241300" progId="Equation.KSEE3">
                  <p:embed/>
                </p:oleObj>
              </mc:Choice>
              <mc:Fallback>
                <p:oleObj r:id="rId9" imgW="190500" imgH="241300" progId="Equation.KSEE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01900" y="3048000"/>
                        <a:ext cx="287338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27500" y="3067050"/>
          <a:ext cx="315913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15900" imgH="241300" progId="Equation.KSEE3">
                  <p:embed/>
                </p:oleObj>
              </mc:Choice>
              <mc:Fallback>
                <p:oleObj r:id="rId11" imgW="215900" imgH="241300" progId="Equation.KSEE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27500" y="3067050"/>
                        <a:ext cx="315913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6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943725" y="3067050"/>
          <a:ext cx="1482725" cy="354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002665" imgH="241300" progId="Equation.KSEE3">
                  <p:embed/>
                </p:oleObj>
              </mc:Choice>
              <mc:Fallback>
                <p:oleObj r:id="rId12" imgW="1002665" imgH="241300" progId="Equation.KSEE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943725" y="3067050"/>
                        <a:ext cx="1482725" cy="354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7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03613" y="3683000"/>
          <a:ext cx="1011237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685800" imgH="203200" progId="Equation.KSEE3">
                  <p:embed/>
                </p:oleObj>
              </mc:Choice>
              <mc:Fallback>
                <p:oleObj r:id="rId14" imgW="685800" imgH="203200" progId="Equation.KSEE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03613" y="3683000"/>
                        <a:ext cx="1011237" cy="300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8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987675" y="3973513"/>
          <a:ext cx="336550" cy="376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215900" imgH="241300" progId="Equation.KSEE3">
                  <p:embed/>
                </p:oleObj>
              </mc:Choice>
              <mc:Fallback>
                <p:oleObj r:id="rId15" imgW="215900" imgH="241300" progId="Equation.KSEE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87675" y="3973513"/>
                        <a:ext cx="336550" cy="3762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05525" y="3983038"/>
          <a:ext cx="290513" cy="36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190500" imgH="241300" progId="Equation.KSEE3">
                  <p:embed/>
                </p:oleObj>
              </mc:Choice>
              <mc:Fallback>
                <p:oleObj r:id="rId16" imgW="190500" imgH="241300" progId="Equation.KSEE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05525" y="3983038"/>
                        <a:ext cx="290513" cy="3667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0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44913" y="4344988"/>
          <a:ext cx="2746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190500" imgH="241300" progId="Equation.KSEE3">
                  <p:embed/>
                </p:oleObj>
              </mc:Choice>
              <mc:Fallback>
                <p:oleObj r:id="rId17" imgW="190500" imgH="241300" progId="Equation.KSEE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744913" y="4344988"/>
                        <a:ext cx="274637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31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18175" y="4344988"/>
          <a:ext cx="608013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444500" imgH="254000" progId="Equation.KSEE3">
                  <p:embed/>
                </p:oleObj>
              </mc:Choice>
              <mc:Fallback>
                <p:oleObj r:id="rId18" imgW="444500" imgH="254000" progId="Equation.KSEE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718175" y="4344988"/>
                        <a:ext cx="608013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832" name="图片 20" descr="25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829175" y="4964113"/>
            <a:ext cx="2790825" cy="3048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文本框 1"/>
          <p:cNvSpPr txBox="1"/>
          <p:nvPr/>
        </p:nvSpPr>
        <p:spPr>
          <a:xfrm>
            <a:off x="2082800" y="333375"/>
            <a:ext cx="8110538" cy="14452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利用残存网络和增广路径实现</a:t>
            </a:r>
            <a:r>
              <a:rPr lang="en-US" altLang="zh-CN" sz="2200" b="1" dirty="0">
                <a:latin typeface="宋体" panose="02010600030101010101" pitchFamily="2" charset="-122"/>
              </a:rPr>
              <a:t>Ford-Fulkerson</a:t>
            </a:r>
            <a:r>
              <a:rPr lang="zh-CN" altLang="en-US" sz="2200" b="1" dirty="0">
                <a:latin typeface="宋体" panose="02010600030101010101" pitchFamily="2" charset="-122"/>
              </a:rPr>
              <a:t>方法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示例：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35843" name="图片 5" descr="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938" y="1339850"/>
            <a:ext cx="3454400" cy="1609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4" name="图片 6" descr="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9163" y="1287463"/>
            <a:ext cx="3881437" cy="17145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5" name="图片 2" descr="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5362575"/>
            <a:ext cx="5845175" cy="13747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6" name="图片 3" descr="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6800" y="3305175"/>
            <a:ext cx="3471863" cy="15795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847" name="图片 4" descr="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3950" y="3248025"/>
            <a:ext cx="3806825" cy="16938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848" name="文本框 15"/>
          <p:cNvSpPr txBox="1"/>
          <p:nvPr/>
        </p:nvSpPr>
        <p:spPr>
          <a:xfrm>
            <a:off x="3157538" y="2940050"/>
            <a:ext cx="1785937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流网络</a:t>
            </a:r>
          </a:p>
        </p:txBody>
      </p:sp>
      <p:sp>
        <p:nvSpPr>
          <p:cNvPr id="35849" name="文本框 16"/>
          <p:cNvSpPr txBox="1"/>
          <p:nvPr/>
        </p:nvSpPr>
        <p:spPr>
          <a:xfrm>
            <a:off x="6496050" y="2933700"/>
            <a:ext cx="3221038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残存网络和增广路径</a:t>
            </a:r>
          </a:p>
        </p:txBody>
      </p:sp>
      <p:sp>
        <p:nvSpPr>
          <p:cNvPr id="35850" name="文本框 17"/>
          <p:cNvSpPr txBox="1"/>
          <p:nvPr/>
        </p:nvSpPr>
        <p:spPr>
          <a:xfrm>
            <a:off x="3157538" y="4941888"/>
            <a:ext cx="1785937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增加流值</a:t>
            </a:r>
          </a:p>
        </p:txBody>
      </p:sp>
      <p:sp>
        <p:nvSpPr>
          <p:cNvPr id="35851" name="文本框 18"/>
          <p:cNvSpPr txBox="1"/>
          <p:nvPr/>
        </p:nvSpPr>
        <p:spPr>
          <a:xfrm>
            <a:off x="7038975" y="4941888"/>
            <a:ext cx="2136775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新的残存网络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文本框 1"/>
          <p:cNvSpPr txBox="1"/>
          <p:nvPr/>
        </p:nvSpPr>
        <p:spPr>
          <a:xfrm>
            <a:off x="2082800" y="333375"/>
            <a:ext cx="8110538" cy="3969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残存网络和增广路径总结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已经解决的问题：如何增加流值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未解决的问题：如何判断已经增加到最大流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理论基础：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</a:rPr>
              <a:t>最大流最小切割定理，</a:t>
            </a:r>
            <a:r>
              <a:rPr lang="zh-CN" altLang="en-US" sz="2200" dirty="0">
                <a:latin typeface="宋体" panose="02010600030101010101" pitchFamily="2" charset="-122"/>
              </a:rPr>
              <a:t>建立最大流和切割容量之间的关系，从而建立最大流和残存网络增广路径上的残存容量之间的关系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文本框 1"/>
          <p:cNvSpPr txBox="1"/>
          <p:nvPr/>
        </p:nvSpPr>
        <p:spPr>
          <a:xfrm>
            <a:off x="2082800" y="333375"/>
            <a:ext cx="8110538" cy="62776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Lucida Sans Unicode" panose="020B0602030504020204" pitchFamily="34" charset="0"/>
              </a:rPr>
              <a:t>流网络的切割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给定流网络        ，源结点为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，汇点为</a:t>
            </a:r>
            <a:r>
              <a:rPr lang="en-US" altLang="zh-CN" sz="2200" dirty="0">
                <a:latin typeface="宋体" panose="02010600030101010101" pitchFamily="2" charset="-122"/>
              </a:rPr>
              <a:t>t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一个</a:t>
            </a:r>
            <a:r>
              <a:rPr lang="zh-CN" altLang="en-US" sz="2200" b="1" dirty="0">
                <a:latin typeface="宋体" panose="02010600030101010101" pitchFamily="2" charset="-122"/>
              </a:rPr>
              <a:t>切割</a:t>
            </a: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S,T</a:t>
            </a:r>
            <a:r>
              <a:rPr lang="zh-CN" altLang="en-US" sz="2200" dirty="0">
                <a:latin typeface="宋体" panose="02010600030101010101" pitchFamily="2" charset="-122"/>
              </a:rPr>
              <a:t>）将结点集合</a:t>
            </a:r>
            <a:r>
              <a:rPr lang="en-US" altLang="zh-CN" sz="2200" dirty="0"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latin typeface="宋体" panose="02010600030101010101" pitchFamily="2" charset="-122"/>
              </a:rPr>
              <a:t>分成两部分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和</a:t>
            </a:r>
            <a:r>
              <a:rPr lang="en-US" altLang="zh-CN" sz="2200" dirty="0">
                <a:latin typeface="宋体" panose="02010600030101010101" pitchFamily="2" charset="-122"/>
              </a:rPr>
              <a:t>T=V-S</a:t>
            </a:r>
            <a:r>
              <a:rPr lang="zh-CN" altLang="en-US" sz="2200" dirty="0">
                <a:latin typeface="宋体" panose="02010600030101010101" pitchFamily="2" charset="-122"/>
              </a:rPr>
              <a:t>，使得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给定流网络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上的流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，则横跨切割（</a:t>
            </a:r>
            <a:r>
              <a:rPr lang="en-US" altLang="zh-CN" sz="2200" dirty="0">
                <a:latin typeface="宋体" panose="02010600030101010101" pitchFamily="2" charset="-122"/>
              </a:rPr>
              <a:t>S,T</a:t>
            </a:r>
            <a:r>
              <a:rPr lang="zh-CN" altLang="en-US" sz="2200" dirty="0">
                <a:latin typeface="宋体" panose="02010600030101010101" pitchFamily="2" charset="-122"/>
              </a:rPr>
              <a:t>）的</a:t>
            </a:r>
            <a:r>
              <a:rPr lang="zh-CN" altLang="en-US" sz="2200" b="1" dirty="0">
                <a:latin typeface="宋体" panose="02010600030101010101" pitchFamily="2" charset="-122"/>
              </a:rPr>
              <a:t>净流量</a:t>
            </a:r>
            <a:r>
              <a:rPr lang="zh-CN" altLang="en-US" sz="2200" dirty="0">
                <a:latin typeface="宋体" panose="02010600030101010101" pitchFamily="2" charset="-122"/>
              </a:rPr>
              <a:t>定义为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切割（</a:t>
            </a:r>
            <a:r>
              <a:rPr lang="en-US" altLang="zh-CN" sz="2200" dirty="0">
                <a:latin typeface="宋体" panose="02010600030101010101" pitchFamily="2" charset="-122"/>
              </a:rPr>
              <a:t>S,T</a:t>
            </a:r>
            <a:r>
              <a:rPr lang="zh-CN" altLang="en-US" sz="2200" dirty="0">
                <a:latin typeface="宋体" panose="02010600030101010101" pitchFamily="2" charset="-122"/>
              </a:rPr>
              <a:t>）的</a:t>
            </a:r>
            <a:r>
              <a:rPr lang="zh-CN" altLang="en-US" sz="2200" b="1" dirty="0">
                <a:latin typeface="宋体" panose="02010600030101010101" pitchFamily="2" charset="-122"/>
              </a:rPr>
              <a:t>容量定义为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一个网络的</a:t>
            </a:r>
            <a:r>
              <a:rPr lang="zh-CN" altLang="en-US" sz="2200" b="1" dirty="0">
                <a:latin typeface="宋体" panose="02010600030101010101" pitchFamily="2" charset="-122"/>
              </a:rPr>
              <a:t>最小切割</a:t>
            </a:r>
            <a:r>
              <a:rPr lang="zh-CN" altLang="en-US" sz="2200" dirty="0">
                <a:latin typeface="宋体" panose="02010600030101010101" pitchFamily="2" charset="-122"/>
              </a:rPr>
              <a:t>是整个网络中容量最小的切割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</p:txBody>
      </p:sp>
      <p:graphicFrame>
        <p:nvGraphicFramePr>
          <p:cNvPr id="37891" name="对象 13"/>
          <p:cNvGraphicFramePr/>
          <p:nvPr/>
        </p:nvGraphicFramePr>
        <p:xfrm>
          <a:off x="3598863" y="981075"/>
          <a:ext cx="1057275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03935" imgH="278130" progId="Equation.KSEE3">
                  <p:embed/>
                </p:oleObj>
              </mc:Choice>
              <mc:Fallback>
                <p:oleObj r:id="rId2" imgW="1003935" imgH="278130" progId="Equation.KSEE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98863" y="981075"/>
                        <a:ext cx="1057275" cy="382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2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191625" y="1628775"/>
          <a:ext cx="1238250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98500" imgH="203200" progId="Equation.KSEE3">
                  <p:embed/>
                </p:oleObj>
              </mc:Choice>
              <mc:Fallback>
                <p:oleObj r:id="rId4" imgW="698500" imgH="203200" progId="Equation.KSEE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91625" y="1628775"/>
                        <a:ext cx="1238250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/>
          <p:cNvSpPr/>
          <p:nvPr/>
        </p:nvSpPr>
        <p:spPr>
          <a:xfrm>
            <a:off x="4151313" y="2851150"/>
            <a:ext cx="3600450" cy="6492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7894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98938" y="2921000"/>
          <a:ext cx="3505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349500" imgH="342900" progId="Equation.KSEE3">
                  <p:embed/>
                </p:oleObj>
              </mc:Choice>
              <mc:Fallback>
                <p:oleObj r:id="rId6" imgW="2349500" imgH="342900" progId="Equation.KSEE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198938" y="2921000"/>
                        <a:ext cx="3505200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/>
          <p:cNvSpPr/>
          <p:nvPr/>
        </p:nvSpPr>
        <p:spPr>
          <a:xfrm>
            <a:off x="4151313" y="4510088"/>
            <a:ext cx="3600450" cy="6477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37896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38713" y="4584700"/>
          <a:ext cx="2027237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358900" imgH="342900" progId="Equation.KSEE3">
                  <p:embed/>
                </p:oleObj>
              </mc:Choice>
              <mc:Fallback>
                <p:oleObj r:id="rId8" imgW="1358900" imgH="342900" progId="Equation.KSEE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938713" y="4584700"/>
                        <a:ext cx="2027237" cy="512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20" y="1024255"/>
            <a:ext cx="4823460" cy="255714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8915" name="文本框 1"/>
          <p:cNvSpPr txBox="1"/>
          <p:nvPr/>
        </p:nvSpPr>
        <p:spPr>
          <a:xfrm>
            <a:off x="2082800" y="333375"/>
            <a:ext cx="8110538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切割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示例：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pSp>
        <p:nvGrpSpPr>
          <p:cNvPr id="38916" name="组合 1"/>
          <p:cNvGrpSpPr/>
          <p:nvPr/>
        </p:nvGrpSpPr>
        <p:grpSpPr>
          <a:xfrm>
            <a:off x="3779203" y="3844925"/>
            <a:ext cx="5688012" cy="1546225"/>
            <a:chOff x="2241550" y="3178175"/>
            <a:chExt cx="5168900" cy="1249363"/>
          </a:xfrm>
        </p:grpSpPr>
        <p:sp>
          <p:nvSpPr>
            <p:cNvPr id="38917" name="文本框 3"/>
            <p:cNvSpPr txBox="1"/>
            <p:nvPr/>
          </p:nvSpPr>
          <p:spPr>
            <a:xfrm>
              <a:off x="2330450" y="3178175"/>
              <a:ext cx="4689475" cy="347359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en-US" altLang="zh-CN" dirty="0">
                  <a:latin typeface="Lucida Sans Unicode" panose="020B0602030504020204" pitchFamily="34" charset="0"/>
                </a:rPr>
                <a:t>          </a:t>
              </a:r>
              <a:r>
                <a:rPr lang="zh-CN" altLang="en-US" sz="2200" dirty="0">
                  <a:latin typeface="Lucida Sans Unicode" panose="020B0602030504020204" pitchFamily="34" charset="0"/>
                </a:rPr>
                <a:t>切割</a:t>
              </a:r>
              <a:endParaRPr lang="en-US" altLang="zh-CN" sz="2200" dirty="0">
                <a:latin typeface="Lucida Sans Unicode" panose="020B0602030504020204" pitchFamily="34" charset="0"/>
              </a:endParaRPr>
            </a:p>
          </p:txBody>
        </p:sp>
        <p:graphicFrame>
          <p:nvGraphicFramePr>
            <p:cNvPr id="38918" name="对象 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714752" y="3214604"/>
            <a:ext cx="2910049" cy="318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2082800" imgH="228600" progId="Equation.KSEE3">
                    <p:embed/>
                  </p:oleObj>
                </mc:Choice>
                <mc:Fallback>
                  <p:oleObj r:id="rId3" imgW="2082800" imgH="228600" progId="Equation.KSEE3">
                    <p:embed/>
                    <p:pic>
                      <p:nvPicPr>
                        <p:cNvPr id="0" name="图片 315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714752" y="3214604"/>
                          <a:ext cx="2910049" cy="3181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19" name="对象 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241550" y="3619500"/>
            <a:ext cx="5168900" cy="336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3517265" imgH="228600" progId="Equation.KSEE3">
                    <p:embed/>
                  </p:oleObj>
                </mc:Choice>
                <mc:Fallback>
                  <p:oleObj r:id="rId5" imgW="3517265" imgH="228600" progId="Equation.KSEE3">
                    <p:embed/>
                    <p:pic>
                      <p:nvPicPr>
                        <p:cNvPr id="0" name="图片 3151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2241550" y="3619500"/>
                          <a:ext cx="5168900" cy="3365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8920" name="对象 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790825" y="4064000"/>
            <a:ext cx="4070350" cy="363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2565400" imgH="228600" progId="Equation.KSEE3">
                    <p:embed/>
                  </p:oleObj>
                </mc:Choice>
                <mc:Fallback>
                  <p:oleObj r:id="rId7" imgW="2565400" imgH="228600" progId="Equation.KSEE3">
                    <p:embed/>
                    <p:pic>
                      <p:nvPicPr>
                        <p:cNvPr id="0" name="图片 315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790825" y="4064000"/>
                          <a:ext cx="4070350" cy="3635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800600" y="5472113"/>
            <a:ext cx="5845175" cy="132873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9939" name="文本框 1"/>
          <p:cNvSpPr txBox="1"/>
          <p:nvPr/>
        </p:nvSpPr>
        <p:spPr>
          <a:xfrm>
            <a:off x="2082800" y="333375"/>
            <a:ext cx="8110538" cy="40309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宋体" panose="02010600030101010101" pitchFamily="2" charset="-122"/>
              </a:rPr>
              <a:t>切割净流量和切割的容量之间的关系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引理</a:t>
            </a:r>
            <a:r>
              <a:rPr lang="en-US" altLang="zh-CN" sz="2200" b="1" dirty="0">
                <a:latin typeface="宋体" panose="02010600030101010101" pitchFamily="2" charset="-122"/>
              </a:rPr>
              <a:t>3</a:t>
            </a:r>
            <a:r>
              <a:rPr lang="zh-CN" altLang="en-US" sz="2200" dirty="0">
                <a:latin typeface="宋体" panose="02010600030101010101" pitchFamily="2" charset="-122"/>
              </a:rPr>
              <a:t>：设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为流网络的一个流，该流网络的源结点为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，汇点为</a:t>
            </a:r>
            <a:r>
              <a:rPr lang="en-US" altLang="zh-CN" sz="2200" dirty="0">
                <a:latin typeface="宋体" panose="02010600030101010101" pitchFamily="2" charset="-122"/>
              </a:rPr>
              <a:t>t</a:t>
            </a:r>
            <a:r>
              <a:rPr lang="zh-CN" altLang="en-US" sz="2200" dirty="0">
                <a:latin typeface="宋体" panose="02010600030101010101" pitchFamily="2" charset="-122"/>
              </a:rPr>
              <a:t>，设（</a:t>
            </a:r>
            <a:r>
              <a:rPr lang="en-US" altLang="zh-CN" sz="2200" dirty="0">
                <a:latin typeface="宋体" panose="02010600030101010101" pitchFamily="2" charset="-122"/>
              </a:rPr>
              <a:t>S,T</a:t>
            </a:r>
            <a:r>
              <a:rPr lang="zh-CN" altLang="en-US" sz="2200" dirty="0">
                <a:latin typeface="宋体" panose="02010600030101010101" pitchFamily="2" charset="-122"/>
              </a:rPr>
              <a:t>）为流网络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的任意切割，则横跨切割（</a:t>
            </a:r>
            <a:r>
              <a:rPr lang="en-US" altLang="zh-CN" sz="2200" dirty="0">
                <a:latin typeface="宋体" panose="02010600030101010101" pitchFamily="2" charset="-122"/>
              </a:rPr>
              <a:t>S,T</a:t>
            </a:r>
            <a:r>
              <a:rPr lang="zh-CN" altLang="en-US" sz="2200" dirty="0">
                <a:latin typeface="宋体" panose="02010600030101010101" pitchFamily="2" charset="-122"/>
              </a:rPr>
              <a:t>）的净流量为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证明：对于任意         ，重写流量守恒性质如下：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根据流的定义，将上式加入，得到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</p:txBody>
      </p:sp>
      <p:graphicFrame>
        <p:nvGraphicFramePr>
          <p:cNvPr id="39940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82888" y="1709738"/>
          <a:ext cx="1296987" cy="31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38200" imgH="203200" progId="Equation.KSEE3">
                  <p:embed/>
                </p:oleObj>
              </mc:Choice>
              <mc:Fallback>
                <p:oleObj r:id="rId2" imgW="838200" imgH="203200" progId="Equation.KSEE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82888" y="1709738"/>
                        <a:ext cx="1296987" cy="315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02113" y="2395538"/>
          <a:ext cx="120967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87400" imgH="203200" progId="Equation.KSEE3">
                  <p:embed/>
                </p:oleObj>
              </mc:Choice>
              <mc:Fallback>
                <p:oleObj r:id="rId4" imgW="787400" imgH="203200" progId="Equation.KSEE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02113" y="2395538"/>
                        <a:ext cx="1209675" cy="312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2" name="图片 3" descr="2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2425" y="2708275"/>
            <a:ext cx="2944813" cy="63658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9943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34063" y="5543550"/>
          <a:ext cx="28654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688465" imgH="342900" progId="Equation.KSEE3">
                  <p:embed/>
                </p:oleObj>
              </mc:Choice>
              <mc:Fallback>
                <p:oleObj r:id="rId7" imgW="1688465" imgH="342900" progId="Equation.KSEE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34063" y="5543550"/>
                        <a:ext cx="2865437" cy="581025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9944" name="图片 4" descr="2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2888" y="3860800"/>
            <a:ext cx="6499225" cy="83343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3994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4038" y="6289675"/>
          <a:ext cx="3505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349500" imgH="342900" progId="Equation.KSEE3">
                  <p:embed/>
                </p:oleObj>
              </mc:Choice>
              <mc:Fallback>
                <p:oleObj r:id="rId10" imgW="2349500" imgH="342900" progId="Equation.KSEE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34038" y="6289675"/>
                        <a:ext cx="3505200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325" y="1341438"/>
            <a:ext cx="2692400" cy="1130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5" name="文本框 1"/>
          <p:cNvSpPr txBox="1"/>
          <p:nvPr/>
        </p:nvSpPr>
        <p:spPr>
          <a:xfrm>
            <a:off x="2082800" y="357505"/>
            <a:ext cx="5260975" cy="57543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流网络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流网络表示为有向图             ，并定义了边上的容量函数     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(1) </a:t>
            </a:r>
            <a:r>
              <a:rPr lang="zh-CN" altLang="en-US" sz="2200" dirty="0">
                <a:latin typeface="Lucida Sans Unicode" panose="020B0602030504020204" pitchFamily="34" charset="0"/>
              </a:rPr>
              <a:t>有一个源节点</a:t>
            </a:r>
            <a:r>
              <a:rPr lang="en-US" altLang="zh-CN" sz="2200" dirty="0">
                <a:latin typeface="Lucida Sans Unicode" panose="020B0602030504020204" pitchFamily="34" charset="0"/>
              </a:rPr>
              <a:t>s</a:t>
            </a:r>
            <a:r>
              <a:rPr lang="zh-CN" altLang="en-US" sz="2200" dirty="0">
                <a:latin typeface="Lucida Sans Unicode" panose="020B0602030504020204" pitchFamily="34" charset="0"/>
              </a:rPr>
              <a:t>和汇点</a:t>
            </a:r>
            <a:r>
              <a:rPr lang="en-US" altLang="zh-CN" sz="2200" dirty="0">
                <a:latin typeface="Lucida Sans Unicode" panose="020B0602030504020204" pitchFamily="34" charset="0"/>
              </a:rPr>
              <a:t>t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(2) </a:t>
            </a:r>
            <a:r>
              <a:rPr lang="zh-CN" altLang="en-US" sz="2200" dirty="0">
                <a:latin typeface="Lucida Sans Unicode" panose="020B0602030504020204" pitchFamily="34" charset="0"/>
              </a:rPr>
              <a:t>有向边表示流向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(3) </a:t>
            </a:r>
            <a:r>
              <a:rPr lang="zh-CN" altLang="en-US" sz="2200" dirty="0">
                <a:latin typeface="Lucida Sans Unicode" panose="020B0602030504020204" pitchFamily="34" charset="0"/>
              </a:rPr>
              <a:t>每条边            上有一个非负的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容量值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其他的假定：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(1) </a:t>
            </a:r>
            <a:r>
              <a:rPr lang="zh-CN" altLang="en-US" sz="2200" dirty="0">
                <a:latin typeface="Lucida Sans Unicode" panose="020B0602030504020204" pitchFamily="34" charset="0"/>
              </a:rPr>
              <a:t>如果边集合</a:t>
            </a:r>
            <a:r>
              <a:rPr lang="en-US" altLang="zh-CN" sz="2200" dirty="0">
                <a:latin typeface="Lucida Sans Unicode" panose="020B0602030504020204" pitchFamily="34" charset="0"/>
              </a:rPr>
              <a:t>E</a:t>
            </a:r>
            <a:r>
              <a:rPr lang="zh-CN" altLang="en-US" sz="2200" dirty="0">
                <a:latin typeface="Lucida Sans Unicode" panose="020B0602030504020204" pitchFamily="34" charset="0"/>
              </a:rPr>
              <a:t>中包含一条边       ，则图中不包含反向边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(2) </a:t>
            </a:r>
            <a:r>
              <a:rPr lang="zh-CN" altLang="en-US" sz="2200" dirty="0">
                <a:latin typeface="Lucida Sans Unicode" panose="020B0602030504020204" pitchFamily="34" charset="0"/>
              </a:rPr>
              <a:t>如果            ，为方便起见，定义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(3) </a:t>
            </a:r>
            <a:r>
              <a:rPr lang="zh-CN" altLang="en-US" sz="2200" dirty="0">
                <a:latin typeface="Lucida Sans Unicode" panose="020B0602030504020204" pitchFamily="34" charset="0"/>
              </a:rPr>
              <a:t>图中不允许自循环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(4) </a:t>
            </a:r>
            <a:r>
              <a:rPr lang="zh-CN" altLang="en-US" sz="2200" dirty="0">
                <a:latin typeface="Lucida Sans Unicode" panose="020B0602030504020204" pitchFamily="34" charset="0"/>
              </a:rPr>
              <a:t>每个结点都在从</a:t>
            </a:r>
            <a:r>
              <a:rPr lang="en-US" altLang="zh-CN" sz="2200" dirty="0">
                <a:latin typeface="Lucida Sans Unicode" panose="020B0602030504020204" pitchFamily="34" charset="0"/>
              </a:rPr>
              <a:t>s</a:t>
            </a:r>
            <a:r>
              <a:rPr lang="zh-CN" altLang="en-US" sz="2200" dirty="0">
                <a:latin typeface="Lucida Sans Unicode" panose="020B0602030504020204" pitchFamily="34" charset="0"/>
              </a:rPr>
              <a:t>到</a:t>
            </a:r>
            <a:r>
              <a:rPr lang="en-US" altLang="zh-CN" sz="2200" dirty="0">
                <a:latin typeface="Lucida Sans Unicode" panose="020B0602030504020204" pitchFamily="34" charset="0"/>
              </a:rPr>
              <a:t>t</a:t>
            </a:r>
            <a:r>
              <a:rPr lang="zh-CN" altLang="en-US" sz="2200" dirty="0">
                <a:latin typeface="Lucida Sans Unicode" panose="020B0602030504020204" pitchFamily="34" charset="0"/>
              </a:rPr>
              <a:t>的某条路径上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(5) </a:t>
            </a:r>
          </a:p>
        </p:txBody>
      </p:sp>
      <p:grpSp>
        <p:nvGrpSpPr>
          <p:cNvPr id="13316" name="组合 9"/>
          <p:cNvGrpSpPr/>
          <p:nvPr/>
        </p:nvGrpSpPr>
        <p:grpSpPr>
          <a:xfrm>
            <a:off x="7429500" y="981075"/>
            <a:ext cx="2997200" cy="1800860"/>
            <a:chOff x="1822" y="3581"/>
            <a:chExt cx="4717" cy="2836"/>
          </a:xfrm>
        </p:grpSpPr>
        <p:sp>
          <p:nvSpPr>
            <p:cNvPr id="4" name="文本框 3"/>
            <p:cNvSpPr txBox="1"/>
            <p:nvPr/>
          </p:nvSpPr>
          <p:spPr>
            <a:xfrm>
              <a:off x="3122" y="3581"/>
              <a:ext cx="87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济南</a:t>
              </a: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1822" y="4261"/>
              <a:ext cx="96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北京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3083" y="5934"/>
              <a:ext cx="1130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石家庄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4382" y="3581"/>
              <a:ext cx="87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合肥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382" y="5919"/>
              <a:ext cx="87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郑州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664" y="4261"/>
              <a:ext cx="87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武汉</a:t>
              </a:r>
            </a:p>
          </p:txBody>
        </p:sp>
      </p:grpSp>
      <p:graphicFrame>
        <p:nvGraphicFramePr>
          <p:cNvPr id="13317" name="对象 13"/>
          <p:cNvGraphicFramePr/>
          <p:nvPr/>
        </p:nvGraphicFramePr>
        <p:xfrm>
          <a:off x="4714875" y="955675"/>
          <a:ext cx="1100138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03935" imgH="278130" progId="Equation.3">
                  <p:embed/>
                </p:oleObj>
              </mc:Choice>
              <mc:Fallback>
                <p:oleObj r:id="rId3" imgW="1003935" imgH="27813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14875" y="955675"/>
                        <a:ext cx="1100138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对象 16"/>
          <p:cNvGraphicFramePr/>
          <p:nvPr/>
        </p:nvGraphicFramePr>
        <p:xfrm>
          <a:off x="2529840" y="2668270"/>
          <a:ext cx="1282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719455" imgH="254635" progId="Equation.KSEE3">
                  <p:embed/>
                </p:oleObj>
              </mc:Choice>
              <mc:Fallback>
                <p:oleObj r:id="rId5" imgW="719455" imgH="254635" progId="Equation.KSEE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29840" y="2668270"/>
                        <a:ext cx="12827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05200" y="2322195"/>
          <a:ext cx="10350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609600" imgH="203200" progId="Equation.KSEE3">
                  <p:embed/>
                </p:oleObj>
              </mc:Choice>
              <mc:Fallback>
                <p:oleObj r:id="rId7" imgW="609600" imgH="203200" progId="Equation.KSEE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05200" y="2322195"/>
                        <a:ext cx="1035050" cy="346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57675" y="1249363"/>
          <a:ext cx="1725613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054100" imgH="228600" progId="Equation.KSEE3">
                  <p:embed/>
                </p:oleObj>
              </mc:Choice>
              <mc:Fallback>
                <p:oleObj r:id="rId9" imgW="1054100" imgH="228600" progId="Equation.KSEE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257675" y="1249363"/>
                        <a:ext cx="1725613" cy="373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对象 2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43588" y="3613150"/>
          <a:ext cx="588962" cy="33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355600" imgH="203200" progId="Equation.KSEE3">
                  <p:embed/>
                </p:oleObj>
              </mc:Choice>
              <mc:Fallback>
                <p:oleObj r:id="rId11" imgW="355600" imgH="203200" progId="Equation.KSEE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43588" y="3613150"/>
                        <a:ext cx="588962" cy="334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13250" y="3948113"/>
          <a:ext cx="6032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355600" imgH="203200" progId="Equation.KSEE3">
                  <p:embed/>
                </p:oleObj>
              </mc:Choice>
              <mc:Fallback>
                <p:oleObj r:id="rId13" imgW="355600" imgH="203200" progId="Equation.KSEE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413250" y="3948113"/>
                        <a:ext cx="603250" cy="342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3" name="对象 2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70238" y="4291013"/>
          <a:ext cx="1093787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609600" imgH="203200" progId="Equation.KSEE3">
                  <p:embed/>
                </p:oleObj>
              </mc:Choice>
              <mc:Fallback>
                <p:oleObj r:id="rId15" imgW="609600" imgH="203200" progId="Equation.KSEE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70238" y="4291013"/>
                        <a:ext cx="1093787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对象 25"/>
          <p:cNvGraphicFramePr/>
          <p:nvPr/>
        </p:nvGraphicFramePr>
        <p:xfrm>
          <a:off x="2181225" y="4622800"/>
          <a:ext cx="122555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647700" imgH="203200" progId="Equation.KSEE3">
                  <p:embed/>
                </p:oleObj>
              </mc:Choice>
              <mc:Fallback>
                <p:oleObj r:id="rId17" imgW="647700" imgH="203200" progId="Equation.KSEE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81225" y="4622800"/>
                        <a:ext cx="122555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33980" y="5694680"/>
          <a:ext cx="1177925" cy="330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723900" imgH="203200" progId="Equation.3">
                  <p:embed/>
                </p:oleObj>
              </mc:Choice>
              <mc:Fallback>
                <p:oleObj r:id="rId19" imgW="723900" imgH="203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633980" y="5694680"/>
                        <a:ext cx="1177925" cy="33083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文本框 1"/>
          <p:cNvSpPr txBox="1"/>
          <p:nvPr/>
        </p:nvSpPr>
        <p:spPr>
          <a:xfrm>
            <a:off x="2082800" y="333375"/>
            <a:ext cx="8110538" cy="1660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宋体" panose="02010600030101010101" pitchFamily="2" charset="-122"/>
              </a:rPr>
              <a:t>切割净流量和切割的容量之间的关系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b="1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将右边的求和项展开，并重新组合，得到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</p:txBody>
      </p:sp>
      <p:pic>
        <p:nvPicPr>
          <p:cNvPr id="40963" name="图片 6" descr="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3780" y="1949450"/>
            <a:ext cx="7736840" cy="2228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008438" y="3286125"/>
            <a:ext cx="4103688" cy="79057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987" name="文本框 1"/>
          <p:cNvSpPr txBox="1"/>
          <p:nvPr/>
        </p:nvSpPr>
        <p:spPr>
          <a:xfrm>
            <a:off x="2082800" y="333375"/>
            <a:ext cx="8110538" cy="1353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净流量和切割的容量之间的关系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注意到              ，将上式针对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和</a:t>
            </a:r>
            <a:r>
              <a:rPr lang="en-US" altLang="zh-CN" sz="2200" dirty="0">
                <a:latin typeface="宋体" panose="02010600030101010101" pitchFamily="2" charset="-122"/>
              </a:rPr>
              <a:t>T</a:t>
            </a:r>
            <a:r>
              <a:rPr lang="zh-CN" altLang="en-US" sz="2200" dirty="0">
                <a:latin typeface="宋体" panose="02010600030101010101" pitchFamily="2" charset="-122"/>
              </a:rPr>
              <a:t>进行分解</a:t>
            </a:r>
          </a:p>
        </p:txBody>
      </p:sp>
      <p:graphicFrame>
        <p:nvGraphicFramePr>
          <p:cNvPr id="4198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71813" y="1341438"/>
          <a:ext cx="1681162" cy="300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143000" imgH="203200" progId="Equation.KSEE3">
                  <p:embed/>
                </p:oleObj>
              </mc:Choice>
              <mc:Fallback>
                <p:oleObj r:id="rId2" imgW="1143000" imgH="203200" progId="Equation.KSEE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71813" y="1341438"/>
                        <a:ext cx="1681162" cy="300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9" name="文本框 8"/>
          <p:cNvSpPr txBox="1"/>
          <p:nvPr/>
        </p:nvSpPr>
        <p:spPr>
          <a:xfrm>
            <a:off x="4705350" y="1322388"/>
            <a:ext cx="238125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1400" dirty="0">
                <a:latin typeface="Arial" panose="020B0604020202020204" pitchFamily="34" charset="0"/>
              </a:rPr>
              <a:t>Ø</a:t>
            </a:r>
          </a:p>
        </p:txBody>
      </p:sp>
      <p:pic>
        <p:nvPicPr>
          <p:cNvPr id="41990" name="图片 9" descr="2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375" y="1927225"/>
            <a:ext cx="7954963" cy="22288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" name="矩形 11"/>
          <p:cNvSpPr/>
          <p:nvPr/>
        </p:nvSpPr>
        <p:spPr>
          <a:xfrm>
            <a:off x="4295775" y="3213100"/>
            <a:ext cx="3600450" cy="1008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62000"/>
                        <a:satMod val="180000"/>
                      </a:schemeClr>
                    </a:gs>
                    <a:gs pos="65000">
                      <a:schemeClr val="dk1">
                        <a:tint val="32000"/>
                        <a:satMod val="250000"/>
                      </a:schemeClr>
                    </a:gs>
                    <a:gs pos="100000">
                      <a:schemeClr val="dk1">
                        <a:tint val="23000"/>
                        <a:satMod val="30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1992" name="图片 12" descr="3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8375" y="4411663"/>
            <a:ext cx="4641850" cy="1047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" name="矩形 13"/>
          <p:cNvSpPr/>
          <p:nvPr/>
        </p:nvSpPr>
        <p:spPr>
          <a:xfrm>
            <a:off x="2208213" y="4437063"/>
            <a:ext cx="647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2135188" y="4437063"/>
            <a:ext cx="720725" cy="5048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文本框 1"/>
          <p:cNvSpPr txBox="1"/>
          <p:nvPr/>
        </p:nvSpPr>
        <p:spPr>
          <a:xfrm>
            <a:off x="2082800" y="333375"/>
            <a:ext cx="8110538" cy="26460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净流量和切割的容量之间的关系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推论</a:t>
            </a:r>
            <a:r>
              <a:rPr lang="en-US" altLang="zh-CN" sz="2200" b="1" dirty="0">
                <a:latin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</a:rPr>
              <a:t>：流网络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中任意流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的值不能超过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的任意切割的容量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证明：设（</a:t>
            </a:r>
            <a:r>
              <a:rPr lang="en-US" altLang="zh-CN" sz="2200" dirty="0">
                <a:latin typeface="宋体" panose="02010600030101010101" pitchFamily="2" charset="-122"/>
              </a:rPr>
              <a:t>S,T</a:t>
            </a:r>
            <a:r>
              <a:rPr lang="zh-CN" altLang="en-US" sz="2200" dirty="0">
                <a:latin typeface="宋体" panose="02010600030101010101" pitchFamily="2" charset="-122"/>
              </a:rPr>
              <a:t>）为流网络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的任意切割，设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为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中的任意流。根据因引理</a:t>
            </a:r>
            <a:r>
              <a:rPr lang="en-US" altLang="zh-CN" sz="2200" dirty="0">
                <a:latin typeface="宋体" panose="02010600030101010101" pitchFamily="2" charset="-122"/>
              </a:rPr>
              <a:t>3</a:t>
            </a:r>
            <a:r>
              <a:rPr lang="zh-CN" altLang="en-US" sz="2200" dirty="0">
                <a:latin typeface="宋体" panose="02010600030101010101" pitchFamily="2" charset="-122"/>
              </a:rPr>
              <a:t>和容量限制，可以得到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935538" y="5805488"/>
            <a:ext cx="5616575" cy="9366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容量限制：</a:t>
            </a:r>
          </a:p>
        </p:txBody>
      </p:sp>
      <p:graphicFrame>
        <p:nvGraphicFramePr>
          <p:cNvPr id="43012" name="对象 3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19813" y="6076950"/>
          <a:ext cx="23526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219200" imgH="203200" progId="Equation.KSEE3">
                  <p:embed/>
                </p:oleObj>
              </mc:Choice>
              <mc:Fallback>
                <p:oleObj r:id="rId2" imgW="1219200" imgH="203200" progId="Equation.KSEE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9813" y="6076950"/>
                        <a:ext cx="2352675" cy="3937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3013" name="图片 7" descr="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5250" y="2492375"/>
            <a:ext cx="4429125" cy="2640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文本框 1"/>
          <p:cNvSpPr txBox="1"/>
          <p:nvPr/>
        </p:nvSpPr>
        <p:spPr>
          <a:xfrm>
            <a:off x="2082800" y="333375"/>
            <a:ext cx="8110538" cy="31997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宋体" panose="02010600030101010101" pitchFamily="2" charset="-122"/>
              </a:rPr>
              <a:t>净流量和切割的容量之间的关系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4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推论</a:t>
            </a:r>
            <a:r>
              <a:rPr lang="en-US" altLang="zh-CN" sz="2200" dirty="0">
                <a:latin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</a:rPr>
              <a:t>说明，最大流不可能超过最小切割的容量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</a:rPr>
              <a:t>问题：最大流值是否等于最小切割的容量？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答案是肯定的，两者是相等的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最大流最小切割定理进行了描述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文本框 1"/>
          <p:cNvSpPr txBox="1"/>
          <p:nvPr/>
        </p:nvSpPr>
        <p:spPr>
          <a:xfrm>
            <a:off x="2082800" y="333375"/>
            <a:ext cx="8110538" cy="47390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最大流最小切割定理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定理 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：设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为流网络</a:t>
            </a:r>
            <a:r>
              <a:rPr lang="en-US" altLang="zh-CN" sz="2200" dirty="0">
                <a:latin typeface="宋体" panose="02010600030101010101" pitchFamily="2" charset="-122"/>
              </a:rPr>
              <a:t>G=(V,E)</a:t>
            </a:r>
            <a:r>
              <a:rPr lang="zh-CN" altLang="en-US" sz="2200" dirty="0">
                <a:latin typeface="宋体" panose="02010600030101010101" pitchFamily="2" charset="-122"/>
              </a:rPr>
              <a:t>中的一个流，该流网络的源结点为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，汇点为</a:t>
            </a:r>
            <a:r>
              <a:rPr lang="en-US" altLang="zh-CN" sz="2200" dirty="0">
                <a:latin typeface="宋体" panose="02010600030101010101" pitchFamily="2" charset="-122"/>
              </a:rPr>
              <a:t>t</a:t>
            </a:r>
            <a:r>
              <a:rPr lang="zh-CN" altLang="en-US" sz="2200" dirty="0">
                <a:latin typeface="宋体" panose="02010600030101010101" pitchFamily="2" charset="-122"/>
              </a:rPr>
              <a:t>，则下面的条件是等价的：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）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是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的一个最大流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</a:rPr>
              <a:t>）残存网络   不包括任何增广路径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3</a:t>
            </a:r>
            <a:r>
              <a:rPr lang="zh-CN" altLang="en-US" sz="2200" dirty="0">
                <a:latin typeface="宋体" panose="02010600030101010101" pitchFamily="2" charset="-122"/>
              </a:rPr>
              <a:t>）         ，其中（</a:t>
            </a:r>
            <a:r>
              <a:rPr lang="en-US" altLang="zh-CN" sz="2200" dirty="0">
                <a:latin typeface="宋体" panose="02010600030101010101" pitchFamily="2" charset="-122"/>
              </a:rPr>
              <a:t>S,T</a:t>
            </a:r>
            <a:r>
              <a:rPr lang="zh-CN" altLang="en-US" sz="2200" dirty="0">
                <a:latin typeface="宋体" panose="02010600030101010101" pitchFamily="2" charset="-122"/>
              </a:rPr>
              <a:t>）是流网络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的某个切割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证明：（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） （</a:t>
            </a:r>
            <a:r>
              <a:rPr lang="en-US" altLang="zh-CN" sz="2200" dirty="0">
                <a:latin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</a:rPr>
              <a:t>）：使用反证法。假定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是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的一个最大流，但残存网络   同时包含一条增广路径</a:t>
            </a:r>
            <a:r>
              <a:rPr lang="en-US" altLang="zh-CN" sz="2200" dirty="0">
                <a:latin typeface="宋体" panose="02010600030101010101" pitchFamily="2" charset="-122"/>
              </a:rPr>
              <a:t>p</a:t>
            </a:r>
            <a:r>
              <a:rPr lang="zh-CN" altLang="en-US" sz="2200" dirty="0">
                <a:latin typeface="宋体" panose="02010600030101010101" pitchFamily="2" charset="-122"/>
              </a:rPr>
              <a:t>。设  是残存网络   中由增广路径</a:t>
            </a:r>
            <a:r>
              <a:rPr lang="en-US" altLang="zh-CN" sz="2200" dirty="0">
                <a:latin typeface="宋体" panose="02010600030101010101" pitchFamily="2" charset="-122"/>
              </a:rPr>
              <a:t>p</a:t>
            </a:r>
            <a:r>
              <a:rPr lang="zh-CN" altLang="en-US" sz="2200" dirty="0">
                <a:latin typeface="宋体" panose="02010600030101010101" pitchFamily="2" charset="-122"/>
              </a:rPr>
              <a:t>定义的流。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      根据推论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，对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增加流  所形成的流是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中的一个流，且流值严格大于</a:t>
            </a:r>
            <a:r>
              <a:rPr lang="en-US" altLang="zh-CN" sz="2200" dirty="0">
                <a:latin typeface="宋体" panose="02010600030101010101" pitchFamily="2" charset="-122"/>
              </a:rPr>
              <a:t>|f|,</a:t>
            </a:r>
            <a:r>
              <a:rPr lang="zh-CN" altLang="en-US" sz="2200" dirty="0">
                <a:latin typeface="宋体" panose="02010600030101010101" pitchFamily="2" charset="-122"/>
              </a:rPr>
              <a:t>与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是最大流冲突。</a:t>
            </a:r>
          </a:p>
        </p:txBody>
      </p:sp>
      <p:graphicFrame>
        <p:nvGraphicFramePr>
          <p:cNvPr id="45059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22725" y="2060575"/>
          <a:ext cx="3444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5900" imgH="241300" progId="Equation.KSEE3">
                  <p:embed/>
                </p:oleObj>
              </mc:Choice>
              <mc:Fallback>
                <p:oleObj r:id="rId2" imgW="215900" imgH="241300" progId="Equation.KSEE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22725" y="2060575"/>
                        <a:ext cx="344488" cy="385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0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76550" y="2401888"/>
          <a:ext cx="12033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00100" imgH="203200" progId="Equation.KSEE3">
                  <p:embed/>
                </p:oleObj>
              </mc:Choice>
              <mc:Fallback>
                <p:oleObj r:id="rId4" imgW="800100" imgH="203200" progId="Equation.KSEE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76550" y="2401888"/>
                        <a:ext cx="120332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右箭头 10"/>
          <p:cNvSpPr/>
          <p:nvPr/>
        </p:nvSpPr>
        <p:spPr>
          <a:xfrm>
            <a:off x="3678238" y="3051175"/>
            <a:ext cx="249238" cy="149225"/>
          </a:xfrm>
          <a:prstGeom prst="rightArrow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5062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59150" y="3357563"/>
          <a:ext cx="360363" cy="401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15900" imgH="241300" progId="Equation.KSEE3">
                  <p:embed/>
                </p:oleObj>
              </mc:Choice>
              <mc:Fallback>
                <p:oleObj r:id="rId6" imgW="215900" imgH="241300" progId="Equation.KSEE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59150" y="3357563"/>
                        <a:ext cx="360363" cy="401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3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08663" y="4365625"/>
          <a:ext cx="282575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90500" imgH="241300" progId="Equation.KSEE3">
                  <p:embed/>
                </p:oleObj>
              </mc:Choice>
              <mc:Fallback>
                <p:oleObj r:id="rId7" imgW="190500" imgH="241300" progId="Equation.KSEE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08663" y="4365625"/>
                        <a:ext cx="282575" cy="358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4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904288" y="3311525"/>
          <a:ext cx="360362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215900" imgH="241300" progId="Equation.KSEE3">
                  <p:embed/>
                </p:oleObj>
              </mc:Choice>
              <mc:Fallback>
                <p:oleObj r:id="rId9" imgW="215900" imgH="241300" progId="Equation.KSEE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904288" y="3311525"/>
                        <a:ext cx="360362" cy="404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065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75500" y="3357563"/>
          <a:ext cx="2889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90500" imgH="241300" progId="Equation.KSEE3">
                  <p:embed/>
                </p:oleObj>
              </mc:Choice>
              <mc:Fallback>
                <p:oleObj r:id="rId10" imgW="190500" imgH="241300" progId="Equation.KSEE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175500" y="3357563"/>
                        <a:ext cx="288925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文本框 1"/>
          <p:cNvSpPr txBox="1"/>
          <p:nvPr/>
        </p:nvSpPr>
        <p:spPr>
          <a:xfrm>
            <a:off x="2082800" y="333375"/>
            <a:ext cx="8110538" cy="52311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最大流最小切割定理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定理 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：设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为流网络</a:t>
            </a:r>
            <a:r>
              <a:rPr lang="en-US" altLang="zh-CN" sz="2200" dirty="0">
                <a:latin typeface="宋体" panose="02010600030101010101" pitchFamily="2" charset="-122"/>
              </a:rPr>
              <a:t>G=(V,E)</a:t>
            </a:r>
            <a:r>
              <a:rPr lang="zh-CN" altLang="en-US" sz="2200" dirty="0">
                <a:latin typeface="宋体" panose="02010600030101010101" pitchFamily="2" charset="-122"/>
              </a:rPr>
              <a:t>中的一个流，该流网络的源结点为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，汇点为</a:t>
            </a:r>
            <a:r>
              <a:rPr lang="en-US" altLang="zh-CN" sz="2200" dirty="0">
                <a:latin typeface="宋体" panose="02010600030101010101" pitchFamily="2" charset="-122"/>
              </a:rPr>
              <a:t>t</a:t>
            </a:r>
            <a:r>
              <a:rPr lang="zh-CN" altLang="en-US" sz="2200" dirty="0">
                <a:latin typeface="宋体" panose="02010600030101010101" pitchFamily="2" charset="-122"/>
              </a:rPr>
              <a:t>，则下面的条件是等价的：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）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是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的一个最大流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</a:rPr>
              <a:t>）残存网络   不包括任何增广路径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3</a:t>
            </a:r>
            <a:r>
              <a:rPr lang="zh-CN" altLang="en-US" sz="2200" dirty="0">
                <a:latin typeface="宋体" panose="02010600030101010101" pitchFamily="2" charset="-122"/>
              </a:rPr>
              <a:t>）         ，其中（</a:t>
            </a:r>
            <a:r>
              <a:rPr lang="en-US" altLang="zh-CN" sz="2200" dirty="0">
                <a:latin typeface="宋体" panose="02010600030101010101" pitchFamily="2" charset="-122"/>
              </a:rPr>
              <a:t>S,T</a:t>
            </a:r>
            <a:r>
              <a:rPr lang="zh-CN" altLang="en-US" sz="2200" dirty="0">
                <a:latin typeface="宋体" panose="02010600030101010101" pitchFamily="2" charset="-122"/>
              </a:rPr>
              <a:t>）是流网络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的某个切割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证明：（</a:t>
            </a:r>
            <a:r>
              <a:rPr lang="en-US" altLang="zh-CN" sz="2200" dirty="0">
                <a:latin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</a:rPr>
              <a:t>） （</a:t>
            </a:r>
            <a:r>
              <a:rPr lang="en-US" altLang="zh-CN" sz="2200" dirty="0">
                <a:latin typeface="宋体" panose="02010600030101010101" pitchFamily="2" charset="-122"/>
              </a:rPr>
              <a:t>3</a:t>
            </a:r>
            <a:r>
              <a:rPr lang="zh-CN" altLang="en-US" sz="2200" dirty="0">
                <a:latin typeface="宋体" panose="02010600030101010101" pitchFamily="2" charset="-122"/>
              </a:rPr>
              <a:t>）：假定   中不包含任何增广路径，也就是说，在残存网络   中不存在从源结点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到汇点</a:t>
            </a:r>
            <a:r>
              <a:rPr lang="en-US" altLang="zh-CN" sz="2200" dirty="0">
                <a:latin typeface="宋体" panose="02010600030101010101" pitchFamily="2" charset="-122"/>
              </a:rPr>
              <a:t>t</a:t>
            </a:r>
            <a:r>
              <a:rPr lang="zh-CN" altLang="en-US" sz="2200" dirty="0">
                <a:latin typeface="宋体" panose="02010600030101010101" pitchFamily="2" charset="-122"/>
              </a:rPr>
              <a:t>的路径。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     定义切割（</a:t>
            </a:r>
            <a:r>
              <a:rPr lang="en-US" altLang="zh-CN" sz="2200" dirty="0">
                <a:latin typeface="宋体" panose="02010600030101010101" pitchFamily="2" charset="-122"/>
              </a:rPr>
              <a:t>S,T</a:t>
            </a:r>
            <a:r>
              <a:rPr lang="zh-CN" altLang="en-US" sz="2200" dirty="0">
                <a:latin typeface="宋体" panose="02010600030101010101" pitchFamily="2" charset="-122"/>
              </a:rPr>
              <a:t>）如下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     为证明定理，只需证明         。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     根据引理</a:t>
            </a:r>
            <a:r>
              <a:rPr lang="en-US" altLang="zh-CN" sz="2200" dirty="0">
                <a:latin typeface="宋体" panose="02010600030101010101" pitchFamily="2" charset="-122"/>
              </a:rPr>
              <a:t>3</a:t>
            </a:r>
            <a:r>
              <a:rPr lang="zh-CN" altLang="en-US" sz="2200" dirty="0">
                <a:latin typeface="宋体" panose="02010600030101010101" pitchFamily="2" charset="-122"/>
              </a:rPr>
              <a:t>，         。所以只需要证明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    </a:t>
            </a:r>
          </a:p>
        </p:txBody>
      </p:sp>
      <p:sp>
        <p:nvSpPr>
          <p:cNvPr id="11" name="右箭头 10"/>
          <p:cNvSpPr/>
          <p:nvPr/>
        </p:nvSpPr>
        <p:spPr>
          <a:xfrm>
            <a:off x="3665538" y="3046413"/>
            <a:ext cx="249238" cy="149225"/>
          </a:xfrm>
          <a:prstGeom prst="rightArrow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6084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27663" y="2981325"/>
          <a:ext cx="352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5900" imgH="241300" progId="Equation.KSEE3">
                  <p:embed/>
                </p:oleObj>
              </mc:Choice>
              <mc:Fallback>
                <p:oleObj r:id="rId2" imgW="215900" imgH="241300" progId="Equation.KSEE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27663" y="2981325"/>
                        <a:ext cx="352425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5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22358" y="3303588"/>
          <a:ext cx="342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15900" imgH="241300" progId="Equation.KSEE3">
                  <p:embed/>
                </p:oleObj>
              </mc:Choice>
              <mc:Fallback>
                <p:oleObj r:id="rId4" imgW="215900" imgH="241300" progId="Equation.KSEE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22358" y="3303588"/>
                        <a:ext cx="3429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6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16275" y="4114800"/>
          <a:ext cx="5426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441700" imgH="241300" progId="Equation.3">
                  <p:embed/>
                </p:oleObj>
              </mc:Choice>
              <mc:Fallback>
                <p:oleObj r:id="rId6" imgW="3441700" imgH="2413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16275" y="4114800"/>
                        <a:ext cx="5426075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7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40388" y="4538663"/>
          <a:ext cx="1293812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00100" imgH="203200" progId="Equation.KSEE3">
                  <p:embed/>
                </p:oleObj>
              </mc:Choice>
              <mc:Fallback>
                <p:oleObj r:id="rId8" imgW="800100" imgH="203200" progId="Equation.KSEE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40388" y="4538663"/>
                        <a:ext cx="1293812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8" name="对象 1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16425" y="4941888"/>
          <a:ext cx="1223963" cy="29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838200" imgH="203200" progId="Equation.KSEE3">
                  <p:embed/>
                </p:oleObj>
              </mc:Choice>
              <mc:Fallback>
                <p:oleObj r:id="rId10" imgW="838200" imgH="203200" progId="Equation.KSEE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416425" y="4941888"/>
                        <a:ext cx="1223963" cy="2968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89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00600" y="5330825"/>
          <a:ext cx="1677988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079500" imgH="203200" progId="Equation.KSEE3">
                  <p:embed/>
                </p:oleObj>
              </mc:Choice>
              <mc:Fallback>
                <p:oleObj r:id="rId12" imgW="1079500" imgH="203200" progId="Equation.KSEE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800600" y="5330825"/>
                        <a:ext cx="1677988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矩形 22"/>
          <p:cNvSpPr/>
          <p:nvPr/>
        </p:nvSpPr>
        <p:spPr>
          <a:xfrm>
            <a:off x="4956175" y="5816600"/>
            <a:ext cx="5692775" cy="9779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6091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80088" y="6051550"/>
          <a:ext cx="35052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349500" imgH="342900" progId="Equation.KSEE3">
                  <p:embed/>
                </p:oleObj>
              </mc:Choice>
              <mc:Fallback>
                <p:oleObj r:id="rId14" imgW="2349500" imgH="342900" progId="Equation.KSEE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780088" y="6051550"/>
                        <a:ext cx="3505200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2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22725" y="2060575"/>
          <a:ext cx="3444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15900" imgH="241300" progId="Equation.KSEE3">
                  <p:embed/>
                </p:oleObj>
              </mc:Choice>
              <mc:Fallback>
                <p:oleObj r:id="rId16" imgW="215900" imgH="241300" progId="Equation.KSEE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022725" y="2060575"/>
                        <a:ext cx="344488" cy="385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093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876550" y="2401888"/>
          <a:ext cx="12033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800100" imgH="203200" progId="Equation.KSEE3">
                  <p:embed/>
                </p:oleObj>
              </mc:Choice>
              <mc:Fallback>
                <p:oleObj r:id="rId17" imgW="800100" imgH="203200" progId="Equation.KSEE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76550" y="2401888"/>
                        <a:ext cx="120332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文本框 1"/>
          <p:cNvSpPr txBox="1"/>
          <p:nvPr/>
        </p:nvSpPr>
        <p:spPr>
          <a:xfrm>
            <a:off x="1249680" y="333375"/>
            <a:ext cx="10473055" cy="446151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最大流最小切割定理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考虑任意一对结点        ，有三种情况：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情况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        ：则有           。否则                     ，从而得到       ，推出    ，与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的定义矛盾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情况</a:t>
            </a:r>
            <a:r>
              <a:rPr lang="en-US" altLang="zh-CN" sz="2200" dirty="0">
                <a:latin typeface="宋体" panose="02010600030101010101" pitchFamily="2" charset="-122"/>
              </a:rPr>
              <a:t>2        </a:t>
            </a:r>
            <a:r>
              <a:rPr lang="zh-CN" altLang="en-US" sz="2200" dirty="0">
                <a:latin typeface="宋体" panose="02010600030101010101" pitchFamily="2" charset="-122"/>
              </a:rPr>
              <a:t>：则有        。否则               ，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从而得到       ，推出    ，与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的定义矛盾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情况</a:t>
            </a:r>
            <a:r>
              <a:rPr lang="en-US" altLang="zh-CN" sz="2200" dirty="0">
                <a:latin typeface="宋体" panose="02010600030101010101" pitchFamily="2" charset="-122"/>
              </a:rPr>
              <a:t>3                 </a:t>
            </a:r>
            <a:r>
              <a:rPr lang="zh-CN" altLang="en-US" sz="2200" dirty="0">
                <a:latin typeface="宋体" panose="02010600030101010101" pitchFamily="2" charset="-122"/>
              </a:rPr>
              <a:t>：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基于以上分析，可以得到</a:t>
            </a:r>
          </a:p>
        </p:txBody>
      </p:sp>
      <p:graphicFrame>
        <p:nvGraphicFramePr>
          <p:cNvPr id="47107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76955" y="1012508"/>
          <a:ext cx="1163638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3900" imgH="203200" progId="Equation.KSEE3">
                  <p:embed/>
                </p:oleObj>
              </mc:Choice>
              <mc:Fallback>
                <p:oleObj r:id="rId2" imgW="723900" imgH="203200" progId="Equation.KSEE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76955" y="1012508"/>
                        <a:ext cx="1163638" cy="327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8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77415" y="1704975"/>
          <a:ext cx="1063625" cy="353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09600" imgH="203200" progId="Equation.KSEE3">
                  <p:embed/>
                </p:oleObj>
              </mc:Choice>
              <mc:Fallback>
                <p:oleObj r:id="rId4" imgW="609600" imgH="203200" progId="Equation.KSEE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77415" y="1704975"/>
                        <a:ext cx="1063625" cy="3536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09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931920" y="1665605"/>
          <a:ext cx="1639570" cy="335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990600" imgH="203200" progId="Equation.KSEE3">
                  <p:embed/>
                </p:oleObj>
              </mc:Choice>
              <mc:Fallback>
                <p:oleObj r:id="rId6" imgW="990600" imgH="203200" progId="Equation.KSEE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931920" y="1665605"/>
                        <a:ext cx="1639570" cy="33591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434455" y="1695450"/>
          <a:ext cx="2809875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816100" imgH="241300" progId="Equation.KSEE3">
                  <p:embed/>
                </p:oleObj>
              </mc:Choice>
              <mc:Fallback>
                <p:oleObj r:id="rId8" imgW="1816100" imgH="241300" progId="Equation.KSEE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434455" y="1695450"/>
                        <a:ext cx="2809875" cy="37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53223" y="2029778"/>
          <a:ext cx="1000125" cy="36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660400" imgH="241300" progId="Equation.KSEE3">
                  <p:embed/>
                </p:oleObj>
              </mc:Choice>
              <mc:Fallback>
                <p:oleObj r:id="rId10" imgW="660400" imgH="241300" progId="Equation.KSEE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53223" y="2029778"/>
                        <a:ext cx="1000125" cy="365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2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653223" y="3055938"/>
          <a:ext cx="531812" cy="263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55600" imgH="177165" progId="Equation.KSEE3">
                  <p:embed/>
                </p:oleObj>
              </mc:Choice>
              <mc:Fallback>
                <p:oleObj r:id="rId12" imgW="355600" imgH="177165" progId="Equation.KSEE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53223" y="3055938"/>
                        <a:ext cx="531812" cy="263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3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99310" y="2710180"/>
          <a:ext cx="1036955" cy="34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609600" imgH="203200" progId="Equation.KSEE3">
                  <p:embed/>
                </p:oleObj>
              </mc:Choice>
              <mc:Fallback>
                <p:oleObj r:id="rId14" imgW="609600" imgH="203200" progId="Equation.KSEE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099310" y="2710180"/>
                        <a:ext cx="1036955" cy="34544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29075" y="2684780"/>
          <a:ext cx="1081088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685800" imgH="203200" progId="Equation.KSEE3">
                  <p:embed/>
                </p:oleObj>
              </mc:Choice>
              <mc:Fallback>
                <p:oleObj r:id="rId16" imgW="685800" imgH="203200" progId="Equation.KSEE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029075" y="2684780"/>
                        <a:ext cx="1081088" cy="319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5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021070" y="2684463"/>
          <a:ext cx="19875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295400" imgH="241300" progId="Equation.KSEE3">
                  <p:embed/>
                </p:oleObj>
              </mc:Choice>
              <mc:Fallback>
                <p:oleObj r:id="rId18" imgW="1295400" imgH="241300" progId="Equation.KSEE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021070" y="2684463"/>
                        <a:ext cx="1987550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6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459913" y="2669223"/>
          <a:ext cx="912812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660400" imgH="241300" progId="Equation.KSEE3">
                  <p:embed/>
                </p:oleObj>
              </mc:Choice>
              <mc:Fallback>
                <p:oleObj r:id="rId20" imgW="660400" imgH="241300" progId="Equation.KSEE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459913" y="2669223"/>
                        <a:ext cx="912812" cy="334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7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435033" y="2073275"/>
          <a:ext cx="555625" cy="27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1" imgW="355600" imgH="177165" progId="Equation.KSEE3">
                  <p:embed/>
                </p:oleObj>
              </mc:Choice>
              <mc:Fallback>
                <p:oleObj r:id="rId21" imgW="355600" imgH="177165" progId="Equation.KSEE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435033" y="2073275"/>
                        <a:ext cx="555625" cy="277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8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241040" y="3677285"/>
          <a:ext cx="1102995" cy="366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2" imgW="609600" imgH="203200" progId="Equation.KSEE3">
                  <p:embed/>
                </p:oleObj>
              </mc:Choice>
              <mc:Fallback>
                <p:oleObj r:id="rId22" imgW="609600" imgH="203200" progId="Equation.KSEE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241040" y="3677285"/>
                        <a:ext cx="1102995" cy="3663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9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85035" y="3709035"/>
          <a:ext cx="1064260" cy="352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609600" imgH="203200" progId="Equation.3">
                  <p:embed/>
                </p:oleObj>
              </mc:Choice>
              <mc:Fallback>
                <p:oleObj r:id="rId24" imgW="609600" imgH="2032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2185035" y="3709035"/>
                        <a:ext cx="1064260" cy="352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0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740593" y="3724275"/>
          <a:ext cx="1979612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257300" imgH="203200" progId="Equation.KSEE3">
                  <p:embed/>
                </p:oleObj>
              </mc:Choice>
              <mc:Fallback>
                <p:oleObj r:id="rId26" imgW="1257300" imgH="203200" progId="Equation.KSEE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740593" y="3724275"/>
                        <a:ext cx="1979612" cy="319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21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8" imgW="914400" imgH="215900" progId="Equation.KSEE3">
                  <p:embed/>
                </p:oleObj>
              </mc:Choice>
              <mc:Fallback>
                <p:oleObj r:id="rId28" imgW="914400" imgH="215900" progId="Equation.KSEE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7122" name="图片 22" descr="32"/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4618038" y="4272280"/>
            <a:ext cx="4972050" cy="16668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文本框 1"/>
          <p:cNvSpPr txBox="1"/>
          <p:nvPr/>
        </p:nvSpPr>
        <p:spPr>
          <a:xfrm>
            <a:off x="1350010" y="333375"/>
            <a:ext cx="9429750" cy="34461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最大流最小切割定理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定理 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：设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为流网络</a:t>
            </a:r>
            <a:r>
              <a:rPr lang="en-US" altLang="zh-CN" sz="2200" dirty="0">
                <a:latin typeface="宋体" panose="02010600030101010101" pitchFamily="2" charset="-122"/>
              </a:rPr>
              <a:t>G=(V,E)</a:t>
            </a:r>
            <a:r>
              <a:rPr lang="zh-CN" altLang="en-US" sz="2200" dirty="0">
                <a:latin typeface="宋体" panose="02010600030101010101" pitchFamily="2" charset="-122"/>
              </a:rPr>
              <a:t>中的一个流，该流网络的源结点为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，汇点为</a:t>
            </a:r>
            <a:r>
              <a:rPr lang="en-US" altLang="zh-CN" sz="2200" dirty="0">
                <a:latin typeface="宋体" panose="02010600030101010101" pitchFamily="2" charset="-122"/>
              </a:rPr>
              <a:t>t</a:t>
            </a:r>
            <a:r>
              <a:rPr lang="zh-CN" altLang="en-US" sz="2200" dirty="0">
                <a:latin typeface="宋体" panose="02010600030101010101" pitchFamily="2" charset="-122"/>
              </a:rPr>
              <a:t>，则下面的条件是等价的：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）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是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的一个最大流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</a:rPr>
              <a:t>）残存网络   不包括任何增广路径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3</a:t>
            </a:r>
            <a:r>
              <a:rPr lang="zh-CN" altLang="en-US" sz="2200" dirty="0">
                <a:latin typeface="宋体" panose="02010600030101010101" pitchFamily="2" charset="-122"/>
              </a:rPr>
              <a:t>）         ，其中（</a:t>
            </a:r>
            <a:r>
              <a:rPr lang="en-US" altLang="zh-CN" sz="2200" dirty="0">
                <a:latin typeface="宋体" panose="02010600030101010101" pitchFamily="2" charset="-122"/>
              </a:rPr>
              <a:t>S,T</a:t>
            </a:r>
            <a:r>
              <a:rPr lang="zh-CN" altLang="en-US" sz="2200" dirty="0">
                <a:latin typeface="宋体" panose="02010600030101010101" pitchFamily="2" charset="-122"/>
              </a:rPr>
              <a:t>）是流网络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的某个切割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证明：（</a:t>
            </a:r>
            <a:r>
              <a:rPr lang="en-US" altLang="zh-CN" sz="2200" dirty="0">
                <a:latin typeface="宋体" panose="02010600030101010101" pitchFamily="2" charset="-122"/>
              </a:rPr>
              <a:t>3</a:t>
            </a:r>
            <a:r>
              <a:rPr lang="zh-CN" altLang="en-US" sz="2200" dirty="0">
                <a:latin typeface="宋体" panose="02010600030101010101" pitchFamily="2" charset="-122"/>
              </a:rPr>
              <a:t>） （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）：根据推论</a:t>
            </a:r>
            <a:r>
              <a:rPr lang="en-US" altLang="zh-CN" sz="2200" dirty="0">
                <a:latin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</a:rPr>
              <a:t>，对于所有切割（</a:t>
            </a:r>
            <a:r>
              <a:rPr lang="en-US" altLang="zh-CN" sz="2200" dirty="0">
                <a:latin typeface="宋体" panose="02010600030101010101" pitchFamily="2" charset="-122"/>
              </a:rPr>
              <a:t>S,T</a:t>
            </a:r>
            <a:r>
              <a:rPr lang="zh-CN" altLang="en-US" sz="2200" dirty="0">
                <a:latin typeface="宋体" panose="02010600030101010101" pitchFamily="2" charset="-122"/>
              </a:rPr>
              <a:t>）</a:t>
            </a:r>
            <a:r>
              <a:rPr lang="en-US" altLang="zh-CN" sz="2200" dirty="0">
                <a:latin typeface="宋体" panose="02010600030101010101" pitchFamily="2" charset="-122"/>
              </a:rPr>
              <a:t>,         </a:t>
            </a:r>
            <a:r>
              <a:rPr lang="zh-CN" altLang="en-US" sz="2200" dirty="0">
                <a:latin typeface="宋体" panose="02010600030101010101" pitchFamily="2" charset="-122"/>
              </a:rPr>
              <a:t>。因此，           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                            意味着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是一个最大流          </a:t>
            </a:r>
          </a:p>
        </p:txBody>
      </p:sp>
      <p:sp>
        <p:nvSpPr>
          <p:cNvPr id="11" name="右箭头 10"/>
          <p:cNvSpPr/>
          <p:nvPr/>
        </p:nvSpPr>
        <p:spPr>
          <a:xfrm>
            <a:off x="2931478" y="3114993"/>
            <a:ext cx="249238" cy="149225"/>
          </a:xfrm>
          <a:prstGeom prst="rightArrow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8132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410893" y="3029268"/>
          <a:ext cx="1160462" cy="320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36600" imgH="203200" progId="Equation.KSEE3">
                  <p:embed/>
                </p:oleObj>
              </mc:Choice>
              <mc:Fallback>
                <p:oleObj r:id="rId2" imgW="736600" imgH="203200" progId="Equation.KSEE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410893" y="3029268"/>
                        <a:ext cx="1160462" cy="320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83050" y="3419475"/>
          <a:ext cx="1181100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00100" imgH="203200" progId="Equation.KSEE3">
                  <p:embed/>
                </p:oleObj>
              </mc:Choice>
              <mc:Fallback>
                <p:oleObj r:id="rId4" imgW="800100" imgH="203200" progId="Equation.KSEE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083050" y="3419475"/>
                        <a:ext cx="1181100" cy="300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4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02635" y="2007235"/>
          <a:ext cx="344488" cy="38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15900" imgH="241300" progId="Equation.KSEE3">
                  <p:embed/>
                </p:oleObj>
              </mc:Choice>
              <mc:Fallback>
                <p:oleObj r:id="rId6" imgW="215900" imgH="241300" progId="Equation.KSEE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02635" y="2007235"/>
                        <a:ext cx="344488" cy="3857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5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89150" y="2337753"/>
          <a:ext cx="1203325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00100" imgH="203200" progId="Equation.KSEE3">
                  <p:embed/>
                </p:oleObj>
              </mc:Choice>
              <mc:Fallback>
                <p:oleObj r:id="rId8" imgW="800100" imgH="203200" progId="Equation.KSEE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9150" y="2337753"/>
                        <a:ext cx="1203325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文本框 1"/>
          <p:cNvSpPr txBox="1"/>
          <p:nvPr/>
        </p:nvSpPr>
        <p:spPr>
          <a:xfrm>
            <a:off x="2082800" y="333375"/>
            <a:ext cx="8110538" cy="51695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如何求解最大流： </a:t>
            </a:r>
            <a:r>
              <a:rPr lang="en-US" altLang="zh-CN" sz="2200" b="1" dirty="0">
                <a:latin typeface="Lucida Sans Unicode" panose="020B0602030504020204" pitchFamily="34" charset="0"/>
              </a:rPr>
              <a:t>Ford-Fulkerson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方法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基本思想</a:t>
            </a:r>
            <a:r>
              <a:rPr lang="zh-CN" altLang="en-US" sz="2200" dirty="0">
                <a:latin typeface="Lucida Sans Unicode" panose="020B0602030504020204" pitchFamily="34" charset="0"/>
              </a:rPr>
              <a:t>：通过不断增加可行流值的方式找到最大流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方法</a:t>
            </a:r>
            <a:r>
              <a:rPr lang="zh-CN" altLang="en-US" sz="2200" dirty="0">
                <a:latin typeface="Lucida Sans Unicode" panose="020B0602030504020204" pitchFamily="34" charset="0"/>
              </a:rPr>
              <a:t>：（</a:t>
            </a:r>
            <a:r>
              <a:rPr lang="en-US" altLang="zh-CN" sz="2200" dirty="0">
                <a:latin typeface="Lucida Sans Unicode" panose="020B0602030504020204" pitchFamily="34" charset="0"/>
              </a:rPr>
              <a:t>1</a:t>
            </a:r>
            <a:r>
              <a:rPr lang="zh-CN" altLang="en-US" sz="2200" dirty="0">
                <a:latin typeface="Lucida Sans Unicode" panose="020B0602030504020204" pitchFamily="34" charset="0"/>
              </a:rPr>
              <a:t>）从流值为</a:t>
            </a:r>
            <a:r>
              <a:rPr lang="en-US" altLang="zh-CN" sz="2200" dirty="0">
                <a:latin typeface="Lucida Sans Unicode" panose="020B0602030504020204" pitchFamily="34" charset="0"/>
              </a:rPr>
              <a:t>0</a:t>
            </a:r>
            <a:r>
              <a:rPr lang="zh-CN" altLang="en-US" sz="2200" dirty="0">
                <a:latin typeface="Lucida Sans Unicode" panose="020B0602030504020204" pitchFamily="34" charset="0"/>
              </a:rPr>
              <a:t>的初始流开始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    （</a:t>
            </a:r>
            <a:r>
              <a:rPr lang="en-US" altLang="zh-CN" sz="2200" dirty="0">
                <a:latin typeface="Lucida Sans Unicode" panose="020B0602030504020204" pitchFamily="34" charset="0"/>
              </a:rPr>
              <a:t>2</a:t>
            </a:r>
            <a:r>
              <a:rPr lang="zh-CN" altLang="en-US" sz="2200" dirty="0">
                <a:latin typeface="Lucida Sans Unicode" panose="020B0602030504020204" pitchFamily="34" charset="0"/>
              </a:rPr>
              <a:t>）通过某种方法，对流值进行增加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    （</a:t>
            </a:r>
            <a:r>
              <a:rPr lang="en-US" altLang="zh-CN" sz="2200" dirty="0">
                <a:latin typeface="Lucida Sans Unicode" panose="020B0602030504020204" pitchFamily="34" charset="0"/>
              </a:rPr>
              <a:t>3</a:t>
            </a:r>
            <a:r>
              <a:rPr lang="zh-CN" altLang="en-US" sz="2200" dirty="0">
                <a:latin typeface="Lucida Sans Unicode" panose="020B0602030504020204" pitchFamily="34" charset="0"/>
              </a:rPr>
              <a:t>）确认无法增加流值，即得到最大流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技术工具</a:t>
            </a:r>
            <a:r>
              <a:rPr lang="zh-CN" altLang="en-US" sz="2200" dirty="0">
                <a:latin typeface="Lucida Sans Unicode" panose="020B0602030504020204" pitchFamily="34" charset="0"/>
              </a:rPr>
              <a:t>：通过残存网络 </a:t>
            </a:r>
            <a:r>
              <a:rPr lang="en-US" altLang="zh-CN" sz="2200" dirty="0">
                <a:latin typeface="Lucida Sans Unicode" panose="020B0602030504020204" pitchFamily="34" charset="0"/>
              </a:rPr>
              <a:t>(residual network) </a:t>
            </a:r>
            <a:r>
              <a:rPr lang="zh-CN" altLang="en-US" sz="2200" dirty="0">
                <a:latin typeface="Lucida Sans Unicode" panose="020B0602030504020204" pitchFamily="34" charset="0"/>
              </a:rPr>
              <a:t>和增广路径 </a:t>
            </a:r>
            <a:r>
              <a:rPr lang="en-US" altLang="zh-CN" sz="2200" dirty="0">
                <a:latin typeface="Lucida Sans Unicode" panose="020B0602030504020204" pitchFamily="34" charset="0"/>
              </a:rPr>
              <a:t>(augmenting path) </a:t>
            </a:r>
            <a:r>
              <a:rPr lang="zh-CN" altLang="en-US" sz="2200" dirty="0">
                <a:latin typeface="Lucida Sans Unicode" panose="020B0602030504020204" pitchFamily="34" charset="0"/>
              </a:rPr>
              <a:t>确认是否可以增加流值，判断是否得到最大流的理论基础是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最大流最小切割定理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646488" y="2027238"/>
            <a:ext cx="4033838" cy="28733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62000"/>
                        <a:satMod val="180000"/>
                      </a:schemeClr>
                    </a:gs>
                    <a:gs pos="65000">
                      <a:schemeClr val="dk1">
                        <a:tint val="32000"/>
                        <a:satMod val="250000"/>
                      </a:schemeClr>
                    </a:gs>
                    <a:gs pos="100000">
                      <a:schemeClr val="dk1">
                        <a:tint val="23000"/>
                        <a:satMod val="30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8223250" y="1368425"/>
            <a:ext cx="2072005" cy="619760"/>
          </a:xfrm>
          <a:prstGeom prst="borderCallout1">
            <a:avLst>
              <a:gd name="adj1" fmla="val 46170"/>
              <a:gd name="adj2" fmla="val -1778"/>
              <a:gd name="adj3" fmla="val 120009"/>
              <a:gd name="adj4" fmla="val -3300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在残存网络中寻找增广路径</a:t>
            </a:r>
          </a:p>
        </p:txBody>
      </p:sp>
      <p:sp>
        <p:nvSpPr>
          <p:cNvPr id="7" name="矩形 6"/>
          <p:cNvSpPr/>
          <p:nvPr/>
        </p:nvSpPr>
        <p:spPr>
          <a:xfrm>
            <a:off x="3646488" y="2327275"/>
            <a:ext cx="4249738" cy="30956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62000"/>
                        <a:satMod val="180000"/>
                      </a:schemeClr>
                    </a:gs>
                    <a:gs pos="65000">
                      <a:schemeClr val="dk1">
                        <a:tint val="32000"/>
                        <a:satMod val="250000"/>
                      </a:schemeClr>
                    </a:gs>
                    <a:gs pos="100000">
                      <a:schemeClr val="dk1">
                        <a:tint val="23000"/>
                        <a:satMod val="30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8223250" y="2481580"/>
            <a:ext cx="2072005" cy="454025"/>
          </a:xfrm>
          <a:prstGeom prst="borderCallout1">
            <a:avLst>
              <a:gd name="adj1" fmla="val 46170"/>
              <a:gd name="adj2" fmla="val -1778"/>
              <a:gd name="adj3" fmla="val 32864"/>
              <a:gd name="adj4" fmla="val -22726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无增广路径为止</a:t>
            </a:r>
          </a:p>
        </p:txBody>
      </p:sp>
      <p:pic>
        <p:nvPicPr>
          <p:cNvPr id="50183" name="图片 2" descr="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4076700"/>
            <a:ext cx="7134225" cy="1676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文本框 1"/>
          <p:cNvSpPr txBox="1"/>
          <p:nvPr/>
        </p:nvSpPr>
        <p:spPr>
          <a:xfrm>
            <a:off x="2082800" y="333375"/>
            <a:ext cx="8110538" cy="2399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基本的</a:t>
            </a:r>
            <a:r>
              <a:rPr lang="en-US" altLang="zh-CN" sz="2200" b="1" dirty="0">
                <a:latin typeface="Lucida Sans Unicode" panose="020B0602030504020204" pitchFamily="34" charset="0"/>
              </a:rPr>
              <a:t>Ford-Fulkerson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算法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1203" name="图片 1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800" y="966788"/>
            <a:ext cx="6897688" cy="2800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2082800" y="1328738"/>
            <a:ext cx="3733800" cy="6508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62000"/>
                        <a:satMod val="180000"/>
                      </a:schemeClr>
                    </a:gs>
                    <a:gs pos="65000">
                      <a:schemeClr val="dk1">
                        <a:tint val="32000"/>
                        <a:satMod val="250000"/>
                      </a:schemeClr>
                    </a:gs>
                    <a:gs pos="100000">
                      <a:schemeClr val="dk1">
                        <a:tint val="23000"/>
                        <a:satMod val="30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线形标注 1 5"/>
          <p:cNvSpPr/>
          <p:nvPr/>
        </p:nvSpPr>
        <p:spPr>
          <a:xfrm>
            <a:off x="6301105" y="1200150"/>
            <a:ext cx="2183765" cy="455930"/>
          </a:xfrm>
          <a:prstGeom prst="borderCallout1">
            <a:avLst>
              <a:gd name="adj1" fmla="val 46170"/>
              <a:gd name="adj2" fmla="val -1778"/>
              <a:gd name="adj3" fmla="val 85106"/>
              <a:gd name="adj4" fmla="val -29775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设置流的初值为</a:t>
            </a:r>
            <a:r>
              <a:rPr kumimoji="0" lang="en-US" altLang="zh-CN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</a:p>
        </p:txBody>
      </p:sp>
      <p:sp>
        <p:nvSpPr>
          <p:cNvPr id="4" name="矩形 3"/>
          <p:cNvSpPr/>
          <p:nvPr/>
        </p:nvSpPr>
        <p:spPr>
          <a:xfrm>
            <a:off x="2082800" y="1979613"/>
            <a:ext cx="6845300" cy="56991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62000"/>
                        <a:satMod val="180000"/>
                      </a:schemeClr>
                    </a:gs>
                    <a:gs pos="65000">
                      <a:schemeClr val="dk1">
                        <a:tint val="32000"/>
                        <a:satMod val="250000"/>
                      </a:schemeClr>
                    </a:gs>
                    <a:gs pos="100000">
                      <a:schemeClr val="dk1">
                        <a:tint val="23000"/>
                        <a:satMod val="30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线形标注 1 4"/>
          <p:cNvSpPr/>
          <p:nvPr/>
        </p:nvSpPr>
        <p:spPr>
          <a:xfrm>
            <a:off x="8115300" y="2550160"/>
            <a:ext cx="1964690" cy="902970"/>
          </a:xfrm>
          <a:prstGeom prst="borderCallout1">
            <a:avLst>
              <a:gd name="adj1" fmla="val 46170"/>
              <a:gd name="adj2" fmla="val -1778"/>
              <a:gd name="adj3" fmla="val -54114"/>
              <a:gd name="adj4" fmla="val -237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在残存网络中寻找增广路径并得到其流值</a:t>
            </a:r>
          </a:p>
        </p:txBody>
      </p:sp>
      <p:sp>
        <p:nvSpPr>
          <p:cNvPr id="7" name="矩形 6"/>
          <p:cNvSpPr/>
          <p:nvPr/>
        </p:nvSpPr>
        <p:spPr>
          <a:xfrm>
            <a:off x="2082800" y="2532063"/>
            <a:ext cx="4556125" cy="123507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62000"/>
                        <a:satMod val="180000"/>
                      </a:schemeClr>
                    </a:gs>
                    <a:gs pos="65000">
                      <a:schemeClr val="dk1">
                        <a:tint val="32000"/>
                        <a:satMod val="250000"/>
                      </a:schemeClr>
                    </a:gs>
                    <a:gs pos="100000">
                      <a:schemeClr val="dk1">
                        <a:tint val="23000"/>
                        <a:satMod val="30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7040563" y="3971925"/>
            <a:ext cx="1716088" cy="628650"/>
          </a:xfrm>
          <a:prstGeom prst="borderCallout1">
            <a:avLst>
              <a:gd name="adj1" fmla="val 46170"/>
              <a:gd name="adj2" fmla="val -1778"/>
              <a:gd name="adj3" fmla="val -54114"/>
              <a:gd name="adj4" fmla="val -2374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修正每条边的流值</a:t>
            </a:r>
          </a:p>
        </p:txBody>
      </p:sp>
      <p:sp>
        <p:nvSpPr>
          <p:cNvPr id="51210" name="文本框 8"/>
          <p:cNvSpPr txBox="1"/>
          <p:nvPr/>
        </p:nvSpPr>
        <p:spPr>
          <a:xfrm>
            <a:off x="1987550" y="4864100"/>
            <a:ext cx="8205788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增广路径寻找：可通过深度优先搜索或者广度优先搜索得到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文本框 11"/>
          <p:cNvSpPr txBox="1"/>
          <p:nvPr/>
        </p:nvSpPr>
        <p:spPr>
          <a:xfrm>
            <a:off x="2216150" y="636588"/>
            <a:ext cx="174625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流网络示例</a:t>
            </a:r>
          </a:p>
        </p:txBody>
      </p:sp>
      <p:graphicFrame>
        <p:nvGraphicFramePr>
          <p:cNvPr id="14339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64200" y="1341438"/>
          <a:ext cx="262096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84300" imgH="228600" progId="Equation.3">
                  <p:embed/>
                </p:oleObj>
              </mc:Choice>
              <mc:Fallback>
                <p:oleObj r:id="rId2" imgW="1384300" imgH="228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664200" y="1341438"/>
                        <a:ext cx="2620963" cy="4333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对象 2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46738" y="1846263"/>
          <a:ext cx="49212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730500" imgH="228600" progId="Equation.3">
                  <p:embed/>
                </p:oleObj>
              </mc:Choice>
              <mc:Fallback>
                <p:oleObj r:id="rId4" imgW="2730500" imgH="2286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46738" y="1846263"/>
                        <a:ext cx="4921250" cy="412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341" name="组合 1"/>
          <p:cNvGrpSpPr/>
          <p:nvPr/>
        </p:nvGrpSpPr>
        <p:grpSpPr>
          <a:xfrm>
            <a:off x="5646738" y="2324100"/>
            <a:ext cx="1498600" cy="3625850"/>
            <a:chOff x="4122738" y="2516188"/>
            <a:chExt cx="1498600" cy="3625850"/>
          </a:xfrm>
        </p:grpSpPr>
        <p:graphicFrame>
          <p:nvGraphicFramePr>
            <p:cNvPr id="14350" name="对象 2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140200" y="2516188"/>
            <a:ext cx="1271588" cy="3667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749300" imgH="215900" progId="Equation.KSEE3">
                    <p:embed/>
                  </p:oleObj>
                </mc:Choice>
                <mc:Fallback>
                  <p:oleObj r:id="rId6" imgW="749300" imgH="215900" progId="Equation.KSEE3">
                    <p:embed/>
                    <p:pic>
                      <p:nvPicPr>
                        <p:cNvPr id="0" name="图片 3094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140200" y="2516188"/>
                          <a:ext cx="1271588" cy="3667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1" name="对象 3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130675" y="2913063"/>
            <a:ext cx="1319213" cy="373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762000" imgH="215900" progId="Equation.KSEE3">
                    <p:embed/>
                  </p:oleObj>
                </mc:Choice>
                <mc:Fallback>
                  <p:oleObj r:id="rId8" imgW="762000" imgH="215900" progId="Equation.KSEE3">
                    <p:embed/>
                    <p:pic>
                      <p:nvPicPr>
                        <p:cNvPr id="0" name="图片 3089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130675" y="2913063"/>
                          <a:ext cx="1319213" cy="37306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2" name="对象 3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140200" y="3289300"/>
            <a:ext cx="1368425" cy="3921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800100" imgH="228600" progId="Equation.KSEE3">
                    <p:embed/>
                  </p:oleObj>
                </mc:Choice>
                <mc:Fallback>
                  <p:oleObj r:id="rId10" imgW="800100" imgH="228600" progId="Equation.KSEE3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4140200" y="3289300"/>
                          <a:ext cx="1368425" cy="39211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3" name="对象 3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140200" y="3708400"/>
            <a:ext cx="1309688" cy="3778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749300" imgH="215900" progId="Equation.KSEE3">
                    <p:embed/>
                  </p:oleObj>
                </mc:Choice>
                <mc:Fallback>
                  <p:oleObj r:id="rId12" imgW="749300" imgH="215900" progId="Equation.KSEE3">
                    <p:embed/>
                    <p:pic>
                      <p:nvPicPr>
                        <p:cNvPr id="0" name="图片 3092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4140200" y="3708400"/>
                          <a:ext cx="1309688" cy="3778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4" name="对象 3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140200" y="4108450"/>
            <a:ext cx="1481138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825500" imgH="215900" progId="Equation.KSEE3">
                    <p:embed/>
                  </p:oleObj>
                </mc:Choice>
                <mc:Fallback>
                  <p:oleObj r:id="rId14" imgW="825500" imgH="215900" progId="Equation.KSEE3">
                    <p:embed/>
                    <p:pic>
                      <p:nvPicPr>
                        <p:cNvPr id="0" name="图片 308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4140200" y="4108450"/>
                          <a:ext cx="1481138" cy="3873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5" name="对象 3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130675" y="4505325"/>
            <a:ext cx="1366837" cy="417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749300" imgH="228600" progId="Equation.KSEE3">
                    <p:embed/>
                  </p:oleObj>
                </mc:Choice>
                <mc:Fallback>
                  <p:oleObj r:id="rId16" imgW="749300" imgH="228600" progId="Equation.KSEE3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130675" y="4505325"/>
                          <a:ext cx="1366837" cy="41751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6" name="对象 3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122738" y="4900613"/>
            <a:ext cx="1385887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762000" imgH="228600" progId="Equation.KSEE3">
                    <p:embed/>
                  </p:oleObj>
                </mc:Choice>
                <mc:Fallback>
                  <p:oleObj r:id="rId18" imgW="762000" imgH="228600" progId="Equation.KSEE3">
                    <p:embed/>
                    <p:pic>
                      <p:nvPicPr>
                        <p:cNvPr id="0" name="图片 3086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122738" y="4900613"/>
                          <a:ext cx="1385887" cy="4159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7" name="对象 4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140200" y="5338763"/>
            <a:ext cx="1368425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749300" imgH="228600" progId="Equation.KSEE3">
                    <p:embed/>
                  </p:oleObj>
                </mc:Choice>
                <mc:Fallback>
                  <p:oleObj r:id="rId20" imgW="749300" imgH="228600" progId="Equation.KSEE3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4140200" y="5338763"/>
                          <a:ext cx="1368425" cy="41592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58" name="对象 4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4140200" y="5756275"/>
            <a:ext cx="1223963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685800" imgH="215900" progId="Equation.KSEE3">
                    <p:embed/>
                  </p:oleObj>
                </mc:Choice>
                <mc:Fallback>
                  <p:oleObj r:id="rId22" imgW="685800" imgH="215900" progId="Equation.KSEE3">
                    <p:embed/>
                    <p:pic>
                      <p:nvPicPr>
                        <p:cNvPr id="0" name="图片 3088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4140200" y="5756275"/>
                          <a:ext cx="1223963" cy="38576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14342" name="图片 22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489710" y="2040255"/>
            <a:ext cx="3733165" cy="1566545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4343" name="组合 9"/>
          <p:cNvGrpSpPr/>
          <p:nvPr/>
        </p:nvGrpSpPr>
        <p:grpSpPr>
          <a:xfrm>
            <a:off x="1400886" y="1733233"/>
            <a:ext cx="3837839" cy="2160270"/>
            <a:chOff x="439" y="2978"/>
            <a:chExt cx="6040" cy="3402"/>
          </a:xfrm>
        </p:grpSpPr>
        <p:sp>
          <p:nvSpPr>
            <p:cNvPr id="25" name="文本框 24"/>
            <p:cNvSpPr txBox="1"/>
            <p:nvPr/>
          </p:nvSpPr>
          <p:spPr>
            <a:xfrm>
              <a:off x="2208" y="2978"/>
              <a:ext cx="87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济南</a:t>
              </a: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39" y="3806"/>
              <a:ext cx="96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北京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2208" y="5897"/>
              <a:ext cx="1130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石家庄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000" y="2978"/>
              <a:ext cx="87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合肥</a:t>
              </a: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999" y="5897"/>
              <a:ext cx="87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郑州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5604" y="3829"/>
              <a:ext cx="875" cy="483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400" b="0" i="0" u="none" strike="noStrike" kern="1200" cap="none" spc="0" normalizeH="0" baseline="0" noProof="1">
                  <a:ln>
                    <a:noFill/>
                  </a:ln>
                  <a:solidFill>
                    <a:schemeClr val="dk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  <a:sym typeface="+mn-ea"/>
                </a:rPr>
                <a:t>武汉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3859530"/>
            <a:ext cx="5227320" cy="251587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2227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2700" y="1389380"/>
            <a:ext cx="5227320" cy="22974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2228" name="文本框 1"/>
          <p:cNvSpPr txBox="1"/>
          <p:nvPr/>
        </p:nvSpPr>
        <p:spPr>
          <a:xfrm>
            <a:off x="1346835" y="299085"/>
            <a:ext cx="8110538" cy="41230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基本的</a:t>
            </a:r>
            <a:r>
              <a:rPr lang="en-US" altLang="zh-CN" sz="2200" b="1" dirty="0">
                <a:latin typeface="Lucida Sans Unicode" panose="020B0602030504020204" pitchFamily="34" charset="0"/>
              </a:rPr>
              <a:t>Ford-Fulkerson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算法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算法运行示例：</a:t>
            </a:r>
            <a:r>
              <a:rPr lang="en-US" altLang="zh-CN" sz="2200" dirty="0">
                <a:latin typeface="Lucida Sans Unicode" panose="020B0602030504020204" pitchFamily="34" charset="0"/>
              </a:rPr>
              <a:t>Iteration 1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52229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240395" y="2134235"/>
          <a:ext cx="3054350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27200" imgH="457200" progId="Equation.KSEE3">
                  <p:embed/>
                </p:oleObj>
              </mc:Choice>
              <mc:Fallback>
                <p:oleObj r:id="rId4" imgW="1727200" imgH="457200" progId="Equation.KSEE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0395" y="2134235"/>
                        <a:ext cx="3054350" cy="8080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下箭头 10"/>
          <p:cNvSpPr/>
          <p:nvPr/>
        </p:nvSpPr>
        <p:spPr>
          <a:xfrm>
            <a:off x="5022215" y="3651250"/>
            <a:ext cx="288925" cy="36036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275" y="3994785"/>
            <a:ext cx="5466080" cy="249491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3251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4275" y="1495425"/>
            <a:ext cx="5253355" cy="22834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3252" name="文本框 1"/>
          <p:cNvSpPr txBox="1"/>
          <p:nvPr/>
        </p:nvSpPr>
        <p:spPr>
          <a:xfrm>
            <a:off x="1227455" y="252730"/>
            <a:ext cx="8110538" cy="41230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基本的</a:t>
            </a:r>
            <a:r>
              <a:rPr lang="en-US" altLang="zh-CN" sz="2200" b="1" dirty="0">
                <a:latin typeface="Lucida Sans Unicode" panose="020B0602030504020204" pitchFamily="34" charset="0"/>
              </a:rPr>
              <a:t>Ford-Fulkerson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算法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算法运行示例：</a:t>
            </a:r>
            <a:r>
              <a:rPr lang="en-US" altLang="zh-CN" sz="2200" dirty="0">
                <a:latin typeface="Lucida Sans Unicode" panose="020B0602030504020204" pitchFamily="34" charset="0"/>
              </a:rPr>
              <a:t>Iteration 2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53253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42263" y="2060575"/>
          <a:ext cx="247332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22400" imgH="457200" progId="Equation.KSEE3">
                  <p:embed/>
                </p:oleObj>
              </mc:Choice>
              <mc:Fallback>
                <p:oleObj r:id="rId4" imgW="1422400" imgH="457200" progId="Equation.KSEE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42263" y="2060575"/>
                        <a:ext cx="2473325" cy="796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下箭头 10"/>
          <p:cNvSpPr/>
          <p:nvPr/>
        </p:nvSpPr>
        <p:spPr>
          <a:xfrm>
            <a:off x="4936490" y="3778885"/>
            <a:ext cx="288925" cy="36036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2">
            <a:extLst>
              <a:ext uri="{FF2B5EF4-FFF2-40B4-BE49-F238E27FC236}">
                <a16:creationId xmlns:a16="http://schemas.microsoft.com/office/drawing/2014/main" id="{541D8FAD-AACD-128B-4352-2EE53E0918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074" y="124649"/>
            <a:ext cx="3573764" cy="1720026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文本框 1"/>
          <p:cNvSpPr txBox="1"/>
          <p:nvPr/>
        </p:nvSpPr>
        <p:spPr>
          <a:xfrm>
            <a:off x="1275715" y="325120"/>
            <a:ext cx="8110538" cy="41230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基本的</a:t>
            </a:r>
            <a:r>
              <a:rPr lang="en-US" altLang="zh-CN" sz="2200" b="1" dirty="0">
                <a:latin typeface="Lucida Sans Unicode" panose="020B0602030504020204" pitchFamily="34" charset="0"/>
              </a:rPr>
              <a:t>Ford-Fulkerson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算法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算法运行示例：</a:t>
            </a:r>
            <a:r>
              <a:rPr lang="en-US" altLang="zh-CN" sz="2200" dirty="0">
                <a:latin typeface="Lucida Sans Unicode" panose="020B0602030504020204" pitchFamily="34" charset="0"/>
              </a:rPr>
              <a:t>Iteration 3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4275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305" y="4135755"/>
            <a:ext cx="5190490" cy="229743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4276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305" y="1412875"/>
            <a:ext cx="5136515" cy="232918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4277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95603" y="1916113"/>
          <a:ext cx="25146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22400" imgH="457200" progId="Equation.KSEE3">
                  <p:embed/>
                </p:oleObj>
              </mc:Choice>
              <mc:Fallback>
                <p:oleObj r:id="rId4" imgW="1422400" imgH="457200" progId="Equation.KSEE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95603" y="1916113"/>
                        <a:ext cx="2514600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下箭头 10"/>
          <p:cNvSpPr/>
          <p:nvPr/>
        </p:nvSpPr>
        <p:spPr>
          <a:xfrm>
            <a:off x="4949190" y="3775075"/>
            <a:ext cx="288925" cy="36036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" name="图片 2">
            <a:extLst>
              <a:ext uri="{FF2B5EF4-FFF2-40B4-BE49-F238E27FC236}">
                <a16:creationId xmlns:a16="http://schemas.microsoft.com/office/drawing/2014/main" id="{2577C694-D3E2-7F28-B3BB-EFDF8106CD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84006" y="89902"/>
            <a:ext cx="3413825" cy="155819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450" y="4048760"/>
            <a:ext cx="5129530" cy="2168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5299" name="文本框 1"/>
          <p:cNvSpPr txBox="1"/>
          <p:nvPr/>
        </p:nvSpPr>
        <p:spPr>
          <a:xfrm>
            <a:off x="1323340" y="271780"/>
            <a:ext cx="8110538" cy="41230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基本的</a:t>
            </a:r>
            <a:r>
              <a:rPr lang="en-US" altLang="zh-CN" sz="2200" b="1" dirty="0">
                <a:latin typeface="Lucida Sans Unicode" panose="020B0602030504020204" pitchFamily="34" charset="0"/>
              </a:rPr>
              <a:t>Ford-Fulkerson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算法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算法运行示例：</a:t>
            </a:r>
            <a:r>
              <a:rPr lang="en-US" altLang="zh-CN" sz="2200" dirty="0">
                <a:latin typeface="Lucida Sans Unicode" panose="020B0602030504020204" pitchFamily="34" charset="0"/>
              </a:rPr>
              <a:t>Iteration 4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pic>
        <p:nvPicPr>
          <p:cNvPr id="55300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450" y="1431925"/>
            <a:ext cx="5013960" cy="225425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55301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971473" y="1939925"/>
          <a:ext cx="2505075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459865" imgH="457200" progId="Equation.KSEE3">
                  <p:embed/>
                </p:oleObj>
              </mc:Choice>
              <mc:Fallback>
                <p:oleObj r:id="rId4" imgW="1459865" imgH="457200" progId="Equation.KSEE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71473" y="1939925"/>
                        <a:ext cx="2505075" cy="7858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下箭头 10"/>
          <p:cNvSpPr/>
          <p:nvPr/>
        </p:nvSpPr>
        <p:spPr>
          <a:xfrm>
            <a:off x="4964430" y="3706813"/>
            <a:ext cx="288925" cy="36036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2530" y="3923030"/>
            <a:ext cx="5807710" cy="263969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6323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9505" y="1428750"/>
            <a:ext cx="5807710" cy="2381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6324" name="文本框 1"/>
          <p:cNvSpPr txBox="1"/>
          <p:nvPr/>
        </p:nvSpPr>
        <p:spPr>
          <a:xfrm>
            <a:off x="1016000" y="381000"/>
            <a:ext cx="8110538" cy="41230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基本的</a:t>
            </a:r>
            <a:r>
              <a:rPr lang="en-US" altLang="zh-CN" sz="2200" b="1" dirty="0">
                <a:latin typeface="Lucida Sans Unicode" panose="020B0602030504020204" pitchFamily="34" charset="0"/>
              </a:rPr>
              <a:t>Ford-Fulkerson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算法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算法运行示例：</a:t>
            </a:r>
            <a:r>
              <a:rPr lang="en-US" altLang="zh-CN" sz="2200" dirty="0">
                <a:latin typeface="Lucida Sans Unicode" panose="020B0602030504020204" pitchFamily="34" charset="0"/>
              </a:rPr>
              <a:t>Iteration 5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graphicFrame>
        <p:nvGraphicFramePr>
          <p:cNvPr id="56325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656955" y="2037398"/>
          <a:ext cx="1998663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130300" imgH="457200" progId="Equation.KSEE3">
                  <p:embed/>
                </p:oleObj>
              </mc:Choice>
              <mc:Fallback>
                <p:oleObj r:id="rId4" imgW="1130300" imgH="457200" progId="Equation.KSEE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56955" y="2037398"/>
                        <a:ext cx="1998663" cy="809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下箭头 10"/>
          <p:cNvSpPr/>
          <p:nvPr/>
        </p:nvSpPr>
        <p:spPr>
          <a:xfrm>
            <a:off x="5149215" y="3809683"/>
            <a:ext cx="288925" cy="360363"/>
          </a:xfrm>
          <a:prstGeom prst="down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文本框 1"/>
          <p:cNvSpPr txBox="1"/>
          <p:nvPr/>
        </p:nvSpPr>
        <p:spPr>
          <a:xfrm>
            <a:off x="1154430" y="478790"/>
            <a:ext cx="8110538" cy="41230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基本的</a:t>
            </a:r>
            <a:r>
              <a:rPr lang="en-US" altLang="zh-CN" sz="2200" b="1" dirty="0">
                <a:latin typeface="Lucida Sans Unicode" panose="020B0602030504020204" pitchFamily="34" charset="0"/>
              </a:rPr>
              <a:t>Ford-Fulkerson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算法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算法运行示例：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 algn="ctr">
              <a:buFont typeface="Arial" panose="020B0604020202020204" pitchFamily="34" charset="0"/>
              <a:buNone/>
            </a:pPr>
            <a:endParaRPr lang="zh-CN" altLang="en-US" sz="16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400" dirty="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7348" name="文本框 2"/>
          <p:cNvSpPr txBox="1"/>
          <p:nvPr/>
        </p:nvSpPr>
        <p:spPr>
          <a:xfrm>
            <a:off x="8288973" y="2785745"/>
            <a:ext cx="2219325" cy="768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无增广路径，得到最大流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165985" y="1632585"/>
            <a:ext cx="5982335" cy="2850515"/>
            <a:chOff x="3793" y="2558"/>
            <a:chExt cx="6714" cy="2860"/>
          </a:xfrm>
        </p:grpSpPr>
        <p:pic>
          <p:nvPicPr>
            <p:cNvPr id="57346" name="图片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793" y="2558"/>
              <a:ext cx="6715" cy="286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2" name="矩形 11"/>
            <p:cNvSpPr/>
            <p:nvPr/>
          </p:nvSpPr>
          <p:spPr>
            <a:xfrm>
              <a:off x="4612" y="4152"/>
              <a:ext cx="300" cy="3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>
            <a:xfrm flipH="1" flipV="1">
              <a:off x="4498" y="4153"/>
              <a:ext cx="1263" cy="653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7354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543415" y="3162935"/>
          <a:ext cx="913765" cy="386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82600" imgH="203200" progId="Equation.KSEE3">
                  <p:embed/>
                </p:oleObj>
              </mc:Choice>
              <mc:Fallback>
                <p:oleObj r:id="rId3" imgW="482600" imgH="203200" progId="Equation.KSEE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543415" y="3162935"/>
                        <a:ext cx="913765" cy="3860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文本框 1"/>
          <p:cNvSpPr txBox="1"/>
          <p:nvPr/>
        </p:nvSpPr>
        <p:spPr>
          <a:xfrm>
            <a:off x="1321435" y="333375"/>
            <a:ext cx="9476105" cy="359981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宋体" panose="02010600030101010101" pitchFamily="2" charset="-122"/>
              </a:rPr>
              <a:t>Ford-Fulkerson</a:t>
            </a:r>
            <a:r>
              <a:rPr lang="zh-CN" altLang="en-US" sz="2200" b="1" dirty="0">
                <a:latin typeface="宋体" panose="02010600030101010101" pitchFamily="2" charset="-122"/>
              </a:rPr>
              <a:t>算法复杂性分析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</a:rPr>
              <a:t>假定</a:t>
            </a:r>
            <a:r>
              <a:rPr lang="zh-CN" altLang="en-US" sz="2200" dirty="0">
                <a:latin typeface="宋体" panose="02010600030101010101" pitchFamily="2" charset="-122"/>
              </a:rPr>
              <a:t>：所有的容量均为整数。如边的容量是无理数时，</a:t>
            </a:r>
            <a:r>
              <a:rPr lang="en-US" altLang="zh-CN" sz="2200" dirty="0">
                <a:latin typeface="宋体" panose="02010600030101010101" pitchFamily="2" charset="-122"/>
              </a:rPr>
              <a:t>Ford-Fulkerson</a:t>
            </a:r>
            <a:r>
              <a:rPr lang="zh-CN" altLang="en-US" sz="2200" dirty="0">
                <a:latin typeface="宋体" panose="02010600030101010101" pitchFamily="2" charset="-122"/>
              </a:rPr>
              <a:t>方法可能不能终止，也就是不会得到最大流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运行时间</a:t>
            </a:r>
            <a:r>
              <a:rPr lang="zh-CN" altLang="en-US" sz="2200" dirty="0">
                <a:latin typeface="宋体" panose="02010600030101010101" pitchFamily="2" charset="-122"/>
              </a:rPr>
              <a:t>：           ，其中</a:t>
            </a:r>
            <a:r>
              <a:rPr lang="en-US" altLang="zh-CN" sz="2200" dirty="0">
                <a:latin typeface="宋体" panose="02010600030101010101" pitchFamily="2" charset="-122"/>
              </a:rPr>
              <a:t>E</a:t>
            </a:r>
            <a:r>
              <a:rPr lang="zh-CN" altLang="en-US" sz="2200" dirty="0">
                <a:latin typeface="宋体" panose="02010600030101010101" pitchFamily="2" charset="-122"/>
              </a:rPr>
              <a:t>是流网络的边集，  是一个最大流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运行时间分析包括两部分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）</a:t>
            </a:r>
            <a:r>
              <a:rPr lang="en-US" altLang="zh-CN" sz="2200" dirty="0">
                <a:latin typeface="宋体" panose="02010600030101010101" pitchFamily="2" charset="-122"/>
              </a:rPr>
              <a:t>while</a:t>
            </a:r>
            <a:r>
              <a:rPr lang="zh-CN" altLang="en-US" sz="2200" dirty="0">
                <a:latin typeface="宋体" panose="02010600030101010101" pitchFamily="2" charset="-122"/>
              </a:rPr>
              <a:t>循环的次数：因为每一次循环，流值至少增加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，所以最多有      循环</a:t>
            </a:r>
          </a:p>
        </p:txBody>
      </p:sp>
      <p:graphicFrame>
        <p:nvGraphicFramePr>
          <p:cNvPr id="58371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670810" y="1919605"/>
          <a:ext cx="1662430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89000" imgH="228600" progId="Equation.KSEE3">
                  <p:embed/>
                </p:oleObj>
              </mc:Choice>
              <mc:Fallback>
                <p:oleObj r:id="rId2" imgW="889000" imgH="228600" progId="Equation.KSEE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70810" y="1919605"/>
                        <a:ext cx="1662430" cy="4267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58723" y="1936115"/>
          <a:ext cx="311150" cy="347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03200" imgH="228600" progId="Equation.KSEE3">
                  <p:embed/>
                </p:oleObj>
              </mc:Choice>
              <mc:Fallback>
                <p:oleObj r:id="rId4" imgW="203200" imgH="228600" progId="Equation.KSEE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58723" y="1936115"/>
                        <a:ext cx="311150" cy="3476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0153015" y="3194368"/>
          <a:ext cx="792163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533400" imgH="228600" progId="Equation.KSEE3">
                  <p:embed/>
                </p:oleObj>
              </mc:Choice>
              <mc:Fallback>
                <p:oleObj r:id="rId6" imgW="533400" imgH="228600" progId="Equation.KSEE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53015" y="3194368"/>
                        <a:ext cx="792163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文本框 1"/>
          <p:cNvSpPr txBox="1"/>
          <p:nvPr/>
        </p:nvSpPr>
        <p:spPr>
          <a:xfrm>
            <a:off x="2082800" y="333375"/>
            <a:ext cx="8110538" cy="47694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en-US" altLang="zh-CN" sz="2200" b="1" dirty="0">
                <a:latin typeface="宋体" panose="02010600030101010101" pitchFamily="2" charset="-122"/>
              </a:rPr>
              <a:t>Ford-Fulkerson</a:t>
            </a:r>
            <a:r>
              <a:rPr lang="zh-CN" altLang="en-US" sz="2200" b="1" dirty="0">
                <a:latin typeface="宋体" panose="02010600030101010101" pitchFamily="2" charset="-122"/>
              </a:rPr>
              <a:t>算法复杂性分析</a:t>
            </a:r>
          </a:p>
          <a:p>
            <a:endParaRPr lang="en-US" altLang="zh-CN" dirty="0">
              <a:latin typeface="宋体" panose="02010600030101010101" pitchFamily="2" charset="-122"/>
            </a:endParaRPr>
          </a:p>
          <a:p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</a:rPr>
              <a:t>）每次循环所用时间：包括三个操作，</a:t>
            </a:r>
            <a:r>
              <a:rPr lang="zh-CN" altLang="en-US" sz="2200" b="1" dirty="0">
                <a:latin typeface="宋体" panose="02010600030101010101" pitchFamily="2" charset="-122"/>
              </a:rPr>
              <a:t>计算残存网络</a:t>
            </a:r>
            <a:r>
              <a:rPr lang="zh-CN" altLang="en-US" sz="2200" dirty="0">
                <a:latin typeface="宋体" panose="02010600030101010101" pitchFamily="2" charset="-122"/>
              </a:rPr>
              <a:t>、</a:t>
            </a:r>
            <a:r>
              <a:rPr lang="zh-CN" altLang="en-US" sz="2200" b="1" dirty="0">
                <a:latin typeface="宋体" panose="02010600030101010101" pitchFamily="2" charset="-122"/>
              </a:rPr>
              <a:t>寻找增广路径</a:t>
            </a:r>
            <a:r>
              <a:rPr lang="zh-CN" altLang="en-US" sz="2200" dirty="0">
                <a:latin typeface="宋体" panose="02010600030101010101" pitchFamily="2" charset="-122"/>
              </a:rPr>
              <a:t>和</a:t>
            </a:r>
            <a:r>
              <a:rPr lang="zh-CN" altLang="en-US" sz="2200" b="1" dirty="0">
                <a:latin typeface="宋体" panose="02010600030101010101" pitchFamily="2" charset="-122"/>
              </a:rPr>
              <a:t>更新每条边的流值</a:t>
            </a:r>
          </a:p>
          <a:p>
            <a:r>
              <a:rPr lang="zh-CN" altLang="en-US" sz="2200" b="1" dirty="0">
                <a:latin typeface="宋体" panose="02010600030101010101" pitchFamily="2" charset="-122"/>
              </a:rPr>
              <a:t>     </a:t>
            </a:r>
          </a:p>
          <a:p>
            <a:r>
              <a:rPr lang="zh-CN" altLang="en-US" sz="2200" b="1" dirty="0">
                <a:latin typeface="宋体" panose="02010600030101010101" pitchFamily="2" charset="-122"/>
              </a:rPr>
              <a:t>      </a:t>
            </a:r>
            <a:r>
              <a:rPr lang="zh-CN" altLang="en-US" sz="2200" dirty="0">
                <a:latin typeface="宋体" panose="02010600030101010101" pitchFamily="2" charset="-122"/>
              </a:rPr>
              <a:t>计算残存网络需要计算每条边的残存容量，运行时间为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r>
              <a:rPr lang="zh-CN" altLang="en-US" sz="2200" dirty="0">
                <a:latin typeface="宋体" panose="02010600030101010101" pitchFamily="2" charset="-122"/>
              </a:rPr>
              <a:t>     </a:t>
            </a:r>
          </a:p>
          <a:p>
            <a:r>
              <a:rPr lang="zh-CN" altLang="en-US" sz="2200" dirty="0">
                <a:latin typeface="宋体" panose="02010600030101010101" pitchFamily="2" charset="-122"/>
              </a:rPr>
              <a:t>      利用深度优先搜索或者广度优先搜索，计算增广路径的时 </a:t>
            </a:r>
          </a:p>
          <a:p>
            <a:r>
              <a:rPr lang="zh-CN" altLang="en-US" sz="2200" dirty="0">
                <a:latin typeface="宋体" panose="02010600030101010101" pitchFamily="2" charset="-122"/>
              </a:rPr>
              <a:t>     间是</a:t>
            </a:r>
          </a:p>
          <a:p>
            <a:endParaRPr lang="zh-CN" altLang="en-US" sz="2200" dirty="0">
              <a:latin typeface="宋体" panose="02010600030101010101" pitchFamily="2" charset="-122"/>
            </a:endParaRPr>
          </a:p>
          <a:p>
            <a:r>
              <a:rPr lang="zh-CN" altLang="en-US" sz="2200" dirty="0">
                <a:latin typeface="宋体" panose="02010600030101010101" pitchFamily="2" charset="-122"/>
              </a:rPr>
              <a:t>     更新每条边的流值的时间是</a:t>
            </a:r>
          </a:p>
          <a:p>
            <a:endParaRPr lang="zh-CN" altLang="en-US" sz="2200" dirty="0">
              <a:latin typeface="宋体" panose="02010600030101010101" pitchFamily="2" charset="-122"/>
            </a:endParaRPr>
          </a:p>
          <a:p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</a:rPr>
              <a:t>问题</a:t>
            </a:r>
            <a:r>
              <a:rPr lang="zh-CN" altLang="en-US" sz="2200" dirty="0">
                <a:latin typeface="宋体" panose="02010600030101010101" pitchFamily="2" charset="-122"/>
              </a:rPr>
              <a:t>：时间复杂性与最大流值有关，当最大流值非常大时，效率较低</a:t>
            </a:r>
          </a:p>
        </p:txBody>
      </p:sp>
      <p:graphicFrame>
        <p:nvGraphicFramePr>
          <p:cNvPr id="59395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266498" y="3697288"/>
          <a:ext cx="75247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82600" imgH="203200" progId="Equation.KSEE3">
                  <p:embed/>
                </p:oleObj>
              </mc:Choice>
              <mc:Fallback>
                <p:oleObj r:id="rId2" imgW="482600" imgH="203200" progId="Equation.KSEE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266498" y="3697288"/>
                        <a:ext cx="752475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738043" y="1999298"/>
          <a:ext cx="73183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82600" imgH="203200" progId="Equation.KSEE3">
                  <p:embed/>
                </p:oleObj>
              </mc:Choice>
              <mc:Fallback>
                <p:oleObj r:id="rId4" imgW="482600" imgH="203200" progId="Equation.KSEE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738043" y="1999298"/>
                        <a:ext cx="731837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7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09010" y="3016885"/>
          <a:ext cx="2232025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422400" imgH="203200" progId="Equation.KSEE3">
                  <p:embed/>
                </p:oleObj>
              </mc:Choice>
              <mc:Fallback>
                <p:oleObj r:id="rId5" imgW="1422400" imgH="203200" progId="Equation.KSEE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9010" y="3016885"/>
                        <a:ext cx="2232025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文本框 1"/>
          <p:cNvSpPr txBox="1"/>
          <p:nvPr/>
        </p:nvSpPr>
        <p:spPr>
          <a:xfrm>
            <a:off x="2082800" y="333375"/>
            <a:ext cx="8110538" cy="19996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宋体" panose="02010600030101010101" pitchFamily="2" charset="-122"/>
              </a:rPr>
              <a:t>Edmonds-Karp</a:t>
            </a:r>
            <a:r>
              <a:rPr lang="zh-CN" altLang="en-US" sz="2200" b="1" dirty="0">
                <a:latin typeface="宋体" panose="02010600030101010101" pitchFamily="2" charset="-122"/>
              </a:rPr>
              <a:t>算法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仍然是基于</a:t>
            </a:r>
            <a:r>
              <a:rPr lang="en-US" altLang="zh-CN" sz="2200" dirty="0">
                <a:latin typeface="宋体" panose="02010600030101010101" pitchFamily="2" charset="-122"/>
              </a:rPr>
              <a:t>Ford-Fulkerson</a:t>
            </a:r>
            <a:r>
              <a:rPr lang="zh-CN" altLang="en-US" sz="2200" dirty="0">
                <a:latin typeface="宋体" panose="02010600030101010101" pitchFamily="2" charset="-122"/>
              </a:rPr>
              <a:t>方法，使用广度优先搜索寻找源结点到汇点的最短路径作为增广路径，得到不依赖于最大流值的运行时间上界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</p:txBody>
      </p:sp>
      <p:pic>
        <p:nvPicPr>
          <p:cNvPr id="60419" name="图片 1" descr="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888" y="1690688"/>
            <a:ext cx="6897687" cy="2801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2551113" y="2636838"/>
            <a:ext cx="6353175" cy="360363"/>
          </a:xfrm>
          <a:prstGeom prst="rect">
            <a:avLst/>
          </a:prstGeom>
          <a:noFill/>
          <a:ln>
            <a:solidFill>
              <a:schemeClr val="accent2"/>
            </a:solidFill>
          </a:ln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dk1">
                        <a:tint val="62000"/>
                        <a:satMod val="180000"/>
                      </a:schemeClr>
                    </a:gs>
                    <a:gs pos="65000">
                      <a:schemeClr val="dk1">
                        <a:tint val="32000"/>
                        <a:satMod val="250000"/>
                      </a:schemeClr>
                    </a:gs>
                    <a:gs pos="100000">
                      <a:schemeClr val="dk1">
                        <a:tint val="23000"/>
                        <a:satMod val="300000"/>
                      </a:schemeClr>
                    </a:gs>
                  </a:gsLst>
                  <a:lin ang="16200000" scaled="0"/>
                </a:gradFill>
              </a14:hiddenFill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线形标注 1 3"/>
          <p:cNvSpPr/>
          <p:nvPr/>
        </p:nvSpPr>
        <p:spPr>
          <a:xfrm>
            <a:off x="7248525" y="1955800"/>
            <a:ext cx="2809875" cy="611188"/>
          </a:xfrm>
          <a:prstGeom prst="borderCallout1">
            <a:avLst>
              <a:gd name="adj1" fmla="val 51041"/>
              <a:gd name="adj2" fmla="val -514"/>
              <a:gd name="adj3" fmla="val 112500"/>
              <a:gd name="adj4" fmla="val -38333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使用广度优先搜索寻找最短路径作为增广路径</a:t>
            </a:r>
          </a:p>
        </p:txBody>
      </p:sp>
      <p:sp>
        <p:nvSpPr>
          <p:cNvPr id="60422" name="文本框 4"/>
          <p:cNvSpPr txBox="1"/>
          <p:nvPr/>
        </p:nvSpPr>
        <p:spPr>
          <a:xfrm>
            <a:off x="2174875" y="4633913"/>
            <a:ext cx="8097838" cy="7067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>
              <a:latin typeface="Lucida Sans Unicode" panose="020B0602030504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运行时间：</a:t>
            </a:r>
          </a:p>
        </p:txBody>
      </p:sp>
      <p:graphicFrame>
        <p:nvGraphicFramePr>
          <p:cNvPr id="60423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75050" y="4868863"/>
          <a:ext cx="137318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62000" imgH="228600" progId="Equation.KSEE3">
                  <p:embed/>
                </p:oleObj>
              </mc:Choice>
              <mc:Fallback>
                <p:oleObj r:id="rId3" imgW="762000" imgH="228600" progId="Equation.KSEE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75050" y="4868863"/>
                        <a:ext cx="1373188" cy="411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文本框 1"/>
          <p:cNvSpPr txBox="1"/>
          <p:nvPr/>
        </p:nvSpPr>
        <p:spPr>
          <a:xfrm>
            <a:off x="1469390" y="333375"/>
            <a:ext cx="922782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宋体" panose="02010600030101010101" pitchFamily="2" charset="-122"/>
              </a:rPr>
              <a:t>Edmonds-Karp</a:t>
            </a:r>
            <a:r>
              <a:rPr lang="zh-CN" altLang="en-US" sz="2200" b="1" dirty="0">
                <a:latin typeface="宋体" panose="02010600030101010101" pitchFamily="2" charset="-122"/>
              </a:rPr>
              <a:t>算法运行时间分析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 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基本分析思路</a:t>
            </a:r>
            <a:r>
              <a:rPr lang="zh-CN" altLang="en-US" sz="2200" dirty="0">
                <a:latin typeface="宋体" panose="02010600030101010101" pitchFamily="2" charset="-122"/>
              </a:rPr>
              <a:t>：首先证明由于采用广度优先搜索，找到的增广路径的长度是递增的，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</a:rPr>
              <a:t>从而得到</a:t>
            </a:r>
            <a:r>
              <a:rPr lang="en-US" altLang="zh-CN" sz="2200" dirty="0">
                <a:solidFill>
                  <a:srgbClr val="FF0000"/>
                </a:solidFill>
                <a:latin typeface="宋体" panose="02010600030101010101" pitchFamily="2" charset="-122"/>
              </a:rPr>
              <a:t>while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</a:rPr>
              <a:t>循环执行的次数上界</a:t>
            </a:r>
            <a:r>
              <a:rPr lang="zh-CN" altLang="en-US" sz="2200" dirty="0">
                <a:latin typeface="宋体" panose="02010600030101010101" pitchFamily="2" charset="-122"/>
              </a:rPr>
              <a:t>，结合每次</a:t>
            </a:r>
            <a:r>
              <a:rPr lang="en-US" altLang="zh-CN" sz="2200" dirty="0">
                <a:latin typeface="宋体" panose="02010600030101010101" pitchFamily="2" charset="-122"/>
              </a:rPr>
              <a:t>while</a:t>
            </a:r>
            <a:r>
              <a:rPr lang="zh-CN" altLang="en-US" sz="2200" dirty="0">
                <a:latin typeface="宋体" panose="02010600030101010101" pitchFamily="2" charset="-122"/>
              </a:rPr>
              <a:t>循环执行的时间，得到运行时间上界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文本框 1"/>
          <p:cNvSpPr txBox="1"/>
          <p:nvPr/>
        </p:nvSpPr>
        <p:spPr>
          <a:xfrm>
            <a:off x="2082800" y="330200"/>
            <a:ext cx="5451475" cy="61239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流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给定             和容量函数                  ，源结点为</a:t>
            </a:r>
            <a:r>
              <a:rPr lang="en-US" altLang="zh-CN" sz="2200" dirty="0">
                <a:latin typeface="Lucida Sans Unicode" panose="020B0602030504020204" pitchFamily="34" charset="0"/>
              </a:rPr>
              <a:t>s</a:t>
            </a:r>
            <a:r>
              <a:rPr lang="zh-CN" altLang="en-US" sz="2200" dirty="0">
                <a:latin typeface="Lucida Sans Unicode" panose="020B0602030504020204" pitchFamily="34" charset="0"/>
              </a:rPr>
              <a:t>，汇点为</a:t>
            </a:r>
            <a:r>
              <a:rPr lang="en-US" altLang="zh-CN" sz="2200" dirty="0">
                <a:latin typeface="Lucida Sans Unicode" panose="020B0602030504020204" pitchFamily="34" charset="0"/>
              </a:rPr>
              <a:t>t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流</a:t>
            </a:r>
            <a:r>
              <a:rPr lang="zh-CN" altLang="en-US" sz="2200" dirty="0">
                <a:latin typeface="Lucida Sans Unicode" panose="020B0602030504020204" pitchFamily="34" charset="0"/>
              </a:rPr>
              <a:t>是定义在</a:t>
            </a:r>
            <a:r>
              <a:rPr lang="en-US" altLang="zh-CN" sz="2200" dirty="0">
                <a:latin typeface="Lucida Sans Unicode" panose="020B0602030504020204" pitchFamily="34" charset="0"/>
              </a:rPr>
              <a:t>G</a:t>
            </a:r>
            <a:r>
              <a:rPr lang="zh-CN" altLang="en-US" sz="2200" dirty="0">
                <a:latin typeface="Lucida Sans Unicode" panose="020B0602030504020204" pitchFamily="34" charset="0"/>
              </a:rPr>
              <a:t>上的实值函数               ，满足两条性质：    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容量限制</a:t>
            </a:r>
            <a:r>
              <a:rPr lang="en-US" altLang="zh-CN" sz="2200" b="1" dirty="0">
                <a:latin typeface="Lucida Sans Unicode" panose="020B0602030504020204" pitchFamily="34" charset="0"/>
              </a:rPr>
              <a:t>: </a:t>
            </a:r>
            <a:r>
              <a:rPr lang="zh-CN" altLang="en-US" sz="2200" dirty="0">
                <a:latin typeface="Lucida Sans Unicode" panose="020B0602030504020204" pitchFamily="34" charset="0"/>
              </a:rPr>
              <a:t>对于所有的结点         ，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流量守恒</a:t>
            </a:r>
            <a:r>
              <a:rPr lang="zh-CN" altLang="en-US" sz="2200" dirty="0">
                <a:latin typeface="Lucida Sans Unicode" panose="020B0602030504020204" pitchFamily="34" charset="0"/>
              </a:rPr>
              <a:t>：对于所有结点                ，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   被称为从结点</a:t>
            </a:r>
            <a:r>
              <a:rPr lang="en-US" altLang="zh-CN" sz="2200" dirty="0">
                <a:latin typeface="Lucida Sans Unicode" panose="020B0602030504020204" pitchFamily="34" charset="0"/>
              </a:rPr>
              <a:t>u</a:t>
            </a:r>
            <a:r>
              <a:rPr lang="zh-CN" altLang="en-US" sz="2200" dirty="0">
                <a:latin typeface="Lucida Sans Unicode" panose="020B0602030504020204" pitchFamily="34" charset="0"/>
              </a:rPr>
              <a:t>到结点</a:t>
            </a:r>
            <a:r>
              <a:rPr lang="en-US" altLang="zh-CN" sz="2200" dirty="0">
                <a:latin typeface="Lucida Sans Unicode" panose="020B0602030504020204" pitchFamily="34" charset="0"/>
              </a:rPr>
              <a:t>v</a:t>
            </a:r>
            <a:r>
              <a:rPr lang="zh-CN" altLang="en-US" sz="2200" dirty="0">
                <a:latin typeface="Lucida Sans Unicode" panose="020B0602030504020204" pitchFamily="34" charset="0"/>
              </a:rPr>
              <a:t>的流。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600" dirty="0">
              <a:latin typeface="Lucida Sans Unicode" panose="020B0602030504020204" pitchFamily="34" charset="0"/>
            </a:endParaRPr>
          </a:p>
        </p:txBody>
      </p:sp>
      <p:graphicFrame>
        <p:nvGraphicFramePr>
          <p:cNvPr id="15363" name="对象 13"/>
          <p:cNvGraphicFramePr/>
          <p:nvPr/>
        </p:nvGraphicFramePr>
        <p:xfrm>
          <a:off x="2757488" y="912813"/>
          <a:ext cx="1100137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03935" imgH="278130" progId="Equation.KSEE3">
                  <p:embed/>
                </p:oleObj>
              </mc:Choice>
              <mc:Fallback>
                <p:oleObj r:id="rId2" imgW="1003935" imgH="278130" progId="Equation.KSEE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57488" y="912813"/>
                        <a:ext cx="1100137" cy="338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322888" y="912813"/>
          <a:ext cx="1547812" cy="33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54100" imgH="228600" progId="Equation.KSEE3">
                  <p:embed/>
                </p:oleObj>
              </mc:Choice>
              <mc:Fallback>
                <p:oleObj r:id="rId4" imgW="1054100" imgH="228600" progId="Equation.KSEE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322888" y="912813"/>
                        <a:ext cx="1547812" cy="338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48300" y="1879600"/>
          <a:ext cx="1384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889000" imgH="203200" progId="Equation.KSEE3">
                  <p:embed/>
                </p:oleObj>
              </mc:Choice>
              <mc:Fallback>
                <p:oleObj r:id="rId6" imgW="889000" imgH="203200" progId="Equation.KSEE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48300" y="1879600"/>
                        <a:ext cx="1384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48300" y="2852738"/>
          <a:ext cx="811213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95300" imgH="203200" progId="Equation.KSEE3">
                  <p:embed/>
                </p:oleObj>
              </mc:Choice>
              <mc:Fallback>
                <p:oleObj r:id="rId8" imgW="495300" imgH="203200" progId="Equation.KSEE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448300" y="2852738"/>
                        <a:ext cx="811213" cy="3317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7" name="组合 1"/>
          <p:cNvGrpSpPr/>
          <p:nvPr/>
        </p:nvGrpSpPr>
        <p:grpSpPr>
          <a:xfrm>
            <a:off x="3975100" y="3443288"/>
            <a:ext cx="2352675" cy="393700"/>
            <a:chOff x="2339975" y="2584450"/>
            <a:chExt cx="2352675" cy="393700"/>
          </a:xfrm>
        </p:grpSpPr>
        <p:graphicFrame>
          <p:nvGraphicFramePr>
            <p:cNvPr id="15374" name="对象 3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339975" y="2584450"/>
            <a:ext cx="2352675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1219200" imgH="203200" progId="Equation.3">
                    <p:embed/>
                  </p:oleObj>
                </mc:Choice>
                <mc:Fallback>
                  <p:oleObj r:id="rId10" imgW="1219200" imgH="203200" progId="Equation.3">
                    <p:embed/>
                    <p:pic>
                      <p:nvPicPr>
                        <p:cNvPr id="0" name="图片 3111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339975" y="2584450"/>
                          <a:ext cx="2352675" cy="393700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矩形 31"/>
            <p:cNvSpPr/>
            <p:nvPr/>
          </p:nvSpPr>
          <p:spPr>
            <a:xfrm>
              <a:off x="2339975" y="2584450"/>
              <a:ext cx="2352675" cy="3937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tint val="62000"/>
                          <a:satMod val="180000"/>
                        </a:schemeClr>
                      </a:gs>
                      <a:gs pos="65000">
                        <a:schemeClr val="accent1">
                          <a:tint val="32000"/>
                          <a:satMod val="250000"/>
                        </a:schemeClr>
                      </a:gs>
                      <a:gs pos="100000">
                        <a:schemeClr val="accent1">
                          <a:tint val="23000"/>
                          <a:satMod val="300000"/>
                        </a:schemeClr>
                      </a:gs>
                    </a:gsLst>
                    <a:lin ang="16200000" scaled="0"/>
                  </a:gra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15368" name="对象 3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32400" y="4127500"/>
          <a:ext cx="14795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787400" imgH="203200" progId="Equation.KSEE3">
                  <p:embed/>
                </p:oleObj>
              </mc:Choice>
              <mc:Fallback>
                <p:oleObj r:id="rId12" imgW="787400" imgH="203200" progId="Equation.KSEE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232400" y="4127500"/>
                        <a:ext cx="147955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9" name="组合 2"/>
          <p:cNvGrpSpPr/>
          <p:nvPr/>
        </p:nvGrpSpPr>
        <p:grpSpPr>
          <a:xfrm>
            <a:off x="3857625" y="4606925"/>
            <a:ext cx="2697163" cy="663575"/>
            <a:chOff x="2151063" y="3797300"/>
            <a:chExt cx="2697162" cy="663575"/>
          </a:xfrm>
        </p:grpSpPr>
        <p:graphicFrame>
          <p:nvGraphicFramePr>
            <p:cNvPr id="15372" name="对象 3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151063" y="3797300"/>
            <a:ext cx="2697162" cy="6619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1397000" imgH="342900" progId="Equation.KSEE3">
                    <p:embed/>
                  </p:oleObj>
                </mc:Choice>
                <mc:Fallback>
                  <p:oleObj r:id="rId14" imgW="1397000" imgH="342900" progId="Equation.KSEE3">
                    <p:embed/>
                    <p:pic>
                      <p:nvPicPr>
                        <p:cNvPr id="0" name="图片 3095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151063" y="3797300"/>
                          <a:ext cx="2697162" cy="661988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8" name="矩形 37"/>
            <p:cNvSpPr/>
            <p:nvPr/>
          </p:nvSpPr>
          <p:spPr>
            <a:xfrm>
              <a:off x="2151063" y="3797300"/>
              <a:ext cx="2697162" cy="663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tint val="62000"/>
                          <a:satMod val="180000"/>
                        </a:schemeClr>
                      </a:gs>
                      <a:gs pos="65000">
                        <a:schemeClr val="accent1">
                          <a:tint val="32000"/>
                          <a:satMod val="250000"/>
                        </a:schemeClr>
                      </a:gs>
                      <a:gs pos="100000">
                        <a:schemeClr val="accent1">
                          <a:tint val="23000"/>
                          <a:satMod val="300000"/>
                        </a:schemeClr>
                      </a:gs>
                    </a:gsLst>
                    <a:lin ang="16200000" scaled="0"/>
                  </a:gra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aphicFrame>
        <p:nvGraphicFramePr>
          <p:cNvPr id="15370" name="对象 3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06613" y="5516563"/>
          <a:ext cx="7651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469900" imgH="203200" progId="Equation.KSEE3">
                  <p:embed/>
                </p:oleObj>
              </mc:Choice>
              <mc:Fallback>
                <p:oleObj r:id="rId16" imgW="469900" imgH="203200" progId="Equation.KSEE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06613" y="5516563"/>
                        <a:ext cx="765175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71" name="图片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55280" y="809625"/>
            <a:ext cx="3718560" cy="168211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文本框 1"/>
          <p:cNvSpPr txBox="1"/>
          <p:nvPr/>
        </p:nvSpPr>
        <p:spPr>
          <a:xfrm>
            <a:off x="2082800" y="333375"/>
            <a:ext cx="8110538" cy="59080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宋体" panose="02010600030101010101" pitchFamily="2" charset="-122"/>
              </a:rPr>
              <a:t>Edmonds-Karp</a:t>
            </a:r>
            <a:r>
              <a:rPr lang="zh-CN" altLang="en-US" sz="2200" b="1" dirty="0">
                <a:latin typeface="宋体" panose="02010600030101010101" pitchFamily="2" charset="-122"/>
              </a:rPr>
              <a:t>算法运行时间分析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000" dirty="0">
                <a:latin typeface="宋体" panose="02010600030101010101" pitchFamily="2" charset="-122"/>
              </a:rPr>
              <a:t>      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       ：表示残存网络中   中从结点</a:t>
            </a:r>
            <a:r>
              <a:rPr lang="en-US" altLang="zh-CN" sz="2200" dirty="0">
                <a:latin typeface="宋体" panose="02010600030101010101" pitchFamily="2" charset="-122"/>
              </a:rPr>
              <a:t>u</a:t>
            </a:r>
            <a:r>
              <a:rPr lang="zh-CN" altLang="en-US" sz="2200" dirty="0">
                <a:latin typeface="宋体" panose="02010600030101010101" pitchFamily="2" charset="-122"/>
              </a:rPr>
              <a:t>到结点</a:t>
            </a:r>
            <a:r>
              <a:rPr lang="en-US" altLang="zh-CN" sz="2200" dirty="0"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latin typeface="宋体" panose="02010600030101010101" pitchFamily="2" charset="-122"/>
              </a:rPr>
              <a:t>的最短路径距离，其中每条边的权重为单位距离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引理</a:t>
            </a:r>
            <a:r>
              <a:rPr lang="en-US" altLang="zh-CN" sz="2200" b="1" dirty="0">
                <a:latin typeface="宋体" panose="02010600030101010101" pitchFamily="2" charset="-122"/>
              </a:rPr>
              <a:t>4</a:t>
            </a:r>
            <a:r>
              <a:rPr lang="zh-CN" altLang="en-US" sz="2200" b="1" dirty="0">
                <a:latin typeface="宋体" panose="02010600030101010101" pitchFamily="2" charset="-122"/>
              </a:rPr>
              <a:t>：</a:t>
            </a:r>
            <a:r>
              <a:rPr lang="zh-CN" altLang="en-US" sz="2200" dirty="0">
                <a:latin typeface="宋体" panose="02010600030101010101" pitchFamily="2" charset="-122"/>
              </a:rPr>
              <a:t>如果</a:t>
            </a:r>
            <a:r>
              <a:rPr lang="en-US" altLang="zh-CN" sz="2200" dirty="0">
                <a:latin typeface="宋体" panose="02010600030101010101" pitchFamily="2" charset="-122"/>
              </a:rPr>
              <a:t>Edmonds-Karp</a:t>
            </a:r>
            <a:r>
              <a:rPr lang="zh-CN" altLang="en-US" sz="2200" dirty="0">
                <a:latin typeface="宋体" panose="02010600030101010101" pitchFamily="2" charset="-122"/>
              </a:rPr>
              <a:t>算法运行的流网络        上，该网络的源结点是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汇点为</a:t>
            </a:r>
            <a:r>
              <a:rPr lang="en-US" altLang="zh-CN" sz="2200" dirty="0">
                <a:latin typeface="宋体" panose="02010600030101010101" pitchFamily="2" charset="-122"/>
              </a:rPr>
              <a:t>t</a:t>
            </a:r>
            <a:r>
              <a:rPr lang="zh-CN" altLang="en-US" sz="2200" dirty="0">
                <a:latin typeface="宋体" panose="02010600030101010101" pitchFamily="2" charset="-122"/>
              </a:rPr>
              <a:t>，则对于所有结点         ，残存网络  中的最短路径距离       随着每次流量的递增而单调递增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证明：利用反证法证明。假设对于某个结点          ，存在一个流量递增操作，导致从源结点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到</a:t>
            </a:r>
            <a:r>
              <a:rPr lang="en-US" altLang="zh-CN" sz="2200" dirty="0"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latin typeface="宋体" panose="02010600030101010101" pitchFamily="2" charset="-122"/>
              </a:rPr>
              <a:t>的路径距离减小。设</a:t>
            </a:r>
            <a:r>
              <a:rPr lang="en-US" altLang="zh-CN" sz="2200" dirty="0">
                <a:latin typeface="宋体" panose="02010600030101010101" pitchFamily="2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</a:rPr>
              <a:t>是第一个导致某条最短路径距离减少的流量递增操作之前的流量， 是递增操作之后的流量。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设</a:t>
            </a:r>
            <a:r>
              <a:rPr lang="en-US" altLang="zh-CN" sz="2200" dirty="0"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latin typeface="宋体" panose="02010600030101010101" pitchFamily="2" charset="-122"/>
              </a:rPr>
              <a:t>是所有在递增操作中最短路径被减小的结点中，     是最小的。根据假设，            。我们的目标就是证明这个不等式不成立。</a:t>
            </a:r>
          </a:p>
        </p:txBody>
      </p:sp>
      <p:graphicFrame>
        <p:nvGraphicFramePr>
          <p:cNvPr id="62467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643813" y="1989138"/>
          <a:ext cx="1090612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5800" imgH="203200" progId="Equation.KSEE3">
                  <p:embed/>
                </p:oleObj>
              </mc:Choice>
              <mc:Fallback>
                <p:oleObj r:id="rId2" imgW="685800" imgH="203200" progId="Equation.KSEE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43813" y="1989138"/>
                        <a:ext cx="1090612" cy="322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8" name="对象 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258050" y="2343150"/>
          <a:ext cx="122555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74065" imgH="203200" progId="Equation.KSEE3">
                  <p:embed/>
                </p:oleObj>
              </mc:Choice>
              <mc:Fallback>
                <p:oleObj r:id="rId4" imgW="774065" imgH="203200" progId="Equation.KSEE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258050" y="2343150"/>
                        <a:ext cx="1225550" cy="322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69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852025" y="2332038"/>
          <a:ext cx="3413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15900" imgH="241300" progId="Equation.KSEE3">
                  <p:embed/>
                </p:oleObj>
              </mc:Choice>
              <mc:Fallback>
                <p:oleObj r:id="rId6" imgW="215900" imgH="241300" progId="Equation.KSEE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52025" y="2332038"/>
                        <a:ext cx="341313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445000" y="2644775"/>
          <a:ext cx="85883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508000" imgH="241300" progId="Equation.KSEE3">
                  <p:embed/>
                </p:oleObj>
              </mc:Choice>
              <mc:Fallback>
                <p:oleObj r:id="rId8" imgW="508000" imgH="241300" progId="Equation.KSEE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445000" y="2644775"/>
                        <a:ext cx="858838" cy="409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对象 1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530783" y="3538855"/>
          <a:ext cx="1316037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774065" imgH="203200" progId="Equation.KSEE3">
                  <p:embed/>
                </p:oleObj>
              </mc:Choice>
              <mc:Fallback>
                <p:oleObj r:id="rId10" imgW="774065" imgH="203200" progId="Equation.KSEE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530783" y="3538855"/>
                        <a:ext cx="1316037" cy="344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9563100" y="4180523"/>
          <a:ext cx="288925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77165" imgH="228600" progId="Equation.KSEE3">
                  <p:embed/>
                </p:oleObj>
              </mc:Choice>
              <mc:Fallback>
                <p:oleObj r:id="rId11" imgW="177165" imgH="228600" progId="Equation.KSEE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563100" y="4180523"/>
                        <a:ext cx="288925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3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321675" y="5077778"/>
          <a:ext cx="792163" cy="395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533400" imgH="266700" progId="Equation.KSEE3">
                  <p:embed/>
                </p:oleObj>
              </mc:Choice>
              <mc:Fallback>
                <p:oleObj r:id="rId13" imgW="533400" imgH="266700" progId="Equation.KSEE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321675" y="5077778"/>
                        <a:ext cx="792163" cy="3952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4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014470" y="5472748"/>
          <a:ext cx="1719263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5" imgW="1130300" imgH="266700" progId="Equation.KSEE3">
                  <p:embed/>
                </p:oleObj>
              </mc:Choice>
              <mc:Fallback>
                <p:oleObj r:id="rId15" imgW="1130300" imgH="266700" progId="Equation.KSEE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014470" y="5472748"/>
                        <a:ext cx="1719263" cy="4048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79650" y="1022350"/>
          <a:ext cx="838200" cy="388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7" imgW="520700" imgH="241300" progId="Equation.KSEE3">
                  <p:embed/>
                </p:oleObj>
              </mc:Choice>
              <mc:Fallback>
                <p:oleObj r:id="rId17" imgW="520700" imgH="241300" progId="Equation.KSEE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79650" y="1022350"/>
                        <a:ext cx="838200" cy="388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48300" y="1022350"/>
          <a:ext cx="3556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9" imgW="215900" imgH="241300" progId="Equation.KSEE3">
                  <p:embed/>
                </p:oleObj>
              </mc:Choice>
              <mc:Fallback>
                <p:oleObj r:id="rId19" imgW="215900" imgH="241300" progId="Equation.KSEE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48300" y="1022350"/>
                        <a:ext cx="355600" cy="396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文本框 1"/>
          <p:cNvSpPr txBox="1"/>
          <p:nvPr/>
        </p:nvSpPr>
        <p:spPr>
          <a:xfrm>
            <a:off x="2082800" y="333375"/>
            <a:ext cx="8110538" cy="66471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宋体" panose="02010600030101010101" pitchFamily="2" charset="-122"/>
                <a:sym typeface="黑体" panose="02010609060101010101" pitchFamily="49" charset="-122"/>
              </a:rPr>
              <a:t>Edmonds-Karp</a:t>
            </a:r>
            <a:r>
              <a:rPr lang="zh-CN" altLang="en-US" sz="2200" b="1" dirty="0">
                <a:latin typeface="宋体" panose="02010600030101010101" pitchFamily="2" charset="-122"/>
                <a:sym typeface="黑体" panose="02010609060101010101" pitchFamily="49" charset="-122"/>
              </a:rPr>
              <a:t>算法运行时间分析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设               为残存网络  中从源结点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到结点</a:t>
            </a:r>
            <a:r>
              <a:rPr lang="en-US" altLang="zh-CN" sz="2200" dirty="0"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latin typeface="宋体" panose="02010600030101010101" pitchFamily="2" charset="-122"/>
              </a:rPr>
              <a:t>的一条最短路径。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可以得到        ，并且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根据</a:t>
            </a:r>
            <a:r>
              <a:rPr lang="en-US" altLang="zh-CN" sz="2200" dirty="0"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latin typeface="宋体" panose="02010600030101010101" pitchFamily="2" charset="-122"/>
              </a:rPr>
              <a:t>的选取，可以得到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我们断言        。否则，则有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与假设               矛盾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</a:rPr>
              <a:t>  </a:t>
            </a:r>
          </a:p>
        </p:txBody>
      </p:sp>
      <p:graphicFrame>
        <p:nvGraphicFramePr>
          <p:cNvPr id="63491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95550" y="1041400"/>
          <a:ext cx="2016125" cy="30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091565" imgH="165100" progId="Equation.KSEE3">
                  <p:embed/>
                </p:oleObj>
              </mc:Choice>
              <mc:Fallback>
                <p:oleObj r:id="rId2" imgW="1091565" imgH="165100" progId="Equation.KSEE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95550" y="1041400"/>
                        <a:ext cx="2016125" cy="306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51538" y="1041400"/>
          <a:ext cx="398462" cy="43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41300" imgH="266700" progId="Equation.KSEE3">
                  <p:embed/>
                </p:oleObj>
              </mc:Choice>
              <mc:Fallback>
                <p:oleObj r:id="rId4" imgW="241300" imgH="266700" progId="Equation.KSEE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51538" y="1041400"/>
                        <a:ext cx="398462" cy="439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60738" y="2020888"/>
          <a:ext cx="108108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685800" imgH="266700" progId="Equation.KSEE3">
                  <p:embed/>
                </p:oleObj>
              </mc:Choice>
              <mc:Fallback>
                <p:oleObj r:id="rId6" imgW="685800" imgH="266700" progId="Equation.KSEE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60738" y="2020888"/>
                        <a:ext cx="1081087" cy="422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494" name="图片 4" descr="4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03838" y="2078038"/>
            <a:ext cx="2382837" cy="342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3495" name="图片 5" descr="4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87938" y="2708275"/>
            <a:ext cx="2028825" cy="4095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3496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360738" y="3357563"/>
          <a:ext cx="1006475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660400" imgH="241300" progId="Equation.KSEE3">
                  <p:embed/>
                </p:oleObj>
              </mc:Choice>
              <mc:Fallback>
                <p:oleObj r:id="rId10" imgW="660400" imgH="241300" progId="Equation.KSEE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360738" y="3357563"/>
                        <a:ext cx="1006475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3497" name="图片 7" descr="4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00600" y="3957638"/>
            <a:ext cx="2786063" cy="114458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3498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59125" y="5734050"/>
          <a:ext cx="1787525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1130300" imgH="266700" progId="Equation.KSEE3">
                  <p:embed/>
                </p:oleObj>
              </mc:Choice>
              <mc:Fallback>
                <p:oleObj r:id="rId13" imgW="1130300" imgH="266700" progId="Equation.KSEE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159125" y="5734050"/>
                        <a:ext cx="1787525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文本框 1"/>
          <p:cNvSpPr txBox="1"/>
          <p:nvPr/>
        </p:nvSpPr>
        <p:spPr>
          <a:xfrm>
            <a:off x="2082800" y="333375"/>
            <a:ext cx="8201025" cy="54775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宋体" panose="02010600030101010101" pitchFamily="2" charset="-122"/>
                <a:sym typeface="黑体" panose="02010609060101010101" pitchFamily="49" charset="-122"/>
              </a:rPr>
              <a:t>Edmonds-Karp</a:t>
            </a:r>
            <a:r>
              <a:rPr lang="zh-CN" altLang="en-US" sz="2200" b="1" dirty="0">
                <a:latin typeface="宋体" panose="02010600030101010101" pitchFamily="2" charset="-122"/>
                <a:sym typeface="黑体" panose="02010609060101010101" pitchFamily="49" charset="-122"/>
              </a:rPr>
              <a:t>算法运行时间分析</a:t>
            </a: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结论是        ，       ，也就是说在增量计算以后，边（</a:t>
            </a:r>
            <a:r>
              <a:rPr lang="en-US" altLang="zh-CN" sz="2200" dirty="0">
                <a:latin typeface="宋体" panose="02010600030101010101" pitchFamily="2" charset="-122"/>
              </a:rPr>
              <a:t>u,v</a:t>
            </a:r>
            <a:r>
              <a:rPr lang="zh-CN" altLang="en-US" sz="2200" dirty="0">
                <a:latin typeface="宋体" panose="02010600030101010101" pitchFamily="2" charset="-122"/>
              </a:rPr>
              <a:t>）的残存容量从</a:t>
            </a:r>
            <a:r>
              <a:rPr lang="en-US" altLang="zh-CN" sz="2200" dirty="0">
                <a:latin typeface="宋体" panose="02010600030101010101" pitchFamily="2" charset="-122"/>
              </a:rPr>
              <a:t>0</a:t>
            </a:r>
            <a:r>
              <a:rPr lang="zh-CN" altLang="en-US" sz="2200" dirty="0">
                <a:latin typeface="宋体" panose="02010600030101010101" pitchFamily="2" charset="-122"/>
              </a:rPr>
              <a:t>变到了一个正值。可以知道递增操作增加了从</a:t>
            </a:r>
            <a:r>
              <a:rPr lang="en-US" altLang="zh-CN" sz="2200" dirty="0"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latin typeface="宋体" panose="02010600030101010101" pitchFamily="2" charset="-122"/>
              </a:rPr>
              <a:t>到</a:t>
            </a:r>
            <a:r>
              <a:rPr lang="en-US" altLang="zh-CN" sz="2200" dirty="0">
                <a:latin typeface="宋体" panose="02010600030101010101" pitchFamily="2" charset="-122"/>
              </a:rPr>
              <a:t>u</a:t>
            </a:r>
            <a:r>
              <a:rPr lang="zh-CN" altLang="en-US" sz="2200" dirty="0">
                <a:latin typeface="宋体" panose="02010600030101010101" pitchFamily="2" charset="-122"/>
              </a:rPr>
              <a:t>的流量。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也就是说残存网络  中从源结点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到结点</a:t>
            </a:r>
            <a:r>
              <a:rPr lang="en-US" altLang="zh-CN" sz="2200" dirty="0">
                <a:latin typeface="宋体" panose="02010600030101010101" pitchFamily="2" charset="-122"/>
              </a:rPr>
              <a:t>u</a:t>
            </a:r>
            <a:r>
              <a:rPr lang="zh-CN" altLang="en-US" sz="2200" dirty="0">
                <a:latin typeface="宋体" panose="02010600030101010101" pitchFamily="2" charset="-122"/>
              </a:rPr>
              <a:t>的最短路径上的最后一条边是（</a:t>
            </a:r>
            <a:r>
              <a:rPr lang="en-US" altLang="zh-CN" sz="2200" dirty="0">
                <a:latin typeface="宋体" panose="02010600030101010101" pitchFamily="2" charset="-122"/>
              </a:rPr>
              <a:t>v,u</a:t>
            </a:r>
            <a:r>
              <a:rPr lang="zh-CN" altLang="en-US" sz="2200" dirty="0">
                <a:latin typeface="宋体" panose="02010600030101010101" pitchFamily="2" charset="-122"/>
              </a:rPr>
              <a:t>）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因此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与假设             矛盾。</a:t>
            </a:r>
          </a:p>
        </p:txBody>
      </p:sp>
      <p:graphicFrame>
        <p:nvGraphicFramePr>
          <p:cNvPr id="64515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71813" y="1041400"/>
          <a:ext cx="1008062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60400" imgH="241300" progId="Equation.KSEE3">
                  <p:embed/>
                </p:oleObj>
              </mc:Choice>
              <mc:Fallback>
                <p:oleObj r:id="rId2" imgW="660400" imgH="241300" progId="Equation.KSEE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71813" y="1041400"/>
                        <a:ext cx="1008062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91013" y="1041400"/>
          <a:ext cx="10668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85800" imgH="241300" progId="Equation.KSEE3">
                  <p:embed/>
                </p:oleObj>
              </mc:Choice>
              <mc:Fallback>
                <p:oleObj r:id="rId4" imgW="685800" imgH="241300" progId="Equation.KSEE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291013" y="1041400"/>
                        <a:ext cx="1066800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367213" y="2349500"/>
          <a:ext cx="360362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15900" imgH="241300" progId="Equation.KSEE3">
                  <p:embed/>
                </p:oleObj>
              </mc:Choice>
              <mc:Fallback>
                <p:oleObj r:id="rId6" imgW="215900" imgH="241300" progId="Equation.KSEE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67213" y="2349500"/>
                        <a:ext cx="360362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4518" name="图片 3" descr="4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97200" y="3422650"/>
            <a:ext cx="2809875" cy="11715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4519" name="对象 1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57525" y="5392738"/>
          <a:ext cx="178276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130300" imgH="266700" progId="Equation.KSEE3">
                  <p:embed/>
                </p:oleObj>
              </mc:Choice>
              <mc:Fallback>
                <p:oleObj r:id="rId9" imgW="1130300" imgH="266700" progId="Equation.KSEE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57525" y="5392738"/>
                        <a:ext cx="1782763" cy="420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文本框 1"/>
          <p:cNvSpPr txBox="1"/>
          <p:nvPr/>
        </p:nvSpPr>
        <p:spPr>
          <a:xfrm>
            <a:off x="1956118" y="-160655"/>
            <a:ext cx="8496300" cy="65544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宋体" panose="02010600030101010101" pitchFamily="2" charset="-122"/>
              </a:rPr>
              <a:t> 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定理</a:t>
            </a:r>
            <a:r>
              <a:rPr lang="en-US" altLang="zh-CN" sz="2200" b="1" dirty="0">
                <a:latin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</a:rPr>
              <a:t>：如果</a:t>
            </a:r>
            <a:r>
              <a:rPr lang="en-US" altLang="zh-CN" sz="2200" dirty="0">
                <a:latin typeface="宋体" panose="02010600030101010101" pitchFamily="2" charset="-122"/>
              </a:rPr>
              <a:t>Edmonds-Karp</a:t>
            </a:r>
            <a:r>
              <a:rPr lang="zh-CN" altLang="en-US" sz="2200" dirty="0">
                <a:latin typeface="宋体" panose="02010600030101010101" pitchFamily="2" charset="-122"/>
              </a:rPr>
              <a:t>算法运行在源结点为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汇点为</a:t>
            </a:r>
            <a:r>
              <a:rPr lang="en-US" altLang="zh-CN" sz="2200" dirty="0">
                <a:latin typeface="宋体" panose="02010600030101010101" pitchFamily="2" charset="-122"/>
              </a:rPr>
              <a:t>t</a:t>
            </a:r>
            <a:r>
              <a:rPr lang="zh-CN" altLang="en-US" sz="2200" dirty="0">
                <a:latin typeface="宋体" panose="02010600030101010101" pitchFamily="2" charset="-122"/>
              </a:rPr>
              <a:t>的流网络</a:t>
            </a:r>
            <a:r>
              <a:rPr lang="en-US" altLang="zh-CN" sz="2200" dirty="0">
                <a:latin typeface="宋体" panose="02010600030101010101" pitchFamily="2" charset="-122"/>
              </a:rPr>
              <a:t>G=(V,E)</a:t>
            </a:r>
            <a:r>
              <a:rPr lang="zh-CN" altLang="en-US" sz="2200" dirty="0">
                <a:latin typeface="宋体" panose="02010600030101010101" pitchFamily="2" charset="-122"/>
              </a:rPr>
              <a:t>上，则算法执行的流量递增操作的次数为</a:t>
            </a:r>
            <a:r>
              <a:rPr lang="en-US" altLang="zh-CN" sz="2200" dirty="0">
                <a:latin typeface="宋体" panose="02010600030101010101" pitchFamily="2" charset="-122"/>
              </a:rPr>
              <a:t>O(|V||E|)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证明：定义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</a:rPr>
              <a:t>关键边：</a:t>
            </a:r>
            <a:r>
              <a:rPr lang="zh-CN" altLang="en-US" sz="2200" dirty="0">
                <a:latin typeface="宋体" panose="02010600030101010101" pitchFamily="2" charset="-122"/>
              </a:rPr>
              <a:t>在残存网络  中，如果一条路径</a:t>
            </a:r>
            <a:r>
              <a:rPr lang="en-US" altLang="zh-CN" sz="2200" dirty="0">
                <a:latin typeface="宋体" panose="02010600030101010101" pitchFamily="2" charset="-122"/>
              </a:rPr>
              <a:t>p</a:t>
            </a:r>
            <a:r>
              <a:rPr lang="zh-CN" altLang="en-US" sz="2200" dirty="0">
                <a:latin typeface="宋体" panose="02010600030101010101" pitchFamily="2" charset="-122"/>
              </a:rPr>
              <a:t>的残存容量是该条路径上边（</a:t>
            </a:r>
            <a:r>
              <a:rPr lang="en-US" altLang="zh-CN" sz="2200" dirty="0">
                <a:latin typeface="宋体" panose="02010600030101010101" pitchFamily="2" charset="-122"/>
              </a:rPr>
              <a:t>u,v</a:t>
            </a:r>
            <a:r>
              <a:rPr lang="zh-CN" altLang="en-US" sz="2200" dirty="0">
                <a:latin typeface="宋体" panose="02010600030101010101" pitchFamily="2" charset="-122"/>
              </a:rPr>
              <a:t>）的残存容量，即               ，那么</a:t>
            </a:r>
            <a:r>
              <a:rPr lang="en-US" altLang="zh-CN" sz="2200" dirty="0">
                <a:latin typeface="宋体" panose="02010600030101010101" pitchFamily="2" charset="-122"/>
              </a:rPr>
              <a:t>(u,v)</a:t>
            </a:r>
            <a:r>
              <a:rPr lang="zh-CN" altLang="en-US" sz="2200" dirty="0">
                <a:latin typeface="宋体" panose="02010600030101010101" pitchFamily="2" charset="-122"/>
              </a:rPr>
              <a:t>称为增广路径</a:t>
            </a:r>
            <a:r>
              <a:rPr lang="en-US" altLang="zh-CN" sz="2200" dirty="0">
                <a:latin typeface="宋体" panose="02010600030101010101" pitchFamily="2" charset="-122"/>
              </a:rPr>
              <a:t>p</a:t>
            </a:r>
            <a:r>
              <a:rPr lang="zh-CN" altLang="en-US" sz="2200" dirty="0">
                <a:latin typeface="宋体" panose="02010600030101010101" pitchFamily="2" charset="-122"/>
              </a:rPr>
              <a:t>上的关键边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根据前一个引理，当流值增加的时候，从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到每个结点的距离会增加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利用这个性质，我们可以证明，每条边（</a:t>
            </a:r>
            <a:r>
              <a:rPr lang="en-US" altLang="zh-CN" sz="2200" dirty="0">
                <a:latin typeface="宋体" panose="02010600030101010101" pitchFamily="2" charset="-122"/>
              </a:rPr>
              <a:t>u,v</a:t>
            </a:r>
            <a:r>
              <a:rPr lang="zh-CN" altLang="en-US" sz="2200" dirty="0">
                <a:latin typeface="宋体" panose="02010600030101010101" pitchFamily="2" charset="-122"/>
              </a:rPr>
              <a:t>）成为关键边之后，再下一次成为关键边之时，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到</a:t>
            </a:r>
            <a:r>
              <a:rPr lang="en-US" altLang="zh-CN" sz="2200" dirty="0">
                <a:latin typeface="宋体" panose="02010600030101010101" pitchFamily="2" charset="-122"/>
              </a:rPr>
              <a:t>u</a:t>
            </a:r>
            <a:r>
              <a:rPr lang="zh-CN" altLang="en-US" sz="2200" dirty="0">
                <a:latin typeface="宋体" panose="02010600030101010101" pitchFamily="2" charset="-122"/>
              </a:rPr>
              <a:t>的最短距离会增加</a:t>
            </a:r>
            <a:r>
              <a:rPr lang="en-US" altLang="zh-CN" sz="2200" dirty="0">
                <a:latin typeface="宋体" panose="02010600030101010101" pitchFamily="2" charset="-122"/>
              </a:rPr>
              <a:t>2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因为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到</a:t>
            </a:r>
            <a:r>
              <a:rPr lang="en-US" altLang="zh-CN" sz="2200" dirty="0">
                <a:latin typeface="宋体" panose="02010600030101010101" pitchFamily="2" charset="-122"/>
              </a:rPr>
              <a:t>u</a:t>
            </a:r>
            <a:r>
              <a:rPr lang="zh-CN" altLang="en-US" sz="2200" dirty="0">
                <a:latin typeface="宋体" panose="02010600030101010101" pitchFamily="2" charset="-122"/>
              </a:rPr>
              <a:t>的距离最大是</a:t>
            </a:r>
            <a:r>
              <a:rPr lang="en-US" altLang="zh-CN" sz="2200" dirty="0">
                <a:latin typeface="宋体" panose="02010600030101010101" pitchFamily="2" charset="-122"/>
              </a:rPr>
              <a:t>|V|-2</a:t>
            </a:r>
            <a:r>
              <a:rPr lang="zh-CN" altLang="en-US" sz="2200" dirty="0">
                <a:latin typeface="宋体" panose="02010600030101010101" pitchFamily="2" charset="-122"/>
              </a:rPr>
              <a:t>，所以（</a:t>
            </a:r>
            <a:r>
              <a:rPr lang="en-US" altLang="zh-CN" sz="2200" dirty="0">
                <a:latin typeface="宋体" panose="02010600030101010101" pitchFamily="2" charset="-122"/>
              </a:rPr>
              <a:t>u,v</a:t>
            </a:r>
            <a:r>
              <a:rPr lang="zh-CN" altLang="en-US" sz="2200" dirty="0">
                <a:latin typeface="宋体" panose="02010600030101010101" pitchFamily="2" charset="-122"/>
              </a:rPr>
              <a:t>）成为关键边的次数至多是   </a:t>
            </a: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注意到每次流值增加，都会至少有一条关键边，因此流值递增的操作次数至多为 </a:t>
            </a:r>
            <a:r>
              <a:rPr lang="en-US" altLang="zh-CN" sz="2200" dirty="0">
                <a:latin typeface="宋体" panose="02010600030101010101" pitchFamily="2" charset="-122"/>
              </a:rPr>
              <a:t>O(|V||E|)</a:t>
            </a:r>
            <a:r>
              <a:rPr lang="zh-CN" altLang="en-US" sz="2200" dirty="0">
                <a:latin typeface="宋体" panose="02010600030101010101" pitchFamily="2" charset="-122"/>
              </a:rPr>
              <a:t>                            </a:t>
            </a:r>
          </a:p>
        </p:txBody>
      </p:sp>
      <p:graphicFrame>
        <p:nvGraphicFramePr>
          <p:cNvPr id="65539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15978" y="1466533"/>
          <a:ext cx="35877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15900" imgH="241300" progId="Equation.KSEE3">
                  <p:embed/>
                </p:oleObj>
              </mc:Choice>
              <mc:Fallback>
                <p:oleObj r:id="rId2" imgW="215900" imgH="241300" progId="Equation.KSEE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15978" y="1466533"/>
                        <a:ext cx="358775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540" name="图片 1" descr="4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930" y="1831658"/>
            <a:ext cx="2055813" cy="369887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5541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70145" y="4944110"/>
          <a:ext cx="2860040" cy="4171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397000" imgH="203200" progId="Equation.KSEE3">
                  <p:embed/>
                </p:oleObj>
              </mc:Choice>
              <mc:Fallback>
                <p:oleObj r:id="rId5" imgW="1397000" imgH="203200" progId="Equation.KSEE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70145" y="4944110"/>
                        <a:ext cx="2860040" cy="4171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文本框 1"/>
          <p:cNvSpPr txBox="1"/>
          <p:nvPr/>
        </p:nvSpPr>
        <p:spPr>
          <a:xfrm>
            <a:off x="2082800" y="333375"/>
            <a:ext cx="8110538" cy="50463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宋体" panose="02010600030101010101" pitchFamily="2" charset="-122"/>
              </a:rPr>
              <a:t>Edmonds-Karp</a:t>
            </a:r>
            <a:r>
              <a:rPr lang="zh-CN" altLang="en-US" sz="2200" b="1" dirty="0">
                <a:latin typeface="宋体" panose="02010600030101010101" pitchFamily="2" charset="-122"/>
              </a:rPr>
              <a:t>算法运行时间分析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 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chemeClr val="accent2"/>
                </a:solidFill>
                <a:latin typeface="宋体" panose="02010600030101010101" pitchFamily="2" charset="-122"/>
              </a:rPr>
              <a:t>下面我们证明每条边（</a:t>
            </a:r>
            <a:r>
              <a:rPr lang="en-US" altLang="zh-CN" sz="2200" dirty="0">
                <a:solidFill>
                  <a:schemeClr val="accent2"/>
                </a:solidFill>
                <a:latin typeface="宋体" panose="02010600030101010101" pitchFamily="2" charset="-122"/>
              </a:rPr>
              <a:t>u,v</a:t>
            </a:r>
            <a:r>
              <a:rPr lang="zh-CN" altLang="en-US" sz="2200" dirty="0">
                <a:solidFill>
                  <a:schemeClr val="accent2"/>
                </a:solidFill>
                <a:latin typeface="宋体" panose="02010600030101010101" pitchFamily="2" charset="-122"/>
              </a:rPr>
              <a:t>）成为关键边之后，再下一次成为关键边之时，</a:t>
            </a:r>
            <a:r>
              <a:rPr lang="en-US" altLang="zh-CN" sz="2200" dirty="0">
                <a:solidFill>
                  <a:schemeClr val="accent2"/>
                </a:solidFill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solidFill>
                  <a:schemeClr val="accent2"/>
                </a:solidFill>
                <a:latin typeface="宋体" panose="02010600030101010101" pitchFamily="2" charset="-122"/>
              </a:rPr>
              <a:t>到</a:t>
            </a:r>
            <a:r>
              <a:rPr lang="en-US" altLang="zh-CN" sz="2200" dirty="0">
                <a:solidFill>
                  <a:schemeClr val="accent2"/>
                </a:solidFill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solidFill>
                  <a:schemeClr val="accent2"/>
                </a:solidFill>
                <a:latin typeface="宋体" panose="02010600030101010101" pitchFamily="2" charset="-122"/>
              </a:rPr>
              <a:t>的最短距离会增加</a:t>
            </a:r>
            <a:r>
              <a:rPr lang="en-US" altLang="zh-CN" sz="2200" dirty="0">
                <a:solidFill>
                  <a:schemeClr val="accent2"/>
                </a:solidFill>
                <a:latin typeface="宋体" panose="02010600030101010101" pitchFamily="2" charset="-122"/>
              </a:rPr>
              <a:t>2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当（</a:t>
            </a:r>
            <a:r>
              <a:rPr lang="en-US" altLang="zh-CN" sz="2200" dirty="0">
                <a:latin typeface="宋体" panose="02010600030101010101" pitchFamily="2" charset="-122"/>
              </a:rPr>
              <a:t>u</a:t>
            </a:r>
            <a:r>
              <a:rPr lang="zh-CN" altLang="en-US" sz="2200" dirty="0">
                <a:latin typeface="宋体" panose="02010600030101010101" pitchFamily="2" charset="-122"/>
              </a:rPr>
              <a:t>，</a:t>
            </a:r>
            <a:r>
              <a:rPr lang="en-US" altLang="zh-CN" sz="2200" dirty="0"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latin typeface="宋体" panose="02010600030101010101" pitchFamily="2" charset="-122"/>
              </a:rPr>
              <a:t>）第一次成为关键边时，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当流增加时，因为（</a:t>
            </a:r>
            <a:r>
              <a:rPr lang="en-US" altLang="zh-CN" sz="2200" dirty="0">
                <a:latin typeface="宋体" panose="02010600030101010101" pitchFamily="2" charset="-122"/>
              </a:rPr>
              <a:t>u</a:t>
            </a:r>
            <a:r>
              <a:rPr lang="zh-CN" altLang="en-US" sz="2200" dirty="0">
                <a:latin typeface="宋体" panose="02010600030101010101" pitchFamily="2" charset="-122"/>
              </a:rPr>
              <a:t>，</a:t>
            </a:r>
            <a:r>
              <a:rPr lang="en-US" altLang="zh-CN" sz="2200" dirty="0"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latin typeface="宋体" panose="02010600030101010101" pitchFamily="2" charset="-122"/>
              </a:rPr>
              <a:t>）是关键边，（</a:t>
            </a:r>
            <a:r>
              <a:rPr lang="en-US" altLang="zh-CN" sz="2200" dirty="0">
                <a:latin typeface="宋体" panose="02010600030101010101" pitchFamily="2" charset="-122"/>
              </a:rPr>
              <a:t>u</a:t>
            </a:r>
            <a:r>
              <a:rPr lang="zh-CN" altLang="en-US" sz="2200" dirty="0">
                <a:latin typeface="宋体" panose="02010600030101010101" pitchFamily="2" charset="-122"/>
              </a:rPr>
              <a:t>，</a:t>
            </a:r>
            <a:r>
              <a:rPr lang="en-US" altLang="zh-CN" sz="2200" dirty="0"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latin typeface="宋体" panose="02010600030101010101" pitchFamily="2" charset="-122"/>
              </a:rPr>
              <a:t>）会从残存网络中消失。</a:t>
            </a: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宋体" panose="02010600030101010101" pitchFamily="2" charset="-122"/>
            </a:endParaRPr>
          </a:p>
          <a:p>
            <a:r>
              <a:rPr lang="zh-CN" altLang="en-US" sz="2200" dirty="0">
                <a:latin typeface="宋体" panose="02010600030101010101" pitchFamily="2" charset="-122"/>
              </a:rPr>
              <a:t>只有（</a:t>
            </a:r>
            <a:r>
              <a:rPr lang="en-US" altLang="zh-CN" sz="2200" dirty="0">
                <a:latin typeface="宋体" panose="02010600030101010101" pitchFamily="2" charset="-122"/>
              </a:rPr>
              <a:t>u,v</a:t>
            </a:r>
            <a:r>
              <a:rPr lang="zh-CN" altLang="en-US" sz="2200" dirty="0">
                <a:latin typeface="宋体" panose="02010600030101010101" pitchFamily="2" charset="-122"/>
              </a:rPr>
              <a:t>）上的流值减少时，即</a:t>
            </a:r>
            <a:r>
              <a:rPr lang="en-US" altLang="zh-CN" sz="2200" dirty="0">
                <a:latin typeface="宋体" panose="02010600030101010101" pitchFamily="2" charset="-122"/>
              </a:rPr>
              <a:t>(v,u)</a:t>
            </a:r>
            <a:r>
              <a:rPr lang="zh-CN" altLang="en-US" sz="2200" dirty="0">
                <a:latin typeface="宋体" panose="02010600030101010101" pitchFamily="2" charset="-122"/>
              </a:rPr>
              <a:t>在增广路径上，（</a:t>
            </a:r>
            <a:r>
              <a:rPr lang="en-US" altLang="zh-CN" sz="2200" dirty="0">
                <a:latin typeface="宋体" panose="02010600030101010101" pitchFamily="2" charset="-122"/>
              </a:rPr>
              <a:t>u,v</a:t>
            </a:r>
            <a:r>
              <a:rPr lang="zh-CN" altLang="en-US" sz="2200" dirty="0">
                <a:latin typeface="宋体" panose="02010600030101010101" pitchFamily="2" charset="-122"/>
              </a:rPr>
              <a:t>）会再出现在残存网络中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</p:txBody>
      </p:sp>
      <p:pic>
        <p:nvPicPr>
          <p:cNvPr id="66563" name="图片 1" descr="5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463" y="2276475"/>
            <a:ext cx="2409825" cy="381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文本框 1"/>
          <p:cNvSpPr txBox="1"/>
          <p:nvPr/>
        </p:nvSpPr>
        <p:spPr>
          <a:xfrm>
            <a:off x="2082800" y="333375"/>
            <a:ext cx="8110538" cy="3784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2200" b="1" dirty="0">
                <a:latin typeface="宋体" panose="02010600030101010101" pitchFamily="2" charset="-122"/>
              </a:rPr>
              <a:t>Edmonds-Karp</a:t>
            </a:r>
            <a:r>
              <a:rPr lang="zh-CN" altLang="en-US" sz="2200" b="1" dirty="0">
                <a:latin typeface="宋体" panose="02010600030101010101" pitchFamily="2" charset="-122"/>
              </a:rPr>
              <a:t>算法运行时间分析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dirty="0">
                <a:latin typeface="宋体" panose="02010600030101010101" pitchFamily="2" charset="-122"/>
              </a:rPr>
              <a:t>      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设此时的流为</a:t>
            </a:r>
            <a:r>
              <a:rPr lang="en-US" altLang="zh-CN" sz="2200" dirty="0">
                <a:latin typeface="宋体" panose="02010600030101010101" pitchFamily="2" charset="-122"/>
              </a:rPr>
              <a:t>f',</a:t>
            </a:r>
            <a:r>
              <a:rPr lang="zh-CN" altLang="en-US" sz="2200" dirty="0">
                <a:latin typeface="宋体" panose="02010600030101010101" pitchFamily="2" charset="-122"/>
              </a:rPr>
              <a:t>则有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根据最短路径随流值增大而递增，             </a:t>
            </a:r>
            <a:r>
              <a:rPr lang="en-US" altLang="zh-CN" sz="2200" dirty="0">
                <a:latin typeface="宋体" panose="02010600030101010101" pitchFamily="2" charset="-122"/>
              </a:rPr>
              <a:t>,</a:t>
            </a:r>
            <a:r>
              <a:rPr lang="zh-CN" altLang="en-US" sz="2200" dirty="0">
                <a:latin typeface="宋体" panose="02010600030101010101" pitchFamily="2" charset="-122"/>
              </a:rPr>
              <a:t>从而得到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</p:txBody>
      </p:sp>
      <p:pic>
        <p:nvPicPr>
          <p:cNvPr id="67587" name="图片 2" descr="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0" y="1916113"/>
            <a:ext cx="2497138" cy="409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7588" name="图片 3" descr="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8400" y="2636838"/>
            <a:ext cx="1873250" cy="331787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7589" name="图片 4" descr="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0238" y="3611563"/>
            <a:ext cx="2744787" cy="1095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文本框 1"/>
          <p:cNvSpPr txBox="1"/>
          <p:nvPr/>
        </p:nvSpPr>
        <p:spPr>
          <a:xfrm>
            <a:off x="2082800" y="333375"/>
            <a:ext cx="5953125" cy="57854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最大流算法应用：寻找最大二分匹配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给定一个无向图</a:t>
            </a:r>
            <a:r>
              <a:rPr lang="en-US" altLang="zh-CN" sz="2200" dirty="0">
                <a:latin typeface="宋体" panose="02010600030101010101" pitchFamily="2" charset="-122"/>
              </a:rPr>
              <a:t>G=(V,E)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匹配：一个匹配是边的一个子集      ，使得对于所有的结点    ，子集</a:t>
            </a:r>
            <a:r>
              <a:rPr lang="en-US" altLang="zh-CN" sz="2200" dirty="0">
                <a:latin typeface="宋体" panose="02010600030101010101" pitchFamily="2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</a:rPr>
              <a:t>中最多有一条边与结点</a:t>
            </a:r>
            <a:r>
              <a:rPr lang="en-US" altLang="zh-CN" sz="2200" dirty="0"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latin typeface="宋体" panose="02010600030101010101" pitchFamily="2" charset="-122"/>
              </a:rPr>
              <a:t>相连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最大匹配：边数最多的匹配。如果</a:t>
            </a:r>
            <a:r>
              <a:rPr lang="en-US" altLang="zh-CN" sz="2200" dirty="0">
                <a:latin typeface="宋体" panose="02010600030101010101" pitchFamily="2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</a:rPr>
              <a:t>是一个最大匹配，则对于任意匹配   ，有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二分图：结点集合</a:t>
            </a:r>
            <a:r>
              <a:rPr lang="en-US" altLang="zh-CN" sz="2200" dirty="0">
                <a:latin typeface="宋体" panose="02010600030101010101" pitchFamily="2" charset="-122"/>
              </a:rPr>
              <a:t>V</a:t>
            </a:r>
            <a:r>
              <a:rPr lang="zh-CN" altLang="en-US" sz="2200" dirty="0">
                <a:latin typeface="宋体" panose="02010600030101010101" pitchFamily="2" charset="-122"/>
              </a:rPr>
              <a:t>可以划分为两部分</a:t>
            </a:r>
            <a:r>
              <a:rPr lang="en-US" altLang="zh-CN" sz="2200" dirty="0">
                <a:latin typeface="宋体" panose="02010600030101010101" pitchFamily="2" charset="-122"/>
              </a:rPr>
              <a:t>L</a:t>
            </a:r>
            <a:r>
              <a:rPr lang="zh-CN" altLang="en-US" sz="2200" dirty="0">
                <a:latin typeface="宋体" panose="02010600030101010101" pitchFamily="2" charset="-122"/>
              </a:rPr>
              <a:t>和</a:t>
            </a:r>
            <a:r>
              <a:rPr lang="en-US" altLang="zh-CN" sz="2200" dirty="0">
                <a:latin typeface="宋体" panose="02010600030101010101" pitchFamily="2" charset="-122"/>
              </a:rPr>
              <a:t>R</a:t>
            </a:r>
            <a:r>
              <a:rPr lang="zh-CN" altLang="en-US" sz="2200" dirty="0">
                <a:latin typeface="宋体" panose="02010600030101010101" pitchFamily="2" charset="-122"/>
              </a:rPr>
              <a:t>， 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            </a:t>
            </a:r>
            <a:r>
              <a:rPr lang="zh-CN" altLang="en-US" sz="1600" dirty="0">
                <a:latin typeface="Arial" panose="020B0604020202020204" pitchFamily="34" charset="0"/>
              </a:rPr>
              <a:t>Ø  </a:t>
            </a:r>
            <a:r>
              <a:rPr lang="zh-CN" altLang="en-US" sz="2200" dirty="0">
                <a:latin typeface="Arial" panose="020B0604020202020204" pitchFamily="34" charset="0"/>
              </a:rPr>
              <a:t>，边集</a:t>
            </a:r>
            <a:r>
              <a:rPr lang="en-US" altLang="zh-CN" sz="2200" dirty="0">
                <a:latin typeface="宋体" panose="02010600030101010101" pitchFamily="2" charset="-122"/>
              </a:rPr>
              <a:t>E</a:t>
            </a:r>
            <a:r>
              <a:rPr lang="zh-CN" altLang="en-US" sz="2200" dirty="0">
                <a:latin typeface="Arial" panose="020B0604020202020204" pitchFamily="34" charset="0"/>
              </a:rPr>
              <a:t>中所有边横跨</a:t>
            </a:r>
            <a:r>
              <a:rPr lang="en-US" altLang="zh-CN" sz="2200" dirty="0">
                <a:latin typeface="宋体" panose="02010600030101010101" pitchFamily="2" charset="-122"/>
              </a:rPr>
              <a:t>L</a:t>
            </a:r>
            <a:r>
              <a:rPr lang="zh-CN" altLang="en-US" sz="2200" dirty="0">
                <a:latin typeface="Arial" panose="020B0604020202020204" pitchFamily="34" charset="0"/>
              </a:rPr>
              <a:t>和</a:t>
            </a:r>
            <a:r>
              <a:rPr lang="en-US" altLang="zh-CN" sz="2200" dirty="0">
                <a:latin typeface="宋体" panose="02010600030101010101" pitchFamily="2" charset="-122"/>
              </a:rPr>
              <a:t>R</a:t>
            </a:r>
            <a:r>
              <a:rPr lang="zh-CN" altLang="en-US" sz="2200" dirty="0">
                <a:latin typeface="Arial" panose="020B0604020202020204" pitchFamily="34" charset="0"/>
              </a:rPr>
              <a:t>，即对于任意的               ，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chemeClr val="accent2"/>
                </a:solidFill>
                <a:latin typeface="宋体" panose="02010600030101010101" pitchFamily="2" charset="-122"/>
              </a:rPr>
              <a:t>问题：设计算法在二分图中寻找最大匹配</a:t>
            </a:r>
          </a:p>
        </p:txBody>
      </p:sp>
      <p:graphicFrame>
        <p:nvGraphicFramePr>
          <p:cNvPr id="68611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110288" y="1685925"/>
          <a:ext cx="782637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82600" imgH="190500" progId="Equation.KSEE3">
                  <p:embed/>
                </p:oleObj>
              </mc:Choice>
              <mc:Fallback>
                <p:oleObj r:id="rId2" imgW="482600" imgH="190500" progId="Equation.KSEE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110288" y="1685925"/>
                        <a:ext cx="782637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51313" y="2007235"/>
          <a:ext cx="604837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68300" imgH="177165" progId="Equation.KSEE3">
                  <p:embed/>
                </p:oleObj>
              </mc:Choice>
              <mc:Fallback>
                <p:oleObj r:id="rId4" imgW="368300" imgH="177165" progId="Equation.KSEE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51313" y="2007235"/>
                        <a:ext cx="604837" cy="2905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026025" y="3336925"/>
          <a:ext cx="369888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28600" imgH="190500" progId="Equation.KSEE3">
                  <p:embed/>
                </p:oleObj>
              </mc:Choice>
              <mc:Fallback>
                <p:oleObj r:id="rId6" imgW="228600" imgH="190500" progId="Equation.KSEE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026025" y="3336925"/>
                        <a:ext cx="369888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986463" y="3336925"/>
          <a:ext cx="1117600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685800" imgH="228600" progId="Equation.KSEE3">
                  <p:embed/>
                </p:oleObj>
              </mc:Choice>
              <mc:Fallback>
                <p:oleObj r:id="rId8" imgW="685800" imgH="228600" progId="Equation.KSEE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986463" y="3336925"/>
                        <a:ext cx="1117600" cy="37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028190" y="4374515"/>
          <a:ext cx="1851660" cy="326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1155700" imgH="203200" progId="Equation.KSEE3">
                  <p:embed/>
                </p:oleObj>
              </mc:Choice>
              <mc:Fallback>
                <p:oleObj r:id="rId10" imgW="1155700" imgH="203200" progId="Equation.KSEE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028190" y="4374515"/>
                        <a:ext cx="1851660" cy="3263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43313" y="4700588"/>
          <a:ext cx="942975" cy="312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609600" imgH="203200" progId="Equation.KSEE3">
                  <p:embed/>
                </p:oleObj>
              </mc:Choice>
              <mc:Fallback>
                <p:oleObj r:id="rId12" imgW="609600" imgH="203200" progId="Equation.KSEE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43313" y="4700588"/>
                        <a:ext cx="942975" cy="3127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7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797300" y="5101590"/>
          <a:ext cx="3095625" cy="424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1574800" imgH="215900" progId="Equation.KSEE3">
                  <p:embed/>
                </p:oleObj>
              </mc:Choice>
              <mc:Fallback>
                <p:oleObj r:id="rId14" imgW="1574800" imgH="215900" progId="Equation.KSEE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797300" y="5101590"/>
                        <a:ext cx="3095625" cy="4241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618" name="图片 8" descr="55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860155" y="405765"/>
            <a:ext cx="1663700" cy="27781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8619" name="图片 10" descr="56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927148" y="3493135"/>
            <a:ext cx="1508125" cy="2625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8620" name="文本框 11"/>
          <p:cNvSpPr txBox="1"/>
          <p:nvPr/>
        </p:nvSpPr>
        <p:spPr>
          <a:xfrm>
            <a:off x="9095105" y="3149283"/>
            <a:ext cx="1152525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latin typeface="Lucida Sans Unicode" panose="020B0602030504020204" pitchFamily="34" charset="0"/>
              </a:rPr>
              <a:t>二分匹配</a:t>
            </a:r>
          </a:p>
        </p:txBody>
      </p:sp>
      <p:sp>
        <p:nvSpPr>
          <p:cNvPr id="68621" name="文本框 12"/>
          <p:cNvSpPr txBox="1"/>
          <p:nvPr/>
        </p:nvSpPr>
        <p:spPr>
          <a:xfrm>
            <a:off x="8927465" y="6261735"/>
            <a:ext cx="1595438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dirty="0">
                <a:latin typeface="Lucida Sans Unicode" panose="020B0602030504020204" pitchFamily="34" charset="0"/>
              </a:rPr>
              <a:t>最大二分匹配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2085975" y="2636838"/>
            <a:ext cx="7970838" cy="24479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9635" name="文本框 1"/>
          <p:cNvSpPr txBox="1"/>
          <p:nvPr/>
        </p:nvSpPr>
        <p:spPr>
          <a:xfrm>
            <a:off x="2082800" y="347663"/>
            <a:ext cx="8110538" cy="56311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寻找最大二分匹配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基本的思想：将最大二分匹配问题转化为最大流问题，使得流对应于匹配，利用</a:t>
            </a:r>
            <a:r>
              <a:rPr lang="en-US" altLang="zh-CN" sz="2200" dirty="0">
                <a:latin typeface="宋体" panose="02010600030101010101" pitchFamily="2" charset="-122"/>
              </a:rPr>
              <a:t>Ford-Fulkerson</a:t>
            </a:r>
            <a:r>
              <a:rPr lang="zh-CN" altLang="en-US" sz="2200" dirty="0">
                <a:latin typeface="宋体" panose="02010600030101010101" pitchFamily="2" charset="-122"/>
              </a:rPr>
              <a:t>方法寻找最大二分匹配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solidFill>
                <a:srgbClr val="FF0000"/>
              </a:solidFill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转化：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将二分图</a:t>
            </a:r>
            <a:r>
              <a:rPr lang="en-US" altLang="zh-CN" sz="2200" dirty="0">
                <a:latin typeface="宋体" panose="02010600030101010101" pitchFamily="2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</a:rPr>
              <a:t>所对应的流网络         定义如下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 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设源结点</a:t>
            </a:r>
            <a:r>
              <a:rPr lang="en-US" altLang="zh-CN" sz="2200" dirty="0">
                <a:latin typeface="宋体" panose="02010600030101010101" pitchFamily="2" charset="-122"/>
              </a:rPr>
              <a:t>s</a:t>
            </a:r>
            <a:r>
              <a:rPr lang="zh-CN" altLang="en-US" sz="2200" dirty="0">
                <a:latin typeface="宋体" panose="02010600030101010101" pitchFamily="2" charset="-122"/>
              </a:rPr>
              <a:t>和汇点</a:t>
            </a:r>
            <a:r>
              <a:rPr lang="en-US" altLang="zh-CN" sz="2200" dirty="0">
                <a:latin typeface="宋体" panose="02010600030101010101" pitchFamily="2" charset="-122"/>
              </a:rPr>
              <a:t>t,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定义   </a:t>
            </a:r>
            <a:r>
              <a:rPr lang="en-US" altLang="zh-CN" sz="2200" dirty="0">
                <a:latin typeface="宋体" panose="02010600030101010101" pitchFamily="2" charset="-122"/>
              </a:rPr>
              <a:t>,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定义每条边上的容量为单位容量，即对任意       ，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</p:txBody>
      </p:sp>
      <p:graphicFrame>
        <p:nvGraphicFramePr>
          <p:cNvPr id="69636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407025" y="2695575"/>
          <a:ext cx="1168400" cy="339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87400" imgH="228600" progId="Equation.KSEE3">
                  <p:embed/>
                </p:oleObj>
              </mc:Choice>
              <mc:Fallback>
                <p:oleObj r:id="rId2" imgW="787400" imgH="228600" progId="Equation.KSEE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407025" y="2695575"/>
                        <a:ext cx="1168400" cy="3397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7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656138" y="3424238"/>
          <a:ext cx="1243012" cy="301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38200" imgH="203200" progId="Equation.KSEE3">
                  <p:embed/>
                </p:oleObj>
              </mc:Choice>
              <mc:Fallback>
                <p:oleObj r:id="rId4" imgW="838200" imgH="203200" progId="Equation.KSEE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56138" y="3424238"/>
                        <a:ext cx="1243012" cy="301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8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25738" y="4043363"/>
          <a:ext cx="346075" cy="322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77165" imgH="165100" progId="Equation.KSEE3">
                  <p:embed/>
                </p:oleObj>
              </mc:Choice>
              <mc:Fallback>
                <p:oleObj r:id="rId6" imgW="177165" imgH="165100" progId="Equation.KSEE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25738" y="4043363"/>
                        <a:ext cx="346075" cy="322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9639" name="图片 4" descr="5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3110" y="3936048"/>
            <a:ext cx="6686550" cy="53657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69640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466013" y="4681538"/>
          <a:ext cx="10128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622300" imgH="228600" progId="Equation.KSEE3">
                  <p:embed/>
                </p:oleObj>
              </mc:Choice>
              <mc:Fallback>
                <p:oleObj r:id="rId9" imgW="622300" imgH="228600" progId="Equation.KSEE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466013" y="4681538"/>
                        <a:ext cx="1012825" cy="371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1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515350" y="4681538"/>
          <a:ext cx="1109663" cy="363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622300" imgH="203200" progId="Equation.KSEE3">
                  <p:embed/>
                </p:oleObj>
              </mc:Choice>
              <mc:Fallback>
                <p:oleObj r:id="rId11" imgW="622300" imgH="203200" progId="Equation.KSEE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515350" y="4681538"/>
                        <a:ext cx="1109663" cy="3635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文本框 1"/>
          <p:cNvSpPr txBox="1"/>
          <p:nvPr/>
        </p:nvSpPr>
        <p:spPr>
          <a:xfrm>
            <a:off x="2082800" y="333375"/>
            <a:ext cx="8110538" cy="13531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寻找最大二分匹配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转化示例：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pic>
        <p:nvPicPr>
          <p:cNvPr id="70659" name="图片 1" descr="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325" y="1446213"/>
            <a:ext cx="1733550" cy="28956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0660" name="图片 2" descr="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813" y="1371600"/>
            <a:ext cx="3138487" cy="2911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右箭头 3"/>
          <p:cNvSpPr/>
          <p:nvPr/>
        </p:nvSpPr>
        <p:spPr>
          <a:xfrm>
            <a:off x="5303838" y="2636838"/>
            <a:ext cx="576263" cy="2889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0662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81655" y="4768850"/>
          <a:ext cx="1451610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825500" imgH="228600" progId="Equation.KSEE3">
                  <p:embed/>
                </p:oleObj>
              </mc:Choice>
              <mc:Fallback>
                <p:oleObj r:id="rId4" imgW="825500" imgH="228600" progId="Equation.KSEE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81655" y="4768850"/>
                        <a:ext cx="1451610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63" name="文本框 4"/>
          <p:cNvSpPr txBox="1"/>
          <p:nvPr/>
        </p:nvSpPr>
        <p:spPr>
          <a:xfrm>
            <a:off x="2324100" y="4741863"/>
            <a:ext cx="939800" cy="42989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结论：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文本框 1"/>
          <p:cNvSpPr txBox="1"/>
          <p:nvPr/>
        </p:nvSpPr>
        <p:spPr>
          <a:xfrm>
            <a:off x="2082800" y="333375"/>
            <a:ext cx="8110538" cy="32613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寻找最大二分匹配算法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考虑整数值的流，即对所有边        ，     是整数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在我们的转化中，意味着      的值为</a:t>
            </a:r>
            <a:r>
              <a:rPr lang="en-US" altLang="zh-CN" sz="2200" dirty="0">
                <a:latin typeface="宋体" panose="02010600030101010101" pitchFamily="2" charset="-122"/>
              </a:rPr>
              <a:t>0</a:t>
            </a:r>
            <a:r>
              <a:rPr lang="zh-CN" altLang="en-US" sz="2200" dirty="0">
                <a:latin typeface="宋体" panose="02010600030101010101" pitchFamily="2" charset="-122"/>
              </a:rPr>
              <a:t>或者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算法：利用</a:t>
            </a:r>
            <a:r>
              <a:rPr lang="en-US" altLang="zh-CN" sz="2200" dirty="0">
                <a:latin typeface="宋体" panose="02010600030101010101" pitchFamily="2" charset="-122"/>
              </a:rPr>
              <a:t>Ford-Fulkerson</a:t>
            </a:r>
            <a:r>
              <a:rPr lang="zh-CN" altLang="en-US" sz="2200" dirty="0">
                <a:latin typeface="宋体" panose="02010600030101010101" pitchFamily="2" charset="-122"/>
              </a:rPr>
              <a:t>算法求得  中的最大流，流值大于</a:t>
            </a:r>
            <a:r>
              <a:rPr lang="en-US" altLang="zh-CN" sz="2200" dirty="0">
                <a:latin typeface="宋体" panose="02010600030101010101" pitchFamily="2" charset="-122"/>
              </a:rPr>
              <a:t>0</a:t>
            </a:r>
            <a:r>
              <a:rPr lang="zh-CN" altLang="en-US" sz="2200" dirty="0">
                <a:latin typeface="宋体" panose="02010600030101010101" pitchFamily="2" charset="-122"/>
              </a:rPr>
              <a:t>的并且在原图中的边构成最大匹配，最大匹配的边数是最大流的流值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1683" name="对象 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00825" y="2191068"/>
          <a:ext cx="33020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7165" imgH="203200" progId="Equation.KSEE3">
                  <p:embed/>
                </p:oleObj>
              </mc:Choice>
              <mc:Fallback>
                <p:oleObj r:id="rId2" imgW="177165" imgH="203200" progId="Equation.KSEE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600825" y="2191068"/>
                        <a:ext cx="330200" cy="37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4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80100" y="1049338"/>
          <a:ext cx="10509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09600" imgH="203200" progId="Equation.KSEE3">
                  <p:embed/>
                </p:oleObj>
              </mc:Choice>
              <mc:Fallback>
                <p:oleObj r:id="rId4" imgW="609600" imgH="203200" progId="Equation.KSEE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880100" y="1049338"/>
                        <a:ext cx="1050925" cy="350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5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089775" y="1049338"/>
          <a:ext cx="806450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69900" imgH="203200" progId="Equation.KSEE3">
                  <p:embed/>
                </p:oleObj>
              </mc:Choice>
              <mc:Fallback>
                <p:oleObj r:id="rId6" imgW="469900" imgH="203200" progId="Equation.KSEE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089775" y="1049338"/>
                        <a:ext cx="806450" cy="3508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6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232400" y="1615123"/>
          <a:ext cx="81915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69900" imgH="203200" progId="Equation.KSEE3">
                  <p:embed/>
                </p:oleObj>
              </mc:Choice>
              <mc:Fallback>
                <p:oleObj r:id="rId8" imgW="469900" imgH="203200" progId="Equation.KSEE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32400" y="1615123"/>
                        <a:ext cx="819150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文本框 5"/>
          <p:cNvSpPr txBox="1"/>
          <p:nvPr/>
        </p:nvSpPr>
        <p:spPr>
          <a:xfrm>
            <a:off x="2082800" y="3360738"/>
            <a:ext cx="8056563" cy="295338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转化正确性分析思路：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</a:rPr>
              <a:t>）证明原图和转化后的流网络中，匹配和流一一对应，并且匹配的边数对应于流值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</a:rPr>
              <a:t>）证明在容量限制是整数前提下，</a:t>
            </a:r>
            <a:r>
              <a:rPr lang="en-US" altLang="zh-CN" sz="2200" dirty="0">
                <a:latin typeface="宋体" panose="02010600030101010101" pitchFamily="2" charset="-122"/>
              </a:rPr>
              <a:t>Ford-Fulkerson</a:t>
            </a:r>
            <a:r>
              <a:rPr lang="zh-CN" altLang="en-US" sz="2200" dirty="0">
                <a:latin typeface="宋体" panose="02010600030101010101" pitchFamily="2" charset="-122"/>
              </a:rPr>
              <a:t>方法产生的流是整值流，从而保证算法计算的流可以还原到原图的匹配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（</a:t>
            </a:r>
            <a:r>
              <a:rPr lang="en-US" altLang="zh-CN" sz="2200" dirty="0">
                <a:latin typeface="Lucida Sans Unicode" panose="020B0602030504020204" pitchFamily="34" charset="0"/>
              </a:rPr>
              <a:t>3</a:t>
            </a:r>
            <a:r>
              <a:rPr lang="zh-CN" altLang="en-US" sz="2200" dirty="0">
                <a:latin typeface="Lucida Sans Unicode" panose="020B0602030504020204" pitchFamily="34" charset="0"/>
              </a:rPr>
              <a:t>）证明最大流的流值等于最大匹配的边数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1"/>
          <p:cNvSpPr txBox="1"/>
          <p:nvPr/>
        </p:nvSpPr>
        <p:spPr>
          <a:xfrm>
            <a:off x="2082800" y="357188"/>
            <a:ext cx="7961313" cy="37230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Lucida Sans Unicode" panose="020B0602030504020204" pitchFamily="34" charset="0"/>
              </a:rPr>
              <a:t>流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一个流   的值定义为从源结点流出的总流量减去流入源结点的总流量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示例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</p:txBody>
      </p:sp>
      <p:graphicFrame>
        <p:nvGraphicFramePr>
          <p:cNvPr id="16387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40063" y="955675"/>
          <a:ext cx="2476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2400" imgH="203200" progId="Equation.KSEE3">
                  <p:embed/>
                </p:oleObj>
              </mc:Choice>
              <mc:Fallback>
                <p:oleObj r:id="rId2" imgW="152400" imgH="203200" progId="Equation.KSEE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40063" y="955675"/>
                        <a:ext cx="247650" cy="3333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388" name="组合 1"/>
          <p:cNvGrpSpPr/>
          <p:nvPr/>
        </p:nvGrpSpPr>
        <p:grpSpPr>
          <a:xfrm>
            <a:off x="3822700" y="1484313"/>
            <a:ext cx="3260725" cy="663575"/>
            <a:chOff x="2298700" y="1544638"/>
            <a:chExt cx="3260725" cy="663575"/>
          </a:xfrm>
        </p:grpSpPr>
        <p:graphicFrame>
          <p:nvGraphicFramePr>
            <p:cNvPr id="16403" name="对象 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2298700" y="1544638"/>
            <a:ext cx="3260725" cy="661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1688465" imgH="342900" progId="Equation.KSEE3">
                    <p:embed/>
                  </p:oleObj>
                </mc:Choice>
                <mc:Fallback>
                  <p:oleObj r:id="rId4" imgW="1688465" imgH="342900" progId="Equation.KSEE3">
                    <p:embed/>
                    <p:pic>
                      <p:nvPicPr>
                        <p:cNvPr id="0" name="图片 3113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2298700" y="1544638"/>
                          <a:ext cx="3260725" cy="661987"/>
                        </a:xfrm>
                        <a:prstGeom prst="rect">
                          <a:avLst/>
                        </a:prstGeom>
                        <a:solidFill>
                          <a:schemeClr val="bg2"/>
                        </a:solidFill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" name="矩形 5"/>
            <p:cNvSpPr/>
            <p:nvPr/>
          </p:nvSpPr>
          <p:spPr>
            <a:xfrm>
              <a:off x="2298700" y="1544638"/>
              <a:ext cx="3260725" cy="663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tint val="62000"/>
                          <a:satMod val="180000"/>
                        </a:schemeClr>
                      </a:gs>
                      <a:gs pos="65000">
                        <a:schemeClr val="accent1">
                          <a:tint val="32000"/>
                          <a:satMod val="250000"/>
                        </a:schemeClr>
                      </a:gs>
                      <a:gs pos="100000">
                        <a:schemeClr val="accent1">
                          <a:tint val="23000"/>
                          <a:satMod val="300000"/>
                        </a:schemeClr>
                      </a:gs>
                    </a:gsLst>
                    <a:lin ang="16200000" scaled="0"/>
                  </a:gradFill>
                </a14:hiddenFill>
              </a:ext>
            </a:extLst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800" b="0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16389" name="组合 2"/>
          <p:cNvGrpSpPr/>
          <p:nvPr/>
        </p:nvGrpSpPr>
        <p:grpSpPr>
          <a:xfrm>
            <a:off x="7478713" y="3141663"/>
            <a:ext cx="1425575" cy="2663825"/>
            <a:chOff x="5954179" y="3140968"/>
            <a:chExt cx="1270000" cy="2556184"/>
          </a:xfrm>
        </p:grpSpPr>
        <p:graphicFrame>
          <p:nvGraphicFramePr>
            <p:cNvPr id="16394" name="对象 2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973864" y="3140968"/>
            <a:ext cx="1129030" cy="342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6" imgW="711200" imgH="215900" progId="Equation.KSEE3">
                    <p:embed/>
                  </p:oleObj>
                </mc:Choice>
                <mc:Fallback>
                  <p:oleObj r:id="rId6" imgW="711200" imgH="215900" progId="Equation.KSEE3">
                    <p:embed/>
                    <p:pic>
                      <p:nvPicPr>
                        <p:cNvPr id="0" name="图片 3098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5973864" y="3140968"/>
                          <a:ext cx="1129030" cy="3428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5" name="对象 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975411" y="3413031"/>
            <a:ext cx="1068705" cy="342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8" imgW="673100" imgH="215900" progId="Equation.KSEE3">
                    <p:embed/>
                  </p:oleObj>
                </mc:Choice>
                <mc:Fallback>
                  <p:oleObj r:id="rId8" imgW="673100" imgH="215900" progId="Equation.KSEE3">
                    <p:embed/>
                    <p:pic>
                      <p:nvPicPr>
                        <p:cNvPr id="0" name="图片 3102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975411" y="3413031"/>
                          <a:ext cx="1068705" cy="3428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6" name="对象 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954179" y="3692078"/>
            <a:ext cx="1228725" cy="363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0" imgW="774065" imgH="228600" progId="Equation.KSEE3">
                    <p:embed/>
                  </p:oleObj>
                </mc:Choice>
                <mc:Fallback>
                  <p:oleObj r:id="rId10" imgW="774065" imgH="228600" progId="Equation.KSEE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5954179" y="3692078"/>
                          <a:ext cx="1228725" cy="3631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7" name="对象 33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994184" y="3956839"/>
            <a:ext cx="1088390" cy="342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2" imgW="685800" imgH="215900" progId="Equation.3">
                    <p:embed/>
                  </p:oleObj>
                </mc:Choice>
                <mc:Fallback>
                  <p:oleObj r:id="rId12" imgW="685800" imgH="215900" progId="Equation.3">
                    <p:embed/>
                    <p:pic>
                      <p:nvPicPr>
                        <p:cNvPr id="0" name="图片 3099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5994184" y="3956839"/>
                          <a:ext cx="1088390" cy="3428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8" name="对象 10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973864" y="4217790"/>
            <a:ext cx="1250315" cy="342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4" imgW="787400" imgH="215900" progId="Equation.KSEE3">
                    <p:embed/>
                  </p:oleObj>
                </mc:Choice>
                <mc:Fallback>
                  <p:oleObj r:id="rId14" imgW="787400" imgH="215900" progId="Equation.KSEE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5973864" y="4217790"/>
                          <a:ext cx="1250315" cy="3428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9" name="对象 17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983389" y="4492710"/>
            <a:ext cx="1169670" cy="363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6" imgW="736600" imgH="228600" progId="Equation.KSEE3">
                    <p:embed/>
                  </p:oleObj>
                </mc:Choice>
                <mc:Fallback>
                  <p:oleObj r:id="rId16" imgW="736600" imgH="228600" progId="Equation.KSEE3">
                    <p:embed/>
                    <p:pic>
                      <p:nvPicPr>
                        <p:cNvPr id="0" name="图片 3096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5983389" y="4492710"/>
                          <a:ext cx="1169670" cy="3631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0" name="对象 3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983389" y="4775884"/>
            <a:ext cx="1169670" cy="363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8" imgW="736600" imgH="228600" progId="Equation.KSEE3">
                    <p:embed/>
                  </p:oleObj>
                </mc:Choice>
                <mc:Fallback>
                  <p:oleObj r:id="rId18" imgW="736600" imgH="228600" progId="Equation.KSEE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5983389" y="4775884"/>
                          <a:ext cx="1169670" cy="3631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1" name="对象 41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5994184" y="5047120"/>
            <a:ext cx="1129665" cy="3631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0" imgW="711200" imgH="228600" progId="Equation.KSEE3">
                    <p:embed/>
                  </p:oleObj>
                </mc:Choice>
                <mc:Fallback>
                  <p:oleObj r:id="rId20" imgW="711200" imgH="228600" progId="Equation.KSEE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5994184" y="5047120"/>
                          <a:ext cx="1129665" cy="36317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402" name="对象 45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007476" y="5354296"/>
            <a:ext cx="1049020" cy="3428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2" imgW="660400" imgH="215900" progId="Equation.KSEE3">
                    <p:embed/>
                  </p:oleObj>
                </mc:Choice>
                <mc:Fallback>
                  <p:oleObj r:id="rId22" imgW="660400" imgH="215900" progId="Equation.KSEE3">
                    <p:embed/>
                    <p:pic>
                      <p:nvPicPr>
                        <p:cNvPr id="0" name="图片 3097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6007476" y="5354296"/>
                          <a:ext cx="1049020" cy="34285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390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554413" y="5062538"/>
          <a:ext cx="3435350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4" imgW="1968500" imgH="342900" progId="Equation.KSEE3">
                  <p:embed/>
                </p:oleObj>
              </mc:Choice>
              <mc:Fallback>
                <p:oleObj r:id="rId24" imgW="1968500" imgH="342900" progId="Equation.KSEE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554413" y="5062538"/>
                        <a:ext cx="3435350" cy="598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Box 2"/>
          <p:cNvSpPr txBox="1"/>
          <p:nvPr/>
        </p:nvSpPr>
        <p:spPr>
          <a:xfrm>
            <a:off x="2082800" y="2206625"/>
            <a:ext cx="6915150" cy="1158240"/>
          </a:xfrm>
          <a:prstGeom prst="rect">
            <a:avLst/>
          </a:prstGeom>
          <a:noFill/>
          <a:ln w="952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>
            <a:spAutoFit/>
          </a:bodyPr>
          <a:lstStyle>
            <a:lvl1pPr marL="365125" indent="-255905" algn="l" rtl="0" eaLnBrk="0" fontAlgn="base" hangingPunct="0">
              <a:lnSpc>
                <a:spcPct val="120000"/>
              </a:lnSpc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anose="05040102010807070707" pitchFamily="18" charset="2"/>
              <a:buChar char="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21030" indent="-228600" algn="l" rtl="0" eaLnBrk="0" fontAlgn="base" hangingPunct="0">
              <a:lnSpc>
                <a:spcPct val="120000"/>
              </a:lnSpc>
              <a:spcBef>
                <a:spcPts val="325"/>
              </a:spcBef>
              <a:spcAft>
                <a:spcPct val="0"/>
              </a:spcAft>
              <a:buClr>
                <a:schemeClr val="accent1"/>
              </a:buClr>
              <a:buFont typeface="Verdana" panose="020B0604030504040204" pitchFamily="34" charset="0"/>
              <a:buChar char="◦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9155" indent="-228600" algn="l" rtl="0" eaLnBrk="0" fontAlgn="base" hangingPunct="0">
              <a:lnSpc>
                <a:spcPct val="12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 2" panose="05020102010507070707" pitchFamily="18" charset="2"/>
              <a:buChar char="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rtl="0" eaLnBrk="0" fontAlgn="base" hangingPunct="0">
              <a:lnSpc>
                <a:spcPct val="12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0" fontAlgn="base" hangingPunct="0">
              <a:lnSpc>
                <a:spcPct val="120000"/>
              </a:lnSpc>
              <a:spcBef>
                <a:spcPts val="350"/>
              </a:spcBef>
              <a:spcAft>
                <a:spcPct val="0"/>
              </a:spcAft>
              <a:buClr>
                <a:schemeClr val="accent2"/>
              </a:buClr>
              <a:buFont typeface="Wingdings 2" panose="05020102010507070707" pitchFamily="18" charset="2"/>
              <a:buChar char="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ts val="400"/>
              </a:spcBef>
              <a:spcAft>
                <a:spcPct val="0"/>
              </a:spcAft>
              <a:buClrTx/>
              <a:buSzPct val="68000"/>
              <a:buFont typeface="Wingdings" panose="05000000000000000000" pitchFamily="2" charset="2"/>
              <a:buChar char="p"/>
              <a:defRPr/>
            </a:pPr>
            <a:r>
              <a:rPr kumimoji="0" lang="zh-CN" altLang="en-US" sz="2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宋体" panose="02010600030101010101" pitchFamily="2" charset="-122"/>
                <a:cs typeface="+mn-cs"/>
                <a:sym typeface="+mn-ea"/>
              </a:rPr>
              <a:t>通常来说，流网络中没有流入源节点的边，因此</a:t>
            </a: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ts val="400"/>
              </a:spcBef>
              <a:spcAft>
                <a:spcPct val="0"/>
              </a:spcAft>
              <a:buClrTx/>
              <a:buSzPct val="68000"/>
              <a:buFont typeface="Wingdings" panose="05000000000000000000" pitchFamily="2" charset="2"/>
              <a:buNone/>
              <a:defRPr/>
            </a:pPr>
            <a:endParaRPr kumimoji="0" lang="zh-CN" altLang="en-US" sz="2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宋体" panose="02010600030101010101" pitchFamily="2" charset="-122"/>
              <a:cs typeface="+mn-cs"/>
              <a:sym typeface="+mn-ea"/>
            </a:endParaRPr>
          </a:p>
        </p:txBody>
      </p:sp>
      <p:graphicFrame>
        <p:nvGraphicFramePr>
          <p:cNvPr id="16392" name="对象 23"/>
          <p:cNvGraphicFramePr/>
          <p:nvPr/>
        </p:nvGraphicFramePr>
        <p:xfrm>
          <a:off x="8371840" y="2270760"/>
          <a:ext cx="1550035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6" imgW="1013460" imgH="351155" progId="Equation.KSEE3">
                  <p:embed/>
                </p:oleObj>
              </mc:Choice>
              <mc:Fallback>
                <p:oleObj r:id="rId26" imgW="1013460" imgH="351155" progId="Equation.KSEE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8371840" y="2270760"/>
                        <a:ext cx="1550035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393" name="图片 21"/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3288030" y="2978150"/>
            <a:ext cx="3702050" cy="16744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文本框 1"/>
          <p:cNvSpPr txBox="1"/>
          <p:nvPr/>
        </p:nvSpPr>
        <p:spPr>
          <a:xfrm>
            <a:off x="2082800" y="333375"/>
            <a:ext cx="8110538" cy="60623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转化的正确性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）证明原图和转化后的流网络中，匹配和流一一对应，并且匹配的边数对应于流值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引理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5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：如果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是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中的一个匹配，则流网络  中存在一个整数值的流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f,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使得        。反之，如果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是  中的一个整数流，则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中存在一个匹配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，使得       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证明：证明匹配对应于流。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假定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是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中匹配，定义  中对应的流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：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很容易验证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满足流的两个基本限制，容量限制和流量守恒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由于（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L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，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R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）是一个切割，切割的净流值就是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的流值，而切割的净流值等于匹配的边数，得到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|f|=|M|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2707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319963" y="1934210"/>
          <a:ext cx="28892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7165" imgH="203200" progId="Equation.KSEE3">
                  <p:embed/>
                </p:oleObj>
              </mc:Choice>
              <mc:Fallback>
                <p:oleObj r:id="rId2" imgW="177165" imgH="203200" progId="Equation.KSEE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19963" y="1934210"/>
                        <a:ext cx="288925" cy="32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8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35375" y="2316163"/>
          <a:ext cx="10191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96900" imgH="203200" progId="Equation.KSEE3">
                  <p:embed/>
                </p:oleObj>
              </mc:Choice>
              <mc:Fallback>
                <p:oleObj r:id="rId4" imgW="596900" imgH="203200" progId="Equation.KSEE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375" y="2316163"/>
                        <a:ext cx="1019175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09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16725" y="2316163"/>
          <a:ext cx="29051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77165" imgH="203200" progId="Equation.KSEE3">
                  <p:embed/>
                </p:oleObj>
              </mc:Choice>
              <mc:Fallback>
                <p:oleObj r:id="rId6" imgW="177165" imgH="203200" progId="Equation.KSEE3">
                  <p:embed/>
                  <p:pic>
                    <p:nvPicPr>
                      <p:cNvPr id="0" name="图片 325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16725" y="2316163"/>
                        <a:ext cx="290513" cy="334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72038" y="2673350"/>
          <a:ext cx="9652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596900" imgH="203200" progId="Equation.KSEE3">
                  <p:embed/>
                </p:oleObj>
              </mc:Choice>
              <mc:Fallback>
                <p:oleObj r:id="rId7" imgW="596900" imgH="203200" progId="Equation.KSEE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2038" y="2673350"/>
                        <a:ext cx="965200" cy="32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对象 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943475" y="3830320"/>
          <a:ext cx="309563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77165" imgH="203200" progId="Equation.KSEE3">
                  <p:embed/>
                </p:oleObj>
              </mc:Choice>
              <mc:Fallback>
                <p:oleObj r:id="rId9" imgW="177165" imgH="203200" progId="Equation.KSEE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43475" y="3830320"/>
                        <a:ext cx="309563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2" name="对象 10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482215" y="4279900"/>
          <a:ext cx="667893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3745865" imgH="215900" progId="Equation.KSEE3">
                  <p:embed/>
                </p:oleObj>
              </mc:Choice>
              <mc:Fallback>
                <p:oleObj r:id="rId10" imgW="3745865" imgH="215900" progId="Equation.KSEE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82215" y="4279900"/>
                        <a:ext cx="6678930" cy="384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文本框 1"/>
          <p:cNvSpPr txBox="1"/>
          <p:nvPr/>
        </p:nvSpPr>
        <p:spPr>
          <a:xfrm>
            <a:off x="2082800" y="333375"/>
            <a:ext cx="8110538" cy="6400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转化的正确性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）证明原图和转化后的流网络中，匹配和流一一对应，并且匹配的边数对应于流值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引理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5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：如果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是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中的一个匹配，则流网络  中存在一个整数值的流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f,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使得        。反之，如果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是  中的一个整数流，则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中存在一个匹配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，使得       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证明：证明流对应于匹配。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假定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是  中的一个流，定义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中匹配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如下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根据整数流限制以及容量限制和能量守恒限制，可以得到在流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中，对于每个点     ，如果有流流过，必然是从一条边流入值为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的流，然后从另一条边流出，从而可以得到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u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只连接了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中的一条边。同样的讨论可应用于     ，得到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是一个匹配     </a:t>
            </a:r>
            <a:endParaRPr lang="en-US" altLang="zh-CN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3731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109913" y="3871913"/>
          <a:ext cx="365125" cy="35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7165" imgH="203200" progId="Equation.KSEE3">
                  <p:embed/>
                </p:oleObj>
              </mc:Choice>
              <mc:Fallback>
                <p:oleObj r:id="rId2" imgW="177165" imgH="203200" progId="Equation.KSEE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09913" y="3871913"/>
                        <a:ext cx="365125" cy="354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3732" name="图片 12" descr="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3600" y="4218305"/>
            <a:ext cx="4892675" cy="50292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73733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86238" y="5110163"/>
          <a:ext cx="647700" cy="307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68300" imgH="177165" progId="Equation.KSEE3">
                  <p:embed/>
                </p:oleObj>
              </mc:Choice>
              <mc:Fallback>
                <p:oleObj r:id="rId5" imgW="368300" imgH="177165" progId="Equation.KSEE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186238" y="5110163"/>
                        <a:ext cx="647700" cy="307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对象 1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813425" y="5805488"/>
          <a:ext cx="649288" cy="309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68300" imgH="177165" progId="Equation.KSEE3">
                  <p:embed/>
                </p:oleObj>
              </mc:Choice>
              <mc:Fallback>
                <p:oleObj r:id="rId7" imgW="368300" imgH="177165" progId="Equation.KSEE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813425" y="5805488"/>
                        <a:ext cx="649288" cy="3095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319963" y="1987550"/>
          <a:ext cx="28892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177165" imgH="203200" progId="Equation.KSEE3">
                  <p:embed/>
                </p:oleObj>
              </mc:Choice>
              <mc:Fallback>
                <p:oleObj r:id="rId9" imgW="177165" imgH="203200" progId="Equation.KSEE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19963" y="1987550"/>
                        <a:ext cx="288925" cy="32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6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35375" y="2316163"/>
          <a:ext cx="10191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596900" imgH="203200" progId="Equation.KSEE3">
                  <p:embed/>
                </p:oleObj>
              </mc:Choice>
              <mc:Fallback>
                <p:oleObj r:id="rId10" imgW="596900" imgH="203200" progId="Equation.KSEE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635375" y="2316163"/>
                        <a:ext cx="1019175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16725" y="2316163"/>
          <a:ext cx="29051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177165" imgH="203200" progId="Equation.KSEE3">
                  <p:embed/>
                </p:oleObj>
              </mc:Choice>
              <mc:Fallback>
                <p:oleObj r:id="rId12" imgW="177165" imgH="203200" progId="Equation.KSEE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16725" y="2316163"/>
                        <a:ext cx="290513" cy="334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72038" y="2673350"/>
          <a:ext cx="9652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3" imgW="596900" imgH="203200" progId="Equation.KSEE3">
                  <p:embed/>
                </p:oleObj>
              </mc:Choice>
              <mc:Fallback>
                <p:oleObj r:id="rId13" imgW="596900" imgH="203200" progId="Equation.KSEE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872038" y="2673350"/>
                        <a:ext cx="965200" cy="32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文本框 1"/>
          <p:cNvSpPr txBox="1"/>
          <p:nvPr/>
        </p:nvSpPr>
        <p:spPr>
          <a:xfrm>
            <a:off x="2082800" y="333375"/>
            <a:ext cx="8110538" cy="52311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转化的正确性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（</a:t>
            </a:r>
            <a:r>
              <a:rPr lang="en-US" altLang="zh-CN" sz="2200" dirty="0">
                <a:solidFill>
                  <a:srgbClr val="FF0000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1</a:t>
            </a:r>
            <a:r>
              <a:rPr lang="zh-CN" altLang="en-US" sz="2200" dirty="0">
                <a:solidFill>
                  <a:srgbClr val="FF0000"/>
                </a:solidFill>
                <a:latin typeface="宋体" panose="02010600030101010101" pitchFamily="2" charset="-122"/>
                <a:sym typeface="黑体" panose="02010609060101010101" pitchFamily="49" charset="-122"/>
              </a:rPr>
              <a:t>）证明原图和转化后的流网络中，匹配和流一一对应，并且匹配的边数对应于流值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引理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5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：如果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是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中的一个匹配，则流网络  中存在一个整数值的流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f,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使得        。反之，如果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是  中的一个整数流，则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中存在一个匹配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，使得       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证明：证明流对应于匹配。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要证明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|M|=|f|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，注意到每条边的流值均为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1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，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中的边没有公共交点，从而得到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的边数就是切割（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L,R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）的净流量。而切割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(L,R)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的净流量等于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f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的流值，从而得到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|M|=|f|</a:t>
            </a:r>
            <a:endParaRPr lang="zh-CN" altLang="en-US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graphicFrame>
        <p:nvGraphicFramePr>
          <p:cNvPr id="74755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319963" y="1987550"/>
          <a:ext cx="288925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77165" imgH="203200" progId="Equation.KSEE3">
                  <p:embed/>
                </p:oleObj>
              </mc:Choice>
              <mc:Fallback>
                <p:oleObj r:id="rId2" imgW="177165" imgH="203200" progId="Equation.KSEE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319963" y="1987550"/>
                        <a:ext cx="288925" cy="32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6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635375" y="2316163"/>
          <a:ext cx="1019175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96900" imgH="203200" progId="Equation.KSEE3">
                  <p:embed/>
                </p:oleObj>
              </mc:Choice>
              <mc:Fallback>
                <p:oleObj r:id="rId4" imgW="596900" imgH="203200" progId="Equation.KSEE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635375" y="2316163"/>
                        <a:ext cx="1019175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7" name="对象 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816725" y="2316163"/>
          <a:ext cx="29051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77165" imgH="203200" progId="Equation.KSEE3">
                  <p:embed/>
                </p:oleObj>
              </mc:Choice>
              <mc:Fallback>
                <p:oleObj r:id="rId6" imgW="177165" imgH="203200" progId="Equation.KSEE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816725" y="2316163"/>
                        <a:ext cx="290513" cy="334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对象 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872038" y="2673350"/>
          <a:ext cx="965200" cy="328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596900" imgH="203200" progId="Equation.KSEE3">
                  <p:embed/>
                </p:oleObj>
              </mc:Choice>
              <mc:Fallback>
                <p:oleObj r:id="rId7" imgW="596900" imgH="203200" progId="Equation.KSEE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72038" y="2673350"/>
                        <a:ext cx="965200" cy="3286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文本框 1"/>
          <p:cNvSpPr txBox="1"/>
          <p:nvPr/>
        </p:nvSpPr>
        <p:spPr>
          <a:xfrm>
            <a:off x="2082800" y="333375"/>
            <a:ext cx="8110538" cy="2368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转化的正确性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（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2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）证明在容量限制是整数前提下，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Ford-Fulkerson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方法产生的流是整值流，从而保证算法计算的流可以还原到原图的匹配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可以通过迭代次数归纳证明，留作练习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文本框 1"/>
          <p:cNvSpPr txBox="1"/>
          <p:nvPr/>
        </p:nvSpPr>
        <p:spPr>
          <a:xfrm>
            <a:off x="2082800" y="333375"/>
            <a:ext cx="8110538" cy="4338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转化的正确性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0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（</a:t>
            </a:r>
            <a:r>
              <a:rPr lang="en-US" altLang="zh-CN" sz="2200" dirty="0">
                <a:latin typeface="Lucida Sans Unicode" panose="020B0602030504020204" pitchFamily="34" charset="0"/>
              </a:rPr>
              <a:t>3</a:t>
            </a:r>
            <a:r>
              <a:rPr lang="zh-CN" altLang="en-US" sz="2200" dirty="0">
                <a:latin typeface="Lucida Sans Unicode" panose="020B0602030504020204" pitchFamily="34" charset="0"/>
              </a:rPr>
              <a:t>）证明最大流的流值等于最大匹配的边数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定理：二分图</a:t>
            </a:r>
            <a:r>
              <a:rPr lang="en-US" altLang="zh-CN" sz="2200" dirty="0">
                <a:latin typeface="宋体" panose="02010600030101010101" pitchFamily="2" charset="-122"/>
                <a:sym typeface="黑体" panose="02010609060101010101" pitchFamily="49" charset="-122"/>
              </a:rPr>
              <a:t>G</a:t>
            </a: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中最大匹配的边数等于对应的流网络中最大流的值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  <a:sym typeface="黑体" panose="02010609060101010101" pitchFamily="49" charset="-122"/>
              </a:rPr>
              <a:t>证明：用反证法证明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  <a:sym typeface="黑体" panose="02010609060101010101" pitchFamily="49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假定</a:t>
            </a:r>
            <a:r>
              <a:rPr lang="en-US" altLang="zh-CN" sz="2200" dirty="0">
                <a:latin typeface="宋体" panose="02010600030101010101" pitchFamily="2" charset="-122"/>
              </a:rPr>
              <a:t>M</a:t>
            </a:r>
            <a:r>
              <a:rPr lang="zh-CN" altLang="en-US" sz="2200" dirty="0">
                <a:latin typeface="宋体" panose="02010600030101010101" pitchFamily="2" charset="-122"/>
              </a:rPr>
              <a:t>是最大匹配，其对应的流不是最大流，从而可以找到一个更大流值的流，其对应的匹配的边数更多，产生矛盾。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文本框 1"/>
          <p:cNvSpPr txBox="1"/>
          <p:nvPr/>
        </p:nvSpPr>
        <p:spPr>
          <a:xfrm>
            <a:off x="2082800" y="333375"/>
            <a:ext cx="8110538" cy="53232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最大流总结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b="1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1. </a:t>
            </a:r>
            <a:r>
              <a:rPr lang="zh-CN" altLang="en-US" sz="2200" dirty="0">
                <a:latin typeface="宋体" panose="02010600030101010101" pitchFamily="2" charset="-122"/>
              </a:rPr>
              <a:t>基本概念：流网络，流，最大流等等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2. </a:t>
            </a:r>
            <a:r>
              <a:rPr lang="zh-CN" altLang="en-US" sz="2200" dirty="0">
                <a:latin typeface="宋体" panose="02010600030101010101" pitchFamily="2" charset="-122"/>
              </a:rPr>
              <a:t>解决最大流问题的</a:t>
            </a:r>
            <a:r>
              <a:rPr lang="en-US" altLang="zh-CN" sz="2200" dirty="0">
                <a:latin typeface="宋体" panose="02010600030101010101" pitchFamily="2" charset="-122"/>
              </a:rPr>
              <a:t>Ford-Fulkerson</a:t>
            </a:r>
            <a:r>
              <a:rPr lang="zh-CN" altLang="en-US" sz="2200" dirty="0">
                <a:latin typeface="宋体" panose="02010600030101010101" pitchFamily="2" charset="-122"/>
              </a:rPr>
              <a:t>方法，涉及到的技巧，如残存网络和增广路径，以及理论基础最大流最小切割定理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3. </a:t>
            </a:r>
            <a:r>
              <a:rPr lang="zh-CN" altLang="en-US" sz="2200" dirty="0">
                <a:latin typeface="宋体" panose="02010600030101010101" pitchFamily="2" charset="-122"/>
              </a:rPr>
              <a:t>具体的</a:t>
            </a:r>
            <a:r>
              <a:rPr lang="en-US" altLang="zh-CN" sz="2200" dirty="0">
                <a:latin typeface="宋体" panose="02010600030101010101" pitchFamily="2" charset="-122"/>
              </a:rPr>
              <a:t>Ford-Fulkerson</a:t>
            </a:r>
            <a:r>
              <a:rPr lang="zh-CN" altLang="en-US" sz="2200" dirty="0">
                <a:latin typeface="宋体" panose="02010600030101010101" pitchFamily="2" charset="-122"/>
              </a:rPr>
              <a:t>算法和</a:t>
            </a:r>
            <a:r>
              <a:rPr lang="en-US" altLang="zh-CN" sz="2200" dirty="0">
                <a:latin typeface="宋体" panose="02010600030101010101" pitchFamily="2" charset="-122"/>
              </a:rPr>
              <a:t>Edmonds-Karp</a:t>
            </a:r>
            <a:r>
              <a:rPr lang="zh-CN" altLang="en-US" sz="2200" dirty="0">
                <a:latin typeface="宋体" panose="02010600030101010101" pitchFamily="2" charset="-122"/>
              </a:rPr>
              <a:t>算法，分析了他们的运行时间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宋体" panose="02010600030101010101" pitchFamily="2" charset="-122"/>
              </a:rPr>
              <a:t>4. </a:t>
            </a:r>
            <a:r>
              <a:rPr lang="zh-CN" altLang="en-US" sz="2200" dirty="0">
                <a:latin typeface="宋体" panose="02010600030101010101" pitchFamily="2" charset="-122"/>
              </a:rPr>
              <a:t>最大流算法的应用：解决最大二分匹配问题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宋体" panose="02010600030101010101" pitchFamily="2" charset="-122"/>
              </a:rPr>
              <a:t>作业：</a:t>
            </a:r>
            <a:r>
              <a:rPr lang="en-US" altLang="zh-CN" sz="2200" dirty="0">
                <a:latin typeface="宋体" panose="02010600030101010101" pitchFamily="2" charset="-122"/>
              </a:rPr>
              <a:t>26.1-1</a:t>
            </a:r>
            <a:r>
              <a:rPr lang="zh-CN" altLang="en-US" sz="2200" dirty="0">
                <a:latin typeface="宋体" panose="02010600030101010101" pitchFamily="2" charset="-122"/>
              </a:rPr>
              <a:t>，</a:t>
            </a:r>
            <a:r>
              <a:rPr lang="en-US" altLang="zh-CN" sz="2200" dirty="0">
                <a:latin typeface="宋体" panose="02010600030101010101" pitchFamily="2" charset="-122"/>
              </a:rPr>
              <a:t>26.2-3</a:t>
            </a:r>
            <a:r>
              <a:rPr lang="zh-CN" altLang="en-US" sz="2200" dirty="0">
                <a:latin typeface="宋体" panose="02010600030101010101" pitchFamily="2" charset="-122"/>
              </a:rPr>
              <a:t>，</a:t>
            </a:r>
            <a:r>
              <a:rPr lang="en-US" altLang="zh-CN" sz="2200" dirty="0">
                <a:latin typeface="宋体" panose="02010600030101010101" pitchFamily="2" charset="-122"/>
              </a:rPr>
              <a:t>26.3-1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dirty="0">
              <a:latin typeface="宋体" panose="02010600030101010101" pitchFamily="2" charset="-122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文本框 1"/>
          <p:cNvSpPr txBox="1"/>
          <p:nvPr/>
        </p:nvSpPr>
        <p:spPr>
          <a:xfrm>
            <a:off x="2082800" y="357505"/>
            <a:ext cx="9190990" cy="310769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800" b="1" dirty="0">
                <a:latin typeface="Lucida Sans Unicode" panose="020B0602030504020204" pitchFamily="34" charset="0"/>
              </a:rPr>
              <a:t>最大流问题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给定一个流网络</a:t>
            </a:r>
            <a:r>
              <a:rPr lang="en-US" altLang="zh-CN" sz="2200" dirty="0">
                <a:latin typeface="Lucida Sans Unicode" panose="020B0602030504020204" pitchFamily="34" charset="0"/>
              </a:rPr>
              <a:t>G</a:t>
            </a:r>
            <a:r>
              <a:rPr lang="zh-CN" altLang="en-US" sz="2200" dirty="0">
                <a:latin typeface="Lucida Sans Unicode" panose="020B0602030504020204" pitchFamily="34" charset="0"/>
              </a:rPr>
              <a:t>、一个源节点</a:t>
            </a:r>
            <a:r>
              <a:rPr lang="en-US" altLang="zh-CN" sz="2200" dirty="0">
                <a:latin typeface="Lucida Sans Unicode" panose="020B0602030504020204" pitchFamily="34" charset="0"/>
              </a:rPr>
              <a:t>s</a:t>
            </a:r>
            <a:r>
              <a:rPr lang="zh-CN" altLang="en-US" sz="2200" dirty="0">
                <a:latin typeface="Lucida Sans Unicode" panose="020B0602030504020204" pitchFamily="34" charset="0"/>
              </a:rPr>
              <a:t>、一个汇点</a:t>
            </a:r>
            <a:r>
              <a:rPr lang="en-US" altLang="zh-CN" sz="2200" dirty="0">
                <a:latin typeface="Lucida Sans Unicode" panose="020B0602030504020204" pitchFamily="34" charset="0"/>
              </a:rPr>
              <a:t>t</a:t>
            </a:r>
            <a:r>
              <a:rPr lang="zh-CN" altLang="en-US" sz="2200" dirty="0">
                <a:latin typeface="Lucida Sans Unicode" panose="020B0602030504020204" pitchFamily="34" charset="0"/>
              </a:rPr>
              <a:t>，找到值最大的一个流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最大流示例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</p:txBody>
      </p:sp>
      <p:graphicFrame>
        <p:nvGraphicFramePr>
          <p:cNvPr id="17411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76713" y="4581525"/>
          <a:ext cx="4002087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968500" imgH="342900" progId="Equation.KSEE3">
                  <p:embed/>
                </p:oleObj>
              </mc:Choice>
              <mc:Fallback>
                <p:oleObj r:id="rId2" imgW="1968500" imgH="342900" progId="Equation.KSEE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176713" y="4581525"/>
                        <a:ext cx="4002087" cy="695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412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6063" y="2205038"/>
            <a:ext cx="4360862" cy="19732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文本框 1"/>
          <p:cNvSpPr txBox="1"/>
          <p:nvPr/>
        </p:nvSpPr>
        <p:spPr>
          <a:xfrm>
            <a:off x="2027238" y="357188"/>
            <a:ext cx="4932362" cy="507746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Lucida Sans Unicode" panose="020B0602030504020204" pitchFamily="34" charset="0"/>
              </a:rPr>
              <a:t>平常流网络图到标准流网络图的转化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b="1" dirty="0">
              <a:solidFill>
                <a:srgbClr val="FF0000"/>
              </a:solidFill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所定义的流网络有两个特性：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(1) </a:t>
            </a:r>
            <a:r>
              <a:rPr lang="zh-CN" altLang="en-US" sz="2200" dirty="0">
                <a:latin typeface="Lucida Sans Unicode" panose="020B0602030504020204" pitchFamily="34" charset="0"/>
              </a:rPr>
              <a:t>无反向边，或者称为</a:t>
            </a:r>
            <a:r>
              <a:rPr lang="zh-CN" altLang="en-US" sz="2200" b="1" dirty="0">
                <a:latin typeface="Lucida Sans Unicode" panose="020B0602030504020204" pitchFamily="34" charset="0"/>
              </a:rPr>
              <a:t>反平行边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如果             ，则             。</a:t>
            </a: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      </a:t>
            </a:r>
            <a:r>
              <a:rPr lang="en-US" altLang="zh-CN" sz="2200" dirty="0">
                <a:latin typeface="Lucida Sans Unicode" panose="020B0602030504020204" pitchFamily="34" charset="0"/>
              </a:rPr>
              <a:t> </a:t>
            </a:r>
            <a:r>
              <a:rPr lang="zh-CN" altLang="en-US" sz="2200" dirty="0">
                <a:latin typeface="Lucida Sans Unicode" panose="020B0602030504020204" pitchFamily="34" charset="0"/>
              </a:rPr>
              <a:t>和       为反平行边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(2) </a:t>
            </a:r>
            <a:r>
              <a:rPr lang="zh-CN" altLang="en-US" sz="2200" dirty="0">
                <a:latin typeface="Lucida Sans Unicode" panose="020B0602030504020204" pitchFamily="34" charset="0"/>
              </a:rPr>
              <a:t>只有单一的源结点和汇点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zh-CN" sz="2200" dirty="0">
                <a:latin typeface="Lucida Sans Unicode" panose="020B0602030504020204" pitchFamily="34" charset="0"/>
              </a:rPr>
              <a:t>     </a:t>
            </a: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不满足上述要求的流网络需转化为满足要求的流网络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1600" dirty="0">
              <a:latin typeface="Lucida Sans Unicode" panose="020B0602030504020204" pitchFamily="34" charset="0"/>
            </a:endParaRPr>
          </a:p>
        </p:txBody>
      </p:sp>
      <p:graphicFrame>
        <p:nvGraphicFramePr>
          <p:cNvPr id="18435" name="对象 2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737803" y="2398078"/>
          <a:ext cx="1201737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09600" imgH="203200" progId="Equation.KSEE3">
                  <p:embed/>
                </p:oleObj>
              </mc:Choice>
              <mc:Fallback>
                <p:oleObj r:id="rId2" imgW="609600" imgH="203200" progId="Equation.KSEE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37803" y="2398078"/>
                        <a:ext cx="1201737" cy="3349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对象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540250" y="2394585"/>
          <a:ext cx="1059180" cy="351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09600" imgH="203200" progId="Equation.KSEE3">
                  <p:embed/>
                </p:oleObj>
              </mc:Choice>
              <mc:Fallback>
                <p:oleObj r:id="rId4" imgW="609600" imgH="203200" progId="Equation.KSEE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40250" y="2394585"/>
                        <a:ext cx="1059180" cy="3511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100263" y="2729230"/>
          <a:ext cx="6556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55600" imgH="203200" progId="Equation.KSEE3">
                  <p:embed/>
                </p:oleObj>
              </mc:Choice>
              <mc:Fallback>
                <p:oleObj r:id="rId6" imgW="355600" imgH="203200" progId="Equation.KSEE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00263" y="2729230"/>
                        <a:ext cx="655637" cy="373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3014663" y="2733040"/>
          <a:ext cx="647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55600" imgH="203200" progId="Equation.KSEE3">
                  <p:embed/>
                </p:oleObj>
              </mc:Choice>
              <mc:Fallback>
                <p:oleObj r:id="rId8" imgW="355600" imgH="203200" progId="Equation.KSEE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014663" y="2733040"/>
                        <a:ext cx="6477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439" name="图片 8" descr="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77000" y="908050"/>
            <a:ext cx="3584575" cy="17573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8440" name="图片 10" descr="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29475" y="2809875"/>
            <a:ext cx="2035175" cy="34258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文本框 1"/>
          <p:cNvSpPr txBox="1"/>
          <p:nvPr/>
        </p:nvSpPr>
        <p:spPr>
          <a:xfrm>
            <a:off x="2090738" y="341313"/>
            <a:ext cx="8045450" cy="50158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2200" b="1" dirty="0">
                <a:solidFill>
                  <a:srgbClr val="FF0000"/>
                </a:solidFill>
                <a:latin typeface="Lucida Sans Unicode" panose="020B0602030504020204" pitchFamily="34" charset="0"/>
              </a:rPr>
              <a:t>具有反平行边的流网络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600" b="1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转化方法：对每一组反平行边       和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（</a:t>
            </a:r>
            <a:r>
              <a:rPr lang="en-US" altLang="zh-CN" sz="2200" dirty="0">
                <a:latin typeface="Lucida Sans Unicode" panose="020B0602030504020204" pitchFamily="34" charset="0"/>
              </a:rPr>
              <a:t>1</a:t>
            </a:r>
            <a:r>
              <a:rPr lang="zh-CN" altLang="en-US" sz="2200" dirty="0">
                <a:latin typeface="Lucida Sans Unicode" panose="020B0602030504020204" pitchFamily="34" charset="0"/>
              </a:rPr>
              <a:t>）选择两条反平行边中的一条，比如 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（</a:t>
            </a:r>
            <a:r>
              <a:rPr lang="en-US" altLang="zh-CN" sz="2200" dirty="0">
                <a:latin typeface="Lucida Sans Unicode" panose="020B0602030504020204" pitchFamily="34" charset="0"/>
              </a:rPr>
              <a:t>2</a:t>
            </a:r>
            <a:r>
              <a:rPr lang="zh-CN" altLang="en-US" sz="2200" dirty="0">
                <a:latin typeface="Lucida Sans Unicode" panose="020B0602030504020204" pitchFamily="34" charset="0"/>
              </a:rPr>
              <a:t>）加入一个新的结点</a:t>
            </a:r>
            <a:r>
              <a:rPr lang="en-US" altLang="zh-CN" sz="2200" dirty="0">
                <a:latin typeface="Lucida Sans Unicode" panose="020B0602030504020204" pitchFamily="34" charset="0"/>
              </a:rPr>
              <a:t>v’</a:t>
            </a:r>
            <a:r>
              <a:rPr lang="zh-CN" altLang="en-US" sz="2200" dirty="0">
                <a:latin typeface="Lucida Sans Unicode" panose="020B0602030504020204" pitchFamily="34" charset="0"/>
              </a:rPr>
              <a:t>，将其分为两条边，       和        ，替换掉原来的边</a:t>
            </a: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（</a:t>
            </a:r>
            <a:r>
              <a:rPr lang="en-US" altLang="zh-CN" sz="2200" dirty="0">
                <a:latin typeface="Lucida Sans Unicode" panose="020B0602030504020204" pitchFamily="34" charset="0"/>
              </a:rPr>
              <a:t>3</a:t>
            </a:r>
            <a:r>
              <a:rPr lang="zh-CN" altLang="en-US" sz="2200" dirty="0">
                <a:latin typeface="Lucida Sans Unicode" panose="020B0602030504020204" pitchFamily="34" charset="0"/>
              </a:rPr>
              <a:t>）将两条新加入的边的容量设为替代掉的边的容量，即</a:t>
            </a: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4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可以证明，转换后的网络与原网络等价。留作练习。</a:t>
            </a: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22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r>
              <a:rPr lang="zh-CN" altLang="en-US" sz="2200" dirty="0">
                <a:latin typeface="Lucida Sans Unicode" panose="020B0602030504020204" pitchFamily="34" charset="0"/>
              </a:rPr>
              <a:t>示例：</a:t>
            </a: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zh-CN" altLang="en-US" sz="1600" dirty="0">
              <a:latin typeface="Lucida Sans Unicode" panose="020B0602030504020204" pitchFamily="34" charset="0"/>
            </a:endParaRPr>
          </a:p>
          <a:p>
            <a:pPr>
              <a:buFont typeface="Arial" panose="020B0604020202020204" pitchFamily="34" charset="0"/>
              <a:buNone/>
            </a:pPr>
            <a:endParaRPr lang="en-US" altLang="zh-CN" sz="1600" dirty="0">
              <a:latin typeface="Lucida Sans Unicode" panose="020B0602030504020204" pitchFamily="34" charset="0"/>
            </a:endParaRPr>
          </a:p>
        </p:txBody>
      </p:sp>
      <p:graphicFrame>
        <p:nvGraphicFramePr>
          <p:cNvPr id="19459" name="对象 1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772150" y="893763"/>
          <a:ext cx="68262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55600" imgH="203200" progId="Equation.KSEE3">
                  <p:embed/>
                </p:oleObj>
              </mc:Choice>
              <mc:Fallback>
                <p:oleObj r:id="rId2" imgW="355600" imgH="203200" progId="Equation.KSEE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72150" y="893763"/>
                        <a:ext cx="682625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对象 1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6672263" y="906463"/>
          <a:ext cx="658812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55600" imgH="203200" progId="Equation.KSEE3">
                  <p:embed/>
                </p:oleObj>
              </mc:Choice>
              <mc:Fallback>
                <p:oleObj r:id="rId4" imgW="355600" imgH="203200" progId="Equation.KSEE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672263" y="906463"/>
                        <a:ext cx="658812" cy="374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对象 15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104063" y="1557338"/>
          <a:ext cx="6667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55600" imgH="203200" progId="Equation.KSEE3">
                  <p:embed/>
                </p:oleObj>
              </mc:Choice>
              <mc:Fallback>
                <p:oleObj r:id="rId6" imgW="355600" imgH="203200" progId="Equation.KSEE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104063" y="1557338"/>
                        <a:ext cx="66675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17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7824788" y="1916113"/>
          <a:ext cx="712787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93700" imgH="203200" progId="Equation.KSEE3">
                  <p:embed/>
                </p:oleObj>
              </mc:Choice>
              <mc:Fallback>
                <p:oleObj r:id="rId7" imgW="393700" imgH="203200" progId="Equation.KSEE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24788" y="1916113"/>
                        <a:ext cx="712787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对象 1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8832850" y="1897063"/>
          <a:ext cx="7143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381000" imgH="203200" progId="Equation.KSEE3">
                  <p:embed/>
                </p:oleObj>
              </mc:Choice>
              <mc:Fallback>
                <p:oleObj r:id="rId9" imgW="381000" imgH="203200" progId="Equation.KSEE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832850" y="1897063"/>
                        <a:ext cx="714375" cy="379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对象 21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2208213" y="2997200"/>
          <a:ext cx="2811462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1574800" imgH="203200" progId="Equation.KSEE3">
                  <p:embed/>
                </p:oleObj>
              </mc:Choice>
              <mc:Fallback>
                <p:oleObj r:id="rId11" imgW="1574800" imgH="203200" progId="Equation.KSEE3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208213" y="2997200"/>
                        <a:ext cx="2811462" cy="3635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5" name="组合 1"/>
          <p:cNvGrpSpPr/>
          <p:nvPr/>
        </p:nvGrpSpPr>
        <p:grpSpPr>
          <a:xfrm>
            <a:off x="2871788" y="3860800"/>
            <a:ext cx="7256462" cy="2266950"/>
            <a:chOff x="1347985" y="3573016"/>
            <a:chExt cx="7256463" cy="2266950"/>
          </a:xfrm>
        </p:grpSpPr>
        <p:pic>
          <p:nvPicPr>
            <p:cNvPr id="19466" name="图片 9" descr="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347985" y="3693666"/>
              <a:ext cx="3341688" cy="163512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9467" name="图片 22" descr="5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689673" y="3573016"/>
              <a:ext cx="3914775" cy="1876425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9468" name="文本框 23"/>
            <p:cNvSpPr txBox="1"/>
            <p:nvPr/>
          </p:nvSpPr>
          <p:spPr>
            <a:xfrm>
              <a:off x="1574998" y="5471666"/>
              <a:ext cx="2700337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>
                <a:buFont typeface="Arial" panose="020B0604020202020204" pitchFamily="34" charset="0"/>
                <a:buNone/>
              </a:pPr>
              <a:r>
                <a:rPr lang="zh-CN" altLang="en-US" dirty="0">
                  <a:latin typeface="Lucida Sans Unicode" panose="020B0602030504020204" pitchFamily="34" charset="0"/>
                </a:rPr>
                <a:t>具有反平行边        ，</a:t>
              </a:r>
            </a:p>
          </p:txBody>
        </p:sp>
        <p:graphicFrame>
          <p:nvGraphicFramePr>
            <p:cNvPr id="19469" name="对象 24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075185" y="5517704"/>
            <a:ext cx="565150" cy="274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5" imgW="444500" imgH="215900" progId="Equation.KSEE3">
                    <p:embed/>
                  </p:oleObj>
                </mc:Choice>
                <mc:Fallback>
                  <p:oleObj r:id="rId15" imgW="444500" imgH="215900" progId="Equation.KSEE3">
                    <p:embed/>
                    <p:pic>
                      <p:nvPicPr>
                        <p:cNvPr id="0" name="图片 3126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3075185" y="5517704"/>
                          <a:ext cx="565150" cy="2746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70" name="对象 26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3673673" y="5517704"/>
            <a:ext cx="563562" cy="274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7" imgW="444500" imgH="215900" progId="Equation.KSEE3">
                    <p:embed/>
                  </p:oleObj>
                </mc:Choice>
                <mc:Fallback>
                  <p:oleObj r:id="rId17" imgW="444500" imgH="215900" progId="Equation.KSEE3">
                    <p:embed/>
                    <p:pic>
                      <p:nvPicPr>
                        <p:cNvPr id="0" name="图片 3135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3673673" y="5517704"/>
                          <a:ext cx="563562" cy="274637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1" name="文本框 28"/>
            <p:cNvSpPr txBox="1"/>
            <p:nvPr/>
          </p:nvSpPr>
          <p:spPr>
            <a:xfrm>
              <a:off x="5199260" y="5424041"/>
              <a:ext cx="2700338" cy="3683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ctr">
                <a:buFont typeface="Arial" panose="020B0604020202020204" pitchFamily="34" charset="0"/>
                <a:buNone/>
              </a:pPr>
              <a:r>
                <a:rPr lang="zh-CN" altLang="en-US" dirty="0">
                  <a:latin typeface="Lucida Sans Unicode" panose="020B0602030504020204" pitchFamily="34" charset="0"/>
                </a:rPr>
                <a:t>替换</a:t>
              </a:r>
            </a:p>
          </p:txBody>
        </p:sp>
        <p:graphicFrame>
          <p:nvGraphicFramePr>
            <p:cNvPr id="19472" name="对象 29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793110" y="5449441"/>
            <a:ext cx="563563" cy="273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19" imgW="444500" imgH="215900" progId="Equation.KSEE3">
                    <p:embed/>
                  </p:oleObj>
                </mc:Choice>
                <mc:Fallback>
                  <p:oleObj r:id="rId19" imgW="444500" imgH="215900" progId="Equation.KSEE3">
                    <p:embed/>
                    <p:pic>
                      <p:nvPicPr>
                        <p:cNvPr id="0" name="图片 313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6793110" y="5449441"/>
                          <a:ext cx="563563" cy="27305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4640</Words>
  <Application>Microsoft Office PowerPoint</Application>
  <PresentationFormat>宽屏</PresentationFormat>
  <Paragraphs>689</Paragraphs>
  <Slides>65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65</vt:i4>
      </vt:variant>
    </vt:vector>
  </HeadingPairs>
  <TitlesOfParts>
    <vt:vector size="77" baseType="lpstr">
      <vt:lpstr>华文新魏</vt:lpstr>
      <vt:lpstr>隶书</vt:lpstr>
      <vt:lpstr>宋体</vt:lpstr>
      <vt:lpstr>Arial</vt:lpstr>
      <vt:lpstr>Calibri</vt:lpstr>
      <vt:lpstr>Calibri Light</vt:lpstr>
      <vt:lpstr>Lucida Sans Unicode</vt:lpstr>
      <vt:lpstr>Wingdings</vt:lpstr>
      <vt:lpstr>Wingdings 2</vt:lpstr>
      <vt:lpstr>Office 主题</vt:lpstr>
      <vt:lpstr>Equation.3</vt:lpstr>
      <vt:lpstr>Equation.KSEE3</vt:lpstr>
      <vt:lpstr>Maximum Flow 最大流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dxyuh</dc:creator>
  <cp:lastModifiedBy>建军 韩</cp:lastModifiedBy>
  <cp:revision>56</cp:revision>
  <dcterms:created xsi:type="dcterms:W3CDTF">2017-12-17T06:53:00Z</dcterms:created>
  <dcterms:modified xsi:type="dcterms:W3CDTF">2023-11-25T06:32:07Z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