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87" r:id="rId3"/>
    <p:sldId id="288" r:id="rId4"/>
    <p:sldId id="290" r:id="rId5"/>
    <p:sldId id="274" r:id="rId6"/>
    <p:sldId id="283" r:id="rId7"/>
    <p:sldId id="286" r:id="rId8"/>
    <p:sldId id="289" r:id="rId9"/>
    <p:sldId id="284" r:id="rId10"/>
    <p:sldId id="27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3761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5082" autoAdjust="0"/>
  </p:normalViewPr>
  <p:slideViewPr>
    <p:cSldViewPr snapToGrid="0">
      <p:cViewPr varScale="1">
        <p:scale>
          <a:sx n="67" d="100"/>
          <a:sy n="67" d="100"/>
        </p:scale>
        <p:origin x="-85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512738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xmlns="" id="{02BCD9D3-252C-4DD7-A17A-B4A99F97DF34}"/>
              </a:ext>
            </a:extLst>
          </p:cNvPr>
          <p:cNvSpPr>
            <a:spLocks noGrp="1" noRot="1" noChangeAspect="1" noTextEdit="1"/>
          </p:cNvSpPr>
          <p:nvPr>
            <p:ph type="sldImg"/>
          </p:nvPr>
        </p:nvSpPr>
        <p:spPr/>
      </p:sp>
      <p:sp>
        <p:nvSpPr>
          <p:cNvPr id="48131" name="备注占位符 2">
            <a:extLst>
              <a:ext uri="{FF2B5EF4-FFF2-40B4-BE49-F238E27FC236}">
                <a16:creationId xmlns:a16="http://schemas.microsoft.com/office/drawing/2014/main" xmlns="" id="{80296E82-6C06-4AD8-BA41-B2C438A7C727}"/>
              </a:ext>
            </a:extLst>
          </p:cNvPr>
          <p:cNvSpPr>
            <a:spLocks noGrp="1"/>
          </p:cNvSpPr>
          <p:nvPr>
            <p:ph type="body" idx="1"/>
          </p:nvPr>
        </p:nvSpPr>
        <p:spPr>
          <a:noFill/>
        </p:spPr>
        <p:txBody>
          <a:bodyPr/>
          <a:lstStyle/>
          <a:p>
            <a:endParaRPr lang="zh-CN" altLang="en-US"/>
          </a:p>
        </p:txBody>
      </p:sp>
      <p:sp>
        <p:nvSpPr>
          <p:cNvPr id="48132" name="灯片编号占位符 3">
            <a:extLst>
              <a:ext uri="{FF2B5EF4-FFF2-40B4-BE49-F238E27FC236}">
                <a16:creationId xmlns:a16="http://schemas.microsoft.com/office/drawing/2014/main" xmlns="" id="{2B61579D-6802-4AF2-B9F8-679A0BBCD80B}"/>
              </a:ext>
            </a:extLst>
          </p:cNvPr>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514283B-4275-4565-B611-88289A7F0224}" type="slidenum">
              <a:rPr lang="zh-CN" altLang="en-US">
                <a:latin typeface="Arial" panose="020B0604020202020204" pitchFamily="34" charset="0"/>
              </a:rPr>
              <a:pPr>
                <a:spcBef>
                  <a:spcPct val="0"/>
                </a:spcBef>
                <a:buFontTx/>
                <a:buNone/>
              </a:pPr>
              <a:t>2</a:t>
            </a:fld>
            <a:endParaRPr lang="en-US"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xmlns="" id="{02BCD9D3-252C-4DD7-A17A-B4A99F97DF34}"/>
              </a:ext>
            </a:extLst>
          </p:cNvPr>
          <p:cNvSpPr>
            <a:spLocks noGrp="1" noRot="1" noChangeAspect="1" noTextEdit="1"/>
          </p:cNvSpPr>
          <p:nvPr>
            <p:ph type="sldImg"/>
          </p:nvPr>
        </p:nvSpPr>
        <p:spPr/>
      </p:sp>
      <p:sp>
        <p:nvSpPr>
          <p:cNvPr id="48131" name="备注占位符 2">
            <a:extLst>
              <a:ext uri="{FF2B5EF4-FFF2-40B4-BE49-F238E27FC236}">
                <a16:creationId xmlns:a16="http://schemas.microsoft.com/office/drawing/2014/main" xmlns="" id="{80296E82-6C06-4AD8-BA41-B2C438A7C727}"/>
              </a:ext>
            </a:extLst>
          </p:cNvPr>
          <p:cNvSpPr>
            <a:spLocks noGrp="1"/>
          </p:cNvSpPr>
          <p:nvPr>
            <p:ph type="body" idx="1"/>
          </p:nvPr>
        </p:nvSpPr>
        <p:spPr>
          <a:noFill/>
        </p:spPr>
        <p:txBody>
          <a:bodyPr/>
          <a:lstStyle/>
          <a:p>
            <a:endParaRPr lang="zh-CN" altLang="en-US"/>
          </a:p>
        </p:txBody>
      </p:sp>
      <p:sp>
        <p:nvSpPr>
          <p:cNvPr id="48132" name="灯片编号占位符 3">
            <a:extLst>
              <a:ext uri="{FF2B5EF4-FFF2-40B4-BE49-F238E27FC236}">
                <a16:creationId xmlns:a16="http://schemas.microsoft.com/office/drawing/2014/main" xmlns="" id="{2B61579D-6802-4AF2-B9F8-679A0BBCD80B}"/>
              </a:ext>
            </a:extLst>
          </p:cNvPr>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514283B-4275-4565-B611-88289A7F0224}" type="slidenum">
              <a:rPr lang="zh-CN" altLang="en-US">
                <a:latin typeface="Arial" panose="020B0604020202020204" pitchFamily="34" charset="0"/>
              </a:rPr>
              <a:pPr>
                <a:spcBef>
                  <a:spcPct val="0"/>
                </a:spcBef>
                <a:buFontTx/>
                <a:buNone/>
              </a:pPr>
              <a:t>3</a:t>
            </a:fld>
            <a:endParaRPr lang="en-US"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xmlns="" id="{02BCD9D3-252C-4DD7-A17A-B4A99F97DF34}"/>
              </a:ext>
            </a:extLst>
          </p:cNvPr>
          <p:cNvSpPr>
            <a:spLocks noGrp="1" noRot="1" noChangeAspect="1" noTextEdit="1"/>
          </p:cNvSpPr>
          <p:nvPr>
            <p:ph type="sldImg"/>
          </p:nvPr>
        </p:nvSpPr>
        <p:spPr/>
      </p:sp>
      <p:sp>
        <p:nvSpPr>
          <p:cNvPr id="48131" name="备注占位符 2">
            <a:extLst>
              <a:ext uri="{FF2B5EF4-FFF2-40B4-BE49-F238E27FC236}">
                <a16:creationId xmlns:a16="http://schemas.microsoft.com/office/drawing/2014/main" xmlns="" id="{80296E82-6C06-4AD8-BA41-B2C438A7C727}"/>
              </a:ext>
            </a:extLst>
          </p:cNvPr>
          <p:cNvSpPr>
            <a:spLocks noGrp="1"/>
          </p:cNvSpPr>
          <p:nvPr>
            <p:ph type="body" idx="1"/>
          </p:nvPr>
        </p:nvSpPr>
        <p:spPr>
          <a:noFill/>
        </p:spPr>
        <p:txBody>
          <a:bodyPr/>
          <a:lstStyle/>
          <a:p>
            <a:endParaRPr lang="zh-CN" altLang="en-US"/>
          </a:p>
        </p:txBody>
      </p:sp>
      <p:sp>
        <p:nvSpPr>
          <p:cNvPr id="48132" name="灯片编号占位符 3">
            <a:extLst>
              <a:ext uri="{FF2B5EF4-FFF2-40B4-BE49-F238E27FC236}">
                <a16:creationId xmlns:a16="http://schemas.microsoft.com/office/drawing/2014/main" xmlns="" id="{2B61579D-6802-4AF2-B9F8-679A0BBCD80B}"/>
              </a:ext>
            </a:extLst>
          </p:cNvPr>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514283B-4275-4565-B611-88289A7F0224}" type="slidenum">
              <a:rPr lang="zh-CN" altLang="en-US">
                <a:latin typeface="Arial" panose="020B0604020202020204" pitchFamily="34" charset="0"/>
              </a:rPr>
              <a:pPr>
                <a:spcBef>
                  <a:spcPct val="0"/>
                </a:spcBef>
                <a:buFontTx/>
                <a:buNone/>
              </a:pPr>
              <a:t>4</a:t>
            </a:fld>
            <a:endParaRPr lang="en-US"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401356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CE04DD15-DB00-4995-98F9-A18A9DB8BD74}" type="datetimeFigureOut">
              <a:rPr lang="zh-CN" altLang="en-US" smtClean="0"/>
              <a:t>2019/1/2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D0F28C-1286-4AF3-B388-021D3A2E22D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E04DD15-DB00-4995-98F9-A18A9DB8BD74}" type="datetimeFigureOut">
              <a:rPr lang="zh-CN" altLang="en-US" smtClean="0"/>
              <a:t>2019/1/2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D0F28C-1286-4AF3-B388-021D3A2E22D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E04DD15-DB00-4995-98F9-A18A9DB8BD74}" type="datetimeFigureOut">
              <a:rPr lang="zh-CN" altLang="en-US" smtClean="0"/>
              <a:t>2019/1/2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D0F28C-1286-4AF3-B388-021D3A2E22D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E04DD15-DB00-4995-98F9-A18A9DB8BD74}" type="datetimeFigureOut">
              <a:rPr lang="zh-CN" altLang="en-US" smtClean="0"/>
              <a:t>2019/1/2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D0F28C-1286-4AF3-B388-021D3A2E22D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E04DD15-DB00-4995-98F9-A18A9DB8BD74}" type="datetimeFigureOut">
              <a:rPr lang="zh-CN" altLang="en-US" smtClean="0"/>
              <a:t>2019/1/2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D0F28C-1286-4AF3-B388-021D3A2E22D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E04DD15-DB00-4995-98F9-A18A9DB8BD74}" type="datetimeFigureOut">
              <a:rPr lang="zh-CN" altLang="en-US" smtClean="0"/>
              <a:t>2019/1/2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D0F28C-1286-4AF3-B388-021D3A2E22D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E04DD15-DB00-4995-98F9-A18A9DB8BD74}" type="datetimeFigureOut">
              <a:rPr lang="zh-CN" altLang="en-US" smtClean="0"/>
              <a:t>2019/1/2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9D0F28C-1286-4AF3-B388-021D3A2E22D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E04DD15-DB00-4995-98F9-A18A9DB8BD74}" type="datetimeFigureOut">
              <a:rPr lang="zh-CN" altLang="en-US" smtClean="0"/>
              <a:t>2019/1/2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9D0F28C-1286-4AF3-B388-021D3A2E22D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04DD15-DB00-4995-98F9-A18A9DB8BD74}" type="datetimeFigureOut">
              <a:rPr lang="zh-CN" altLang="en-US" smtClean="0"/>
              <a:t>2019/1/2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9D0F28C-1286-4AF3-B388-021D3A2E22DC}" type="slidenum">
              <a:rPr lang="zh-CN" altLang="en-US" smtClean="0"/>
              <a:t>‹#›</a:t>
            </a:fld>
            <a:endParaRPr lang="zh-CN" altLang="en-US"/>
          </a:p>
        </p:txBody>
      </p:sp>
      <p:sp>
        <p:nvSpPr>
          <p:cNvPr id="9" name="任意多边形: 形状 8"/>
          <p:cNvSpPr/>
          <p:nvPr userDrawn="1"/>
        </p:nvSpPr>
        <p:spPr>
          <a:xfrm flipH="1">
            <a:off x="0" y="354422"/>
            <a:ext cx="800100" cy="477760"/>
          </a:xfrm>
          <a:custGeom>
            <a:avLst/>
            <a:gdLst>
              <a:gd name="connsiteX0" fmla="*/ 800100 w 800100"/>
              <a:gd name="connsiteY0" fmla="*/ 0 h 477760"/>
              <a:gd name="connsiteX1" fmla="*/ 0 w 800100"/>
              <a:gd name="connsiteY1" fmla="*/ 0 h 477760"/>
              <a:gd name="connsiteX2" fmla="*/ 119316 w 800100"/>
              <a:gd name="connsiteY2" fmla="*/ 477760 h 477760"/>
              <a:gd name="connsiteX3" fmla="*/ 800100 w 800100"/>
              <a:gd name="connsiteY3" fmla="*/ 477760 h 477760"/>
            </a:gdLst>
            <a:ahLst/>
            <a:cxnLst>
              <a:cxn ang="0">
                <a:pos x="connsiteX0" y="connsiteY0"/>
              </a:cxn>
              <a:cxn ang="0">
                <a:pos x="connsiteX1" y="connsiteY1"/>
              </a:cxn>
              <a:cxn ang="0">
                <a:pos x="connsiteX2" y="connsiteY2"/>
              </a:cxn>
              <a:cxn ang="0">
                <a:pos x="connsiteX3" y="connsiteY3"/>
              </a:cxn>
            </a:cxnLst>
            <a:rect l="l" t="t" r="r" b="b"/>
            <a:pathLst>
              <a:path w="800100" h="477760">
                <a:moveTo>
                  <a:pt x="800100" y="0"/>
                </a:moveTo>
                <a:lnTo>
                  <a:pt x="0" y="0"/>
                </a:lnTo>
                <a:lnTo>
                  <a:pt x="119316" y="477760"/>
                </a:lnTo>
                <a:lnTo>
                  <a:pt x="800100" y="4777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占位符 7"/>
          <p:cNvSpPr>
            <a:spLocks noGrp="1"/>
          </p:cNvSpPr>
          <p:nvPr>
            <p:ph type="body" sz="quarter" idx="13" hasCustomPrompt="1"/>
          </p:nvPr>
        </p:nvSpPr>
        <p:spPr>
          <a:xfrm>
            <a:off x="900479" y="337344"/>
            <a:ext cx="7886700" cy="431800"/>
          </a:xfrm>
          <a:prstGeom prst="rect">
            <a:avLst/>
          </a:prstGeom>
        </p:spPr>
        <p:txBody>
          <a:bodyPr>
            <a:noAutofit/>
          </a:bodyPr>
          <a:lstStyle>
            <a:lvl1pPr marL="0" indent="0" algn="l">
              <a:buNone/>
              <a:defRPr sz="1800" b="0">
                <a:solidFill>
                  <a:schemeClr val="accent1"/>
                </a:solidFill>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7" name="文本占位符 7"/>
          <p:cNvSpPr>
            <a:spLocks noGrp="1"/>
          </p:cNvSpPr>
          <p:nvPr>
            <p:ph type="body" sz="quarter" idx="14" hasCustomPrompt="1"/>
          </p:nvPr>
        </p:nvSpPr>
        <p:spPr>
          <a:xfrm>
            <a:off x="900479" y="616744"/>
            <a:ext cx="7886700" cy="304800"/>
          </a:xfrm>
          <a:prstGeom prst="rect">
            <a:avLst/>
          </a:prstGeom>
        </p:spPr>
        <p:txBody>
          <a:bodyPr>
            <a:normAutofit/>
          </a:bodyPr>
          <a:lstStyle>
            <a:lvl1pPr marL="0" indent="0" algn="l">
              <a:buNone/>
              <a:defRPr sz="1100">
                <a:solidFill>
                  <a:schemeClr val="tx1">
                    <a:lumMod val="50000"/>
                    <a:lumOff val="50000"/>
                  </a:schemeClr>
                </a:solidFill>
                <a:latin typeface="华文细黑" panose="02010600040101010101" pitchFamily="2" charset="-122"/>
                <a:ea typeface="华文细黑" panose="02010600040101010101" pitchFamily="2" charset="-122"/>
              </a:defRPr>
            </a:lvl1pPr>
          </a:lstStyle>
          <a:p>
            <a:pPr lvl="0"/>
            <a:r>
              <a:rPr lang="zh-CN" altLang="en-US" dirty="0"/>
              <a:t>编辑母版文本样式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E04DD15-DB00-4995-98F9-A18A9DB8BD74}" type="datetimeFigureOut">
              <a:rPr lang="zh-CN" altLang="en-US" smtClean="0"/>
              <a:t>2019/1/2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D0F28C-1286-4AF3-B388-021D3A2E22D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E04DD15-DB00-4995-98F9-A18A9DB8BD74}" type="datetimeFigureOut">
              <a:rPr lang="zh-CN" altLang="en-US" smtClean="0"/>
              <a:t>2019/1/2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D0F28C-1286-4AF3-B388-021D3A2E22D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4DD15-DB00-4995-98F9-A18A9DB8BD74}" type="datetimeFigureOut">
              <a:rPr lang="zh-CN" altLang="en-US" smtClean="0"/>
              <a:t>2019/1/2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D0F28C-1286-4AF3-B388-021D3A2E22D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10" Type="http://schemas.openxmlformats.org/officeDocument/2006/relationships/image" Target="../media/image4.png"/><Relationship Id="rId4" Type="http://schemas.openxmlformats.org/officeDocument/2006/relationships/oleObject" Target="../embeddings/oleObject1.bin"/><Relationship Id="rId9"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oleObject" Target="../embeddings/oleObject6.bin"/><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2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5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7"/>
          <p:cNvSpPr/>
          <p:nvPr/>
        </p:nvSpPr>
        <p:spPr bwMode="auto">
          <a:xfrm>
            <a:off x="4971404" y="1280863"/>
            <a:ext cx="277933" cy="255630"/>
          </a:xfrm>
          <a:custGeom>
            <a:avLst/>
            <a:gdLst>
              <a:gd name="T0" fmla="*/ 162 w 162"/>
              <a:gd name="T1" fmla="*/ 0 h 149"/>
              <a:gd name="T2" fmla="*/ 0 w 162"/>
              <a:gd name="T3" fmla="*/ 149 h 149"/>
              <a:gd name="T4" fmla="*/ 162 w 162"/>
              <a:gd name="T5" fmla="*/ 149 h 149"/>
              <a:gd name="T6" fmla="*/ 162 w 162"/>
              <a:gd name="T7" fmla="*/ 0 h 149"/>
            </a:gdLst>
            <a:ahLst/>
            <a:cxnLst>
              <a:cxn ang="0">
                <a:pos x="T0" y="T1"/>
              </a:cxn>
              <a:cxn ang="0">
                <a:pos x="T2" y="T3"/>
              </a:cxn>
              <a:cxn ang="0">
                <a:pos x="T4" y="T5"/>
              </a:cxn>
              <a:cxn ang="0">
                <a:pos x="T6" y="T7"/>
              </a:cxn>
            </a:cxnLst>
            <a:rect l="0" t="0" r="r" b="b"/>
            <a:pathLst>
              <a:path w="162" h="149">
                <a:moveTo>
                  <a:pt x="162" y="0"/>
                </a:moveTo>
                <a:lnTo>
                  <a:pt x="0" y="149"/>
                </a:lnTo>
                <a:lnTo>
                  <a:pt x="162" y="149"/>
                </a:lnTo>
                <a:lnTo>
                  <a:pt x="162"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8"/>
          <p:cNvSpPr/>
          <p:nvPr/>
        </p:nvSpPr>
        <p:spPr bwMode="auto">
          <a:xfrm>
            <a:off x="6942667" y="1280863"/>
            <a:ext cx="277933" cy="255630"/>
          </a:xfrm>
          <a:custGeom>
            <a:avLst/>
            <a:gdLst>
              <a:gd name="T0" fmla="*/ 0 w 162"/>
              <a:gd name="T1" fmla="*/ 0 h 149"/>
              <a:gd name="T2" fmla="*/ 162 w 162"/>
              <a:gd name="T3" fmla="*/ 149 h 149"/>
              <a:gd name="T4" fmla="*/ 0 w 162"/>
              <a:gd name="T5" fmla="*/ 149 h 149"/>
              <a:gd name="T6" fmla="*/ 0 w 162"/>
              <a:gd name="T7" fmla="*/ 0 h 149"/>
            </a:gdLst>
            <a:ahLst/>
            <a:cxnLst>
              <a:cxn ang="0">
                <a:pos x="T0" y="T1"/>
              </a:cxn>
              <a:cxn ang="0">
                <a:pos x="T2" y="T3"/>
              </a:cxn>
              <a:cxn ang="0">
                <a:pos x="T4" y="T5"/>
              </a:cxn>
              <a:cxn ang="0">
                <a:pos x="T6" y="T7"/>
              </a:cxn>
            </a:cxnLst>
            <a:rect l="0" t="0" r="r" b="b"/>
            <a:pathLst>
              <a:path w="162" h="149">
                <a:moveTo>
                  <a:pt x="0" y="0"/>
                </a:moveTo>
                <a:lnTo>
                  <a:pt x="162" y="149"/>
                </a:lnTo>
                <a:lnTo>
                  <a:pt x="0" y="149"/>
                </a:lnTo>
                <a:lnTo>
                  <a:pt x="0"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 name="Rectangle 5"/>
          <p:cNvSpPr>
            <a:spLocks noChangeArrowheads="1"/>
          </p:cNvSpPr>
          <p:nvPr/>
        </p:nvSpPr>
        <p:spPr bwMode="auto">
          <a:xfrm>
            <a:off x="0" y="1530332"/>
            <a:ext cx="12192001" cy="3146891"/>
          </a:xfrm>
          <a:prstGeom prst="rect">
            <a:avLst/>
          </a:pr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 name="Freeform 6"/>
          <p:cNvSpPr/>
          <p:nvPr/>
        </p:nvSpPr>
        <p:spPr bwMode="auto">
          <a:xfrm>
            <a:off x="5249337" y="1280863"/>
            <a:ext cx="1693331" cy="1240404"/>
          </a:xfrm>
          <a:custGeom>
            <a:avLst/>
            <a:gdLst>
              <a:gd name="T0" fmla="*/ 491 w 987"/>
              <a:gd name="T1" fmla="*/ 723 h 723"/>
              <a:gd name="T2" fmla="*/ 496 w 987"/>
              <a:gd name="T3" fmla="*/ 723 h 723"/>
              <a:gd name="T4" fmla="*/ 987 w 987"/>
              <a:gd name="T5" fmla="*/ 512 h 723"/>
              <a:gd name="T6" fmla="*/ 987 w 987"/>
              <a:gd name="T7" fmla="*/ 0 h 723"/>
              <a:gd name="T8" fmla="*/ 0 w 987"/>
              <a:gd name="T9" fmla="*/ 0 h 723"/>
              <a:gd name="T10" fmla="*/ 0 w 987"/>
              <a:gd name="T11" fmla="*/ 512 h 723"/>
              <a:gd name="T12" fmla="*/ 491 w 987"/>
              <a:gd name="T13" fmla="*/ 723 h 723"/>
            </a:gdLst>
            <a:ahLst/>
            <a:cxnLst>
              <a:cxn ang="0">
                <a:pos x="T0" y="T1"/>
              </a:cxn>
              <a:cxn ang="0">
                <a:pos x="T2" y="T3"/>
              </a:cxn>
              <a:cxn ang="0">
                <a:pos x="T4" y="T5"/>
              </a:cxn>
              <a:cxn ang="0">
                <a:pos x="T6" y="T7"/>
              </a:cxn>
              <a:cxn ang="0">
                <a:pos x="T8" y="T9"/>
              </a:cxn>
              <a:cxn ang="0">
                <a:pos x="T10" y="T11"/>
              </a:cxn>
              <a:cxn ang="0">
                <a:pos x="T12" y="T13"/>
              </a:cxn>
            </a:cxnLst>
            <a:rect l="0" t="0" r="r" b="b"/>
            <a:pathLst>
              <a:path w="987" h="723">
                <a:moveTo>
                  <a:pt x="491" y="723"/>
                </a:moveTo>
                <a:lnTo>
                  <a:pt x="496" y="723"/>
                </a:lnTo>
                <a:lnTo>
                  <a:pt x="987" y="512"/>
                </a:lnTo>
                <a:lnTo>
                  <a:pt x="987" y="0"/>
                </a:lnTo>
                <a:lnTo>
                  <a:pt x="0" y="0"/>
                </a:lnTo>
                <a:lnTo>
                  <a:pt x="0" y="512"/>
                </a:lnTo>
                <a:lnTo>
                  <a:pt x="491" y="723"/>
                </a:lnTo>
                <a:close/>
              </a:path>
            </a:pathLst>
          </a:custGeom>
          <a:solidFill>
            <a:schemeClr val="bg1">
              <a:lumMod val="85000"/>
            </a:schemeClr>
          </a:solidFill>
          <a:ln>
            <a:noFill/>
          </a:ln>
        </p:spPr>
        <p:txBody>
          <a:bodyPr vert="horz" wrap="square" lIns="91440" tIns="45720" rIns="91440" bIns="45720" numCol="1" anchor="t" anchorCtr="0" compatLnSpc="1"/>
          <a:lstStyle/>
          <a:p>
            <a:pPr algn="ctr"/>
            <a:endParaRPr lang="zh-CN" altLang="en-US">
              <a:cs typeface="+mn-ea"/>
              <a:sym typeface="+mn-lt"/>
            </a:endParaRPr>
          </a:p>
        </p:txBody>
      </p:sp>
      <p:sp>
        <p:nvSpPr>
          <p:cNvPr id="13" name="矩形 12"/>
          <p:cNvSpPr/>
          <p:nvPr/>
        </p:nvSpPr>
        <p:spPr>
          <a:xfrm>
            <a:off x="4362193" y="2988762"/>
            <a:ext cx="2646878" cy="584775"/>
          </a:xfrm>
          <a:prstGeom prst="rect">
            <a:avLst/>
          </a:prstGeom>
        </p:spPr>
        <p:txBody>
          <a:bodyPr wrap="none">
            <a:spAutoFit/>
          </a:bodyPr>
          <a:lstStyle/>
          <a:p>
            <a:pPr algn="ctr"/>
            <a:r>
              <a:rPr lang="zh-CN" altLang="en-US" sz="3200" b="1" dirty="0" smtClean="0">
                <a:solidFill>
                  <a:schemeClr val="bg1"/>
                </a:solidFill>
                <a:cs typeface="+mn-ea"/>
                <a:sym typeface="+mn-lt"/>
              </a:rPr>
              <a:t>模糊滑模控制</a:t>
            </a:r>
            <a:endParaRPr lang="zh-CN" altLang="en-US" sz="3200" b="1" dirty="0">
              <a:solidFill>
                <a:schemeClr val="bg1"/>
              </a:solidFill>
              <a:cs typeface="+mn-ea"/>
              <a:sym typeface="+mn-lt"/>
            </a:endParaRPr>
          </a:p>
        </p:txBody>
      </p:sp>
      <p:sp>
        <p:nvSpPr>
          <p:cNvPr id="37" name="文本框 36"/>
          <p:cNvSpPr txBox="1"/>
          <p:nvPr/>
        </p:nvSpPr>
        <p:spPr>
          <a:xfrm>
            <a:off x="5490708" y="1505701"/>
            <a:ext cx="1210589" cy="646331"/>
          </a:xfrm>
          <a:prstGeom prst="rect">
            <a:avLst/>
          </a:prstGeom>
          <a:noFill/>
        </p:spPr>
        <p:txBody>
          <a:bodyPr wrap="none" rtlCol="0">
            <a:spAutoFit/>
          </a:bodyPr>
          <a:lstStyle/>
          <a:p>
            <a:pPr algn="ctr"/>
            <a:r>
              <a:rPr lang="en-US" altLang="zh-CN" sz="3600" dirty="0" smtClean="0">
                <a:solidFill>
                  <a:schemeClr val="accent1"/>
                </a:solidFill>
                <a:cs typeface="+mn-ea"/>
                <a:sym typeface="+mn-lt"/>
              </a:rPr>
              <a:t>2018</a:t>
            </a:r>
            <a:endParaRPr lang="zh-CN" altLang="en-US" sz="3600" dirty="0">
              <a:solidFill>
                <a:schemeClr val="accent1"/>
              </a:solidFill>
              <a:cs typeface="+mn-ea"/>
              <a:sym typeface="+mn-lt"/>
            </a:endParaRPr>
          </a:p>
        </p:txBody>
      </p:sp>
      <p:sp>
        <p:nvSpPr>
          <p:cNvPr id="2" name="矩形 1"/>
          <p:cNvSpPr/>
          <p:nvPr/>
        </p:nvSpPr>
        <p:spPr>
          <a:xfrm>
            <a:off x="6216477" y="5860047"/>
            <a:ext cx="4570482" cy="400110"/>
          </a:xfrm>
          <a:prstGeom prst="rect">
            <a:avLst/>
          </a:prstGeom>
        </p:spPr>
        <p:txBody>
          <a:bodyPr wrap="none">
            <a:spAutoFit/>
          </a:bodyPr>
          <a:lstStyle/>
          <a:p>
            <a:pPr algn="ctr"/>
            <a:r>
              <a:rPr lang="zh-CN" altLang="en-US" sz="2000" dirty="0" smtClean="0">
                <a:cs typeface="+mn-ea"/>
                <a:sym typeface="+mn-lt"/>
              </a:rPr>
              <a:t>                                           汇报人</a:t>
            </a:r>
            <a:r>
              <a:rPr lang="en-US" altLang="zh-CN" sz="2000" dirty="0" smtClean="0">
                <a:cs typeface="+mn-ea"/>
                <a:sym typeface="+mn-lt"/>
              </a:rPr>
              <a:t>:</a:t>
            </a:r>
            <a:r>
              <a:rPr lang="zh-CN" altLang="en-US" sz="2000" dirty="0" smtClean="0">
                <a:cs typeface="+mn-ea"/>
                <a:sym typeface="+mn-lt"/>
              </a:rPr>
              <a:t>郑超</a:t>
            </a:r>
            <a:endParaRPr lang="zh-CN" altLang="en-US" sz="2000" dirty="0">
              <a:cs typeface="+mn-ea"/>
              <a:sym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7"/>
          <p:cNvSpPr/>
          <p:nvPr/>
        </p:nvSpPr>
        <p:spPr bwMode="auto">
          <a:xfrm>
            <a:off x="4971404" y="1280863"/>
            <a:ext cx="277933" cy="255630"/>
          </a:xfrm>
          <a:custGeom>
            <a:avLst/>
            <a:gdLst>
              <a:gd name="T0" fmla="*/ 162 w 162"/>
              <a:gd name="T1" fmla="*/ 0 h 149"/>
              <a:gd name="T2" fmla="*/ 0 w 162"/>
              <a:gd name="T3" fmla="*/ 149 h 149"/>
              <a:gd name="T4" fmla="*/ 162 w 162"/>
              <a:gd name="T5" fmla="*/ 149 h 149"/>
              <a:gd name="T6" fmla="*/ 162 w 162"/>
              <a:gd name="T7" fmla="*/ 0 h 149"/>
            </a:gdLst>
            <a:ahLst/>
            <a:cxnLst>
              <a:cxn ang="0">
                <a:pos x="T0" y="T1"/>
              </a:cxn>
              <a:cxn ang="0">
                <a:pos x="T2" y="T3"/>
              </a:cxn>
              <a:cxn ang="0">
                <a:pos x="T4" y="T5"/>
              </a:cxn>
              <a:cxn ang="0">
                <a:pos x="T6" y="T7"/>
              </a:cxn>
            </a:cxnLst>
            <a:rect l="0" t="0" r="r" b="b"/>
            <a:pathLst>
              <a:path w="162" h="149">
                <a:moveTo>
                  <a:pt x="162" y="0"/>
                </a:moveTo>
                <a:lnTo>
                  <a:pt x="0" y="149"/>
                </a:lnTo>
                <a:lnTo>
                  <a:pt x="162" y="149"/>
                </a:lnTo>
                <a:lnTo>
                  <a:pt x="162"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8"/>
          <p:cNvSpPr/>
          <p:nvPr/>
        </p:nvSpPr>
        <p:spPr bwMode="auto">
          <a:xfrm>
            <a:off x="6942667" y="1280863"/>
            <a:ext cx="277933" cy="255630"/>
          </a:xfrm>
          <a:custGeom>
            <a:avLst/>
            <a:gdLst>
              <a:gd name="T0" fmla="*/ 0 w 162"/>
              <a:gd name="T1" fmla="*/ 0 h 149"/>
              <a:gd name="T2" fmla="*/ 162 w 162"/>
              <a:gd name="T3" fmla="*/ 149 h 149"/>
              <a:gd name="T4" fmla="*/ 0 w 162"/>
              <a:gd name="T5" fmla="*/ 149 h 149"/>
              <a:gd name="T6" fmla="*/ 0 w 162"/>
              <a:gd name="T7" fmla="*/ 0 h 149"/>
            </a:gdLst>
            <a:ahLst/>
            <a:cxnLst>
              <a:cxn ang="0">
                <a:pos x="T0" y="T1"/>
              </a:cxn>
              <a:cxn ang="0">
                <a:pos x="T2" y="T3"/>
              </a:cxn>
              <a:cxn ang="0">
                <a:pos x="T4" y="T5"/>
              </a:cxn>
              <a:cxn ang="0">
                <a:pos x="T6" y="T7"/>
              </a:cxn>
            </a:cxnLst>
            <a:rect l="0" t="0" r="r" b="b"/>
            <a:pathLst>
              <a:path w="162" h="149">
                <a:moveTo>
                  <a:pt x="0" y="0"/>
                </a:moveTo>
                <a:lnTo>
                  <a:pt x="162" y="149"/>
                </a:lnTo>
                <a:lnTo>
                  <a:pt x="0" y="149"/>
                </a:lnTo>
                <a:lnTo>
                  <a:pt x="0"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 name="Rectangle 5"/>
          <p:cNvSpPr>
            <a:spLocks noChangeArrowheads="1"/>
          </p:cNvSpPr>
          <p:nvPr/>
        </p:nvSpPr>
        <p:spPr bwMode="auto">
          <a:xfrm>
            <a:off x="8542" y="1505701"/>
            <a:ext cx="12192001" cy="3146891"/>
          </a:xfrm>
          <a:prstGeom prst="rect">
            <a:avLst/>
          </a:pr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 name="Freeform 6"/>
          <p:cNvSpPr/>
          <p:nvPr/>
        </p:nvSpPr>
        <p:spPr bwMode="auto">
          <a:xfrm>
            <a:off x="5249337" y="1280863"/>
            <a:ext cx="1693331" cy="1240404"/>
          </a:xfrm>
          <a:custGeom>
            <a:avLst/>
            <a:gdLst>
              <a:gd name="T0" fmla="*/ 491 w 987"/>
              <a:gd name="T1" fmla="*/ 723 h 723"/>
              <a:gd name="T2" fmla="*/ 496 w 987"/>
              <a:gd name="T3" fmla="*/ 723 h 723"/>
              <a:gd name="T4" fmla="*/ 987 w 987"/>
              <a:gd name="T5" fmla="*/ 512 h 723"/>
              <a:gd name="T6" fmla="*/ 987 w 987"/>
              <a:gd name="T7" fmla="*/ 0 h 723"/>
              <a:gd name="T8" fmla="*/ 0 w 987"/>
              <a:gd name="T9" fmla="*/ 0 h 723"/>
              <a:gd name="T10" fmla="*/ 0 w 987"/>
              <a:gd name="T11" fmla="*/ 512 h 723"/>
              <a:gd name="T12" fmla="*/ 491 w 987"/>
              <a:gd name="T13" fmla="*/ 723 h 723"/>
            </a:gdLst>
            <a:ahLst/>
            <a:cxnLst>
              <a:cxn ang="0">
                <a:pos x="T0" y="T1"/>
              </a:cxn>
              <a:cxn ang="0">
                <a:pos x="T2" y="T3"/>
              </a:cxn>
              <a:cxn ang="0">
                <a:pos x="T4" y="T5"/>
              </a:cxn>
              <a:cxn ang="0">
                <a:pos x="T6" y="T7"/>
              </a:cxn>
              <a:cxn ang="0">
                <a:pos x="T8" y="T9"/>
              </a:cxn>
              <a:cxn ang="0">
                <a:pos x="T10" y="T11"/>
              </a:cxn>
              <a:cxn ang="0">
                <a:pos x="T12" y="T13"/>
              </a:cxn>
            </a:cxnLst>
            <a:rect l="0" t="0" r="r" b="b"/>
            <a:pathLst>
              <a:path w="987" h="723">
                <a:moveTo>
                  <a:pt x="491" y="723"/>
                </a:moveTo>
                <a:lnTo>
                  <a:pt x="496" y="723"/>
                </a:lnTo>
                <a:lnTo>
                  <a:pt x="987" y="512"/>
                </a:lnTo>
                <a:lnTo>
                  <a:pt x="987" y="0"/>
                </a:lnTo>
                <a:lnTo>
                  <a:pt x="0" y="0"/>
                </a:lnTo>
                <a:lnTo>
                  <a:pt x="0" y="512"/>
                </a:lnTo>
                <a:lnTo>
                  <a:pt x="491" y="723"/>
                </a:lnTo>
                <a:close/>
              </a:path>
            </a:pathLst>
          </a:custGeom>
          <a:solidFill>
            <a:schemeClr val="bg1">
              <a:lumMod val="85000"/>
            </a:schemeClr>
          </a:solidFill>
          <a:ln>
            <a:noFill/>
          </a:ln>
        </p:spPr>
        <p:txBody>
          <a:bodyPr vert="horz" wrap="square" lIns="91440" tIns="45720" rIns="91440" bIns="45720" numCol="1" anchor="t" anchorCtr="0" compatLnSpc="1"/>
          <a:lstStyle/>
          <a:p>
            <a:pPr algn="ctr"/>
            <a:endParaRPr lang="zh-CN" altLang="en-US">
              <a:cs typeface="+mn-ea"/>
              <a:sym typeface="+mn-lt"/>
            </a:endParaRPr>
          </a:p>
        </p:txBody>
      </p:sp>
      <p:sp>
        <p:nvSpPr>
          <p:cNvPr id="14" name="矩形 13"/>
          <p:cNvSpPr/>
          <p:nvPr/>
        </p:nvSpPr>
        <p:spPr>
          <a:xfrm>
            <a:off x="2126530" y="2782303"/>
            <a:ext cx="7956024" cy="923330"/>
          </a:xfrm>
          <a:prstGeom prst="rect">
            <a:avLst/>
          </a:prstGeom>
        </p:spPr>
        <p:txBody>
          <a:bodyPr wrap="none">
            <a:spAutoFit/>
          </a:bodyPr>
          <a:lstStyle/>
          <a:p>
            <a:pPr algn="ctr"/>
            <a:r>
              <a:rPr lang="en-US" altLang="zh-CN" sz="5400" b="1" dirty="0">
                <a:solidFill>
                  <a:schemeClr val="bg1"/>
                </a:solidFill>
                <a:cs typeface="+mn-ea"/>
                <a:sym typeface="+mn-lt"/>
              </a:rPr>
              <a:t>Thank you for watching</a:t>
            </a:r>
            <a:endParaRPr lang="zh-CN" altLang="en-US" sz="5400" b="1" dirty="0">
              <a:solidFill>
                <a:schemeClr val="bg1"/>
              </a:solidFill>
              <a:cs typeface="+mn-ea"/>
              <a:sym typeface="+mn-lt"/>
            </a:endParaRPr>
          </a:p>
        </p:txBody>
      </p:sp>
      <p:sp>
        <p:nvSpPr>
          <p:cNvPr id="37" name="文本框 36"/>
          <p:cNvSpPr txBox="1"/>
          <p:nvPr/>
        </p:nvSpPr>
        <p:spPr>
          <a:xfrm>
            <a:off x="5490708" y="1505701"/>
            <a:ext cx="1210589" cy="646331"/>
          </a:xfrm>
          <a:prstGeom prst="rect">
            <a:avLst/>
          </a:prstGeom>
          <a:noFill/>
        </p:spPr>
        <p:txBody>
          <a:bodyPr wrap="none" rtlCol="0">
            <a:spAutoFit/>
          </a:bodyPr>
          <a:lstStyle/>
          <a:p>
            <a:pPr algn="ctr"/>
            <a:r>
              <a:rPr lang="en-US" altLang="zh-CN" sz="3600" dirty="0" smtClean="0">
                <a:solidFill>
                  <a:schemeClr val="accent1"/>
                </a:solidFill>
                <a:cs typeface="+mn-ea"/>
                <a:sym typeface="+mn-lt"/>
              </a:rPr>
              <a:t>2018</a:t>
            </a:r>
            <a:endParaRPr lang="zh-CN" altLang="en-US" sz="3600" dirty="0">
              <a:solidFill>
                <a:schemeClr val="accent1"/>
              </a:solidFill>
              <a:cs typeface="+mn-ea"/>
              <a:sym typeface="+mn-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xmlns="" id="{018ECA59-E0CB-415B-A9DE-91738FCD438F}"/>
              </a:ext>
            </a:extLst>
          </p:cNvPr>
          <p:cNvSpPr txBox="1">
            <a:spLocks noChangeArrowheads="1"/>
          </p:cNvSpPr>
          <p:nvPr/>
        </p:nvSpPr>
        <p:spPr bwMode="auto">
          <a:xfrm>
            <a:off x="698136" y="187960"/>
            <a:ext cx="5205877"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rgbClr val="42494D"/>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rgbClr val="42494D"/>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1000"/>
              </a:spcBef>
              <a:buNone/>
            </a:pPr>
            <a:r>
              <a:rPr lang="zh-CN" altLang="en-US" sz="1800" dirty="0">
                <a:solidFill>
                  <a:schemeClr val="accent1"/>
                </a:solidFill>
                <a:latin typeface="微软雅黑" panose="020B0503020204020204" pitchFamily="34" charset="-122"/>
                <a:cs typeface="+mn-ea"/>
                <a:sym typeface="+mn-lt"/>
              </a:rPr>
              <a:t>滑</a:t>
            </a:r>
            <a:r>
              <a:rPr lang="zh-CN" altLang="en-US" sz="1800" dirty="0">
                <a:solidFill>
                  <a:schemeClr val="accent1"/>
                </a:solidFill>
                <a:latin typeface="微软雅黑" panose="020B0503020204020204" pitchFamily="34" charset="-122"/>
                <a:cs typeface="+mn-ea"/>
                <a:sym typeface="+mn-lt"/>
              </a:rPr>
              <a:t>模变结构</a:t>
            </a:r>
            <a:r>
              <a:rPr lang="zh-CN" altLang="en-US" sz="1800" dirty="0">
                <a:solidFill>
                  <a:schemeClr val="accent1"/>
                </a:solidFill>
                <a:latin typeface="微软雅黑" panose="020B0503020204020204" pitchFamily="34" charset="-122"/>
                <a:cs typeface="+mn-ea"/>
                <a:sym typeface="+mn-lt"/>
              </a:rPr>
              <a:t>控制</a:t>
            </a:r>
            <a:endParaRPr lang="zh-CN" altLang="en-US" sz="1800" dirty="0">
              <a:solidFill>
                <a:schemeClr val="accent1"/>
              </a:solidFill>
              <a:latin typeface="微软雅黑" panose="020B0503020204020204" pitchFamily="34" charset="-122"/>
              <a:cs typeface="+mn-ea"/>
              <a:sym typeface="+mn-lt"/>
            </a:endParaRPr>
          </a:p>
        </p:txBody>
      </p:sp>
      <p:sp>
        <p:nvSpPr>
          <p:cNvPr id="33" name="Freeform 5">
            <a:extLst>
              <a:ext uri="{FF2B5EF4-FFF2-40B4-BE49-F238E27FC236}">
                <a16:creationId xmlns:a16="http://schemas.microsoft.com/office/drawing/2014/main" xmlns="" id="{525EC554-3E20-4337-823C-594B74495F16}"/>
              </a:ext>
            </a:extLst>
          </p:cNvPr>
          <p:cNvSpPr>
            <a:spLocks noEditPoints="1"/>
          </p:cNvSpPr>
          <p:nvPr/>
        </p:nvSpPr>
        <p:spPr bwMode="auto">
          <a:xfrm>
            <a:off x="204681" y="112714"/>
            <a:ext cx="493455" cy="492125"/>
          </a:xfrm>
          <a:custGeom>
            <a:avLst/>
            <a:gdLst>
              <a:gd name="T0" fmla="*/ 2147483647 w 1029"/>
              <a:gd name="T1" fmla="*/ 0 h 1029"/>
              <a:gd name="T2" fmla="*/ 2147483647 w 1029"/>
              <a:gd name="T3" fmla="*/ 2147483647 h 1029"/>
              <a:gd name="T4" fmla="*/ 2147483647 w 1029"/>
              <a:gd name="T5" fmla="*/ 2147483647 h 1029"/>
              <a:gd name="T6" fmla="*/ 0 w 1029"/>
              <a:gd name="T7" fmla="*/ 2147483647 h 1029"/>
              <a:gd name="T8" fmla="*/ 2147483647 w 1029"/>
              <a:gd name="T9" fmla="*/ 0 h 1029"/>
              <a:gd name="T10" fmla="*/ 2147483647 w 1029"/>
              <a:gd name="T11" fmla="*/ 2147483647 h 1029"/>
              <a:gd name="T12" fmla="*/ 2147483647 w 1029"/>
              <a:gd name="T13" fmla="*/ 2147483647 h 1029"/>
              <a:gd name="T14" fmla="*/ 2147483647 w 1029"/>
              <a:gd name="T15" fmla="*/ 2147483647 h 1029"/>
              <a:gd name="T16" fmla="*/ 2147483647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2147483647 w 1029"/>
              <a:gd name="T41" fmla="*/ 2147483647 h 1029"/>
              <a:gd name="T42" fmla="*/ 2147483647 w 1029"/>
              <a:gd name="T43" fmla="*/ 2147483647 h 1029"/>
              <a:gd name="T44" fmla="*/ 2147483647 w 1029"/>
              <a:gd name="T45" fmla="*/ 2147483647 h 1029"/>
              <a:gd name="T46" fmla="*/ 2147483647 w 1029"/>
              <a:gd name="T47" fmla="*/ 2147483647 h 1029"/>
              <a:gd name="T48" fmla="*/ 2147483647 w 1029"/>
              <a:gd name="T49" fmla="*/ 2147483647 h 1029"/>
              <a:gd name="T50" fmla="*/ 2147483647 w 1029"/>
              <a:gd name="T51" fmla="*/ 2147483647 h 1029"/>
              <a:gd name="T52" fmla="*/ 2147483647 w 1029"/>
              <a:gd name="T53" fmla="*/ 2147483647 h 1029"/>
              <a:gd name="T54" fmla="*/ 2147483647 w 1029"/>
              <a:gd name="T55" fmla="*/ 2147483647 h 1029"/>
              <a:gd name="T56" fmla="*/ 2147483647 w 1029"/>
              <a:gd name="T57" fmla="*/ 2147483647 h 1029"/>
              <a:gd name="T58" fmla="*/ 2147483647 w 1029"/>
              <a:gd name="T59" fmla="*/ 2147483647 h 1029"/>
              <a:gd name="T60" fmla="*/ 2147483647 w 1029"/>
              <a:gd name="T61" fmla="*/ 2147483647 h 1029"/>
              <a:gd name="T62" fmla="*/ 2147483647 w 1029"/>
              <a:gd name="T63" fmla="*/ 2147483647 h 1029"/>
              <a:gd name="T64" fmla="*/ 2147483647 w 1029"/>
              <a:gd name="T65" fmla="*/ 2147483647 h 1029"/>
              <a:gd name="T66" fmla="*/ 2147483647 w 1029"/>
              <a:gd name="T67" fmla="*/ 2147483647 h 1029"/>
              <a:gd name="T68" fmla="*/ 2147483647 w 1029"/>
              <a:gd name="T69" fmla="*/ 2147483647 h 1029"/>
              <a:gd name="T70" fmla="*/ 2147483647 w 1029"/>
              <a:gd name="T71" fmla="*/ 2147483647 h 1029"/>
              <a:gd name="T72" fmla="*/ 2147483647 w 1029"/>
              <a:gd name="T73" fmla="*/ 2147483647 h 1029"/>
              <a:gd name="T74" fmla="*/ 2147483647 w 1029"/>
              <a:gd name="T75" fmla="*/ 2147483647 h 1029"/>
              <a:gd name="T76" fmla="*/ 2147483647 w 1029"/>
              <a:gd name="T77" fmla="*/ 2147483647 h 102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29" h="1029">
                <a:moveTo>
                  <a:pt x="514" y="0"/>
                </a:moveTo>
                <a:cubicBezTo>
                  <a:pt x="798" y="0"/>
                  <a:pt x="1029" y="230"/>
                  <a:pt x="1029" y="514"/>
                </a:cubicBezTo>
                <a:cubicBezTo>
                  <a:pt x="1029" y="798"/>
                  <a:pt x="798" y="1029"/>
                  <a:pt x="514" y="1029"/>
                </a:cubicBezTo>
                <a:cubicBezTo>
                  <a:pt x="230" y="1029"/>
                  <a:pt x="0" y="798"/>
                  <a:pt x="0" y="514"/>
                </a:cubicBezTo>
                <a:cubicBezTo>
                  <a:pt x="0" y="230"/>
                  <a:pt x="230" y="0"/>
                  <a:pt x="514" y="0"/>
                </a:cubicBezTo>
                <a:close/>
                <a:moveTo>
                  <a:pt x="380" y="856"/>
                </a:moveTo>
                <a:lnTo>
                  <a:pt x="715" y="856"/>
                </a:lnTo>
                <a:cubicBezTo>
                  <a:pt x="724" y="856"/>
                  <a:pt x="732" y="864"/>
                  <a:pt x="732" y="873"/>
                </a:cubicBezTo>
                <a:cubicBezTo>
                  <a:pt x="732" y="883"/>
                  <a:pt x="724" y="890"/>
                  <a:pt x="715" y="890"/>
                </a:cubicBezTo>
                <a:lnTo>
                  <a:pt x="380" y="890"/>
                </a:lnTo>
                <a:cubicBezTo>
                  <a:pt x="371" y="890"/>
                  <a:pt x="363" y="883"/>
                  <a:pt x="363" y="873"/>
                </a:cubicBezTo>
                <a:cubicBezTo>
                  <a:pt x="363" y="864"/>
                  <a:pt x="371" y="856"/>
                  <a:pt x="380" y="856"/>
                </a:cubicBezTo>
                <a:close/>
                <a:moveTo>
                  <a:pt x="388" y="691"/>
                </a:moveTo>
                <a:lnTo>
                  <a:pt x="571" y="389"/>
                </a:lnTo>
                <a:lnTo>
                  <a:pt x="636" y="428"/>
                </a:lnTo>
                <a:lnTo>
                  <a:pt x="452" y="730"/>
                </a:lnTo>
                <a:lnTo>
                  <a:pt x="388" y="691"/>
                </a:lnTo>
                <a:close/>
                <a:moveTo>
                  <a:pt x="258" y="612"/>
                </a:moveTo>
                <a:lnTo>
                  <a:pt x="442" y="310"/>
                </a:lnTo>
                <a:lnTo>
                  <a:pt x="507" y="349"/>
                </a:lnTo>
                <a:lnTo>
                  <a:pt x="323" y="652"/>
                </a:lnTo>
                <a:lnTo>
                  <a:pt x="258" y="612"/>
                </a:lnTo>
                <a:close/>
                <a:moveTo>
                  <a:pt x="230" y="857"/>
                </a:moveTo>
                <a:lnTo>
                  <a:pt x="247" y="707"/>
                </a:lnTo>
                <a:lnTo>
                  <a:pt x="373" y="783"/>
                </a:lnTo>
                <a:lnTo>
                  <a:pt x="248" y="869"/>
                </a:lnTo>
                <a:cubicBezTo>
                  <a:pt x="235" y="878"/>
                  <a:pt x="227" y="873"/>
                  <a:pt x="230" y="857"/>
                </a:cubicBezTo>
                <a:close/>
                <a:moveTo>
                  <a:pt x="492" y="226"/>
                </a:moveTo>
                <a:lnTo>
                  <a:pt x="465" y="270"/>
                </a:lnTo>
                <a:lnTo>
                  <a:pt x="659" y="388"/>
                </a:lnTo>
                <a:lnTo>
                  <a:pt x="686" y="344"/>
                </a:lnTo>
                <a:lnTo>
                  <a:pt x="492" y="226"/>
                </a:lnTo>
                <a:close/>
                <a:moveTo>
                  <a:pt x="533" y="159"/>
                </a:moveTo>
                <a:cubicBezTo>
                  <a:pt x="546" y="139"/>
                  <a:pt x="572" y="132"/>
                  <a:pt x="592" y="144"/>
                </a:cubicBezTo>
                <a:lnTo>
                  <a:pt x="713" y="218"/>
                </a:lnTo>
                <a:cubicBezTo>
                  <a:pt x="733" y="230"/>
                  <a:pt x="740" y="256"/>
                  <a:pt x="727" y="277"/>
                </a:cubicBezTo>
                <a:lnTo>
                  <a:pt x="711" y="304"/>
                </a:lnTo>
                <a:lnTo>
                  <a:pt x="517" y="186"/>
                </a:lnTo>
                <a:lnTo>
                  <a:pt x="533" y="15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Arial"/>
              <a:ea typeface="微软雅黑"/>
              <a:sym typeface="Arial"/>
            </a:endParaRPr>
          </a:p>
        </p:txBody>
      </p:sp>
      <p:sp>
        <p:nvSpPr>
          <p:cNvPr id="4" name="矩形 3"/>
          <p:cNvSpPr/>
          <p:nvPr/>
        </p:nvSpPr>
        <p:spPr>
          <a:xfrm>
            <a:off x="576262" y="1184613"/>
            <a:ext cx="9782175" cy="2308324"/>
          </a:xfrm>
          <a:prstGeom prst="rect">
            <a:avLst/>
          </a:prstGeom>
        </p:spPr>
        <p:txBody>
          <a:bodyPr wrap="square">
            <a:spAutoFit/>
          </a:bodyPr>
          <a:lstStyle/>
          <a:p>
            <a:r>
              <a:rPr lang="zh-CN" altLang="en-US" dirty="0"/>
              <a:t>滑模</a:t>
            </a:r>
            <a:r>
              <a:rPr lang="zh-CN" altLang="en-US" dirty="0"/>
              <a:t>控制</a:t>
            </a:r>
            <a:r>
              <a:rPr lang="zh-CN" altLang="en-US" dirty="0">
                <a:solidFill>
                  <a:srgbClr val="FF0000"/>
                </a:solidFill>
              </a:rPr>
              <a:t>定义</a:t>
            </a:r>
            <a:r>
              <a:rPr lang="zh-CN" altLang="en-US" dirty="0"/>
              <a:t>：是</a:t>
            </a:r>
            <a:r>
              <a:rPr lang="zh-CN" altLang="en-US" dirty="0"/>
              <a:t>变结构控制系统的一种控制策略。 </a:t>
            </a:r>
            <a:endParaRPr lang="en-US" altLang="zh-CN" dirty="0"/>
          </a:p>
          <a:p>
            <a:endParaRPr lang="en-US" altLang="zh-CN" dirty="0"/>
          </a:p>
          <a:p>
            <a:r>
              <a:rPr lang="zh-CN" altLang="en-US" dirty="0"/>
              <a:t>与常规控制的根本</a:t>
            </a:r>
            <a:r>
              <a:rPr lang="zh-CN" altLang="en-US" dirty="0">
                <a:solidFill>
                  <a:srgbClr val="FF0000"/>
                </a:solidFill>
              </a:rPr>
              <a:t>区别</a:t>
            </a:r>
            <a:r>
              <a:rPr lang="zh-CN" altLang="en-US" dirty="0"/>
              <a:t>：控制</a:t>
            </a:r>
            <a:r>
              <a:rPr lang="zh-CN" altLang="en-US" dirty="0"/>
              <a:t>的</a:t>
            </a:r>
            <a:r>
              <a:rPr lang="zh-CN" altLang="en-US" dirty="0">
                <a:solidFill>
                  <a:srgbClr val="FF0000"/>
                </a:solidFill>
              </a:rPr>
              <a:t>不连续性</a:t>
            </a:r>
            <a:r>
              <a:rPr lang="zh-CN" altLang="en-US" dirty="0"/>
              <a:t>，即一种使系统结构随时间变化的</a:t>
            </a:r>
            <a:r>
              <a:rPr lang="zh-CN" altLang="en-US" dirty="0">
                <a:solidFill>
                  <a:srgbClr val="FF0000"/>
                </a:solidFill>
              </a:rPr>
              <a:t>开关特性</a:t>
            </a:r>
            <a:r>
              <a:rPr lang="zh-CN" altLang="en-US" dirty="0"/>
              <a:t>。 这种特性可 以便系统在一定条件下沿规定的状态轨迹作</a:t>
            </a:r>
            <a:r>
              <a:rPr lang="zh-CN" altLang="en-US" dirty="0">
                <a:solidFill>
                  <a:srgbClr val="FF0000"/>
                </a:solidFill>
              </a:rPr>
              <a:t>小幅、高频率</a:t>
            </a:r>
            <a:r>
              <a:rPr lang="zh-CN" altLang="en-US" dirty="0"/>
              <a:t>的上下运动，这就是所谓的 “</a:t>
            </a:r>
            <a:r>
              <a:rPr lang="zh-CN" altLang="en-US" dirty="0">
                <a:solidFill>
                  <a:srgbClr val="FF0000"/>
                </a:solidFill>
              </a:rPr>
              <a:t>滑动模态”</a:t>
            </a:r>
            <a:r>
              <a:rPr lang="zh-CN" altLang="en-US" dirty="0"/>
              <a:t>。</a:t>
            </a:r>
            <a:endParaRPr lang="en-US" altLang="zh-CN" dirty="0"/>
          </a:p>
          <a:p>
            <a:endParaRPr lang="en-US" altLang="zh-CN" dirty="0"/>
          </a:p>
          <a:p>
            <a:r>
              <a:rPr lang="zh-CN" altLang="en-US" dirty="0">
                <a:solidFill>
                  <a:srgbClr val="FF0000"/>
                </a:solidFill>
              </a:rPr>
              <a:t>优点</a:t>
            </a:r>
            <a:r>
              <a:rPr lang="zh-CN" altLang="en-US" dirty="0"/>
              <a:t>： </a:t>
            </a:r>
            <a:r>
              <a:rPr lang="zh-CN" altLang="en-US" dirty="0"/>
              <a:t>这种滑动模态是可以设计的，并且与系统的参数和扰动无关。 因此，</a:t>
            </a:r>
            <a:r>
              <a:rPr lang="zh-CN" altLang="en-US" dirty="0"/>
              <a:t>处于</a:t>
            </a:r>
            <a:r>
              <a:rPr lang="zh-CN" altLang="en-US" dirty="0"/>
              <a:t>滑动模态的系统具有很好的</a:t>
            </a:r>
            <a:r>
              <a:rPr lang="zh-CN" altLang="en-US" dirty="0">
                <a:solidFill>
                  <a:srgbClr val="FF0000"/>
                </a:solidFill>
              </a:rPr>
              <a:t>鲁棒性。</a:t>
            </a:r>
          </a:p>
        </p:txBody>
      </p:sp>
    </p:spTree>
    <p:extLst>
      <p:ext uri="{BB962C8B-B14F-4D97-AF65-F5344CB8AC3E}">
        <p14:creationId xmlns:p14="http://schemas.microsoft.com/office/powerpoint/2010/main" val="25399694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xmlns="" id="{018ECA59-E0CB-415B-A9DE-91738FCD438F}"/>
              </a:ext>
            </a:extLst>
          </p:cNvPr>
          <p:cNvSpPr txBox="1">
            <a:spLocks noChangeArrowheads="1"/>
          </p:cNvSpPr>
          <p:nvPr/>
        </p:nvSpPr>
        <p:spPr bwMode="auto">
          <a:xfrm>
            <a:off x="698136" y="112714"/>
            <a:ext cx="5205877"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rgbClr val="42494D"/>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rgbClr val="42494D"/>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1000"/>
              </a:spcBef>
              <a:buNone/>
            </a:pPr>
            <a:r>
              <a:rPr lang="zh-CN" altLang="en-US" sz="1800" dirty="0">
                <a:solidFill>
                  <a:schemeClr val="accent1"/>
                </a:solidFill>
                <a:latin typeface="微软雅黑" panose="020B0503020204020204" pitchFamily="34" charset="-122"/>
                <a:cs typeface="+mn-ea"/>
                <a:sym typeface="+mn-lt"/>
              </a:rPr>
              <a:t>滑模</a:t>
            </a:r>
            <a:r>
              <a:rPr lang="zh-CN" altLang="en-US" sz="1800" dirty="0">
                <a:solidFill>
                  <a:schemeClr val="accent1"/>
                </a:solidFill>
                <a:latin typeface="微软雅黑" panose="020B0503020204020204" pitchFamily="34" charset="-122"/>
                <a:cs typeface="+mn-ea"/>
                <a:sym typeface="+mn-lt"/>
              </a:rPr>
              <a:t>变结构</a:t>
            </a:r>
            <a:r>
              <a:rPr lang="zh-CN" altLang="en-US" sz="1800" dirty="0">
                <a:solidFill>
                  <a:schemeClr val="accent1"/>
                </a:solidFill>
                <a:latin typeface="微软雅黑" panose="020B0503020204020204" pitchFamily="34" charset="-122"/>
                <a:cs typeface="+mn-ea"/>
                <a:sym typeface="+mn-lt"/>
              </a:rPr>
              <a:t>控制</a:t>
            </a:r>
            <a:endParaRPr lang="zh-CN" altLang="en-US" sz="1800" dirty="0">
              <a:solidFill>
                <a:schemeClr val="accent1"/>
              </a:solidFill>
              <a:latin typeface="微软雅黑" panose="020B0503020204020204" pitchFamily="34" charset="-122"/>
              <a:cs typeface="+mn-ea"/>
              <a:sym typeface="+mn-lt"/>
            </a:endParaRPr>
          </a:p>
        </p:txBody>
      </p:sp>
      <p:sp>
        <p:nvSpPr>
          <p:cNvPr id="33" name="Freeform 5">
            <a:extLst>
              <a:ext uri="{FF2B5EF4-FFF2-40B4-BE49-F238E27FC236}">
                <a16:creationId xmlns:a16="http://schemas.microsoft.com/office/drawing/2014/main" xmlns="" id="{525EC554-3E20-4337-823C-594B74495F16}"/>
              </a:ext>
            </a:extLst>
          </p:cNvPr>
          <p:cNvSpPr>
            <a:spLocks noEditPoints="1"/>
          </p:cNvSpPr>
          <p:nvPr/>
        </p:nvSpPr>
        <p:spPr bwMode="auto">
          <a:xfrm>
            <a:off x="204681" y="112714"/>
            <a:ext cx="493455" cy="492125"/>
          </a:xfrm>
          <a:custGeom>
            <a:avLst/>
            <a:gdLst>
              <a:gd name="T0" fmla="*/ 2147483647 w 1029"/>
              <a:gd name="T1" fmla="*/ 0 h 1029"/>
              <a:gd name="T2" fmla="*/ 2147483647 w 1029"/>
              <a:gd name="T3" fmla="*/ 2147483647 h 1029"/>
              <a:gd name="T4" fmla="*/ 2147483647 w 1029"/>
              <a:gd name="T5" fmla="*/ 2147483647 h 1029"/>
              <a:gd name="T6" fmla="*/ 0 w 1029"/>
              <a:gd name="T7" fmla="*/ 2147483647 h 1029"/>
              <a:gd name="T8" fmla="*/ 2147483647 w 1029"/>
              <a:gd name="T9" fmla="*/ 0 h 1029"/>
              <a:gd name="T10" fmla="*/ 2147483647 w 1029"/>
              <a:gd name="T11" fmla="*/ 2147483647 h 1029"/>
              <a:gd name="T12" fmla="*/ 2147483647 w 1029"/>
              <a:gd name="T13" fmla="*/ 2147483647 h 1029"/>
              <a:gd name="T14" fmla="*/ 2147483647 w 1029"/>
              <a:gd name="T15" fmla="*/ 2147483647 h 1029"/>
              <a:gd name="T16" fmla="*/ 2147483647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2147483647 w 1029"/>
              <a:gd name="T41" fmla="*/ 2147483647 h 1029"/>
              <a:gd name="T42" fmla="*/ 2147483647 w 1029"/>
              <a:gd name="T43" fmla="*/ 2147483647 h 1029"/>
              <a:gd name="T44" fmla="*/ 2147483647 w 1029"/>
              <a:gd name="T45" fmla="*/ 2147483647 h 1029"/>
              <a:gd name="T46" fmla="*/ 2147483647 w 1029"/>
              <a:gd name="T47" fmla="*/ 2147483647 h 1029"/>
              <a:gd name="T48" fmla="*/ 2147483647 w 1029"/>
              <a:gd name="T49" fmla="*/ 2147483647 h 1029"/>
              <a:gd name="T50" fmla="*/ 2147483647 w 1029"/>
              <a:gd name="T51" fmla="*/ 2147483647 h 1029"/>
              <a:gd name="T52" fmla="*/ 2147483647 w 1029"/>
              <a:gd name="T53" fmla="*/ 2147483647 h 1029"/>
              <a:gd name="T54" fmla="*/ 2147483647 w 1029"/>
              <a:gd name="T55" fmla="*/ 2147483647 h 1029"/>
              <a:gd name="T56" fmla="*/ 2147483647 w 1029"/>
              <a:gd name="T57" fmla="*/ 2147483647 h 1029"/>
              <a:gd name="T58" fmla="*/ 2147483647 w 1029"/>
              <a:gd name="T59" fmla="*/ 2147483647 h 1029"/>
              <a:gd name="T60" fmla="*/ 2147483647 w 1029"/>
              <a:gd name="T61" fmla="*/ 2147483647 h 1029"/>
              <a:gd name="T62" fmla="*/ 2147483647 w 1029"/>
              <a:gd name="T63" fmla="*/ 2147483647 h 1029"/>
              <a:gd name="T64" fmla="*/ 2147483647 w 1029"/>
              <a:gd name="T65" fmla="*/ 2147483647 h 1029"/>
              <a:gd name="T66" fmla="*/ 2147483647 w 1029"/>
              <a:gd name="T67" fmla="*/ 2147483647 h 1029"/>
              <a:gd name="T68" fmla="*/ 2147483647 w 1029"/>
              <a:gd name="T69" fmla="*/ 2147483647 h 1029"/>
              <a:gd name="T70" fmla="*/ 2147483647 w 1029"/>
              <a:gd name="T71" fmla="*/ 2147483647 h 1029"/>
              <a:gd name="T72" fmla="*/ 2147483647 w 1029"/>
              <a:gd name="T73" fmla="*/ 2147483647 h 1029"/>
              <a:gd name="T74" fmla="*/ 2147483647 w 1029"/>
              <a:gd name="T75" fmla="*/ 2147483647 h 1029"/>
              <a:gd name="T76" fmla="*/ 2147483647 w 1029"/>
              <a:gd name="T77" fmla="*/ 2147483647 h 102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29" h="1029">
                <a:moveTo>
                  <a:pt x="514" y="0"/>
                </a:moveTo>
                <a:cubicBezTo>
                  <a:pt x="798" y="0"/>
                  <a:pt x="1029" y="230"/>
                  <a:pt x="1029" y="514"/>
                </a:cubicBezTo>
                <a:cubicBezTo>
                  <a:pt x="1029" y="798"/>
                  <a:pt x="798" y="1029"/>
                  <a:pt x="514" y="1029"/>
                </a:cubicBezTo>
                <a:cubicBezTo>
                  <a:pt x="230" y="1029"/>
                  <a:pt x="0" y="798"/>
                  <a:pt x="0" y="514"/>
                </a:cubicBezTo>
                <a:cubicBezTo>
                  <a:pt x="0" y="230"/>
                  <a:pt x="230" y="0"/>
                  <a:pt x="514" y="0"/>
                </a:cubicBezTo>
                <a:close/>
                <a:moveTo>
                  <a:pt x="380" y="856"/>
                </a:moveTo>
                <a:lnTo>
                  <a:pt x="715" y="856"/>
                </a:lnTo>
                <a:cubicBezTo>
                  <a:pt x="724" y="856"/>
                  <a:pt x="732" y="864"/>
                  <a:pt x="732" y="873"/>
                </a:cubicBezTo>
                <a:cubicBezTo>
                  <a:pt x="732" y="883"/>
                  <a:pt x="724" y="890"/>
                  <a:pt x="715" y="890"/>
                </a:cubicBezTo>
                <a:lnTo>
                  <a:pt x="380" y="890"/>
                </a:lnTo>
                <a:cubicBezTo>
                  <a:pt x="371" y="890"/>
                  <a:pt x="363" y="883"/>
                  <a:pt x="363" y="873"/>
                </a:cubicBezTo>
                <a:cubicBezTo>
                  <a:pt x="363" y="864"/>
                  <a:pt x="371" y="856"/>
                  <a:pt x="380" y="856"/>
                </a:cubicBezTo>
                <a:close/>
                <a:moveTo>
                  <a:pt x="388" y="691"/>
                </a:moveTo>
                <a:lnTo>
                  <a:pt x="571" y="389"/>
                </a:lnTo>
                <a:lnTo>
                  <a:pt x="636" y="428"/>
                </a:lnTo>
                <a:lnTo>
                  <a:pt x="452" y="730"/>
                </a:lnTo>
                <a:lnTo>
                  <a:pt x="388" y="691"/>
                </a:lnTo>
                <a:close/>
                <a:moveTo>
                  <a:pt x="258" y="612"/>
                </a:moveTo>
                <a:lnTo>
                  <a:pt x="442" y="310"/>
                </a:lnTo>
                <a:lnTo>
                  <a:pt x="507" y="349"/>
                </a:lnTo>
                <a:lnTo>
                  <a:pt x="323" y="652"/>
                </a:lnTo>
                <a:lnTo>
                  <a:pt x="258" y="612"/>
                </a:lnTo>
                <a:close/>
                <a:moveTo>
                  <a:pt x="230" y="857"/>
                </a:moveTo>
                <a:lnTo>
                  <a:pt x="247" y="707"/>
                </a:lnTo>
                <a:lnTo>
                  <a:pt x="373" y="783"/>
                </a:lnTo>
                <a:lnTo>
                  <a:pt x="248" y="869"/>
                </a:lnTo>
                <a:cubicBezTo>
                  <a:pt x="235" y="878"/>
                  <a:pt x="227" y="873"/>
                  <a:pt x="230" y="857"/>
                </a:cubicBezTo>
                <a:close/>
                <a:moveTo>
                  <a:pt x="492" y="226"/>
                </a:moveTo>
                <a:lnTo>
                  <a:pt x="465" y="270"/>
                </a:lnTo>
                <a:lnTo>
                  <a:pt x="659" y="388"/>
                </a:lnTo>
                <a:lnTo>
                  <a:pt x="686" y="344"/>
                </a:lnTo>
                <a:lnTo>
                  <a:pt x="492" y="226"/>
                </a:lnTo>
                <a:close/>
                <a:moveTo>
                  <a:pt x="533" y="159"/>
                </a:moveTo>
                <a:cubicBezTo>
                  <a:pt x="546" y="139"/>
                  <a:pt x="572" y="132"/>
                  <a:pt x="592" y="144"/>
                </a:cubicBezTo>
                <a:lnTo>
                  <a:pt x="713" y="218"/>
                </a:lnTo>
                <a:cubicBezTo>
                  <a:pt x="733" y="230"/>
                  <a:pt x="740" y="256"/>
                  <a:pt x="727" y="277"/>
                </a:cubicBezTo>
                <a:lnTo>
                  <a:pt x="711" y="304"/>
                </a:lnTo>
                <a:lnTo>
                  <a:pt x="517" y="186"/>
                </a:lnTo>
                <a:lnTo>
                  <a:pt x="533" y="15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Arial"/>
              <a:ea typeface="微软雅黑"/>
              <a:sym typeface="Arial"/>
            </a:endParaRPr>
          </a:p>
        </p:txBody>
      </p:sp>
      <p:sp>
        <p:nvSpPr>
          <p:cNvPr id="2" name="矩形 1"/>
          <p:cNvSpPr/>
          <p:nvPr/>
        </p:nvSpPr>
        <p:spPr>
          <a:xfrm>
            <a:off x="402336" y="1131288"/>
            <a:ext cx="6096000" cy="1477328"/>
          </a:xfrm>
          <a:prstGeom prst="rect">
            <a:avLst/>
          </a:prstGeom>
        </p:spPr>
        <p:txBody>
          <a:bodyPr>
            <a:spAutoFit/>
          </a:bodyPr>
          <a:lstStyle/>
          <a:p>
            <a:pPr eaLnBrk="1" hangingPunct="1">
              <a:spcBef>
                <a:spcPct val="50000"/>
              </a:spcBef>
            </a:pPr>
            <a:r>
              <a:rPr lang="zh-CN" altLang="en-US" dirty="0">
                <a:latin typeface="STXihei" pitchFamily="2" charset="-122"/>
                <a:ea typeface="STXihei" pitchFamily="2" charset="-122"/>
              </a:rPr>
              <a:t>滑模变结构控制的整个控制过程由两部分组成</a:t>
            </a:r>
            <a:r>
              <a:rPr lang="zh-CN" altLang="en-US" dirty="0" smtClean="0">
                <a:latin typeface="STXihei" pitchFamily="2" charset="-122"/>
                <a:ea typeface="STXihei" pitchFamily="2" charset="-122"/>
              </a:rPr>
              <a:t>：</a:t>
            </a:r>
            <a:endParaRPr lang="en-US" altLang="zh-CN" dirty="0" smtClean="0">
              <a:latin typeface="STXihei" pitchFamily="2" charset="-122"/>
              <a:ea typeface="STXihei" pitchFamily="2" charset="-122"/>
            </a:endParaRPr>
          </a:p>
          <a:p>
            <a:pPr eaLnBrk="1" hangingPunct="1">
              <a:spcBef>
                <a:spcPct val="50000"/>
              </a:spcBef>
            </a:pPr>
            <a:r>
              <a:rPr lang="en-US" altLang="zh-CN" dirty="0" smtClean="0">
                <a:latin typeface="STXihei" pitchFamily="2" charset="-122"/>
                <a:ea typeface="STXihei" pitchFamily="2" charset="-122"/>
              </a:rPr>
              <a:t>(1)</a:t>
            </a:r>
            <a:r>
              <a:rPr lang="zh-CN" altLang="en-US" dirty="0" smtClean="0">
                <a:latin typeface="STXihei" pitchFamily="2" charset="-122"/>
                <a:ea typeface="STXihei" pitchFamily="2" charset="-122"/>
              </a:rPr>
              <a:t>正常</a:t>
            </a:r>
            <a:r>
              <a:rPr lang="zh-CN" altLang="en-US" dirty="0">
                <a:latin typeface="STXihei" pitchFamily="2" charset="-122"/>
                <a:ea typeface="STXihei" pitchFamily="2" charset="-122"/>
              </a:rPr>
              <a:t>运动段：位于切换面之外</a:t>
            </a:r>
            <a:r>
              <a:rPr lang="en-US" altLang="zh-CN" dirty="0">
                <a:latin typeface="STXihei" pitchFamily="2" charset="-122"/>
                <a:ea typeface="STXihei" pitchFamily="2" charset="-122"/>
              </a:rPr>
              <a:t>, </a:t>
            </a:r>
            <a:r>
              <a:rPr lang="zh-CN" altLang="en-US" dirty="0">
                <a:latin typeface="STXihei" pitchFamily="2" charset="-122"/>
                <a:ea typeface="STXihei" pitchFamily="2" charset="-122"/>
              </a:rPr>
              <a:t>如图的            段所示</a:t>
            </a:r>
            <a:r>
              <a:rPr lang="zh-CN" altLang="en-US" dirty="0" smtClean="0">
                <a:latin typeface="STXihei" pitchFamily="2" charset="-122"/>
                <a:ea typeface="STXihei" pitchFamily="2" charset="-122"/>
              </a:rPr>
              <a:t>。</a:t>
            </a:r>
            <a:endParaRPr lang="en-US" altLang="zh-CN" dirty="0" smtClean="0">
              <a:latin typeface="STXihei" pitchFamily="2" charset="-122"/>
              <a:ea typeface="STXihei" pitchFamily="2" charset="-122"/>
            </a:endParaRPr>
          </a:p>
          <a:p>
            <a:pPr eaLnBrk="1" hangingPunct="1">
              <a:spcBef>
                <a:spcPct val="50000"/>
              </a:spcBef>
            </a:pPr>
            <a:r>
              <a:rPr lang="en-US" altLang="zh-CN" dirty="0" smtClean="0">
                <a:latin typeface="STXihei" pitchFamily="2" charset="-122"/>
                <a:ea typeface="STXihei" pitchFamily="2" charset="-122"/>
              </a:rPr>
              <a:t>(2)</a:t>
            </a:r>
            <a:r>
              <a:rPr lang="zh-CN" altLang="en-US" dirty="0" smtClean="0">
                <a:latin typeface="STXihei" pitchFamily="2" charset="-122"/>
                <a:ea typeface="STXihei" pitchFamily="2" charset="-122"/>
              </a:rPr>
              <a:t>滑动</a:t>
            </a:r>
            <a:r>
              <a:rPr lang="zh-CN" altLang="en-US" dirty="0">
                <a:latin typeface="STXihei" pitchFamily="2" charset="-122"/>
                <a:ea typeface="STXihei" pitchFamily="2" charset="-122"/>
              </a:rPr>
              <a:t>模态运动段：位于切换面上的滑动模态区之内，如图             </a:t>
            </a:r>
            <a:r>
              <a:rPr lang="zh-CN" altLang="en-US" dirty="0" smtClean="0">
                <a:latin typeface="STXihei" pitchFamily="2" charset="-122"/>
                <a:ea typeface="STXihei" pitchFamily="2" charset="-122"/>
              </a:rPr>
              <a:t> 段</a:t>
            </a:r>
            <a:r>
              <a:rPr lang="zh-CN" altLang="en-US" dirty="0">
                <a:latin typeface="STXihei" pitchFamily="2" charset="-122"/>
                <a:ea typeface="STXihei" pitchFamily="2" charset="-122"/>
              </a:rPr>
              <a:t>所示。</a:t>
            </a:r>
          </a:p>
        </p:txBody>
      </p:sp>
      <p:graphicFrame>
        <p:nvGraphicFramePr>
          <p:cNvPr id="3" name="对象 2"/>
          <p:cNvGraphicFramePr>
            <a:graphicFrameLocks noChangeAspect="1"/>
          </p:cNvGraphicFramePr>
          <p:nvPr>
            <p:extLst>
              <p:ext uri="{D42A27DB-BD31-4B8C-83A1-F6EECF244321}">
                <p14:modId xmlns:p14="http://schemas.microsoft.com/office/powerpoint/2010/main" val="2561035660"/>
              </p:ext>
            </p:extLst>
          </p:nvPr>
        </p:nvGraphicFramePr>
        <p:xfrm>
          <a:off x="4584620" y="1595643"/>
          <a:ext cx="643130" cy="402166"/>
        </p:xfrm>
        <a:graphic>
          <a:graphicData uri="http://schemas.openxmlformats.org/presentationml/2006/ole">
            <mc:AlternateContent xmlns:mc="http://schemas.openxmlformats.org/markup-compatibility/2006">
              <mc:Choice xmlns:v="urn:schemas-microsoft-com:vml" Requires="v">
                <p:oleObj spid="_x0000_s4134" name="Equation" r:id="rId4" imgW="444307" imgH="203112" progId="Equation.DSMT4">
                  <p:embed/>
                </p:oleObj>
              </mc:Choice>
              <mc:Fallback>
                <p:oleObj name="Equation" r:id="rId4" imgW="444307" imgH="203112"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4620" y="1595643"/>
                        <a:ext cx="643130" cy="402166"/>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361724111"/>
              </p:ext>
            </p:extLst>
          </p:nvPr>
        </p:nvGraphicFramePr>
        <p:xfrm>
          <a:off x="739670" y="2325008"/>
          <a:ext cx="719553" cy="283608"/>
        </p:xfrm>
        <a:graphic>
          <a:graphicData uri="http://schemas.openxmlformats.org/presentationml/2006/ole">
            <mc:AlternateContent xmlns:mc="http://schemas.openxmlformats.org/markup-compatibility/2006">
              <mc:Choice xmlns:v="urn:schemas-microsoft-com:vml" Requires="v">
                <p:oleObj spid="_x0000_s4135" name="Equation" r:id="rId6" imgW="418918" imgH="165028" progId="Equation.DSMT4">
                  <p:embed/>
                </p:oleObj>
              </mc:Choice>
              <mc:Fallback>
                <p:oleObj name="Equation" r:id="rId6" imgW="418918" imgH="165028"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670" y="2325008"/>
                        <a:ext cx="719553" cy="283608"/>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167005868"/>
              </p:ext>
            </p:extLst>
          </p:nvPr>
        </p:nvGraphicFramePr>
        <p:xfrm>
          <a:off x="7247529" y="1131288"/>
          <a:ext cx="2542369" cy="1687364"/>
        </p:xfrm>
        <a:graphic>
          <a:graphicData uri="http://schemas.openxmlformats.org/presentationml/2006/ole">
            <mc:AlternateContent xmlns:mc="http://schemas.openxmlformats.org/markup-compatibility/2006">
              <mc:Choice xmlns:v="urn:schemas-microsoft-com:vml" Requires="v">
                <p:oleObj spid="_x0000_s4136" name="Visio" r:id="rId8" imgW="3587293" imgH="2039471" progId="Visio.Drawing.11">
                  <p:embed/>
                </p:oleObj>
              </mc:Choice>
              <mc:Fallback>
                <p:oleObj name="Visio" r:id="rId8" imgW="3587293" imgH="2039471"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t="1555" r="15092"/>
                      <a:stretch>
                        <a:fillRect/>
                      </a:stretch>
                    </p:blipFill>
                    <p:spPr bwMode="auto">
                      <a:xfrm>
                        <a:off x="7247529" y="1131288"/>
                        <a:ext cx="2542369" cy="1687364"/>
                      </a:xfrm>
                      <a:prstGeom prst="rect">
                        <a:avLst/>
                      </a:prstGeom>
                      <a:noFill/>
                      <a:ln>
                        <a:noFill/>
                      </a:ln>
                    </p:spPr>
                  </p:pic>
                </p:oleObj>
              </mc:Fallback>
            </mc:AlternateContent>
          </a:graphicData>
        </a:graphic>
      </p:graphicFrame>
      <p:sp>
        <p:nvSpPr>
          <p:cNvPr id="9" name="矩形 8"/>
          <p:cNvSpPr/>
          <p:nvPr/>
        </p:nvSpPr>
        <p:spPr>
          <a:xfrm>
            <a:off x="389594" y="3140969"/>
            <a:ext cx="11248136" cy="3083921"/>
          </a:xfrm>
          <a:prstGeom prst="rect">
            <a:avLst/>
          </a:prstGeom>
        </p:spPr>
        <p:txBody>
          <a:bodyPr wrap="square">
            <a:spAutoFit/>
          </a:bodyPr>
          <a:lstStyle/>
          <a:p>
            <a:pPr eaLnBrk="1" hangingPunct="1">
              <a:lnSpc>
                <a:spcPct val="120000"/>
              </a:lnSpc>
            </a:pPr>
            <a:r>
              <a:rPr lang="en-US" altLang="zh-CN" dirty="0" smtClean="0">
                <a:latin typeface="STXihei" pitchFamily="2" charset="-122"/>
                <a:ea typeface="STXihei" pitchFamily="2" charset="-122"/>
              </a:rPr>
              <a:t>1</a:t>
            </a:r>
            <a:r>
              <a:rPr lang="zh-CN" altLang="en-US" dirty="0" smtClean="0">
                <a:latin typeface="STXihei" pitchFamily="2" charset="-122"/>
                <a:ea typeface="STXihei" pitchFamily="2" charset="-122"/>
              </a:rPr>
              <a:t>、选择</a:t>
            </a:r>
            <a:r>
              <a:rPr lang="zh-CN" altLang="en-US" dirty="0">
                <a:latin typeface="STXihei" pitchFamily="2" charset="-122"/>
                <a:ea typeface="STXihei" pitchFamily="2" charset="-122"/>
              </a:rPr>
              <a:t>控制律  </a:t>
            </a:r>
            <a:r>
              <a:rPr lang="en-US" altLang="zh-CN" dirty="0">
                <a:latin typeface="STXihei" pitchFamily="2" charset="-122"/>
                <a:ea typeface="STXihei" pitchFamily="2" charset="-122"/>
              </a:rPr>
              <a:t>U(x):</a:t>
            </a:r>
            <a:r>
              <a:rPr lang="zh-CN" altLang="en-US" dirty="0">
                <a:latin typeface="STXihei" pitchFamily="2" charset="-122"/>
                <a:ea typeface="STXihei" pitchFamily="2" charset="-122"/>
              </a:rPr>
              <a:t>使正常运动段的品质得到提高。</a:t>
            </a:r>
            <a:endParaRPr lang="en-US" altLang="zh-CN" dirty="0">
              <a:latin typeface="STXihei" pitchFamily="2" charset="-122"/>
              <a:ea typeface="STXihei" pitchFamily="2" charset="-122"/>
            </a:endParaRPr>
          </a:p>
          <a:p>
            <a:pPr eaLnBrk="1" hangingPunct="1">
              <a:lnSpc>
                <a:spcPct val="120000"/>
              </a:lnSpc>
            </a:pPr>
            <a:r>
              <a:rPr lang="zh-CN" altLang="en-US" dirty="0" smtClean="0">
                <a:latin typeface="STXihei" pitchFamily="2" charset="-122"/>
                <a:ea typeface="STXihei" pitchFamily="2" charset="-122"/>
              </a:rPr>
              <a:t>方法</a:t>
            </a:r>
            <a:r>
              <a:rPr lang="en-US" altLang="zh-CN" dirty="0" smtClean="0">
                <a:latin typeface="STXihei" pitchFamily="2" charset="-122"/>
                <a:ea typeface="STXihei" pitchFamily="2" charset="-122"/>
              </a:rPr>
              <a:t>1:  </a:t>
            </a:r>
            <a:r>
              <a:rPr lang="zh-CN" altLang="en-US" dirty="0" smtClean="0">
                <a:latin typeface="STXihei" pitchFamily="2" charset="-122"/>
                <a:ea typeface="STXihei" pitchFamily="2" charset="-122"/>
              </a:rPr>
              <a:t>利用</a:t>
            </a:r>
            <a:r>
              <a:rPr lang="zh-CN" altLang="en-US" dirty="0">
                <a:latin typeface="STXihei" pitchFamily="2" charset="-122"/>
                <a:ea typeface="STXihei" pitchFamily="2" charset="-122"/>
              </a:rPr>
              <a:t>到达条件构建不等式，在满足不等式条件下选择</a:t>
            </a:r>
            <a:endParaRPr lang="en-US" altLang="zh-CN" dirty="0">
              <a:latin typeface="STXihei" pitchFamily="2" charset="-122"/>
              <a:ea typeface="STXihei" pitchFamily="2" charset="-122"/>
            </a:endParaRPr>
          </a:p>
          <a:p>
            <a:pPr eaLnBrk="1" hangingPunct="1">
              <a:lnSpc>
                <a:spcPct val="120000"/>
              </a:lnSpc>
            </a:pPr>
            <a:r>
              <a:rPr lang="zh-CN" altLang="en-US" dirty="0" smtClean="0">
                <a:latin typeface="STXihei" pitchFamily="2" charset="-122"/>
                <a:ea typeface="STXihei" pitchFamily="2" charset="-122"/>
              </a:rPr>
              <a:t>方法</a:t>
            </a:r>
            <a:r>
              <a:rPr lang="en-US" altLang="zh-CN" dirty="0" smtClean="0">
                <a:latin typeface="STXihei" pitchFamily="2" charset="-122"/>
                <a:ea typeface="STXihei" pitchFamily="2" charset="-122"/>
              </a:rPr>
              <a:t>2</a:t>
            </a:r>
            <a:r>
              <a:rPr lang="zh-CN" altLang="en-US" dirty="0">
                <a:latin typeface="STXihei" pitchFamily="2" charset="-122"/>
                <a:ea typeface="STXihei" pitchFamily="2" charset="-122"/>
              </a:rPr>
              <a:t>：</a:t>
            </a:r>
            <a:r>
              <a:rPr lang="zh-CN" altLang="en-US" dirty="0" smtClean="0">
                <a:latin typeface="STXihei" pitchFamily="2" charset="-122"/>
                <a:ea typeface="STXihei" pitchFamily="2" charset="-122"/>
              </a:rPr>
              <a:t>采用</a:t>
            </a:r>
            <a:r>
              <a:rPr lang="zh-CN" altLang="en-US" dirty="0">
                <a:latin typeface="STXihei" pitchFamily="2" charset="-122"/>
                <a:ea typeface="STXihei" pitchFamily="2" charset="-122"/>
              </a:rPr>
              <a:t>趋近率，直接求取 </a:t>
            </a:r>
            <a:endParaRPr lang="en-US" altLang="zh-CN" dirty="0">
              <a:latin typeface="STXihei" pitchFamily="2" charset="-122"/>
              <a:ea typeface="STXihei" pitchFamily="2" charset="-122"/>
            </a:endParaRPr>
          </a:p>
          <a:p>
            <a:pPr eaLnBrk="1" hangingPunct="1">
              <a:lnSpc>
                <a:spcPct val="120000"/>
              </a:lnSpc>
            </a:pPr>
            <a:endParaRPr lang="en-US" altLang="zh-CN" dirty="0">
              <a:latin typeface="STXihei" pitchFamily="2" charset="-122"/>
              <a:ea typeface="STXihei" pitchFamily="2" charset="-122"/>
            </a:endParaRPr>
          </a:p>
          <a:p>
            <a:pPr eaLnBrk="1" hangingPunct="1">
              <a:lnSpc>
                <a:spcPct val="120000"/>
              </a:lnSpc>
            </a:pPr>
            <a:r>
              <a:rPr lang="en-US" altLang="zh-CN" dirty="0" smtClean="0">
                <a:latin typeface="STXihei" pitchFamily="2" charset="-122"/>
                <a:ea typeface="STXihei" pitchFamily="2" charset="-122"/>
              </a:rPr>
              <a:t>2</a:t>
            </a:r>
            <a:r>
              <a:rPr lang="zh-CN" altLang="en-US" dirty="0" smtClean="0">
                <a:latin typeface="STXihei" pitchFamily="2" charset="-122"/>
                <a:ea typeface="STXihei" pitchFamily="2" charset="-122"/>
              </a:rPr>
              <a:t>、选择</a:t>
            </a:r>
            <a:r>
              <a:rPr lang="zh-CN" altLang="en-US" dirty="0">
                <a:latin typeface="STXihei" pitchFamily="2" charset="-122"/>
                <a:ea typeface="STXihei" pitchFamily="2" charset="-122"/>
              </a:rPr>
              <a:t>切换函数</a:t>
            </a:r>
            <a:r>
              <a:rPr lang="en-US" altLang="zh-CN" dirty="0">
                <a:latin typeface="STXihei" pitchFamily="2" charset="-122"/>
                <a:ea typeface="STXihei" pitchFamily="2" charset="-122"/>
              </a:rPr>
              <a:t>S</a:t>
            </a:r>
            <a:r>
              <a:rPr lang="zh-CN" altLang="en-US" dirty="0">
                <a:latin typeface="STXihei" pitchFamily="2" charset="-122"/>
                <a:ea typeface="STXihei" pitchFamily="2" charset="-122"/>
              </a:rPr>
              <a:t>（</a:t>
            </a:r>
            <a:r>
              <a:rPr lang="en-US" altLang="zh-CN" dirty="0">
                <a:latin typeface="STXihei" pitchFamily="2" charset="-122"/>
                <a:ea typeface="STXihei" pitchFamily="2" charset="-122"/>
              </a:rPr>
              <a:t>x)</a:t>
            </a:r>
            <a:r>
              <a:rPr lang="zh-CN" altLang="en-US" dirty="0">
                <a:latin typeface="STXihei" pitchFamily="2" charset="-122"/>
                <a:ea typeface="STXihei" pitchFamily="2" charset="-122"/>
              </a:rPr>
              <a:t>  </a:t>
            </a:r>
            <a:r>
              <a:rPr lang="en-US" altLang="zh-CN" dirty="0">
                <a:latin typeface="STXihei" pitchFamily="2" charset="-122"/>
                <a:ea typeface="STXihei" pitchFamily="2" charset="-122"/>
              </a:rPr>
              <a:t>: </a:t>
            </a:r>
            <a:r>
              <a:rPr lang="zh-CN" altLang="en-US" dirty="0">
                <a:latin typeface="STXihei" pitchFamily="2" charset="-122"/>
                <a:ea typeface="STXihei" pitchFamily="2" charset="-122"/>
              </a:rPr>
              <a:t>使滑动模态运动段的品质改善。</a:t>
            </a:r>
            <a:endParaRPr lang="en-US" altLang="zh-CN" dirty="0">
              <a:latin typeface="STXihei" pitchFamily="2" charset="-122"/>
              <a:ea typeface="STXihei" pitchFamily="2" charset="-122"/>
            </a:endParaRPr>
          </a:p>
          <a:p>
            <a:pPr eaLnBrk="1" hangingPunct="1">
              <a:lnSpc>
                <a:spcPct val="120000"/>
              </a:lnSpc>
            </a:pPr>
            <a:r>
              <a:rPr lang="zh-CN" altLang="en-US" dirty="0">
                <a:latin typeface="STXihei" pitchFamily="2" charset="-122"/>
                <a:ea typeface="STXihei" pitchFamily="2" charset="-122"/>
              </a:rPr>
              <a:t>①线性：主要适用于速度和精度要求都不高的非线性系统。                  </a:t>
            </a:r>
            <a:endParaRPr lang="en-US" altLang="zh-CN" dirty="0">
              <a:latin typeface="STXihei" pitchFamily="2" charset="-122"/>
              <a:ea typeface="STXihei" pitchFamily="2" charset="-122"/>
            </a:endParaRPr>
          </a:p>
          <a:p>
            <a:pPr eaLnBrk="1" hangingPunct="1">
              <a:lnSpc>
                <a:spcPct val="120000"/>
              </a:lnSpc>
            </a:pPr>
            <a:r>
              <a:rPr lang="zh-CN" altLang="zh-CN" dirty="0">
                <a:latin typeface="STXihei" pitchFamily="2" charset="-122"/>
                <a:ea typeface="STXihei" pitchFamily="2" charset="-122"/>
              </a:rPr>
              <a:t>②</a:t>
            </a:r>
            <a:r>
              <a:rPr lang="zh-CN" altLang="en-US" dirty="0">
                <a:latin typeface="STXihei" pitchFamily="2" charset="-122"/>
                <a:ea typeface="STXihei" pitchFamily="2" charset="-122"/>
              </a:rPr>
              <a:t>非线性 </a:t>
            </a:r>
            <a:r>
              <a:rPr lang="en-US" altLang="zh-CN" dirty="0">
                <a:latin typeface="STXihei" pitchFamily="2" charset="-122"/>
                <a:ea typeface="STXihei" pitchFamily="2" charset="-122"/>
              </a:rPr>
              <a:t>                    </a:t>
            </a:r>
          </a:p>
          <a:p>
            <a:pPr eaLnBrk="1" hangingPunct="1">
              <a:lnSpc>
                <a:spcPct val="120000"/>
              </a:lnSpc>
            </a:pPr>
            <a:r>
              <a:rPr lang="zh-CN" altLang="zh-CN" dirty="0">
                <a:latin typeface="STXihei" pitchFamily="2" charset="-122"/>
                <a:ea typeface="STXihei" pitchFamily="2" charset="-122"/>
              </a:rPr>
              <a:t>③</a:t>
            </a:r>
            <a:r>
              <a:rPr lang="zh-CN" altLang="en-US" dirty="0">
                <a:latin typeface="STXihei" pitchFamily="2" charset="-122"/>
                <a:ea typeface="STXihei" pitchFamily="2" charset="-122"/>
              </a:rPr>
              <a:t>时变</a:t>
            </a:r>
          </a:p>
          <a:p>
            <a:pPr eaLnBrk="1" hangingPunct="1">
              <a:lnSpc>
                <a:spcPct val="120000"/>
              </a:lnSpc>
            </a:pPr>
            <a:endParaRPr lang="zh-CN" altLang="en-US" dirty="0">
              <a:latin typeface="+mn-ea"/>
            </a:endParaRPr>
          </a:p>
        </p:txBody>
      </p:sp>
      <p:sp>
        <p:nvSpPr>
          <p:cNvPr id="10" name="矩形 9"/>
          <p:cNvSpPr/>
          <p:nvPr/>
        </p:nvSpPr>
        <p:spPr>
          <a:xfrm>
            <a:off x="532029" y="2771636"/>
            <a:ext cx="1799556" cy="369332"/>
          </a:xfrm>
          <a:prstGeom prst="rect">
            <a:avLst/>
          </a:prstGeom>
        </p:spPr>
        <p:txBody>
          <a:bodyPr wrap="none">
            <a:spAutoFit/>
          </a:bodyPr>
          <a:lstStyle/>
          <a:p>
            <a:r>
              <a:rPr lang="zh-CN" altLang="en-US" dirty="0">
                <a:latin typeface="+mn-ea"/>
              </a:rPr>
              <a:t>两</a:t>
            </a:r>
            <a:r>
              <a:rPr lang="zh-CN" altLang="en-US" dirty="0" smtClean="0">
                <a:latin typeface="+mn-ea"/>
              </a:rPr>
              <a:t>个关键问题：</a:t>
            </a:r>
            <a:endParaRPr lang="zh-CN" altLang="en-US" dirty="0"/>
          </a:p>
        </p:txBody>
      </p:sp>
      <p:pic>
        <p:nvPicPr>
          <p:cNvPr id="12" name="图片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13101" y="3910835"/>
            <a:ext cx="2219635" cy="342948"/>
          </a:xfrm>
          <a:prstGeom prst="rect">
            <a:avLst/>
          </a:prstGeom>
        </p:spPr>
      </p:pic>
    </p:spTree>
    <p:extLst>
      <p:ext uri="{BB962C8B-B14F-4D97-AF65-F5344CB8AC3E}">
        <p14:creationId xmlns:p14="http://schemas.microsoft.com/office/powerpoint/2010/main" val="29949097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xmlns="" id="{018ECA59-E0CB-415B-A9DE-91738FCD438F}"/>
              </a:ext>
            </a:extLst>
          </p:cNvPr>
          <p:cNvSpPr txBox="1">
            <a:spLocks noChangeArrowheads="1"/>
          </p:cNvSpPr>
          <p:nvPr/>
        </p:nvSpPr>
        <p:spPr bwMode="auto">
          <a:xfrm>
            <a:off x="698136" y="96839"/>
            <a:ext cx="52058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rgbClr val="42494D"/>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rgbClr val="42494D"/>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None/>
            </a:pPr>
            <a:r>
              <a:rPr lang="zh-CN" altLang="en-US" sz="1800" dirty="0">
                <a:solidFill>
                  <a:schemeClr val="accent1"/>
                </a:solidFill>
                <a:latin typeface="微软雅黑" panose="020B0503020204020204" pitchFamily="34" charset="-122"/>
                <a:cs typeface="+mn-ea"/>
                <a:sym typeface="+mn-lt"/>
              </a:rPr>
              <a:t>滑模</a:t>
            </a:r>
            <a:r>
              <a:rPr lang="zh-CN" altLang="en-US" sz="1800" dirty="0">
                <a:solidFill>
                  <a:schemeClr val="accent1"/>
                </a:solidFill>
                <a:latin typeface="微软雅黑" panose="020B0503020204020204" pitchFamily="34" charset="-122"/>
                <a:cs typeface="+mn-ea"/>
                <a:sym typeface="+mn-lt"/>
              </a:rPr>
              <a:t>变结构</a:t>
            </a:r>
            <a:r>
              <a:rPr lang="zh-CN" altLang="en-US" sz="1800" dirty="0">
                <a:solidFill>
                  <a:schemeClr val="accent1"/>
                </a:solidFill>
                <a:latin typeface="微软雅黑" panose="020B0503020204020204" pitchFamily="34" charset="-122"/>
                <a:cs typeface="+mn-ea"/>
                <a:sym typeface="+mn-lt"/>
              </a:rPr>
              <a:t>控制</a:t>
            </a:r>
            <a:endParaRPr lang="zh-CN" altLang="en-US" sz="1800" dirty="0">
              <a:solidFill>
                <a:schemeClr val="accent1"/>
              </a:solidFill>
              <a:latin typeface="微软雅黑" panose="020B0503020204020204" pitchFamily="34" charset="-122"/>
              <a:cs typeface="+mn-ea"/>
              <a:sym typeface="+mn-lt"/>
            </a:endParaRPr>
          </a:p>
        </p:txBody>
      </p:sp>
      <p:sp>
        <p:nvSpPr>
          <p:cNvPr id="33" name="Freeform 5">
            <a:extLst>
              <a:ext uri="{FF2B5EF4-FFF2-40B4-BE49-F238E27FC236}">
                <a16:creationId xmlns:a16="http://schemas.microsoft.com/office/drawing/2014/main" xmlns="" id="{525EC554-3E20-4337-823C-594B74495F16}"/>
              </a:ext>
            </a:extLst>
          </p:cNvPr>
          <p:cNvSpPr>
            <a:spLocks noEditPoints="1"/>
          </p:cNvSpPr>
          <p:nvPr/>
        </p:nvSpPr>
        <p:spPr bwMode="auto">
          <a:xfrm>
            <a:off x="204681" y="112714"/>
            <a:ext cx="493455" cy="492125"/>
          </a:xfrm>
          <a:custGeom>
            <a:avLst/>
            <a:gdLst>
              <a:gd name="T0" fmla="*/ 2147483647 w 1029"/>
              <a:gd name="T1" fmla="*/ 0 h 1029"/>
              <a:gd name="T2" fmla="*/ 2147483647 w 1029"/>
              <a:gd name="T3" fmla="*/ 2147483647 h 1029"/>
              <a:gd name="T4" fmla="*/ 2147483647 w 1029"/>
              <a:gd name="T5" fmla="*/ 2147483647 h 1029"/>
              <a:gd name="T6" fmla="*/ 0 w 1029"/>
              <a:gd name="T7" fmla="*/ 2147483647 h 1029"/>
              <a:gd name="T8" fmla="*/ 2147483647 w 1029"/>
              <a:gd name="T9" fmla="*/ 0 h 1029"/>
              <a:gd name="T10" fmla="*/ 2147483647 w 1029"/>
              <a:gd name="T11" fmla="*/ 2147483647 h 1029"/>
              <a:gd name="T12" fmla="*/ 2147483647 w 1029"/>
              <a:gd name="T13" fmla="*/ 2147483647 h 1029"/>
              <a:gd name="T14" fmla="*/ 2147483647 w 1029"/>
              <a:gd name="T15" fmla="*/ 2147483647 h 1029"/>
              <a:gd name="T16" fmla="*/ 2147483647 w 1029"/>
              <a:gd name="T17" fmla="*/ 2147483647 h 1029"/>
              <a:gd name="T18" fmla="*/ 2147483647 w 1029"/>
              <a:gd name="T19" fmla="*/ 2147483647 h 1029"/>
              <a:gd name="T20" fmla="*/ 2147483647 w 1029"/>
              <a:gd name="T21" fmla="*/ 2147483647 h 1029"/>
              <a:gd name="T22" fmla="*/ 2147483647 w 1029"/>
              <a:gd name="T23" fmla="*/ 2147483647 h 1029"/>
              <a:gd name="T24" fmla="*/ 2147483647 w 1029"/>
              <a:gd name="T25" fmla="*/ 2147483647 h 1029"/>
              <a:gd name="T26" fmla="*/ 2147483647 w 1029"/>
              <a:gd name="T27" fmla="*/ 2147483647 h 1029"/>
              <a:gd name="T28" fmla="*/ 2147483647 w 1029"/>
              <a:gd name="T29" fmla="*/ 2147483647 h 1029"/>
              <a:gd name="T30" fmla="*/ 2147483647 w 1029"/>
              <a:gd name="T31" fmla="*/ 2147483647 h 1029"/>
              <a:gd name="T32" fmla="*/ 2147483647 w 1029"/>
              <a:gd name="T33" fmla="*/ 2147483647 h 1029"/>
              <a:gd name="T34" fmla="*/ 2147483647 w 1029"/>
              <a:gd name="T35" fmla="*/ 2147483647 h 1029"/>
              <a:gd name="T36" fmla="*/ 2147483647 w 1029"/>
              <a:gd name="T37" fmla="*/ 2147483647 h 1029"/>
              <a:gd name="T38" fmla="*/ 2147483647 w 1029"/>
              <a:gd name="T39" fmla="*/ 2147483647 h 1029"/>
              <a:gd name="T40" fmla="*/ 2147483647 w 1029"/>
              <a:gd name="T41" fmla="*/ 2147483647 h 1029"/>
              <a:gd name="T42" fmla="*/ 2147483647 w 1029"/>
              <a:gd name="T43" fmla="*/ 2147483647 h 1029"/>
              <a:gd name="T44" fmla="*/ 2147483647 w 1029"/>
              <a:gd name="T45" fmla="*/ 2147483647 h 1029"/>
              <a:gd name="T46" fmla="*/ 2147483647 w 1029"/>
              <a:gd name="T47" fmla="*/ 2147483647 h 1029"/>
              <a:gd name="T48" fmla="*/ 2147483647 w 1029"/>
              <a:gd name="T49" fmla="*/ 2147483647 h 1029"/>
              <a:gd name="T50" fmla="*/ 2147483647 w 1029"/>
              <a:gd name="T51" fmla="*/ 2147483647 h 1029"/>
              <a:gd name="T52" fmla="*/ 2147483647 w 1029"/>
              <a:gd name="T53" fmla="*/ 2147483647 h 1029"/>
              <a:gd name="T54" fmla="*/ 2147483647 w 1029"/>
              <a:gd name="T55" fmla="*/ 2147483647 h 1029"/>
              <a:gd name="T56" fmla="*/ 2147483647 w 1029"/>
              <a:gd name="T57" fmla="*/ 2147483647 h 1029"/>
              <a:gd name="T58" fmla="*/ 2147483647 w 1029"/>
              <a:gd name="T59" fmla="*/ 2147483647 h 1029"/>
              <a:gd name="T60" fmla="*/ 2147483647 w 1029"/>
              <a:gd name="T61" fmla="*/ 2147483647 h 1029"/>
              <a:gd name="T62" fmla="*/ 2147483647 w 1029"/>
              <a:gd name="T63" fmla="*/ 2147483647 h 1029"/>
              <a:gd name="T64" fmla="*/ 2147483647 w 1029"/>
              <a:gd name="T65" fmla="*/ 2147483647 h 1029"/>
              <a:gd name="T66" fmla="*/ 2147483647 w 1029"/>
              <a:gd name="T67" fmla="*/ 2147483647 h 1029"/>
              <a:gd name="T68" fmla="*/ 2147483647 w 1029"/>
              <a:gd name="T69" fmla="*/ 2147483647 h 1029"/>
              <a:gd name="T70" fmla="*/ 2147483647 w 1029"/>
              <a:gd name="T71" fmla="*/ 2147483647 h 1029"/>
              <a:gd name="T72" fmla="*/ 2147483647 w 1029"/>
              <a:gd name="T73" fmla="*/ 2147483647 h 1029"/>
              <a:gd name="T74" fmla="*/ 2147483647 w 1029"/>
              <a:gd name="T75" fmla="*/ 2147483647 h 1029"/>
              <a:gd name="T76" fmla="*/ 2147483647 w 1029"/>
              <a:gd name="T77" fmla="*/ 2147483647 h 102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29" h="1029">
                <a:moveTo>
                  <a:pt x="514" y="0"/>
                </a:moveTo>
                <a:cubicBezTo>
                  <a:pt x="798" y="0"/>
                  <a:pt x="1029" y="230"/>
                  <a:pt x="1029" y="514"/>
                </a:cubicBezTo>
                <a:cubicBezTo>
                  <a:pt x="1029" y="798"/>
                  <a:pt x="798" y="1029"/>
                  <a:pt x="514" y="1029"/>
                </a:cubicBezTo>
                <a:cubicBezTo>
                  <a:pt x="230" y="1029"/>
                  <a:pt x="0" y="798"/>
                  <a:pt x="0" y="514"/>
                </a:cubicBezTo>
                <a:cubicBezTo>
                  <a:pt x="0" y="230"/>
                  <a:pt x="230" y="0"/>
                  <a:pt x="514" y="0"/>
                </a:cubicBezTo>
                <a:close/>
                <a:moveTo>
                  <a:pt x="380" y="856"/>
                </a:moveTo>
                <a:lnTo>
                  <a:pt x="715" y="856"/>
                </a:lnTo>
                <a:cubicBezTo>
                  <a:pt x="724" y="856"/>
                  <a:pt x="732" y="864"/>
                  <a:pt x="732" y="873"/>
                </a:cubicBezTo>
                <a:cubicBezTo>
                  <a:pt x="732" y="883"/>
                  <a:pt x="724" y="890"/>
                  <a:pt x="715" y="890"/>
                </a:cubicBezTo>
                <a:lnTo>
                  <a:pt x="380" y="890"/>
                </a:lnTo>
                <a:cubicBezTo>
                  <a:pt x="371" y="890"/>
                  <a:pt x="363" y="883"/>
                  <a:pt x="363" y="873"/>
                </a:cubicBezTo>
                <a:cubicBezTo>
                  <a:pt x="363" y="864"/>
                  <a:pt x="371" y="856"/>
                  <a:pt x="380" y="856"/>
                </a:cubicBezTo>
                <a:close/>
                <a:moveTo>
                  <a:pt x="388" y="691"/>
                </a:moveTo>
                <a:lnTo>
                  <a:pt x="571" y="389"/>
                </a:lnTo>
                <a:lnTo>
                  <a:pt x="636" y="428"/>
                </a:lnTo>
                <a:lnTo>
                  <a:pt x="452" y="730"/>
                </a:lnTo>
                <a:lnTo>
                  <a:pt x="388" y="691"/>
                </a:lnTo>
                <a:close/>
                <a:moveTo>
                  <a:pt x="258" y="612"/>
                </a:moveTo>
                <a:lnTo>
                  <a:pt x="442" y="310"/>
                </a:lnTo>
                <a:lnTo>
                  <a:pt x="507" y="349"/>
                </a:lnTo>
                <a:lnTo>
                  <a:pt x="323" y="652"/>
                </a:lnTo>
                <a:lnTo>
                  <a:pt x="258" y="612"/>
                </a:lnTo>
                <a:close/>
                <a:moveTo>
                  <a:pt x="230" y="857"/>
                </a:moveTo>
                <a:lnTo>
                  <a:pt x="247" y="707"/>
                </a:lnTo>
                <a:lnTo>
                  <a:pt x="373" y="783"/>
                </a:lnTo>
                <a:lnTo>
                  <a:pt x="248" y="869"/>
                </a:lnTo>
                <a:cubicBezTo>
                  <a:pt x="235" y="878"/>
                  <a:pt x="227" y="873"/>
                  <a:pt x="230" y="857"/>
                </a:cubicBezTo>
                <a:close/>
                <a:moveTo>
                  <a:pt x="492" y="226"/>
                </a:moveTo>
                <a:lnTo>
                  <a:pt x="465" y="270"/>
                </a:lnTo>
                <a:lnTo>
                  <a:pt x="659" y="388"/>
                </a:lnTo>
                <a:lnTo>
                  <a:pt x="686" y="344"/>
                </a:lnTo>
                <a:lnTo>
                  <a:pt x="492" y="226"/>
                </a:lnTo>
                <a:close/>
                <a:moveTo>
                  <a:pt x="533" y="159"/>
                </a:moveTo>
                <a:cubicBezTo>
                  <a:pt x="546" y="139"/>
                  <a:pt x="572" y="132"/>
                  <a:pt x="592" y="144"/>
                </a:cubicBezTo>
                <a:lnTo>
                  <a:pt x="713" y="218"/>
                </a:lnTo>
                <a:cubicBezTo>
                  <a:pt x="733" y="230"/>
                  <a:pt x="740" y="256"/>
                  <a:pt x="727" y="277"/>
                </a:cubicBezTo>
                <a:lnTo>
                  <a:pt x="711" y="304"/>
                </a:lnTo>
                <a:lnTo>
                  <a:pt x="517" y="186"/>
                </a:lnTo>
                <a:lnTo>
                  <a:pt x="533" y="15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Arial"/>
              <a:ea typeface="微软雅黑"/>
              <a:sym typeface="Arial"/>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464587216"/>
              </p:ext>
            </p:extLst>
          </p:nvPr>
        </p:nvGraphicFramePr>
        <p:xfrm>
          <a:off x="7247529" y="1131288"/>
          <a:ext cx="2542369" cy="1687364"/>
        </p:xfrm>
        <a:graphic>
          <a:graphicData uri="http://schemas.openxmlformats.org/presentationml/2006/ole">
            <mc:AlternateContent xmlns:mc="http://schemas.openxmlformats.org/markup-compatibility/2006">
              <mc:Choice xmlns:v="urn:schemas-microsoft-com:vml" Requires="v">
                <p:oleObj spid="_x0000_s5128" name="Visio" r:id="rId4" imgW="3587293" imgH="2039471" progId="Visio.Drawing.11">
                  <p:embed/>
                </p:oleObj>
              </mc:Choice>
              <mc:Fallback>
                <p:oleObj name="Visio" r:id="rId4" imgW="3587293" imgH="2039471"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t="1555" r="15092"/>
                      <a:stretch>
                        <a:fillRect/>
                      </a:stretch>
                    </p:blipFill>
                    <p:spPr bwMode="auto">
                      <a:xfrm>
                        <a:off x="7247529" y="1131288"/>
                        <a:ext cx="2542369" cy="1687364"/>
                      </a:xfrm>
                      <a:prstGeom prst="rect">
                        <a:avLst/>
                      </a:prstGeom>
                      <a:noFill/>
                      <a:ln>
                        <a:noFill/>
                      </a:ln>
                    </p:spPr>
                  </p:pic>
                </p:oleObj>
              </mc:Fallback>
            </mc:AlternateContent>
          </a:graphicData>
        </a:graphic>
      </p:graphicFrame>
      <p:sp>
        <p:nvSpPr>
          <p:cNvPr id="4" name="矩形 3"/>
          <p:cNvSpPr/>
          <p:nvPr/>
        </p:nvSpPr>
        <p:spPr>
          <a:xfrm>
            <a:off x="698136" y="1214348"/>
            <a:ext cx="6096000" cy="1200329"/>
          </a:xfrm>
          <a:prstGeom prst="rect">
            <a:avLst/>
          </a:prstGeom>
        </p:spPr>
        <p:txBody>
          <a:bodyPr>
            <a:spAutoFit/>
          </a:bodyPr>
          <a:lstStyle/>
          <a:p>
            <a:r>
              <a:rPr lang="en-US" altLang="zh-CN" dirty="0" smtClean="0"/>
              <a:t>        </a:t>
            </a:r>
            <a:r>
              <a:rPr lang="zh-CN" altLang="zh-CN" dirty="0" smtClean="0"/>
              <a:t>从</a:t>
            </a:r>
            <a:r>
              <a:rPr lang="zh-CN" altLang="zh-CN" dirty="0"/>
              <a:t>理论角度上讲，理想的滑模变结构系统的控制结构切换具有理想开关特性</a:t>
            </a:r>
            <a:r>
              <a:rPr lang="en-US" altLang="zh-CN" dirty="0"/>
              <a:t>u (x) = u } (x)sign(s(x))</a:t>
            </a:r>
            <a:r>
              <a:rPr lang="zh-CN" altLang="zh-CN" dirty="0"/>
              <a:t>，切换频率为无限大，系统状态测量精确无误，控制量不受限制，能在切换面上生成滑动</a:t>
            </a:r>
            <a:r>
              <a:rPr lang="zh-CN" altLang="zh-CN" dirty="0" smtClean="0"/>
              <a:t>模态</a:t>
            </a:r>
            <a:r>
              <a:rPr lang="zh-CN" altLang="en-US" dirty="0" smtClean="0"/>
              <a:t>。</a:t>
            </a:r>
            <a:endParaRPr lang="zh-CN" altLang="en-US" dirty="0"/>
          </a:p>
        </p:txBody>
      </p:sp>
      <p:sp>
        <p:nvSpPr>
          <p:cNvPr id="5" name="矩形 4"/>
          <p:cNvSpPr/>
          <p:nvPr/>
        </p:nvSpPr>
        <p:spPr>
          <a:xfrm>
            <a:off x="819150" y="3060560"/>
            <a:ext cx="6096000" cy="1200329"/>
          </a:xfrm>
          <a:prstGeom prst="rect">
            <a:avLst/>
          </a:prstGeom>
        </p:spPr>
        <p:txBody>
          <a:bodyPr>
            <a:spAutoFit/>
          </a:bodyPr>
          <a:lstStyle/>
          <a:p>
            <a:r>
              <a:rPr lang="en-US" altLang="zh-CN" dirty="0" smtClean="0"/>
              <a:t>       </a:t>
            </a:r>
            <a:r>
              <a:rPr lang="zh-CN" altLang="zh-CN" dirty="0" smtClean="0"/>
              <a:t>对</a:t>
            </a:r>
            <a:r>
              <a:rPr lang="zh-CN" altLang="zh-CN" dirty="0"/>
              <a:t>实际的连续系统进行控制时，模拟切换装置总是存在着一定的延迟和</a:t>
            </a:r>
            <a:r>
              <a:rPr lang="zh-CN" altLang="zh-CN" dirty="0" smtClean="0"/>
              <a:t>滞后</a:t>
            </a:r>
            <a:r>
              <a:rPr lang="zh-CN" altLang="en-US" dirty="0"/>
              <a:t>，</a:t>
            </a:r>
            <a:r>
              <a:rPr lang="zh-CN" altLang="zh-CN" dirty="0" smtClean="0"/>
              <a:t>使得</a:t>
            </a:r>
            <a:r>
              <a:rPr lang="zh-CN" altLang="zh-CN" dirty="0"/>
              <a:t>滑模运动并不产生在预定的切换平面上，而是在其两侧的附近区域内产生一种高频振动，滑动模态呈抖动形式</a:t>
            </a:r>
            <a:endParaRPr lang="zh-CN" altLang="en-US" dirty="0"/>
          </a:p>
        </p:txBody>
      </p:sp>
    </p:spTree>
    <p:extLst>
      <p:ext uri="{BB962C8B-B14F-4D97-AF65-F5344CB8AC3E}">
        <p14:creationId xmlns:p14="http://schemas.microsoft.com/office/powerpoint/2010/main" val="10037975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zh-CN" altLang="en-US" dirty="0">
                <a:cs typeface="+mn-ea"/>
                <a:sym typeface="+mn-lt"/>
              </a:rPr>
              <a:t>模糊滑模控制</a:t>
            </a:r>
          </a:p>
        </p:txBody>
      </p:sp>
      <p:sp>
        <p:nvSpPr>
          <p:cNvPr id="3" name="矩形 2"/>
          <p:cNvSpPr/>
          <p:nvPr/>
        </p:nvSpPr>
        <p:spPr>
          <a:xfrm>
            <a:off x="538029" y="1172647"/>
            <a:ext cx="10056383" cy="2862322"/>
          </a:xfrm>
          <a:prstGeom prst="rect">
            <a:avLst/>
          </a:prstGeom>
        </p:spPr>
        <p:txBody>
          <a:bodyPr wrap="square">
            <a:spAutoFit/>
          </a:bodyPr>
          <a:lstStyle/>
          <a:p>
            <a:r>
              <a:rPr lang="zh-CN" altLang="en-US" dirty="0" smtClean="0">
                <a:latin typeface="+mn-ea"/>
              </a:rPr>
              <a:t>背景：</a:t>
            </a:r>
            <a:r>
              <a:rPr lang="zh-CN" altLang="zh-CN" dirty="0" smtClean="0">
                <a:latin typeface="+mn-ea"/>
              </a:rPr>
              <a:t>滑</a:t>
            </a:r>
            <a:r>
              <a:rPr lang="zh-CN" altLang="zh-CN" dirty="0">
                <a:latin typeface="+mn-ea"/>
              </a:rPr>
              <a:t>模算法由于自身特性，不可避免地在控制中存在抖振问题</a:t>
            </a:r>
            <a:r>
              <a:rPr lang="zh-CN" altLang="zh-CN" dirty="0" smtClean="0">
                <a:latin typeface="+mn-ea"/>
              </a:rPr>
              <a:t>，考虑</a:t>
            </a:r>
            <a:r>
              <a:rPr lang="zh-CN" altLang="zh-CN" dirty="0">
                <a:latin typeface="+mn-ea"/>
              </a:rPr>
              <a:t>引入模糊控制，设计模糊逻辑规则实现基于模糊切换增益调节的滑模</a:t>
            </a:r>
            <a:r>
              <a:rPr lang="zh-CN" altLang="zh-CN" dirty="0" smtClean="0">
                <a:latin typeface="+mn-ea"/>
              </a:rPr>
              <a:t>控制</a:t>
            </a:r>
            <a:r>
              <a:rPr lang="zh-CN" altLang="en-US" dirty="0" smtClean="0">
                <a:latin typeface="+mn-ea"/>
              </a:rPr>
              <a:t>。</a:t>
            </a:r>
            <a:endParaRPr lang="en-US" altLang="zh-CN" dirty="0" smtClean="0">
              <a:latin typeface="+mn-ea"/>
            </a:endParaRPr>
          </a:p>
          <a:p>
            <a:endParaRPr lang="en-US" altLang="zh-CN" dirty="0">
              <a:latin typeface="+mn-ea"/>
            </a:endParaRPr>
          </a:p>
          <a:p>
            <a:r>
              <a:rPr lang="zh-CN" altLang="en-US" dirty="0" smtClean="0">
                <a:latin typeface="+mn-ea"/>
              </a:rPr>
              <a:t>原理：</a:t>
            </a:r>
            <a:r>
              <a:rPr lang="zh-CN" altLang="en-US" dirty="0">
                <a:latin typeface="+mn-ea"/>
              </a:rPr>
              <a:t>将测量得到的被控对象的状态经过模糊化接口转换为用人类自然语言描述的模糊量，而后根据人类的语言控制规则，经过模糊推理得到输出控制量的模糊取值，控制量的模糊取值再经过清晰化接口转换为执行机构能够接收的精确量。 </a:t>
            </a:r>
          </a:p>
          <a:p>
            <a:endParaRPr lang="en-US" altLang="zh-CN" dirty="0"/>
          </a:p>
          <a:p>
            <a:endParaRPr lang="en-US" altLang="zh-CN" dirty="0" smtClean="0"/>
          </a:p>
          <a:p>
            <a:endParaRPr lang="en-US" altLang="zh-CN" dirty="0" smtClean="0"/>
          </a:p>
          <a:p>
            <a:endParaRPr lang="en-US" altLang="zh-CN" dirty="0"/>
          </a:p>
        </p:txBody>
      </p:sp>
      <p:graphicFrame>
        <p:nvGraphicFramePr>
          <p:cNvPr id="2" name="对象 1"/>
          <p:cNvGraphicFramePr>
            <a:graphicFrameLocks noChangeAspect="1"/>
          </p:cNvGraphicFramePr>
          <p:nvPr>
            <p:extLst>
              <p:ext uri="{D42A27DB-BD31-4B8C-83A1-F6EECF244321}">
                <p14:modId xmlns:p14="http://schemas.microsoft.com/office/powerpoint/2010/main" val="2112710430"/>
              </p:ext>
            </p:extLst>
          </p:nvPr>
        </p:nvGraphicFramePr>
        <p:xfrm>
          <a:off x="5072063" y="3376614"/>
          <a:ext cx="5400675" cy="2301875"/>
        </p:xfrm>
        <a:graphic>
          <a:graphicData uri="http://schemas.openxmlformats.org/presentationml/2006/ole">
            <mc:AlternateContent xmlns:mc="http://schemas.openxmlformats.org/markup-compatibility/2006">
              <mc:Choice xmlns:v="urn:schemas-microsoft-com:vml" Requires="v">
                <p:oleObj spid="_x0000_s1077" r:id="rId3" imgW="3009841" imgH="1381250" progId="Visio.Drawing.11">
                  <p:embed/>
                </p:oleObj>
              </mc:Choice>
              <mc:Fallback>
                <p:oleObj r:id="rId3" imgW="3009841" imgH="138125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2063" y="3376614"/>
                        <a:ext cx="5400675"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zh-CN" altLang="en-US" dirty="0">
                <a:cs typeface="+mn-ea"/>
                <a:sym typeface="+mn-lt"/>
              </a:rPr>
              <a:t>模糊滑模控制</a:t>
            </a:r>
          </a:p>
        </p:txBody>
      </p:sp>
      <mc:AlternateContent xmlns:mc="http://schemas.openxmlformats.org/markup-compatibility/2006" xmlns:a14="http://schemas.microsoft.com/office/drawing/2010/main">
        <mc:Choice Requires="a14">
          <p:sp>
            <p:nvSpPr>
              <p:cNvPr id="3" name="矩形 2"/>
              <p:cNvSpPr/>
              <p:nvPr/>
            </p:nvSpPr>
            <p:spPr>
              <a:xfrm>
                <a:off x="623754" y="1018698"/>
                <a:ext cx="4719772" cy="3416320"/>
              </a:xfrm>
              <a:prstGeom prst="rect">
                <a:avLst/>
              </a:prstGeom>
            </p:spPr>
            <p:txBody>
              <a:bodyPr wrap="square">
                <a:spAutoFit/>
              </a:bodyPr>
              <a:lstStyle/>
              <a:p>
                <a:r>
                  <a:rPr lang="en-US" altLang="zh-CN" dirty="0"/>
                  <a:t> </a:t>
                </a:r>
                <a:r>
                  <a:rPr lang="en-US" altLang="zh-CN" dirty="0" smtClean="0"/>
                  <a:t>    </a:t>
                </a:r>
                <a:r>
                  <a:rPr lang="zh-CN" altLang="zh-CN" dirty="0" smtClean="0"/>
                  <a:t>滑</a:t>
                </a:r>
                <a:r>
                  <a:rPr lang="zh-CN" altLang="zh-CN" dirty="0"/>
                  <a:t>模存在条件为</a:t>
                </a:r>
                <a14:m>
                  <m:oMath xmlns:m="http://schemas.openxmlformats.org/officeDocument/2006/math">
                    <m:r>
                      <m:rPr>
                        <m:sty m:val="p"/>
                      </m:rPr>
                      <a:rPr lang="en-US" altLang="zh-CN">
                        <a:latin typeface="Cambria Math"/>
                      </a:rPr>
                      <m:t>s</m:t>
                    </m:r>
                    <m:acc>
                      <m:accPr>
                        <m:chr m:val="̇"/>
                        <m:ctrlPr>
                          <a:rPr lang="zh-CN" altLang="zh-CN" i="1">
                            <a:latin typeface="Cambria Math"/>
                          </a:rPr>
                        </m:ctrlPr>
                      </m:accPr>
                      <m:e>
                        <m:r>
                          <m:rPr>
                            <m:sty m:val="p"/>
                          </m:rPr>
                          <a:rPr lang="en-US" altLang="zh-CN">
                            <a:latin typeface="Cambria Math"/>
                          </a:rPr>
                          <m:t>s</m:t>
                        </m:r>
                      </m:e>
                    </m:acc>
                    <m:r>
                      <a:rPr lang="en-US" altLang="zh-CN">
                        <a:latin typeface="Cambria Math"/>
                      </a:rPr>
                      <m:t>&lt;0</m:t>
                    </m:r>
                  </m:oMath>
                </a14:m>
                <a:r>
                  <a:rPr lang="en-US" altLang="zh-CN" dirty="0"/>
                  <a:t>,</a:t>
                </a:r>
                <a:r>
                  <a:rPr lang="zh-CN" altLang="zh-CN" dirty="0"/>
                  <a:t>当系统到达滑模面后，将会保持在滑模面上，</a:t>
                </a:r>
                <a:r>
                  <a:rPr lang="en-US" altLang="zh-CN" dirty="0"/>
                  <a:t>K(t)</a:t>
                </a:r>
                <a:r>
                  <a:rPr lang="zh-CN" altLang="zh-CN" dirty="0"/>
                  <a:t>就是保证系统运动达到滑模面的增益，其值必须足以消除不确定项的影响，才能保证滑模存在条</a:t>
                </a:r>
                <a14:m>
                  <m:oMath xmlns:m="http://schemas.openxmlformats.org/officeDocument/2006/math">
                    <m:r>
                      <m:rPr>
                        <m:sty m:val="p"/>
                      </m:rPr>
                      <a:rPr lang="en-US" altLang="zh-CN">
                        <a:latin typeface="Cambria Math"/>
                      </a:rPr>
                      <m:t>s</m:t>
                    </m:r>
                    <m:acc>
                      <m:accPr>
                        <m:chr m:val="̇"/>
                        <m:ctrlPr>
                          <a:rPr lang="zh-CN" altLang="zh-CN" i="1">
                            <a:latin typeface="Cambria Math"/>
                          </a:rPr>
                        </m:ctrlPr>
                      </m:accPr>
                      <m:e>
                        <m:r>
                          <m:rPr>
                            <m:sty m:val="p"/>
                          </m:rPr>
                          <a:rPr lang="en-US" altLang="zh-CN">
                            <a:latin typeface="Cambria Math"/>
                          </a:rPr>
                          <m:t>s</m:t>
                        </m:r>
                      </m:e>
                    </m:acc>
                    <m:r>
                      <a:rPr lang="en-US" altLang="zh-CN">
                        <a:latin typeface="Cambria Math"/>
                      </a:rPr>
                      <m:t>&lt;0</m:t>
                    </m:r>
                  </m:oMath>
                </a14:m>
                <a:r>
                  <a:rPr lang="en-US" altLang="zh-CN" dirty="0" smtClean="0"/>
                  <a:t>  </a:t>
                </a:r>
                <a:r>
                  <a:rPr lang="zh-CN" altLang="zh-CN" dirty="0" smtClean="0"/>
                  <a:t>成立</a:t>
                </a:r>
                <a:r>
                  <a:rPr lang="zh-CN" altLang="zh-CN" dirty="0"/>
                  <a:t>。</a:t>
                </a:r>
              </a:p>
              <a:p>
                <a:r>
                  <a:rPr lang="zh-CN" altLang="zh-CN" dirty="0"/>
                  <a:t>模糊规则如下</a:t>
                </a:r>
                <a:r>
                  <a:rPr lang="zh-CN" altLang="zh-CN" dirty="0" smtClean="0"/>
                  <a:t>：</a:t>
                </a:r>
                <a:endParaRPr lang="en-US" altLang="zh-CN" dirty="0" smtClean="0"/>
              </a:p>
              <a:p>
                <a:endParaRPr lang="zh-CN" altLang="zh-CN" dirty="0"/>
              </a:p>
              <a:p>
                <a:r>
                  <a:rPr lang="en-US" altLang="zh-CN" dirty="0" smtClean="0"/>
                  <a:t>            If </a:t>
                </a:r>
                <a14:m>
                  <m:oMath xmlns:m="http://schemas.openxmlformats.org/officeDocument/2006/math">
                    <m:r>
                      <m:rPr>
                        <m:sty m:val="p"/>
                      </m:rPr>
                      <a:rPr lang="en-US" altLang="zh-CN">
                        <a:latin typeface="Cambria Math"/>
                      </a:rPr>
                      <m:t>s</m:t>
                    </m:r>
                    <m:acc>
                      <m:accPr>
                        <m:chr m:val="̇"/>
                        <m:ctrlPr>
                          <a:rPr lang="zh-CN" altLang="zh-CN" i="1">
                            <a:latin typeface="Cambria Math"/>
                          </a:rPr>
                        </m:ctrlPr>
                      </m:accPr>
                      <m:e>
                        <m:r>
                          <a:rPr lang="en-US" altLang="zh-CN" i="1">
                            <a:latin typeface="Cambria Math"/>
                          </a:rPr>
                          <m:t>𝑠</m:t>
                        </m:r>
                      </m:e>
                    </m:acc>
                    <m:r>
                      <a:rPr lang="en-US" altLang="zh-CN" i="1">
                        <a:latin typeface="Cambria Math"/>
                      </a:rPr>
                      <m:t>&gt;0</m:t>
                    </m:r>
                  </m:oMath>
                </a14:m>
                <a:r>
                  <a:rPr lang="en-US" altLang="zh-CN" dirty="0"/>
                  <a:t>,</a:t>
                </a:r>
                <a:r>
                  <a:rPr lang="zh-CN" altLang="zh-CN" dirty="0"/>
                  <a:t>则</a:t>
                </a:r>
                <a:r>
                  <a:rPr lang="en-US" altLang="zh-CN" dirty="0"/>
                  <a:t>K(t)</a:t>
                </a:r>
                <a:r>
                  <a:rPr lang="zh-CN" altLang="zh-CN" dirty="0"/>
                  <a:t>应增大</a:t>
                </a:r>
              </a:p>
              <a:p>
                <a:r>
                  <a:rPr lang="en-US" altLang="zh-CN" dirty="0" smtClean="0"/>
                  <a:t>            If </a:t>
                </a:r>
                <a14:m>
                  <m:oMath xmlns:m="http://schemas.openxmlformats.org/officeDocument/2006/math">
                    <m:r>
                      <m:rPr>
                        <m:sty m:val="p"/>
                      </m:rPr>
                      <a:rPr lang="en-US" altLang="zh-CN">
                        <a:latin typeface="Cambria Math"/>
                      </a:rPr>
                      <m:t>s</m:t>
                    </m:r>
                    <m:acc>
                      <m:accPr>
                        <m:chr m:val="̇"/>
                        <m:ctrlPr>
                          <a:rPr lang="zh-CN" altLang="zh-CN" i="1">
                            <a:latin typeface="Cambria Math"/>
                          </a:rPr>
                        </m:ctrlPr>
                      </m:accPr>
                      <m:e>
                        <m:r>
                          <a:rPr lang="en-US" altLang="zh-CN" i="1">
                            <a:latin typeface="Cambria Math"/>
                          </a:rPr>
                          <m:t>𝑠</m:t>
                        </m:r>
                      </m:e>
                    </m:acc>
                    <m:r>
                      <a:rPr lang="en-US" altLang="zh-CN">
                        <a:latin typeface="Cambria Math"/>
                      </a:rPr>
                      <m:t>&lt;</m:t>
                    </m:r>
                    <m:r>
                      <a:rPr lang="en-US" altLang="zh-CN" i="1">
                        <a:latin typeface="Cambria Math"/>
                      </a:rPr>
                      <m:t>0</m:t>
                    </m:r>
                  </m:oMath>
                </a14:m>
                <a:r>
                  <a:rPr lang="en-US" altLang="zh-CN" dirty="0"/>
                  <a:t>,</a:t>
                </a:r>
                <a:r>
                  <a:rPr lang="zh-CN" altLang="zh-CN" dirty="0"/>
                  <a:t>则</a:t>
                </a:r>
                <a:r>
                  <a:rPr lang="en-US" altLang="zh-CN" dirty="0"/>
                  <a:t>K(t)</a:t>
                </a:r>
                <a:r>
                  <a:rPr lang="zh-CN" altLang="zh-CN" dirty="0"/>
                  <a:t>应</a:t>
                </a:r>
                <a:r>
                  <a:rPr lang="zh-CN" altLang="zh-CN" dirty="0" smtClean="0"/>
                  <a:t>减小</a:t>
                </a:r>
                <a:endParaRPr lang="en-US" altLang="zh-CN" dirty="0" smtClean="0"/>
              </a:p>
              <a:p>
                <a:endParaRPr lang="en-US" altLang="zh-CN" dirty="0"/>
              </a:p>
              <a:p>
                <a:endParaRPr lang="en-US" altLang="zh-CN" dirty="0" smtClean="0"/>
              </a:p>
              <a:p>
                <a:endParaRPr lang="en-US" altLang="zh-CN" dirty="0" smtClean="0"/>
              </a:p>
            </p:txBody>
          </p:sp>
        </mc:Choice>
        <mc:Fallback xmlns="">
          <p:sp>
            <p:nvSpPr>
              <p:cNvPr id="3" name="矩形 2"/>
              <p:cNvSpPr>
                <a:spLocks noRot="1" noChangeAspect="1" noMove="1" noResize="1" noEditPoints="1" noAdjustHandles="1" noChangeArrowheads="1" noChangeShapeType="1" noTextEdit="1"/>
              </p:cNvSpPr>
              <p:nvPr/>
            </p:nvSpPr>
            <p:spPr>
              <a:xfrm>
                <a:off x="623754" y="1018698"/>
                <a:ext cx="4719772" cy="3416320"/>
              </a:xfrm>
              <a:prstGeom prst="rect">
                <a:avLst/>
              </a:prstGeom>
              <a:blipFill rotWithShape="1">
                <a:blip r:embed="rId3"/>
                <a:stretch>
                  <a:fillRect l="-1032" t="-891" r="-258"/>
                </a:stretch>
              </a:blipFill>
            </p:spPr>
            <p:txBody>
              <a:bodyPr/>
              <a:lstStyle/>
              <a:p>
                <a:r>
                  <a:rPr lang="zh-CN" altLang="en-US">
                    <a:noFill/>
                  </a:rPr>
                  <a:t> </a:t>
                </a:r>
              </a:p>
            </p:txBody>
          </p:sp>
        </mc:Fallback>
      </mc:AlternateContent>
      <p:pic>
        <p:nvPicPr>
          <p:cNvPr id="5" name="图片 4"/>
          <p:cNvPicPr/>
          <p:nvPr/>
        </p:nvPicPr>
        <p:blipFill>
          <a:blip r:embed="rId4">
            <a:extLst>
              <a:ext uri="{28A0092B-C50C-407E-A947-70E740481C1C}">
                <a14:useLocalDpi xmlns:a14="http://schemas.microsoft.com/office/drawing/2010/main" val="0"/>
              </a:ext>
            </a:extLst>
          </a:blip>
          <a:stretch>
            <a:fillRect/>
          </a:stretch>
        </p:blipFill>
        <p:spPr>
          <a:xfrm>
            <a:off x="7085647" y="3920188"/>
            <a:ext cx="3972878" cy="1694797"/>
          </a:xfrm>
          <a:prstGeom prst="rect">
            <a:avLst/>
          </a:prstGeom>
        </p:spPr>
      </p:pic>
      <p:graphicFrame>
        <p:nvGraphicFramePr>
          <p:cNvPr id="2" name="对象 1"/>
          <p:cNvGraphicFramePr>
            <a:graphicFrameLocks noChangeAspect="1"/>
          </p:cNvGraphicFramePr>
          <p:nvPr>
            <p:extLst>
              <p:ext uri="{D42A27DB-BD31-4B8C-83A1-F6EECF244321}">
                <p14:modId xmlns:p14="http://schemas.microsoft.com/office/powerpoint/2010/main" val="2902400800"/>
              </p:ext>
            </p:extLst>
          </p:nvPr>
        </p:nvGraphicFramePr>
        <p:xfrm>
          <a:off x="6114573" y="1018698"/>
          <a:ext cx="5400675" cy="2301875"/>
        </p:xfrm>
        <a:graphic>
          <a:graphicData uri="http://schemas.openxmlformats.org/presentationml/2006/ole">
            <mc:AlternateContent xmlns:mc="http://schemas.openxmlformats.org/markup-compatibility/2006">
              <mc:Choice xmlns:v="urn:schemas-microsoft-com:vml" Requires="v">
                <p:oleObj spid="_x0000_s2100" r:id="rId5" imgW="3000393" imgH="1371533" progId="Visio.Drawing.11">
                  <p:embed/>
                </p:oleObj>
              </mc:Choice>
              <mc:Fallback>
                <p:oleObj r:id="rId5" imgW="3000393" imgH="1371533" progId="Visio.Drawing.11">
                  <p:embed/>
                  <p:pic>
                    <p:nvPicPr>
                      <p:cNvPr id="0"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4573" y="1018698"/>
                        <a:ext cx="5400675"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801901" y="4250352"/>
            <a:ext cx="5416868" cy="369332"/>
          </a:xfrm>
          <a:prstGeom prst="rect">
            <a:avLst/>
          </a:prstGeom>
        </p:spPr>
        <p:txBody>
          <a:bodyPr wrap="none">
            <a:spAutoFit/>
          </a:bodyPr>
          <a:lstStyle/>
          <a:p>
            <a:r>
              <a:rPr lang="zh-CN" altLang="en-US" dirty="0" smtClean="0"/>
              <a:t>模糊化后代入系统，根据系统状态不断调节</a:t>
            </a:r>
            <a:r>
              <a:rPr lang="en-US" altLang="zh-CN" dirty="0" smtClean="0"/>
              <a:t>K</a:t>
            </a:r>
            <a:r>
              <a:rPr lang="zh-CN" altLang="en-US" dirty="0" smtClean="0"/>
              <a:t>的取值</a:t>
            </a:r>
            <a:endParaRPr lang="zh-CN" altLang="en-US" dirty="0"/>
          </a:p>
        </p:txBody>
      </p:sp>
    </p:spTree>
    <p:extLst>
      <p:ext uri="{BB962C8B-B14F-4D97-AF65-F5344CB8AC3E}">
        <p14:creationId xmlns:p14="http://schemas.microsoft.com/office/powerpoint/2010/main" val="2937836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zh-CN" altLang="en-US" dirty="0">
                <a:cs typeface="+mn-ea"/>
                <a:sym typeface="+mn-lt"/>
              </a:rPr>
              <a:t>模糊滑模控制</a:t>
            </a: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551392" y="965200"/>
            <a:ext cx="4200525" cy="2327275"/>
          </a:xfrm>
          <a:prstGeom prst="rect">
            <a:avLst/>
          </a:prstGeom>
        </p:spPr>
      </p:pic>
      <p:pic>
        <p:nvPicPr>
          <p:cNvPr id="8" name="图片 7"/>
          <p:cNvPicPr/>
          <p:nvPr/>
        </p:nvPicPr>
        <p:blipFill>
          <a:blip r:embed="rId4">
            <a:extLst>
              <a:ext uri="{28A0092B-C50C-407E-A947-70E740481C1C}">
                <a14:useLocalDpi xmlns:a14="http://schemas.microsoft.com/office/drawing/2010/main" val="0"/>
              </a:ext>
            </a:extLst>
          </a:blip>
          <a:stretch>
            <a:fillRect/>
          </a:stretch>
        </p:blipFill>
        <p:spPr>
          <a:xfrm>
            <a:off x="5619748" y="921702"/>
            <a:ext cx="4467225" cy="2414270"/>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551393" y="4229100"/>
                <a:ext cx="6096000" cy="1754326"/>
              </a:xfrm>
              <a:prstGeom prst="rect">
                <a:avLst/>
              </a:prstGeom>
            </p:spPr>
            <p:txBody>
              <a:bodyPr>
                <a:spAutoFit/>
              </a:bodyPr>
              <a:lstStyle/>
              <a:p>
                <a:r>
                  <a:rPr lang="zh-CN" altLang="zh-CN" dirty="0"/>
                  <a:t>模糊规则设计如下：</a:t>
                </a:r>
              </a:p>
              <a:p>
                <a:r>
                  <a:rPr lang="en-US" altLang="zh-CN" dirty="0"/>
                  <a:t>R1:  IF </a:t>
                </a:r>
                <a14:m>
                  <m:oMath xmlns:m="http://schemas.openxmlformats.org/officeDocument/2006/math">
                    <m:r>
                      <m:rPr>
                        <m:sty m:val="p"/>
                      </m:rPr>
                      <a:rPr lang="en-US" altLang="zh-CN">
                        <a:latin typeface="Cambria Math"/>
                      </a:rPr>
                      <m:t>s</m:t>
                    </m:r>
                    <m:acc>
                      <m:accPr>
                        <m:chr m:val="̇"/>
                        <m:ctrlPr>
                          <a:rPr lang="zh-CN" altLang="zh-CN" i="1">
                            <a:latin typeface="Cambria Math"/>
                          </a:rPr>
                        </m:ctrlPr>
                      </m:accPr>
                      <m:e>
                        <m:r>
                          <a:rPr lang="en-US" altLang="zh-CN" i="1">
                            <a:latin typeface="Cambria Math"/>
                          </a:rPr>
                          <m:t>𝑠</m:t>
                        </m:r>
                      </m:e>
                    </m:acc>
                  </m:oMath>
                </a14:m>
                <a:r>
                  <a:rPr lang="en-US" altLang="zh-CN" dirty="0"/>
                  <a:t> is PB THEN </a:t>
                </a:r>
                <a14:m>
                  <m:oMath xmlns:m="http://schemas.openxmlformats.org/officeDocument/2006/math">
                    <m:r>
                      <a:rPr lang="en-US" altLang="zh-CN">
                        <a:latin typeface="Cambria Math"/>
                      </a:rPr>
                      <m:t>∆</m:t>
                    </m:r>
                    <m:r>
                      <m:rPr>
                        <m:sty m:val="p"/>
                      </m:rPr>
                      <a:rPr lang="en-US" altLang="zh-CN">
                        <a:latin typeface="Cambria Math"/>
                      </a:rPr>
                      <m:t>K</m:t>
                    </m:r>
                  </m:oMath>
                </a14:m>
                <a:r>
                  <a:rPr lang="en-US" altLang="zh-CN" dirty="0"/>
                  <a:t> is PB</a:t>
                </a:r>
                <a:endParaRPr lang="zh-CN" altLang="zh-CN" dirty="0"/>
              </a:p>
              <a:p>
                <a:r>
                  <a:rPr lang="en-US" altLang="zh-CN" dirty="0"/>
                  <a:t> R2:  IF </a:t>
                </a:r>
                <a14:m>
                  <m:oMath xmlns:m="http://schemas.openxmlformats.org/officeDocument/2006/math">
                    <m:r>
                      <m:rPr>
                        <m:sty m:val="p"/>
                      </m:rPr>
                      <a:rPr lang="en-US" altLang="zh-CN">
                        <a:latin typeface="Cambria Math"/>
                      </a:rPr>
                      <m:t>s</m:t>
                    </m:r>
                    <m:acc>
                      <m:accPr>
                        <m:chr m:val="̇"/>
                        <m:ctrlPr>
                          <a:rPr lang="zh-CN" altLang="zh-CN" i="1">
                            <a:latin typeface="Cambria Math"/>
                          </a:rPr>
                        </m:ctrlPr>
                      </m:accPr>
                      <m:e>
                        <m:r>
                          <a:rPr lang="en-US" altLang="zh-CN" i="1">
                            <a:latin typeface="Cambria Math"/>
                          </a:rPr>
                          <m:t>𝑠</m:t>
                        </m:r>
                      </m:e>
                    </m:acc>
                  </m:oMath>
                </a14:m>
                <a:r>
                  <a:rPr lang="en-US" altLang="zh-CN" dirty="0"/>
                  <a:t> is PM THEN </a:t>
                </a:r>
                <a14:m>
                  <m:oMath xmlns:m="http://schemas.openxmlformats.org/officeDocument/2006/math">
                    <m:r>
                      <a:rPr lang="en-US" altLang="zh-CN">
                        <a:latin typeface="Cambria Math"/>
                      </a:rPr>
                      <m:t>∆</m:t>
                    </m:r>
                    <m:r>
                      <m:rPr>
                        <m:sty m:val="p"/>
                      </m:rPr>
                      <a:rPr lang="en-US" altLang="zh-CN">
                        <a:latin typeface="Cambria Math"/>
                      </a:rPr>
                      <m:t>K</m:t>
                    </m:r>
                  </m:oMath>
                </a14:m>
                <a:r>
                  <a:rPr lang="en-US" altLang="zh-CN" dirty="0"/>
                  <a:t> is PM</a:t>
                </a:r>
                <a:endParaRPr lang="zh-CN" altLang="zh-CN" dirty="0"/>
              </a:p>
              <a:p>
                <a:r>
                  <a:rPr lang="en-US" altLang="zh-CN" dirty="0"/>
                  <a:t>R3:  IF </a:t>
                </a:r>
                <a14:m>
                  <m:oMath xmlns:m="http://schemas.openxmlformats.org/officeDocument/2006/math">
                    <m:r>
                      <m:rPr>
                        <m:sty m:val="p"/>
                      </m:rPr>
                      <a:rPr lang="en-US" altLang="zh-CN">
                        <a:latin typeface="Cambria Math"/>
                      </a:rPr>
                      <m:t>s</m:t>
                    </m:r>
                    <m:acc>
                      <m:accPr>
                        <m:chr m:val="̇"/>
                        <m:ctrlPr>
                          <a:rPr lang="zh-CN" altLang="zh-CN" i="1">
                            <a:latin typeface="Cambria Math"/>
                          </a:rPr>
                        </m:ctrlPr>
                      </m:accPr>
                      <m:e>
                        <m:r>
                          <a:rPr lang="en-US" altLang="zh-CN" i="1">
                            <a:latin typeface="Cambria Math"/>
                          </a:rPr>
                          <m:t>𝑠</m:t>
                        </m:r>
                      </m:e>
                    </m:acc>
                  </m:oMath>
                </a14:m>
                <a:r>
                  <a:rPr lang="en-US" altLang="zh-CN" dirty="0"/>
                  <a:t> is ZO THEN </a:t>
                </a:r>
                <a14:m>
                  <m:oMath xmlns:m="http://schemas.openxmlformats.org/officeDocument/2006/math">
                    <m:r>
                      <a:rPr lang="en-US" altLang="zh-CN">
                        <a:latin typeface="Cambria Math"/>
                      </a:rPr>
                      <m:t>∆</m:t>
                    </m:r>
                    <m:r>
                      <m:rPr>
                        <m:sty m:val="p"/>
                      </m:rPr>
                      <a:rPr lang="en-US" altLang="zh-CN">
                        <a:latin typeface="Cambria Math"/>
                      </a:rPr>
                      <m:t>K</m:t>
                    </m:r>
                  </m:oMath>
                </a14:m>
                <a:r>
                  <a:rPr lang="en-US" altLang="zh-CN" dirty="0"/>
                  <a:t> is ZO</a:t>
                </a:r>
                <a:endParaRPr lang="zh-CN" altLang="zh-CN" dirty="0"/>
              </a:p>
              <a:p>
                <a:r>
                  <a:rPr lang="en-US" altLang="zh-CN" dirty="0"/>
                  <a:t>  R4:  IF </a:t>
                </a:r>
                <a14:m>
                  <m:oMath xmlns:m="http://schemas.openxmlformats.org/officeDocument/2006/math">
                    <m:r>
                      <m:rPr>
                        <m:sty m:val="p"/>
                      </m:rPr>
                      <a:rPr lang="en-US" altLang="zh-CN">
                        <a:latin typeface="Cambria Math"/>
                      </a:rPr>
                      <m:t>s</m:t>
                    </m:r>
                    <m:acc>
                      <m:accPr>
                        <m:chr m:val="̇"/>
                        <m:ctrlPr>
                          <a:rPr lang="zh-CN" altLang="zh-CN" i="1">
                            <a:latin typeface="Cambria Math"/>
                          </a:rPr>
                        </m:ctrlPr>
                      </m:accPr>
                      <m:e>
                        <m:r>
                          <a:rPr lang="en-US" altLang="zh-CN" i="1">
                            <a:latin typeface="Cambria Math"/>
                          </a:rPr>
                          <m:t>𝑠</m:t>
                        </m:r>
                      </m:e>
                    </m:acc>
                  </m:oMath>
                </a14:m>
                <a:r>
                  <a:rPr lang="en-US" altLang="zh-CN" dirty="0"/>
                  <a:t> is NM THEN </a:t>
                </a:r>
                <a14:m>
                  <m:oMath xmlns:m="http://schemas.openxmlformats.org/officeDocument/2006/math">
                    <m:r>
                      <a:rPr lang="en-US" altLang="zh-CN">
                        <a:latin typeface="Cambria Math"/>
                      </a:rPr>
                      <m:t>∆</m:t>
                    </m:r>
                    <m:r>
                      <m:rPr>
                        <m:sty m:val="p"/>
                      </m:rPr>
                      <a:rPr lang="en-US" altLang="zh-CN">
                        <a:latin typeface="Cambria Math"/>
                      </a:rPr>
                      <m:t>K</m:t>
                    </m:r>
                  </m:oMath>
                </a14:m>
                <a:r>
                  <a:rPr lang="en-US" altLang="zh-CN" dirty="0"/>
                  <a:t> is NM</a:t>
                </a:r>
                <a:endParaRPr lang="zh-CN" altLang="zh-CN" dirty="0"/>
              </a:p>
              <a:p>
                <a:r>
                  <a:rPr lang="en-US" altLang="zh-CN" dirty="0"/>
                  <a:t> R5:  IF </a:t>
                </a:r>
                <a14:m>
                  <m:oMath xmlns:m="http://schemas.openxmlformats.org/officeDocument/2006/math">
                    <m:r>
                      <m:rPr>
                        <m:sty m:val="p"/>
                      </m:rPr>
                      <a:rPr lang="en-US" altLang="zh-CN">
                        <a:latin typeface="Cambria Math"/>
                      </a:rPr>
                      <m:t>s</m:t>
                    </m:r>
                    <m:acc>
                      <m:accPr>
                        <m:chr m:val="̇"/>
                        <m:ctrlPr>
                          <a:rPr lang="zh-CN" altLang="zh-CN" i="1">
                            <a:latin typeface="Cambria Math"/>
                          </a:rPr>
                        </m:ctrlPr>
                      </m:accPr>
                      <m:e>
                        <m:r>
                          <a:rPr lang="en-US" altLang="zh-CN" i="1">
                            <a:latin typeface="Cambria Math"/>
                          </a:rPr>
                          <m:t>𝑠</m:t>
                        </m:r>
                      </m:e>
                    </m:acc>
                  </m:oMath>
                </a14:m>
                <a:r>
                  <a:rPr lang="en-US" altLang="zh-CN" dirty="0"/>
                  <a:t> is NB THEN </a:t>
                </a:r>
                <a14:m>
                  <m:oMath xmlns:m="http://schemas.openxmlformats.org/officeDocument/2006/math">
                    <m:r>
                      <a:rPr lang="en-US" altLang="zh-CN">
                        <a:latin typeface="Cambria Math"/>
                      </a:rPr>
                      <m:t>∆</m:t>
                    </m:r>
                    <m:r>
                      <m:rPr>
                        <m:sty m:val="p"/>
                      </m:rPr>
                      <a:rPr lang="en-US" altLang="zh-CN">
                        <a:latin typeface="Cambria Math"/>
                      </a:rPr>
                      <m:t>K</m:t>
                    </m:r>
                  </m:oMath>
                </a14:m>
                <a:r>
                  <a:rPr lang="en-US" altLang="zh-CN" dirty="0"/>
                  <a:t> is NB </a:t>
                </a:r>
                <a:endParaRPr lang="zh-CN" altLang="zh-CN" dirty="0"/>
              </a:p>
            </p:txBody>
          </p:sp>
        </mc:Choice>
        <mc:Fallback xmlns="">
          <p:sp>
            <p:nvSpPr>
              <p:cNvPr id="9" name="矩形 8"/>
              <p:cNvSpPr>
                <a:spLocks noRot="1" noChangeAspect="1" noMove="1" noResize="1" noEditPoints="1" noAdjustHandles="1" noChangeArrowheads="1" noChangeShapeType="1" noTextEdit="1"/>
              </p:cNvSpPr>
              <p:nvPr/>
            </p:nvSpPr>
            <p:spPr>
              <a:xfrm>
                <a:off x="551393" y="4229100"/>
                <a:ext cx="6096000" cy="1754326"/>
              </a:xfrm>
              <a:prstGeom prst="rect">
                <a:avLst/>
              </a:prstGeom>
              <a:blipFill rotWithShape="1">
                <a:blip r:embed="rId5"/>
                <a:stretch>
                  <a:fillRect l="-800" t="-1736" b="-4514"/>
                </a:stretch>
              </a:blipFill>
            </p:spPr>
            <p:txBody>
              <a:bodyPr/>
              <a:lstStyle/>
              <a:p>
                <a:r>
                  <a:rPr lang="zh-CN" altLang="en-US">
                    <a:noFill/>
                  </a:rPr>
                  <a:t> </a:t>
                </a:r>
              </a:p>
            </p:txBody>
          </p:sp>
        </mc:Fallback>
      </mc:AlternateContent>
      <p:sp>
        <p:nvSpPr>
          <p:cNvPr id="10" name="矩形 9"/>
          <p:cNvSpPr/>
          <p:nvPr/>
        </p:nvSpPr>
        <p:spPr>
          <a:xfrm>
            <a:off x="1520575" y="3447573"/>
            <a:ext cx="2262158" cy="369332"/>
          </a:xfrm>
          <a:prstGeom prst="rect">
            <a:avLst/>
          </a:prstGeom>
        </p:spPr>
        <p:txBody>
          <a:bodyPr wrap="none">
            <a:spAutoFit/>
          </a:bodyPr>
          <a:lstStyle/>
          <a:p>
            <a:r>
              <a:rPr lang="zh-CN" altLang="zh-CN" b="1" dirty="0"/>
              <a:t>模糊输入的隶属函数</a:t>
            </a:r>
            <a:endParaRPr lang="zh-CN" altLang="zh-CN" dirty="0"/>
          </a:p>
        </p:txBody>
      </p:sp>
      <p:sp>
        <p:nvSpPr>
          <p:cNvPr id="11" name="矩形 10"/>
          <p:cNvSpPr/>
          <p:nvPr/>
        </p:nvSpPr>
        <p:spPr>
          <a:xfrm>
            <a:off x="6417481" y="3446502"/>
            <a:ext cx="2262158" cy="369332"/>
          </a:xfrm>
          <a:prstGeom prst="rect">
            <a:avLst/>
          </a:prstGeom>
        </p:spPr>
        <p:txBody>
          <a:bodyPr wrap="none">
            <a:spAutoFit/>
          </a:bodyPr>
          <a:lstStyle/>
          <a:p>
            <a:r>
              <a:rPr lang="zh-CN" altLang="zh-CN" b="1" dirty="0"/>
              <a:t>模糊输出的隶属函数</a:t>
            </a:r>
            <a:endParaRPr lang="zh-CN" altLang="zh-CN" dirty="0"/>
          </a:p>
        </p:txBody>
      </p:sp>
      <p:graphicFrame>
        <p:nvGraphicFramePr>
          <p:cNvPr id="12" name="对象 11"/>
          <p:cNvGraphicFramePr>
            <a:graphicFrameLocks noChangeAspect="1"/>
          </p:cNvGraphicFramePr>
          <p:nvPr>
            <p:extLst>
              <p:ext uri="{D42A27DB-BD31-4B8C-83A1-F6EECF244321}">
                <p14:modId xmlns:p14="http://schemas.microsoft.com/office/powerpoint/2010/main" val="1893913827"/>
              </p:ext>
            </p:extLst>
          </p:nvPr>
        </p:nvGraphicFramePr>
        <p:xfrm>
          <a:off x="5772150" y="3955325"/>
          <a:ext cx="5400675" cy="2301875"/>
        </p:xfrm>
        <a:graphic>
          <a:graphicData uri="http://schemas.openxmlformats.org/presentationml/2006/ole">
            <mc:AlternateContent xmlns:mc="http://schemas.openxmlformats.org/markup-compatibility/2006">
              <mc:Choice xmlns:v="urn:schemas-microsoft-com:vml" Requires="v">
                <p:oleObj spid="_x0000_s3098" r:id="rId6" imgW="2990945" imgH="1362085" progId="Visio.Drawing.11">
                  <p:embed/>
                </p:oleObj>
              </mc:Choice>
              <mc:Fallback>
                <p:oleObj r:id="rId6" imgW="2990945" imgH="1362085" progId="Visio.Drawing.11">
                  <p:embed/>
                  <p:pic>
                    <p:nvPicPr>
                      <p:cNvPr id="0" name="对象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72150" y="3955325"/>
                        <a:ext cx="5400675"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22130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zh-CN" altLang="en-US" dirty="0">
                <a:cs typeface="+mn-ea"/>
                <a:sym typeface="+mn-lt"/>
              </a:rPr>
              <a:t>模糊滑模控制</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572" y="909285"/>
            <a:ext cx="8268855" cy="5039429"/>
          </a:xfrm>
          <a:prstGeom prst="rect">
            <a:avLst/>
          </a:prstGeom>
        </p:spPr>
      </p:pic>
    </p:spTree>
    <p:extLst>
      <p:ext uri="{BB962C8B-B14F-4D97-AF65-F5344CB8AC3E}">
        <p14:creationId xmlns:p14="http://schemas.microsoft.com/office/powerpoint/2010/main" val="29219393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zh-CN" altLang="en-US" dirty="0">
                <a:cs typeface="+mn-ea"/>
                <a:sym typeface="+mn-lt"/>
              </a:rPr>
              <a:t>模糊滑模控制</a:t>
            </a:r>
          </a:p>
        </p:txBody>
      </p:sp>
      <mc:AlternateContent xmlns:mc="http://schemas.openxmlformats.org/markup-compatibility/2006" xmlns:a14="http://schemas.microsoft.com/office/drawing/2010/main">
        <mc:Choice Requires="a14">
          <p:sp>
            <p:nvSpPr>
              <p:cNvPr id="3" name="矩形 2"/>
              <p:cNvSpPr/>
              <p:nvPr/>
            </p:nvSpPr>
            <p:spPr>
              <a:xfrm>
                <a:off x="852353" y="672583"/>
                <a:ext cx="4891221" cy="2656625"/>
              </a:xfrm>
              <a:prstGeom prst="rect">
                <a:avLst/>
              </a:prstGeom>
            </p:spPr>
            <p:txBody>
              <a:bodyPr wrap="square">
                <a:spAutoFit/>
              </a:bodyPr>
              <a:lstStyle/>
              <a:p>
                <a:r>
                  <a:rPr lang="zh-CN" altLang="zh-CN" dirty="0" smtClean="0"/>
                  <a:t>在这个模型中被控对象为：</a:t>
                </a:r>
              </a:p>
              <a:p>
                <a:pPr/>
                <a14:m>
                  <m:oMathPara xmlns:m="http://schemas.openxmlformats.org/officeDocument/2006/math">
                    <m:oMathParaPr>
                      <m:jc m:val="centerGroup"/>
                    </m:oMathParaPr>
                    <m:oMath xmlns:m="http://schemas.openxmlformats.org/officeDocument/2006/math">
                      <m:acc>
                        <m:accPr>
                          <m:chr m:val="̈"/>
                          <m:ctrlPr>
                            <a:rPr lang="zh-CN" altLang="zh-CN" i="1">
                              <a:latin typeface="Cambria Math"/>
                            </a:rPr>
                          </m:ctrlPr>
                        </m:accPr>
                        <m:e>
                          <m:r>
                            <a:rPr lang="en-US" altLang="zh-CN" i="1">
                              <a:latin typeface="Cambria Math"/>
                            </a:rPr>
                            <m:t>    </m:t>
                          </m:r>
                          <m:r>
                            <a:rPr lang="en-US" altLang="zh-CN" i="1">
                              <a:latin typeface="Cambria Math"/>
                            </a:rPr>
                            <m:t>𝜃</m:t>
                          </m:r>
                          <m:r>
                            <a:rPr lang="en-US" altLang="zh-CN" i="1">
                              <a:latin typeface="Cambria Math"/>
                            </a:rPr>
                            <m:t>=</m:t>
                          </m:r>
                        </m:e>
                      </m:acc>
                      <m:r>
                        <a:rPr lang="en-US" altLang="zh-CN" i="1">
                          <a:latin typeface="Cambria Math"/>
                        </a:rPr>
                        <m:t>𝑓</m:t>
                      </m:r>
                      <m:d>
                        <m:dPr>
                          <m:ctrlPr>
                            <a:rPr lang="zh-CN" altLang="zh-CN" i="1">
                              <a:latin typeface="Cambria Math"/>
                            </a:rPr>
                          </m:ctrlPr>
                        </m:dPr>
                        <m:e>
                          <m:r>
                            <a:rPr lang="en-US" altLang="zh-CN" i="1">
                              <a:latin typeface="Cambria Math"/>
                            </a:rPr>
                            <m:t>𝜃</m:t>
                          </m:r>
                          <m:r>
                            <a:rPr lang="en-US" altLang="zh-CN" i="1">
                              <a:latin typeface="Cambria Math"/>
                            </a:rPr>
                            <m:t>,</m:t>
                          </m:r>
                          <m:acc>
                            <m:accPr>
                              <m:chr m:val="̇"/>
                              <m:ctrlPr>
                                <a:rPr lang="zh-CN" altLang="zh-CN" i="1">
                                  <a:latin typeface="Cambria Math"/>
                                </a:rPr>
                              </m:ctrlPr>
                            </m:accPr>
                            <m:e>
                              <m:r>
                                <a:rPr lang="en-US" altLang="zh-CN" i="1">
                                  <a:latin typeface="Cambria Math"/>
                                </a:rPr>
                                <m:t>𝜃</m:t>
                              </m:r>
                            </m:e>
                          </m:acc>
                        </m:e>
                      </m:d>
                      <m:r>
                        <a:rPr lang="en-US" altLang="zh-CN" i="1">
                          <a:latin typeface="Cambria Math"/>
                        </a:rPr>
                        <m:t>+</m:t>
                      </m:r>
                      <m:r>
                        <a:rPr lang="en-US" altLang="zh-CN" i="1">
                          <a:latin typeface="Cambria Math"/>
                        </a:rPr>
                        <m:t>𝑏</m:t>
                      </m:r>
                      <m:r>
                        <a:rPr lang="en-US" altLang="zh-CN" i="1">
                          <a:latin typeface="Cambria Math"/>
                        </a:rPr>
                        <m:t>(</m:t>
                      </m:r>
                      <m:r>
                        <a:rPr lang="en-US" altLang="zh-CN" i="1">
                          <a:latin typeface="Cambria Math"/>
                        </a:rPr>
                        <m:t>𝑢</m:t>
                      </m:r>
                      <m:d>
                        <m:dPr>
                          <m:ctrlPr>
                            <a:rPr lang="zh-CN" altLang="zh-CN" i="1">
                              <a:latin typeface="Cambria Math"/>
                            </a:rPr>
                          </m:ctrlPr>
                        </m:dPr>
                        <m:e>
                          <m:r>
                            <a:rPr lang="en-US" altLang="zh-CN" i="1">
                              <a:latin typeface="Cambria Math"/>
                            </a:rPr>
                            <m:t>𝑡</m:t>
                          </m:r>
                        </m:e>
                      </m:d>
                      <m:r>
                        <a:rPr lang="en-US" altLang="zh-CN" i="1">
                          <a:latin typeface="Cambria Math"/>
                        </a:rPr>
                        <m:t>+</m:t>
                      </m:r>
                      <m:r>
                        <a:rPr lang="en-US" altLang="zh-CN" i="1">
                          <a:latin typeface="Cambria Math"/>
                        </a:rPr>
                        <m:t>𝐸</m:t>
                      </m:r>
                      <m:r>
                        <a:rPr lang="en-US" altLang="zh-CN" i="1">
                          <a:latin typeface="Cambria Math"/>
                        </a:rPr>
                        <m:t>(</m:t>
                      </m:r>
                      <m:r>
                        <a:rPr lang="en-US" altLang="zh-CN" i="1">
                          <a:latin typeface="Cambria Math"/>
                        </a:rPr>
                        <m:t>𝑡</m:t>
                      </m:r>
                      <m:r>
                        <a:rPr lang="en-US" altLang="zh-CN" i="1">
                          <a:latin typeface="Cambria Math"/>
                        </a:rPr>
                        <m:t>))</m:t>
                      </m:r>
                    </m:oMath>
                  </m:oMathPara>
                </a14:m>
                <a:endParaRPr lang="zh-CN" altLang="zh-CN" dirty="0"/>
              </a:p>
              <a:p>
                <a:r>
                  <a:rPr lang="zh-CN" altLang="zh-CN" dirty="0"/>
                  <a:t>其中</a:t>
                </a:r>
                <a14:m>
                  <m:oMath xmlns:m="http://schemas.openxmlformats.org/officeDocument/2006/math">
                    <m:r>
                      <m:rPr>
                        <m:sty m:val="p"/>
                      </m:rPr>
                      <a:rPr lang="en-US" altLang="zh-CN">
                        <a:latin typeface="Cambria Math"/>
                      </a:rPr>
                      <m:t>f</m:t>
                    </m:r>
                    <m:d>
                      <m:dPr>
                        <m:ctrlPr>
                          <a:rPr lang="zh-CN" altLang="zh-CN" i="1">
                            <a:latin typeface="Cambria Math"/>
                          </a:rPr>
                        </m:ctrlPr>
                      </m:dPr>
                      <m:e>
                        <m:r>
                          <m:rPr>
                            <m:sty m:val="p"/>
                          </m:rPr>
                          <a:rPr lang="en-US" altLang="zh-CN">
                            <a:latin typeface="Cambria Math"/>
                          </a:rPr>
                          <m:t>θ</m:t>
                        </m:r>
                        <m:r>
                          <a:rPr lang="en-US" altLang="zh-CN">
                            <a:latin typeface="Cambria Math"/>
                          </a:rPr>
                          <m:t>,</m:t>
                        </m:r>
                        <m:acc>
                          <m:accPr>
                            <m:chr m:val="̇"/>
                            <m:ctrlPr>
                              <a:rPr lang="zh-CN" altLang="zh-CN" i="1">
                                <a:latin typeface="Cambria Math"/>
                              </a:rPr>
                            </m:ctrlPr>
                          </m:accPr>
                          <m:e>
                            <m:r>
                              <m:rPr>
                                <m:sty m:val="p"/>
                              </m:rPr>
                              <a:rPr lang="en-US" altLang="zh-CN">
                                <a:latin typeface="Cambria Math"/>
                              </a:rPr>
                              <m:t>θ</m:t>
                            </m:r>
                          </m:e>
                        </m:acc>
                      </m:e>
                    </m:d>
                    <m:r>
                      <a:rPr lang="en-US" altLang="zh-CN">
                        <a:latin typeface="Cambria Math"/>
                      </a:rPr>
                      <m:t>=</m:t>
                    </m:r>
                    <m:r>
                      <a:rPr lang="en-US" altLang="zh-CN" i="1">
                        <a:latin typeface="Cambria Math"/>
                      </a:rPr>
                      <m:t>−</m:t>
                    </m:r>
                    <m:r>
                      <a:rPr lang="en-US" altLang="zh-CN">
                        <a:latin typeface="Cambria Math"/>
                      </a:rPr>
                      <m:t>25</m:t>
                    </m:r>
                    <m:acc>
                      <m:accPr>
                        <m:chr m:val="̇"/>
                        <m:ctrlPr>
                          <a:rPr lang="zh-CN" altLang="zh-CN" i="1">
                            <a:latin typeface="Cambria Math"/>
                          </a:rPr>
                        </m:ctrlPr>
                      </m:accPr>
                      <m:e>
                        <m:r>
                          <m:rPr>
                            <m:sty m:val="p"/>
                          </m:rPr>
                          <a:rPr lang="en-US" altLang="zh-CN">
                            <a:latin typeface="Cambria Math"/>
                          </a:rPr>
                          <m:t>θ</m:t>
                        </m:r>
                      </m:e>
                    </m:acc>
                  </m:oMath>
                </a14:m>
                <a:r>
                  <a:rPr lang="zh-CN" altLang="zh-CN" dirty="0"/>
                  <a:t>，</a:t>
                </a:r>
                <a:r>
                  <a:rPr lang="en-US" altLang="zh-CN" dirty="0" smtClean="0"/>
                  <a:t>b=133</a:t>
                </a:r>
              </a:p>
              <a:p>
                <a:endParaRPr lang="en-US" altLang="zh-CN" dirty="0"/>
              </a:p>
              <a:p>
                <a:r>
                  <a:rPr lang="zh-CN" altLang="en-US" dirty="0" smtClean="0"/>
                  <a:t>位</a:t>
                </a:r>
                <a:r>
                  <a:rPr lang="zh-CN" altLang="zh-CN" dirty="0" smtClean="0"/>
                  <a:t>置</a:t>
                </a:r>
                <a:r>
                  <a:rPr lang="zh-CN" altLang="zh-CN" dirty="0"/>
                  <a:t>指令信号</a:t>
                </a:r>
                <a14:m>
                  <m:oMath xmlns:m="http://schemas.openxmlformats.org/officeDocument/2006/math">
                    <m:sSub>
                      <m:sSubPr>
                        <m:ctrlPr>
                          <a:rPr lang="zh-CN" altLang="zh-CN" i="1">
                            <a:latin typeface="Cambria Math"/>
                          </a:rPr>
                        </m:ctrlPr>
                      </m:sSubPr>
                      <m:e>
                        <m:r>
                          <a:rPr lang="en-US" altLang="zh-CN" i="1">
                            <a:latin typeface="Cambria Math"/>
                          </a:rPr>
                          <m:t>𝜃</m:t>
                        </m:r>
                      </m:e>
                      <m:sub>
                        <m:r>
                          <a:rPr lang="en-US" altLang="zh-CN" i="1">
                            <a:latin typeface="Cambria Math"/>
                          </a:rPr>
                          <m:t>𝑑</m:t>
                        </m:r>
                      </m:sub>
                    </m:sSub>
                    <m:r>
                      <a:rPr lang="en-US" altLang="zh-CN" i="1">
                        <a:latin typeface="Cambria Math"/>
                      </a:rPr>
                      <m:t>=</m:t>
                    </m:r>
                    <m:r>
                      <m:rPr>
                        <m:sty m:val="p"/>
                      </m:rPr>
                      <a:rPr lang="en-US" altLang="zh-CN">
                        <a:latin typeface="Cambria Math"/>
                      </a:rPr>
                      <m:t>sin</m:t>
                    </m:r>
                    <m:r>
                      <a:rPr lang="en-US" altLang="zh-CN" i="1">
                        <a:latin typeface="Cambria Math"/>
                      </a:rPr>
                      <m:t>(2</m:t>
                    </m:r>
                    <m:r>
                      <a:rPr lang="en-US" altLang="zh-CN" i="1">
                        <a:latin typeface="Cambria Math"/>
                      </a:rPr>
                      <m:t>𝜋</m:t>
                    </m:r>
                    <m:r>
                      <a:rPr lang="en-US" altLang="zh-CN" i="1">
                        <a:latin typeface="Cambria Math"/>
                      </a:rPr>
                      <m:t>𝑡</m:t>
                    </m:r>
                    <m:r>
                      <a:rPr lang="en-US" altLang="zh-CN" i="1">
                        <a:latin typeface="Cambria Math"/>
                      </a:rPr>
                      <m:t>)</m:t>
                    </m:r>
                  </m:oMath>
                </a14:m>
                <a:endParaRPr lang="en-US" altLang="zh-CN" dirty="0"/>
              </a:p>
              <a:p>
                <a:endParaRPr lang="en-US" altLang="zh-CN" dirty="0" smtClean="0"/>
              </a:p>
              <a:p>
                <a:endParaRPr lang="en-US" altLang="zh-CN" dirty="0" smtClean="0"/>
              </a:p>
              <a:p>
                <a:endParaRPr lang="en-US" altLang="zh-CN" dirty="0"/>
              </a:p>
              <a:p>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852353" y="672583"/>
                <a:ext cx="4891221" cy="2656625"/>
              </a:xfrm>
              <a:prstGeom prst="rect">
                <a:avLst/>
              </a:prstGeom>
              <a:blipFill rotWithShape="1">
                <a:blip r:embed="rId2"/>
                <a:stretch>
                  <a:fillRect l="-1122" t="-1147"/>
                </a:stretch>
              </a:blipFill>
            </p:spPr>
            <p:txBody>
              <a:bodyPr/>
              <a:lstStyle/>
              <a:p>
                <a:r>
                  <a:rPr lang="zh-CN" altLang="en-US">
                    <a:noFill/>
                  </a:rPr>
                  <a:t> </a:t>
                </a:r>
              </a:p>
            </p:txBody>
          </p:sp>
        </mc:Fallback>
      </mc:AlternateContent>
      <p:pic>
        <p:nvPicPr>
          <p:cNvPr id="5" name="图片 4"/>
          <p:cNvPicPr/>
          <p:nvPr/>
        </p:nvPicPr>
        <p:blipFill>
          <a:blip r:embed="rId3">
            <a:extLst>
              <a:ext uri="{28A0092B-C50C-407E-A947-70E740481C1C}">
                <a14:useLocalDpi xmlns:a14="http://schemas.microsoft.com/office/drawing/2010/main" val="0"/>
              </a:ext>
            </a:extLst>
          </a:blip>
          <a:stretch>
            <a:fillRect/>
          </a:stretch>
        </p:blipFill>
        <p:spPr>
          <a:xfrm>
            <a:off x="5743574" y="247968"/>
            <a:ext cx="4772026" cy="2466658"/>
          </a:xfrm>
          <a:prstGeom prst="rect">
            <a:avLst/>
          </a:prstGeom>
        </p:spPr>
      </p:pic>
      <p:pic>
        <p:nvPicPr>
          <p:cNvPr id="6" name="图片 5"/>
          <p:cNvPicPr/>
          <p:nvPr/>
        </p:nvPicPr>
        <p:blipFill>
          <a:blip r:embed="rId4">
            <a:extLst>
              <a:ext uri="{28A0092B-C50C-407E-A947-70E740481C1C}">
                <a14:useLocalDpi xmlns:a14="http://schemas.microsoft.com/office/drawing/2010/main" val="0"/>
              </a:ext>
            </a:extLst>
          </a:blip>
          <a:stretch>
            <a:fillRect/>
          </a:stretch>
        </p:blipFill>
        <p:spPr>
          <a:xfrm>
            <a:off x="852353" y="2929252"/>
            <a:ext cx="3800475" cy="3383915"/>
          </a:xfrm>
          <a:prstGeom prst="rect">
            <a:avLst/>
          </a:prstGeom>
        </p:spPr>
      </p:pic>
      <p:pic>
        <p:nvPicPr>
          <p:cNvPr id="7" name="图片 6"/>
          <p:cNvPicPr/>
          <p:nvPr/>
        </p:nvPicPr>
        <p:blipFill>
          <a:blip r:embed="rId5">
            <a:extLst>
              <a:ext uri="{28A0092B-C50C-407E-A947-70E740481C1C}">
                <a14:useLocalDpi xmlns:a14="http://schemas.microsoft.com/office/drawing/2010/main" val="0"/>
              </a:ext>
            </a:extLst>
          </a:blip>
          <a:stretch>
            <a:fillRect/>
          </a:stretch>
        </p:blipFill>
        <p:spPr>
          <a:xfrm>
            <a:off x="5915024" y="2929252"/>
            <a:ext cx="3848100" cy="3426460"/>
          </a:xfrm>
          <a:prstGeom prst="rect">
            <a:avLst/>
          </a:prstGeom>
        </p:spPr>
      </p:pic>
      <p:sp>
        <p:nvSpPr>
          <p:cNvPr id="2" name="矩形 1"/>
          <p:cNvSpPr/>
          <p:nvPr/>
        </p:nvSpPr>
        <p:spPr>
          <a:xfrm>
            <a:off x="7054244" y="6371071"/>
            <a:ext cx="1569660" cy="369332"/>
          </a:xfrm>
          <a:prstGeom prst="rect">
            <a:avLst/>
          </a:prstGeom>
        </p:spPr>
        <p:txBody>
          <a:bodyPr wrap="none">
            <a:spAutoFit/>
          </a:bodyPr>
          <a:lstStyle/>
          <a:p>
            <a:r>
              <a:rPr lang="zh-CN" altLang="en-US" dirty="0" smtClean="0"/>
              <a:t>传统滑模控制</a:t>
            </a:r>
            <a:endParaRPr lang="zh-CN" altLang="en-US" dirty="0"/>
          </a:p>
        </p:txBody>
      </p:sp>
      <p:sp>
        <p:nvSpPr>
          <p:cNvPr id="8" name="矩形 7"/>
          <p:cNvSpPr/>
          <p:nvPr/>
        </p:nvSpPr>
        <p:spPr>
          <a:xfrm>
            <a:off x="1420457" y="6371071"/>
            <a:ext cx="2723823" cy="369332"/>
          </a:xfrm>
          <a:prstGeom prst="rect">
            <a:avLst/>
          </a:prstGeom>
        </p:spPr>
        <p:txBody>
          <a:bodyPr wrap="none">
            <a:spAutoFit/>
          </a:bodyPr>
          <a:lstStyle/>
          <a:p>
            <a:r>
              <a:rPr lang="zh-CN" altLang="en-US" dirty="0" smtClean="0"/>
              <a:t>加入模糊控制的滑模</a:t>
            </a:r>
            <a:r>
              <a:rPr lang="zh-CN" altLang="en-US" dirty="0"/>
              <a:t>控制</a:t>
            </a:r>
          </a:p>
        </p:txBody>
      </p:sp>
    </p:spTree>
    <p:extLst>
      <p:ext uri="{BB962C8B-B14F-4D97-AF65-F5344CB8AC3E}">
        <p14:creationId xmlns:p14="http://schemas.microsoft.com/office/powerpoint/2010/main" val="9285114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59">
      <a:dk1>
        <a:sysClr val="windowText" lastClr="000000"/>
      </a:dk1>
      <a:lt1>
        <a:sysClr val="window" lastClr="FFFFFF"/>
      </a:lt1>
      <a:dk2>
        <a:srgbClr val="44546A"/>
      </a:dk2>
      <a:lt2>
        <a:srgbClr val="E7E6E6"/>
      </a:lt2>
      <a:accent1>
        <a:srgbClr val="376193"/>
      </a:accent1>
      <a:accent2>
        <a:srgbClr val="376193"/>
      </a:accent2>
      <a:accent3>
        <a:srgbClr val="376193"/>
      </a:accent3>
      <a:accent4>
        <a:srgbClr val="376193"/>
      </a:accent4>
      <a:accent5>
        <a:srgbClr val="376193"/>
      </a:accent5>
      <a:accent6>
        <a:srgbClr val="376193"/>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534</TotalTime>
  <Words>746</Words>
  <Application>Microsoft Office PowerPoint</Application>
  <PresentationFormat>自定义</PresentationFormat>
  <Paragraphs>65</Paragraphs>
  <Slides>10</Slides>
  <Notes>5</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10</vt:i4>
      </vt:variant>
    </vt:vector>
  </HeadingPairs>
  <TitlesOfParts>
    <vt:vector size="14" baseType="lpstr">
      <vt:lpstr>Office 主题​​</vt:lpstr>
      <vt:lpstr>Equation</vt:lpstr>
      <vt:lpstr>Visio</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ecczo旗舰店</Manager>
  <Company>ecczo旗舰店</Company>
  <LinksUpToDate>false</LinksUpToDate>
  <SharedDoc>false</SharedDoc>
  <HyperlinkBase>ecczo旗舰店</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ecczo旗舰店</dc:title>
  <dc:subject>ecczo旗舰店</dc:subject>
  <dc:creator>ecczo旗舰店</dc:creator>
  <cp:keywords>ecczo旗舰店</cp:keywords>
  <dc:description>ecczo旗舰店</dc:description>
  <cp:lastModifiedBy>Microsoft</cp:lastModifiedBy>
  <cp:revision>66</cp:revision>
  <dcterms:created xsi:type="dcterms:W3CDTF">2016-10-28T02:57:00Z</dcterms:created>
  <dcterms:modified xsi:type="dcterms:W3CDTF">2019-01-02T12:08:37Z</dcterms:modified>
  <cp:category>ecczo旗舰店</cp:category>
</cp:coreProperties>
</file>