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8" r:id="rId5"/>
    <p:sldId id="273" r:id="rId6"/>
    <p:sldId id="274" r:id="rId7"/>
    <p:sldId id="275" r:id="rId8"/>
    <p:sldId id="276" r:id="rId9"/>
    <p:sldId id="261" r:id="rId10"/>
    <p:sldId id="267" r:id="rId11"/>
    <p:sldId id="271" r:id="rId12"/>
    <p:sldId id="272" r:id="rId13"/>
  </p:sldIdLst>
  <p:sldSz cx="9144000" cy="6858000" type="screen4x3"/>
  <p:notesSz cx="6797675" cy="987266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xmlns="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>
        <p:scale>
          <a:sx n="100" d="100"/>
          <a:sy n="100" d="100"/>
        </p:scale>
        <p:origin x="-288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B662-1261-4836-BFD3-173CE50C0C6E}" type="datetimeFigureOut">
              <a:rPr lang="cs-CZ" smtClean="0"/>
              <a:pPr/>
              <a:t>30.6.2014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8F7B-360A-4B36-B090-CF96C049CF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3225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B662-1261-4836-BFD3-173CE50C0C6E}" type="datetimeFigureOut">
              <a:rPr lang="cs-CZ" smtClean="0"/>
              <a:pPr/>
              <a:t>30.6.2014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8F7B-360A-4B36-B090-CF96C049CF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687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B662-1261-4836-BFD3-173CE50C0C6E}" type="datetimeFigureOut">
              <a:rPr lang="cs-CZ" smtClean="0"/>
              <a:pPr/>
              <a:t>30.6.2014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8F7B-360A-4B36-B090-CF96C049CF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4774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B662-1261-4836-BFD3-173CE50C0C6E}" type="datetimeFigureOut">
              <a:rPr lang="cs-CZ" smtClean="0"/>
              <a:pPr/>
              <a:t>30.6.2014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8F7B-360A-4B36-B090-CF96C049CF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96284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B662-1261-4836-BFD3-173CE50C0C6E}" type="datetimeFigureOut">
              <a:rPr lang="cs-CZ" smtClean="0"/>
              <a:pPr/>
              <a:t>30.6.2014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8F7B-360A-4B36-B090-CF96C049CF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07373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B662-1261-4836-BFD3-173CE50C0C6E}" type="datetimeFigureOut">
              <a:rPr lang="cs-CZ" smtClean="0"/>
              <a:pPr/>
              <a:t>30.6.2014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8F7B-360A-4B36-B090-CF96C049CF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9561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B662-1261-4836-BFD3-173CE50C0C6E}" type="datetimeFigureOut">
              <a:rPr lang="cs-CZ" smtClean="0"/>
              <a:pPr/>
              <a:t>30.6.2014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8F7B-360A-4B36-B090-CF96C049CF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06244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B662-1261-4836-BFD3-173CE50C0C6E}" type="datetimeFigureOut">
              <a:rPr lang="cs-CZ" smtClean="0"/>
              <a:pPr/>
              <a:t>30.6.2014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8F7B-360A-4B36-B090-CF96C049CF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69789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B662-1261-4836-BFD3-173CE50C0C6E}" type="datetimeFigureOut">
              <a:rPr lang="cs-CZ" smtClean="0"/>
              <a:pPr/>
              <a:t>30.6.2014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8F7B-360A-4B36-B090-CF96C049CF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26827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B662-1261-4836-BFD3-173CE50C0C6E}" type="datetimeFigureOut">
              <a:rPr lang="cs-CZ" smtClean="0"/>
              <a:pPr/>
              <a:t>30.6.2014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8F7B-360A-4B36-B090-CF96C049CF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85859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B662-1261-4836-BFD3-173CE50C0C6E}" type="datetimeFigureOut">
              <a:rPr lang="cs-CZ" smtClean="0"/>
              <a:pPr/>
              <a:t>30.6.2014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8F7B-360A-4B36-B090-CF96C049CF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45199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B662-1261-4836-BFD3-173CE50C0C6E}" type="datetimeFigureOut">
              <a:rPr lang="cs-CZ" smtClean="0"/>
              <a:pPr/>
              <a:t>30.6.2014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C8F7B-360A-4B36-B090-CF96C049CF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7031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1"/>
          <p:cNvPicPr>
            <a:picLocks noGrp="1" noChangeAspect="1" noChangeArrowheads="1"/>
          </p:cNvPicPr>
          <p:nvPr>
            <p:ph type="ctrTitle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547813" y="333375"/>
            <a:ext cx="6011862" cy="147002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133600"/>
            <a:ext cx="6400800" cy="1079500"/>
          </a:xfrm>
        </p:spPr>
        <p:txBody>
          <a:bodyPr>
            <a:normAutofit lnSpcReduction="10000"/>
          </a:bodyPr>
          <a:lstStyle/>
          <a:p>
            <a:pPr algn="l">
              <a:defRPr/>
            </a:pPr>
            <a:r>
              <a:rPr lang="cs-CZ" sz="1200" b="1" dirty="0" smtClean="0"/>
              <a:t>Číslo projektu školy 	</a:t>
            </a:r>
            <a:r>
              <a:rPr lang="cs-CZ" sz="1200" b="1" dirty="0"/>
              <a:t>CZ.1.07/1.5.00/34.0963  </a:t>
            </a:r>
            <a:endParaRPr lang="cs-CZ" sz="1200" b="1" dirty="0" smtClean="0"/>
          </a:p>
          <a:p>
            <a:pPr algn="l" eaLnBrk="1" hangingPunct="1">
              <a:lnSpc>
                <a:spcPct val="90000"/>
              </a:lnSpc>
              <a:defRPr/>
            </a:pPr>
            <a:r>
              <a:rPr lang="cs-CZ" sz="1200" b="1" dirty="0" smtClean="0"/>
              <a:t>Číslo a název šablony 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cs-CZ" sz="1200" b="1" dirty="0" smtClean="0"/>
              <a:t>klíčové aktivity 	III/2 </a:t>
            </a:r>
            <a:r>
              <a:rPr lang="cs-CZ" sz="1200" b="1" dirty="0">
                <a:effectLst/>
              </a:rPr>
              <a:t>Inovace a zkvalitnění výuky prostřednictvím ICT</a:t>
            </a:r>
            <a:endParaRPr lang="cs-CZ" sz="1200" b="1" dirty="0" smtClean="0"/>
          </a:p>
          <a:p>
            <a:pPr algn="l">
              <a:defRPr/>
            </a:pPr>
            <a:r>
              <a:rPr lang="cs-CZ" sz="1200" b="1" dirty="0" smtClean="0"/>
              <a:t>Číslo materiálu	VY_32_INOVACE_ICT_I_S1_10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03350" y="3284538"/>
            <a:ext cx="6553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cs-CZ" sz="1200" b="1" dirty="0">
                <a:latin typeface="Arial" panose="020B0604020202020204" pitchFamily="34" charset="0"/>
              </a:rPr>
              <a:t>Popis výukového materiálu	</a:t>
            </a:r>
          </a:p>
          <a:p>
            <a:pPr eaLnBrk="1" hangingPunct="1"/>
            <a:r>
              <a:rPr lang="cs-CZ" sz="1200" b="1" dirty="0">
                <a:latin typeface="Arial" panose="020B0604020202020204" pitchFamily="34" charset="0"/>
              </a:rPr>
              <a:t>Název:			</a:t>
            </a:r>
            <a:r>
              <a:rPr lang="cs-CZ" sz="1200" dirty="0" smtClean="0"/>
              <a:t>Email, poštovní klient</a:t>
            </a:r>
            <a:endParaRPr lang="cs-CZ" sz="1200" b="1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cs-CZ" sz="1200" dirty="0" smtClean="0">
                <a:latin typeface="Arial" panose="020B0604020202020204" pitchFamily="34" charset="0"/>
              </a:rPr>
              <a:t>Autor</a:t>
            </a:r>
            <a:r>
              <a:rPr lang="cs-CZ" sz="1200" dirty="0">
                <a:latin typeface="Arial" panose="020B0604020202020204" pitchFamily="34" charset="0"/>
              </a:rPr>
              <a:t>:			</a:t>
            </a:r>
            <a:r>
              <a:rPr lang="cs-CZ" sz="1200" dirty="0" smtClean="0">
                <a:latin typeface="Arial" panose="020B0604020202020204" pitchFamily="34" charset="0"/>
              </a:rPr>
              <a:t>Pavel Lintemer</a:t>
            </a:r>
            <a:endParaRPr lang="cs-CZ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cs-CZ" sz="1200" dirty="0">
                <a:latin typeface="Arial" panose="020B0604020202020204" pitchFamily="34" charset="0"/>
              </a:rPr>
              <a:t>Datum:			1</a:t>
            </a:r>
            <a:r>
              <a:rPr lang="cs-CZ" sz="1200" dirty="0" smtClean="0">
                <a:latin typeface="Arial" panose="020B0604020202020204" pitchFamily="34" charset="0"/>
              </a:rPr>
              <a:t>. </a:t>
            </a:r>
            <a:r>
              <a:rPr lang="cs-CZ" sz="1200" smtClean="0">
                <a:latin typeface="Arial" panose="020B0604020202020204" pitchFamily="34" charset="0"/>
              </a:rPr>
              <a:t>3. </a:t>
            </a:r>
            <a:r>
              <a:rPr lang="cs-CZ" sz="1200" dirty="0" smtClean="0">
                <a:latin typeface="Arial" panose="020B0604020202020204" pitchFamily="34" charset="0"/>
              </a:rPr>
              <a:t>2014 </a:t>
            </a:r>
            <a:endParaRPr lang="cs-CZ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cs-CZ" sz="1200" dirty="0">
                <a:latin typeface="Arial" panose="020B0604020202020204" pitchFamily="34" charset="0"/>
              </a:rPr>
              <a:t>Obor:			</a:t>
            </a:r>
            <a:r>
              <a:rPr lang="cs-CZ" sz="1200" dirty="0"/>
              <a:t>65-41-L/01 Gastronomie</a:t>
            </a:r>
            <a:endParaRPr lang="cs-CZ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cs-CZ" sz="1200" dirty="0">
                <a:latin typeface="Arial" panose="020B0604020202020204" pitchFamily="34" charset="0"/>
              </a:rPr>
              <a:t>Ročník:			</a:t>
            </a:r>
            <a:r>
              <a:rPr lang="cs-CZ" sz="1200" dirty="0" smtClean="0">
                <a:latin typeface="Arial" panose="020B0604020202020204" pitchFamily="34" charset="0"/>
              </a:rPr>
              <a:t>2. </a:t>
            </a:r>
            <a:r>
              <a:rPr lang="cs-CZ" sz="1200" dirty="0">
                <a:latin typeface="Arial" panose="020B0604020202020204" pitchFamily="34" charset="0"/>
              </a:rPr>
              <a:t>ročník</a:t>
            </a:r>
          </a:p>
          <a:p>
            <a:pPr eaLnBrk="1" hangingPunct="1"/>
            <a:r>
              <a:rPr lang="cs-CZ" sz="1200" dirty="0">
                <a:latin typeface="Arial" panose="020B0604020202020204" pitchFamily="34" charset="0"/>
              </a:rPr>
              <a:t>Předmět:			IKT – Informační a komunikační technologie</a:t>
            </a:r>
          </a:p>
          <a:p>
            <a:pPr eaLnBrk="1" hangingPunct="1"/>
            <a:endParaRPr lang="cs-CZ" sz="1200" b="1" dirty="0">
              <a:latin typeface="Arial" panose="020B0604020202020204" pitchFamily="34" charset="0"/>
            </a:endParaRPr>
          </a:p>
          <a:p>
            <a:pPr eaLnBrk="1" hangingPunct="1"/>
            <a:endParaRPr lang="cs-CZ" sz="1200" b="1" dirty="0">
              <a:latin typeface="Arial" panose="020B0604020202020204" pitchFamily="34" charset="0"/>
            </a:endParaRPr>
          </a:p>
          <a:p>
            <a:pPr eaLnBrk="1" hangingPunct="1"/>
            <a:r>
              <a:rPr lang="cs-CZ" sz="1200" b="1" dirty="0">
                <a:latin typeface="Arial" panose="020B0604020202020204" pitchFamily="34" charset="0"/>
              </a:rPr>
              <a:t>Anotace výukového materiálu</a:t>
            </a:r>
          </a:p>
          <a:p>
            <a:pPr eaLnBrk="1" hangingPunct="1"/>
            <a:endParaRPr lang="cs-CZ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cs-CZ" sz="1200" i="1" dirty="0">
                <a:latin typeface="Arial" panose="020B0604020202020204" pitchFamily="34" charset="0"/>
              </a:rPr>
              <a:t>1. Materiál je určen pro výuku předmětu </a:t>
            </a:r>
            <a:r>
              <a:rPr lang="cs-CZ" sz="1200" i="1" dirty="0" smtClean="0">
                <a:latin typeface="Arial" panose="020B0604020202020204" pitchFamily="34" charset="0"/>
              </a:rPr>
              <a:t>IKT </a:t>
            </a:r>
            <a:r>
              <a:rPr lang="cs-CZ" sz="1200" i="1" dirty="0">
                <a:latin typeface="Arial" panose="020B0604020202020204" pitchFamily="34" charset="0"/>
              </a:rPr>
              <a:t>a je v souladu s </a:t>
            </a:r>
            <a:r>
              <a:rPr lang="cs-CZ" sz="1200" i="1" dirty="0" smtClean="0">
                <a:latin typeface="Arial" panose="020B0604020202020204" pitchFamily="34" charset="0"/>
              </a:rPr>
              <a:t>ŠVP. </a:t>
            </a:r>
            <a:endParaRPr lang="cs-CZ" sz="1200" i="1" dirty="0">
              <a:latin typeface="Arial" panose="020B0604020202020204" pitchFamily="34" charset="0"/>
            </a:endParaRPr>
          </a:p>
          <a:p>
            <a:pPr eaLnBrk="1" hangingPunct="1"/>
            <a:r>
              <a:rPr lang="cs-CZ" sz="1200" i="1" dirty="0">
                <a:latin typeface="Arial" panose="020B0604020202020204" pitchFamily="34" charset="0"/>
              </a:rPr>
              <a:t>2. Materiál je prezentován žákům prostřednictvím </a:t>
            </a:r>
            <a:r>
              <a:rPr lang="cs-CZ" sz="1200" i="1" dirty="0" smtClean="0">
                <a:latin typeface="Arial" panose="020B0604020202020204" pitchFamily="34" charset="0"/>
              </a:rPr>
              <a:t>dataprojektoru na učebně IKT </a:t>
            </a:r>
            <a:r>
              <a:rPr lang="cs-CZ" sz="1200" i="1" dirty="0">
                <a:latin typeface="Arial" panose="020B0604020202020204" pitchFamily="34" charset="0"/>
              </a:rPr>
              <a:t>s výkladem </a:t>
            </a:r>
            <a:r>
              <a:rPr lang="cs-CZ" sz="1200" i="1" dirty="0" smtClean="0">
                <a:latin typeface="Arial" panose="020B0604020202020204" pitchFamily="34" charset="0"/>
              </a:rPr>
              <a:t>včetně názorných ukázek</a:t>
            </a:r>
          </a:p>
          <a:p>
            <a:pPr eaLnBrk="1" hangingPunct="1"/>
            <a:endParaRPr lang="cs-CZ" sz="1200" i="1" dirty="0">
              <a:latin typeface="Arial" panose="020B0604020202020204" pitchFamily="34" charset="0"/>
            </a:endParaRPr>
          </a:p>
          <a:p>
            <a:pPr eaLnBrk="1" hangingPunct="1"/>
            <a:r>
              <a:rPr lang="cs-CZ" sz="1200" i="1" dirty="0" smtClean="0">
                <a:latin typeface="Arial" panose="020B0604020202020204" pitchFamily="34" charset="0"/>
              </a:rPr>
              <a:t>Cíl: žák chápe pojmy jako POP3, SMTP, IMAP, umí poslat e-mail, hromadný e-mail se skrytými účastníky</a:t>
            </a:r>
          </a:p>
        </p:txBody>
      </p:sp>
    </p:spTree>
    <p:extLst>
      <p:ext uri="{BB962C8B-B14F-4D97-AF65-F5344CB8AC3E}">
        <p14:creationId xmlns:p14="http://schemas.microsoft.com/office/powerpoint/2010/main" xmlns="" val="363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657225" y="314326"/>
            <a:ext cx="7886700" cy="571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200" b="1" dirty="0" smtClean="0">
                <a:latin typeface="Segoe UI Light" panose="020B0502040204020203" pitchFamily="34" charset="0"/>
              </a:rPr>
              <a:t>Řešení úkolů</a:t>
            </a:r>
            <a:endParaRPr lang="cs-CZ" sz="3200" b="1" dirty="0">
              <a:latin typeface="Segoe UI Light" panose="020B0502040204020203" pitchFamily="34" charset="0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219201" y="882486"/>
            <a:ext cx="67571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cs-CZ" dirty="0">
                <a:latin typeface="Segoe UI Light" panose="020B0502040204020203" pitchFamily="34" charset="0"/>
              </a:rPr>
              <a:t>Najděte 3 české a 3 zahraniční bezplatné mail servery?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1219201" y="1444292"/>
            <a:ext cx="278082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České:</a:t>
            </a:r>
          </a:p>
          <a:p>
            <a:pPr lvl="1"/>
            <a:r>
              <a:rPr lang="cs-CZ" sz="1400" i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	</a:t>
            </a:r>
            <a:r>
              <a:rPr lang="cs-CZ" i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www.seznam.cz</a:t>
            </a:r>
          </a:p>
          <a:p>
            <a:pPr lvl="1"/>
            <a:r>
              <a:rPr lang="cs-CZ" i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	www.centrum.cz</a:t>
            </a:r>
          </a:p>
          <a:p>
            <a:pPr lvl="1"/>
            <a:r>
              <a:rPr lang="cs-CZ" i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	www.atlas.cz</a:t>
            </a:r>
          </a:p>
          <a:p>
            <a:pPr lvl="1"/>
            <a:r>
              <a:rPr lang="cs-CZ" i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	www.volny.cz</a:t>
            </a:r>
          </a:p>
          <a:p>
            <a:endParaRPr lang="cs-CZ" sz="1400" i="1" dirty="0" smtClean="0">
              <a:solidFill>
                <a:srgbClr val="00B0F0"/>
              </a:solidFill>
              <a:latin typeface="Segoe UI Light" panose="020B0502040204020203" pitchFamily="34" charset="0"/>
            </a:endParaRPr>
          </a:p>
          <a:p>
            <a:r>
              <a:rPr lang="cs-CZ" sz="1400" i="1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Zahraniční:</a:t>
            </a:r>
          </a:p>
          <a:p>
            <a:r>
              <a:rPr lang="cs-CZ" sz="1400" i="1" dirty="0">
                <a:solidFill>
                  <a:srgbClr val="00B0F0"/>
                </a:solidFill>
                <a:latin typeface="Segoe UI Light" panose="020B0502040204020203" pitchFamily="34" charset="0"/>
              </a:rPr>
              <a:t>	</a:t>
            </a:r>
            <a:r>
              <a:rPr lang="cs-CZ" i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www.gmail.com</a:t>
            </a:r>
          </a:p>
          <a:p>
            <a:r>
              <a:rPr lang="cs-CZ" i="1" dirty="0">
                <a:solidFill>
                  <a:srgbClr val="00B0F0"/>
                </a:solidFill>
                <a:latin typeface="Segoe UI Light" panose="020B0502040204020203" pitchFamily="34" charset="0"/>
              </a:rPr>
              <a:t>	</a:t>
            </a:r>
            <a:r>
              <a:rPr lang="cs-CZ" i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www.outlook.com</a:t>
            </a:r>
          </a:p>
          <a:p>
            <a:r>
              <a:rPr lang="cs-CZ" i="1" dirty="0">
                <a:solidFill>
                  <a:srgbClr val="00B0F0"/>
                </a:solidFill>
                <a:latin typeface="Segoe UI Light" panose="020B0502040204020203" pitchFamily="34" charset="0"/>
              </a:rPr>
              <a:t>	</a:t>
            </a:r>
            <a:r>
              <a:rPr lang="cs-CZ" i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www.yahoo.com</a:t>
            </a:r>
          </a:p>
          <a:p>
            <a:r>
              <a:rPr lang="cs-CZ" i="1" dirty="0">
                <a:solidFill>
                  <a:srgbClr val="00B0F0"/>
                </a:solidFill>
                <a:latin typeface="Segoe UI Light" panose="020B0502040204020203" pitchFamily="34" charset="0"/>
              </a:rPr>
              <a:t>	</a:t>
            </a:r>
            <a:r>
              <a:rPr lang="cs-CZ" i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www.inbox.com</a:t>
            </a:r>
          </a:p>
          <a:p>
            <a:endParaRPr lang="cs-CZ" sz="1400" i="1" dirty="0" smtClean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1219201" y="4301144"/>
            <a:ext cx="6757194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cs-CZ" dirty="0">
                <a:latin typeface="Segoe UI Light" panose="020B0502040204020203" pitchFamily="34" charset="0"/>
              </a:rPr>
              <a:t>Kde jsou uložené e-maily, když používáte protokol POP3 a kde při použití </a:t>
            </a:r>
            <a:r>
              <a:rPr lang="cs-CZ" dirty="0" err="1">
                <a:latin typeface="Segoe UI Light" panose="020B0502040204020203" pitchFamily="34" charset="0"/>
              </a:rPr>
              <a:t>IMAPu</a:t>
            </a:r>
            <a:r>
              <a:rPr lang="cs-CZ" dirty="0">
                <a:latin typeface="Segoe UI Light" panose="020B0502040204020203" pitchFamily="34" charset="0"/>
              </a:rPr>
              <a:t>?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745187" y="5449413"/>
            <a:ext cx="78516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cs-CZ" sz="1400" i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POP3 – zprávy jsou uloženy na harddisku Vašeho PC, v souboru, který vytvořil Váš poštovní klient</a:t>
            </a:r>
          </a:p>
          <a:p>
            <a:pPr lvl="1"/>
            <a:endParaRPr lang="cs-CZ" sz="1400" i="1" dirty="0" smtClean="0">
              <a:solidFill>
                <a:srgbClr val="00B0F0"/>
              </a:solidFill>
              <a:latin typeface="Segoe UI Light" panose="020B0502040204020203" pitchFamily="34" charset="0"/>
            </a:endParaRPr>
          </a:p>
          <a:p>
            <a:pPr lvl="1"/>
            <a:r>
              <a:rPr lang="cs-CZ" sz="1400" i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IMAP – zprávy jsou uloženy na serveru a poštovní klient stahuje napřed hlavičky e-mailu, </a:t>
            </a:r>
          </a:p>
          <a:p>
            <a:pPr lvl="1"/>
            <a:r>
              <a:rPr lang="cs-CZ" sz="1400" i="1" dirty="0">
                <a:solidFill>
                  <a:srgbClr val="00B0F0"/>
                </a:solidFill>
                <a:latin typeface="Segoe UI Light" panose="020B0502040204020203" pitchFamily="34" charset="0"/>
              </a:rPr>
              <a:t>	</a:t>
            </a:r>
            <a:r>
              <a:rPr lang="cs-CZ" sz="1400" i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posléze na vyžádání celý zbytek zprávy, neustále probíhá synchronizace mezi oběma</a:t>
            </a:r>
            <a:endParaRPr lang="cs-CZ" sz="1400" i="1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161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657225" y="142876"/>
            <a:ext cx="7886700" cy="571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200" b="1" dirty="0" smtClean="0"/>
              <a:t>Řešení úkolů</a:t>
            </a:r>
            <a:endParaRPr lang="cs-CZ" sz="3200" b="1" dirty="0"/>
          </a:p>
        </p:txBody>
      </p:sp>
      <p:sp>
        <p:nvSpPr>
          <p:cNvPr id="5" name="Obdélník 4"/>
          <p:cNvSpPr/>
          <p:nvPr/>
        </p:nvSpPr>
        <p:spPr>
          <a:xfrm>
            <a:off x="1188366" y="1924538"/>
            <a:ext cx="5623322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cs-CZ" dirty="0">
                <a:latin typeface="Segoe UI Light" panose="020B0502040204020203" pitchFamily="34" charset="0"/>
              </a:rPr>
              <a:t>K čemu slouží „Filtry zpráv“ a co se v nich dá nastavit!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428626" y="2438401"/>
            <a:ext cx="8461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Filtr zpráv zpracovává došlé email a provádí s nimi např. tyto akce:</a:t>
            </a:r>
          </a:p>
          <a:p>
            <a:endParaRPr lang="cs-CZ" i="1" dirty="0" smtClean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cs-CZ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Zprávu zahoď</a:t>
            </a:r>
            <a:r>
              <a:rPr lang="cs-C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		</a:t>
            </a:r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zpráva 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 úplně vymazána ze schránky (nejde o přesunutí do </a:t>
            </a:r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koše)</a:t>
            </a:r>
          </a:p>
          <a:p>
            <a:pPr>
              <a:lnSpc>
                <a:spcPct val="150000"/>
              </a:lnSpc>
            </a:pPr>
            <a:r>
              <a:rPr lang="cs-CZ" sz="16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Přesuň </a:t>
            </a:r>
            <a:r>
              <a:rPr lang="cs-CZ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do složky</a:t>
            </a:r>
            <a:r>
              <a:rPr lang="cs-C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		</a:t>
            </a:r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zpráva 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 přesunuta do zvolené složky</a:t>
            </a:r>
          </a:p>
          <a:p>
            <a:pPr>
              <a:lnSpc>
                <a:spcPct val="150000"/>
              </a:lnSpc>
            </a:pPr>
            <a:r>
              <a:rPr lang="cs-CZ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Přidej </a:t>
            </a:r>
            <a:r>
              <a:rPr lang="cs-CZ" sz="16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štítek</a:t>
            </a:r>
            <a:r>
              <a:rPr lang="cs-C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zprávě 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 přiřadí vybraný štítek</a:t>
            </a:r>
          </a:p>
          <a:p>
            <a:pPr>
              <a:lnSpc>
                <a:spcPct val="150000"/>
              </a:lnSpc>
            </a:pPr>
            <a:r>
              <a:rPr lang="cs-CZ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Přepošli na </a:t>
            </a:r>
            <a:r>
              <a:rPr lang="cs-CZ" sz="16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adresu</a:t>
            </a:r>
            <a:r>
              <a:rPr lang="cs-C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zpráva 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 odeslána na určenou adresu (zpráva ve schránce nezůstane)</a:t>
            </a:r>
          </a:p>
          <a:p>
            <a:pPr>
              <a:lnSpc>
                <a:spcPct val="150000"/>
              </a:lnSpc>
            </a:pPr>
            <a:r>
              <a:rPr lang="cs-CZ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Pošli kopii na adresu</a:t>
            </a:r>
            <a:r>
              <a:rPr lang="cs-C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kopie 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zprávy je odeslána na určenou adresu (zpráva ve schránce zůstane)</a:t>
            </a:r>
          </a:p>
          <a:p>
            <a:pPr>
              <a:lnSpc>
                <a:spcPct val="150000"/>
              </a:lnSpc>
            </a:pPr>
            <a:r>
              <a:rPr lang="cs-CZ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Upozorni emailem na </a:t>
            </a:r>
            <a:r>
              <a:rPr lang="cs-CZ" sz="16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adresu</a:t>
            </a:r>
            <a:r>
              <a:rPr lang="cs-C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 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uvedenou adresu přijde emailová zpráva informující o nové poště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cs-CZ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Pošli začátek na mobilní </a:t>
            </a:r>
            <a:r>
              <a:rPr lang="cs-CZ" sz="16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email</a:t>
            </a:r>
            <a:r>
              <a:rPr lang="cs-C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začátek 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nově přijaté zprávy je odeslán na určené telefonní číslo</a:t>
            </a:r>
          </a:p>
          <a:p>
            <a:pPr>
              <a:lnSpc>
                <a:spcPct val="150000"/>
              </a:lnSpc>
            </a:pPr>
            <a:r>
              <a:rPr lang="cs-CZ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Upozorni na mobilní </a:t>
            </a:r>
            <a:r>
              <a:rPr lang="cs-CZ" sz="16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email</a:t>
            </a:r>
            <a:r>
              <a:rPr lang="cs-C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 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určené telefonní číslo je zaslána informace o nově přijaté zprávě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cs-CZ" sz="16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Pošli automatickou odpověď</a:t>
            </a:r>
            <a:r>
              <a:rPr lang="cs-C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odešle 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zprávu s vámi definovaným </a:t>
            </a:r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textem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628650" y="6452711"/>
            <a:ext cx="690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800" dirty="0"/>
              <a:t>Použité zdroje:</a:t>
            </a:r>
          </a:p>
          <a:p>
            <a:r>
              <a:rPr lang="pl-PL" sz="800" dirty="0"/>
              <a:t>CENTRUM.CZ. </a:t>
            </a:r>
            <a:r>
              <a:rPr lang="pl-PL" sz="800" i="1" dirty="0"/>
              <a:t>www.centrum.cz</a:t>
            </a:r>
            <a:r>
              <a:rPr lang="pl-PL" sz="800" dirty="0"/>
              <a:t> [online]. [cit. </a:t>
            </a:r>
            <a:r>
              <a:rPr lang="pl-PL" sz="800" dirty="0" smtClean="0"/>
              <a:t>4.4.2014]. </a:t>
            </a:r>
            <a:r>
              <a:rPr lang="pl-PL" sz="800" dirty="0"/>
              <a:t>Dostupný na WWW: </a:t>
            </a:r>
            <a:r>
              <a:rPr lang="pl-PL" sz="800" dirty="0" smtClean="0"/>
              <a:t>&lt;http</a:t>
            </a:r>
            <a:r>
              <a:rPr lang="pl-PL" sz="800" dirty="0"/>
              <a:t>://napoveda.centrum.cz/index.php?/Knowledgebase/Article/View/51/12/</a:t>
            </a:r>
            <a:r>
              <a:rPr lang="cs-CZ" sz="800" dirty="0" smtClean="0"/>
              <a:t>&gt;</a:t>
            </a:r>
            <a:endParaRPr lang="cs-CZ" sz="800" dirty="0"/>
          </a:p>
        </p:txBody>
      </p:sp>
      <p:sp>
        <p:nvSpPr>
          <p:cNvPr id="8" name="Obdélník 7"/>
          <p:cNvSpPr/>
          <p:nvPr/>
        </p:nvSpPr>
        <p:spPr>
          <a:xfrm>
            <a:off x="1221978" y="814642"/>
            <a:ext cx="6757194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cs-CZ" dirty="0">
                <a:latin typeface="Segoe UI Light" panose="020B0502040204020203" pitchFamily="34" charset="0"/>
              </a:rPr>
              <a:t>Jak se říká nevyžádané poště</a:t>
            </a:r>
            <a:r>
              <a:rPr lang="cs-CZ" dirty="0" smtClean="0">
                <a:latin typeface="Segoe UI Light" panose="020B0502040204020203" pitchFamily="34" charset="0"/>
              </a:rPr>
              <a:t>?</a:t>
            </a:r>
            <a:endParaRPr lang="cs-CZ" dirty="0">
              <a:latin typeface="Segoe UI Light" panose="020B0502040204020203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1221978" y="1422739"/>
            <a:ext cx="5185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i="1" dirty="0" smtClean="0">
                <a:solidFill>
                  <a:srgbClr val="FF0000"/>
                </a:solidFill>
                <a:latin typeface="Segoe UI Light" panose="020B0502040204020203" pitchFamily="34" charset="0"/>
              </a:rPr>
              <a:t>SPAM – neotvírat, mazat…velké nebezpečí infekce PC</a:t>
            </a:r>
            <a:endParaRPr lang="cs-CZ" sz="2400" b="1" i="1" dirty="0" smtClean="0">
              <a:solidFill>
                <a:srgbClr val="00B0F0"/>
              </a:solidFill>
              <a:latin typeface="Segoe UI Light" panose="020B0502040204020203" pitchFamily="34" charset="0"/>
            </a:endParaRPr>
          </a:p>
          <a:p>
            <a:endParaRPr lang="cs-CZ" sz="1400" i="1" dirty="0" smtClean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4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657225" y="314326"/>
            <a:ext cx="7886700" cy="571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200" b="1" dirty="0" smtClean="0"/>
              <a:t>Řešení úkolů</a:t>
            </a:r>
            <a:endParaRPr lang="cs-CZ" sz="3200" b="1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988" y="1793377"/>
            <a:ext cx="7726362" cy="4885450"/>
          </a:xfrm>
          <a:prstGeom prst="rect">
            <a:avLst/>
          </a:prstGeom>
        </p:spPr>
      </p:pic>
      <p:sp>
        <p:nvSpPr>
          <p:cNvPr id="4" name="Obdélník 3"/>
          <p:cNvSpPr/>
          <p:nvPr/>
        </p:nvSpPr>
        <p:spPr>
          <a:xfrm>
            <a:off x="788988" y="871571"/>
            <a:ext cx="8164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cs-CZ" sz="1600" dirty="0">
                <a:latin typeface="Segoe UI Light" panose="020B0502040204020203" pitchFamily="34" charset="0"/>
              </a:rPr>
              <a:t>Odešlete zkušební email,</a:t>
            </a:r>
          </a:p>
          <a:p>
            <a:pPr lvl="1">
              <a:lnSpc>
                <a:spcPct val="150000"/>
              </a:lnSpc>
            </a:pPr>
            <a:r>
              <a:rPr lang="cs-CZ" sz="1600" dirty="0">
                <a:latin typeface="Segoe UI Light" panose="020B0502040204020203" pitchFamily="34" charset="0"/>
              </a:rPr>
              <a:t>tak aby nikdo z příjemců </a:t>
            </a:r>
            <a:r>
              <a:rPr lang="cs-CZ" sz="1600" dirty="0" smtClean="0">
                <a:latin typeface="Segoe UI Light" panose="020B0502040204020203" pitchFamily="34" charset="0"/>
              </a:rPr>
              <a:t>nevěděl, kolik </a:t>
            </a:r>
            <a:r>
              <a:rPr lang="cs-CZ" sz="1600" dirty="0">
                <a:latin typeface="Segoe UI Light" panose="020B0502040204020203" pitchFamily="34" charset="0"/>
              </a:rPr>
              <a:t>lidí dostalo stejný email</a:t>
            </a:r>
            <a:r>
              <a:rPr lang="cs-CZ" sz="1600" dirty="0" smtClean="0">
                <a:latin typeface="Segoe UI Light" panose="020B0502040204020203" pitchFamily="34" charset="0"/>
              </a:rPr>
              <a:t>!</a:t>
            </a:r>
            <a:endParaRPr lang="cs-CZ" sz="1600" dirty="0">
              <a:latin typeface="Segoe UI Light" panose="020B0502040204020203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1824030" y="1917916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1. Zde napíšete vlastní adresu</a:t>
            </a:r>
            <a:endParaRPr lang="cs-CZ" sz="1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827890" y="2445995"/>
            <a:ext cx="4135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2. Zde zadáte adresy, které nebudou vidět ostatním příjemcům</a:t>
            </a:r>
            <a:endParaRPr lang="cs-CZ" sz="1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675490" y="2712283"/>
            <a:ext cx="226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3. Krátký text („zkušební zpráva“)</a:t>
            </a:r>
            <a:endParaRPr lang="cs-CZ" sz="1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1075415" y="3375612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4. Nějaký text</a:t>
            </a:r>
            <a:endParaRPr lang="cs-CZ" sz="1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835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378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cap="all" dirty="0" smtClean="0">
                <a:latin typeface="Segoe UI Light" panose="020B0502040204020203" pitchFamily="34" charset="0"/>
              </a:rPr>
              <a:t>Co je email?</a:t>
            </a:r>
            <a:endParaRPr lang="cs-CZ" b="1" cap="all" dirty="0">
              <a:latin typeface="Segoe UI Light" panose="020B0502040204020203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-392415"/>
            <a:ext cx="6375463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Arial" panose="020B0604020202020204" pitchFamily="34" charset="0"/>
              </a:rPr>
              <a:t>HAMISH2K. </a:t>
            </a:r>
            <a:r>
              <a:rPr kumimoji="0" lang="cs-CZ" sz="900" b="0" i="1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Arial" panose="020B0604020202020204" pitchFamily="34" charset="0"/>
              </a:rPr>
              <a:t>cs.wikipedia.org</a:t>
            </a:r>
            <a:r>
              <a:rPr kumimoji="0" lang="cs-CZ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Arial" panose="020B0604020202020204" pitchFamily="34" charset="0"/>
              </a:rPr>
              <a:t> [online]. [cit. 22.7.2013]. Dostupný na WWW: http://cs.wikipedia.org/wiki/Soubor:X31_T43_laptop.png</a:t>
            </a:r>
            <a:endParaRPr kumimoji="0" lang="cs-CZ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  <a:t/>
            </a:r>
            <a:br>
              <a:rPr kumimoji="0" lang="cs-CZ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</a:b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628650" y="1007299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HLAVNÍ VLASTNOSTI:</a:t>
            </a:r>
            <a:endParaRPr lang="cs-CZ" sz="2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939800" y="1809730"/>
            <a:ext cx="7575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b="1" dirty="0">
                <a:solidFill>
                  <a:srgbClr val="00B0F0"/>
                </a:solidFill>
                <a:latin typeface="Segoe UI Light" panose="020B0502040204020203" pitchFamily="34" charset="0"/>
              </a:rPr>
              <a:t>e</a:t>
            </a:r>
            <a:r>
              <a:rPr lang="cs-CZ" sz="2400" b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lektronická poštovní schránka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b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elektronický dopis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b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velmi rychlá komunikace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b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jednoduché zřízení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b="1" dirty="0">
                <a:solidFill>
                  <a:srgbClr val="00B0F0"/>
                </a:solidFill>
                <a:latin typeface="Segoe UI Light" panose="020B0502040204020203" pitchFamily="34" charset="0"/>
              </a:rPr>
              <a:t>k</a:t>
            </a:r>
            <a:r>
              <a:rPr lang="cs-CZ" sz="2400" b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omunikace zdarma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b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možno digitálně podepsat</a:t>
            </a:r>
          </a:p>
          <a:p>
            <a:pPr>
              <a:lnSpc>
                <a:spcPct val="150000"/>
              </a:lnSpc>
            </a:pPr>
            <a:endParaRPr lang="cs-CZ" sz="1600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135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28650" y="1809730"/>
            <a:ext cx="788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sz="2000" b="1" i="1" dirty="0" smtClean="0">
                <a:latin typeface="Segoe UI Light" panose="020B0502040204020203" pitchFamily="34" charset="0"/>
              </a:rPr>
              <a:t>Každá emailová schránka má svou „poštovní adresu“, </a:t>
            </a:r>
          </a:p>
          <a:p>
            <a:pPr algn="ctr">
              <a:lnSpc>
                <a:spcPct val="150000"/>
              </a:lnSpc>
            </a:pPr>
            <a:r>
              <a:rPr lang="cs-CZ" sz="2000" b="1" i="1" dirty="0" smtClean="0">
                <a:latin typeface="Segoe UI Light" panose="020B0502040204020203" pitchFamily="34" charset="0"/>
              </a:rPr>
              <a:t>ta se skládá ze 3 částí:</a:t>
            </a:r>
          </a:p>
          <a:p>
            <a:pPr algn="ctr">
              <a:lnSpc>
                <a:spcPct val="150000"/>
              </a:lnSpc>
            </a:pPr>
            <a:r>
              <a:rPr lang="cs-CZ" sz="2000" b="1" i="1" dirty="0" smtClean="0">
                <a:latin typeface="Segoe UI Light" panose="020B0502040204020203" pitchFamily="34" charset="0"/>
              </a:rPr>
              <a:t>jedinecne.jmeno@jmenoserveru.domena1radu</a:t>
            </a:r>
          </a:p>
          <a:p>
            <a:pPr algn="ctr">
              <a:lnSpc>
                <a:spcPct val="150000"/>
              </a:lnSpc>
            </a:pPr>
            <a:r>
              <a:rPr lang="cs-CZ" sz="2000" b="1" i="1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</a:rPr>
              <a:t>např. adolf.vetvicka@seznam.cz</a:t>
            </a:r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378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cap="all" dirty="0" smtClean="0">
                <a:latin typeface="Segoe UI Light" panose="020B0502040204020203" pitchFamily="34" charset="0"/>
              </a:rPr>
              <a:t>Co je email?</a:t>
            </a:r>
            <a:endParaRPr lang="cs-CZ" b="1" cap="all" dirty="0">
              <a:latin typeface="Segoe UI Light" panose="020B0502040204020203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628650" y="1007299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HLAVNÍ VLASTNOSTI:</a:t>
            </a:r>
            <a:endParaRPr lang="cs-CZ" sz="2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323432" y="2819400"/>
            <a:ext cx="3524668" cy="2437567"/>
            <a:chOff x="323432" y="2819400"/>
            <a:chExt cx="3524668" cy="2437567"/>
          </a:xfrm>
        </p:grpSpPr>
        <p:sp>
          <p:nvSpPr>
            <p:cNvPr id="3" name="Zaoblený obdélník 2"/>
            <p:cNvSpPr/>
            <p:nvPr/>
          </p:nvSpPr>
          <p:spPr>
            <a:xfrm>
              <a:off x="2006600" y="2819400"/>
              <a:ext cx="1841500" cy="4064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8" name="Přímá spojnice se šipkou 7"/>
            <p:cNvCxnSpPr>
              <a:stCxn id="11" idx="0"/>
              <a:endCxn id="3" idx="2"/>
            </p:cNvCxnSpPr>
            <p:nvPr/>
          </p:nvCxnSpPr>
          <p:spPr>
            <a:xfrm flipV="1">
              <a:off x="1625391" y="3225800"/>
              <a:ext cx="1301959" cy="12001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ovéPole 10"/>
            <p:cNvSpPr txBox="1"/>
            <p:nvPr/>
          </p:nvSpPr>
          <p:spPr>
            <a:xfrm>
              <a:off x="323432" y="4425970"/>
              <a:ext cx="2603918" cy="83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600" b="1" i="1" dirty="0">
                  <a:solidFill>
                    <a:srgbClr val="FF0000"/>
                  </a:solidFill>
                  <a:latin typeface="Segoe UI Light" panose="020B0502040204020203" pitchFamily="34" charset="0"/>
                </a:rPr>
                <a:t>Jméno schránky</a:t>
              </a:r>
            </a:p>
            <a:p>
              <a:pPr algn="ctr"/>
              <a:r>
                <a:rPr lang="cs-CZ" sz="1600" b="1" i="1" dirty="0">
                  <a:solidFill>
                    <a:srgbClr val="FF0000"/>
                  </a:solidFill>
                  <a:latin typeface="Segoe UI Light" panose="020B0502040204020203" pitchFamily="34" charset="0"/>
                </a:rPr>
                <a:t>Určuje si ho sám uživatel.</a:t>
              </a:r>
            </a:p>
            <a:p>
              <a:pPr algn="ctr"/>
              <a:r>
                <a:rPr lang="cs-CZ" sz="1600" b="1" i="1" dirty="0">
                  <a:solidFill>
                    <a:srgbClr val="FF0000"/>
                  </a:solidFill>
                  <a:latin typeface="Segoe UI Light" panose="020B0502040204020203" pitchFamily="34" charset="0"/>
                </a:rPr>
                <a:t>V rámci serveru je jedinečné.</a:t>
              </a:r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3366506" y="2743200"/>
            <a:ext cx="2324099" cy="2504668"/>
            <a:chOff x="3366506" y="2743200"/>
            <a:chExt cx="2324099" cy="2504668"/>
          </a:xfrm>
        </p:grpSpPr>
        <p:sp>
          <p:nvSpPr>
            <p:cNvPr id="4" name="Ovál 3"/>
            <p:cNvSpPr/>
            <p:nvPr/>
          </p:nvSpPr>
          <p:spPr>
            <a:xfrm>
              <a:off x="3695700" y="2743200"/>
              <a:ext cx="546100" cy="5715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7" name="Přímá spojnice se šipkou 16"/>
            <p:cNvCxnSpPr>
              <a:stCxn id="18" idx="0"/>
              <a:endCxn id="4" idx="4"/>
            </p:cNvCxnSpPr>
            <p:nvPr/>
          </p:nvCxnSpPr>
          <p:spPr>
            <a:xfrm flipH="1" flipV="1">
              <a:off x="3968750" y="3314700"/>
              <a:ext cx="559806" cy="110217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ovéPole 17"/>
            <p:cNvSpPr txBox="1"/>
            <p:nvPr/>
          </p:nvSpPr>
          <p:spPr>
            <a:xfrm>
              <a:off x="3366506" y="4416871"/>
              <a:ext cx="2324099" cy="83099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i="1" dirty="0" smtClean="0">
                  <a:solidFill>
                    <a:srgbClr val="00B0F0"/>
                  </a:solidFill>
                  <a:latin typeface="Segoe UI Light" panose="020B0502040204020203" pitchFamily="34" charset="0"/>
                </a:rPr>
                <a:t>Oddělovací znak.</a:t>
              </a:r>
            </a:p>
            <a:p>
              <a:pPr algn="ctr"/>
              <a:r>
                <a:rPr lang="cs-CZ" sz="1600" b="1" i="1" dirty="0" smtClean="0">
                  <a:solidFill>
                    <a:srgbClr val="00B0F0"/>
                  </a:solidFill>
                  <a:latin typeface="Segoe UI Light" panose="020B0502040204020203" pitchFamily="34" charset="0"/>
                </a:rPr>
                <a:t>Klávesové zkratky</a:t>
              </a:r>
            </a:p>
            <a:p>
              <a:pPr algn="ctr"/>
              <a:r>
                <a:rPr lang="cs-CZ" sz="1600" b="1" i="1" dirty="0" err="1" smtClean="0">
                  <a:solidFill>
                    <a:srgbClr val="00B0F0"/>
                  </a:solidFill>
                  <a:latin typeface="Segoe UI Light" panose="020B0502040204020203" pitchFamily="34" charset="0"/>
                </a:rPr>
                <a:t>AltGr</a:t>
              </a:r>
              <a:r>
                <a:rPr lang="cs-CZ" sz="1600" b="1" i="1" dirty="0" smtClean="0">
                  <a:solidFill>
                    <a:srgbClr val="00B0F0"/>
                  </a:solidFill>
                  <a:latin typeface="Segoe UI Light" panose="020B0502040204020203" pitchFamily="34" charset="0"/>
                </a:rPr>
                <a:t> + V ; Alt + 064</a:t>
              </a:r>
              <a:endParaRPr lang="cs-CZ" sz="1600" b="1" i="1" dirty="0">
                <a:solidFill>
                  <a:srgbClr val="00B0F0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3968750" y="2819400"/>
            <a:ext cx="4546600" cy="2683788"/>
            <a:chOff x="3968750" y="2819400"/>
            <a:chExt cx="4546600" cy="2683788"/>
          </a:xfrm>
        </p:grpSpPr>
        <p:sp>
          <p:nvSpPr>
            <p:cNvPr id="10" name="Zaoblený obdélník 9"/>
            <p:cNvSpPr/>
            <p:nvPr/>
          </p:nvSpPr>
          <p:spPr>
            <a:xfrm>
              <a:off x="3968750" y="2819400"/>
              <a:ext cx="3143250" cy="406400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20" name="Přímá spojnice se šipkou 19"/>
            <p:cNvCxnSpPr>
              <a:stCxn id="21" idx="0"/>
            </p:cNvCxnSpPr>
            <p:nvPr/>
          </p:nvCxnSpPr>
          <p:spPr>
            <a:xfrm flipH="1" flipV="1">
              <a:off x="5537200" y="3225800"/>
              <a:ext cx="1785356" cy="120017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ovéPole 20"/>
            <p:cNvSpPr txBox="1"/>
            <p:nvPr/>
          </p:nvSpPr>
          <p:spPr>
            <a:xfrm>
              <a:off x="6129761" y="4425970"/>
              <a:ext cx="2385589" cy="107721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600" b="1" i="1" dirty="0">
                  <a:solidFill>
                    <a:srgbClr val="92D050"/>
                  </a:solidFill>
                  <a:latin typeface="Segoe UI Light" panose="020B0502040204020203" pitchFamily="34" charset="0"/>
                </a:rPr>
                <a:t>Jméno </a:t>
              </a:r>
              <a:r>
                <a:rPr lang="cs-CZ" sz="1600" b="1" i="1" dirty="0" smtClean="0">
                  <a:solidFill>
                    <a:srgbClr val="92D050"/>
                  </a:solidFill>
                  <a:latin typeface="Segoe UI Light" panose="020B0502040204020203" pitchFamily="34" charset="0"/>
                </a:rPr>
                <a:t>serveru, </a:t>
              </a:r>
            </a:p>
            <a:p>
              <a:pPr algn="ctr"/>
              <a:r>
                <a:rPr lang="cs-CZ" sz="1600" b="1" i="1" dirty="0" smtClean="0">
                  <a:solidFill>
                    <a:srgbClr val="92D050"/>
                  </a:solidFill>
                  <a:latin typeface="Segoe UI Light" panose="020B0502040204020203" pitchFamily="34" charset="0"/>
                </a:rPr>
                <a:t>kde je uložena schránka.</a:t>
              </a:r>
            </a:p>
            <a:p>
              <a:pPr algn="ctr"/>
              <a:r>
                <a:rPr lang="cs-CZ" sz="1600" b="1" i="1" dirty="0" smtClean="0">
                  <a:solidFill>
                    <a:srgbClr val="92D050"/>
                  </a:solidFill>
                  <a:latin typeface="Segoe UI Light" panose="020B0502040204020203" pitchFamily="34" charset="0"/>
                </a:rPr>
                <a:t>Lze měnit POUZE po </a:t>
              </a:r>
            </a:p>
            <a:p>
              <a:pPr algn="ctr"/>
              <a:r>
                <a:rPr lang="cs-CZ" sz="1600" b="1" i="1" dirty="0" smtClean="0">
                  <a:solidFill>
                    <a:srgbClr val="92D050"/>
                  </a:solidFill>
                  <a:latin typeface="Segoe UI Light" panose="020B0502040204020203" pitchFamily="34" charset="0"/>
                </a:rPr>
                <a:t>zakoupení vlastní domény</a:t>
              </a:r>
              <a:endParaRPr lang="cs-CZ" sz="1600" b="1" i="1" dirty="0">
                <a:solidFill>
                  <a:srgbClr val="92D050"/>
                </a:solidFill>
                <a:latin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8746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378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cap="all" dirty="0" smtClean="0">
                <a:latin typeface="Segoe UI Light" panose="020B0502040204020203" pitchFamily="34" charset="0"/>
              </a:rPr>
              <a:t>Co je email?</a:t>
            </a:r>
            <a:endParaRPr lang="cs-CZ" b="1" cap="all" dirty="0">
              <a:latin typeface="Segoe UI Light" panose="020B0502040204020203" pitchFamily="34" charset="0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628650" y="1007299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ZÁKLADNÍ POJMY</a:t>
            </a:r>
            <a:endParaRPr lang="cs-CZ" sz="2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628650" y="1809730"/>
            <a:ext cx="78867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000" b="1" dirty="0" smtClean="0">
                <a:solidFill>
                  <a:srgbClr val="0070C0"/>
                </a:solidFill>
                <a:latin typeface="Segoe UI Light" panose="020B0502040204020203" pitchFamily="34" charset="0"/>
              </a:rPr>
              <a:t>Složky </a:t>
            </a:r>
            <a:r>
              <a:rPr lang="cs-CZ" sz="2000" b="1" dirty="0">
                <a:solidFill>
                  <a:srgbClr val="0070C0"/>
                </a:solidFill>
                <a:latin typeface="Segoe UI Light" panose="020B0502040204020203" pitchFamily="34" charset="0"/>
              </a:rPr>
              <a:t>s</a:t>
            </a:r>
            <a:r>
              <a:rPr lang="cs-CZ" sz="2000" b="1" dirty="0" smtClean="0">
                <a:solidFill>
                  <a:srgbClr val="0070C0"/>
                </a:solidFill>
                <a:latin typeface="Segoe UI Light" panose="020B0502040204020203" pitchFamily="34" charset="0"/>
              </a:rPr>
              <a:t>chránky: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b="1" dirty="0" smtClean="0">
                <a:latin typeface="Segoe UI Light" panose="020B0502040204020203" pitchFamily="34" charset="0"/>
              </a:rPr>
              <a:t>Doručená pošta – obsahuje došlé emaily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b="1" dirty="0" smtClean="0">
                <a:latin typeface="Segoe UI Light" panose="020B0502040204020203" pitchFamily="34" charset="0"/>
              </a:rPr>
              <a:t>Odeslaná pošta – obsahuje odeslané emaily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b="1" dirty="0" smtClean="0">
                <a:latin typeface="Segoe UI Light" panose="020B0502040204020203" pitchFamily="34" charset="0"/>
              </a:rPr>
              <a:t>Odstraněná pošta – obsahuje odeslané emaily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b="1" dirty="0" smtClean="0">
                <a:latin typeface="Segoe UI Light" panose="020B0502040204020203" pitchFamily="34" charset="0"/>
              </a:rPr>
              <a:t>Koncepty – obsahuje rozepsané emaily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 b="1" dirty="0" smtClean="0">
                <a:latin typeface="Segoe UI Light" panose="020B0502040204020203" pitchFamily="34" charset="0"/>
              </a:rPr>
              <a:t>Spam – obsahuje nevyžádanou poštu (dle nastavených filtrů)</a:t>
            </a:r>
            <a:endParaRPr lang="cs-CZ" sz="1600" b="1" dirty="0">
              <a:latin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cs-CZ" sz="2000" b="1" dirty="0">
                <a:solidFill>
                  <a:srgbClr val="0070C0"/>
                </a:solidFill>
                <a:latin typeface="Segoe UI Light" panose="020B0502040204020203" pitchFamily="34" charset="0"/>
              </a:rPr>
              <a:t>Filtry</a:t>
            </a:r>
            <a:r>
              <a:rPr lang="cs-CZ" sz="2000" b="1" dirty="0">
                <a:latin typeface="Segoe UI Light" panose="020B0502040204020203" pitchFamily="34" charset="0"/>
              </a:rPr>
              <a:t> </a:t>
            </a:r>
            <a:r>
              <a:rPr lang="cs-CZ" sz="1600" b="1" dirty="0" smtClean="0">
                <a:latin typeface="Segoe UI Light" panose="020B0502040204020203" pitchFamily="34" charset="0"/>
              </a:rPr>
              <a:t>-  určují co se bude dít s došlou poštou (přesun do složky, odstranění)</a:t>
            </a:r>
          </a:p>
          <a:p>
            <a:pPr>
              <a:lnSpc>
                <a:spcPct val="150000"/>
              </a:lnSpc>
            </a:pPr>
            <a:r>
              <a:rPr lang="cs-CZ" sz="2000" b="1" dirty="0">
                <a:solidFill>
                  <a:srgbClr val="0070C0"/>
                </a:solidFill>
                <a:latin typeface="Segoe UI Light" panose="020B0502040204020203" pitchFamily="34" charset="0"/>
              </a:rPr>
              <a:t>POP3</a:t>
            </a:r>
            <a:r>
              <a:rPr lang="cs-CZ" sz="1600" b="1" dirty="0" smtClean="0">
                <a:latin typeface="Segoe UI Light" panose="020B0502040204020203" pitchFamily="34" charset="0"/>
              </a:rPr>
              <a:t> – server příchozí pošty (např.: pop3.seznam.cz)</a:t>
            </a:r>
          </a:p>
          <a:p>
            <a:pPr>
              <a:lnSpc>
                <a:spcPct val="150000"/>
              </a:lnSpc>
            </a:pPr>
            <a:r>
              <a:rPr lang="cs-CZ" sz="2000" b="1" dirty="0">
                <a:solidFill>
                  <a:srgbClr val="0070C0"/>
                </a:solidFill>
                <a:latin typeface="Segoe UI Light" panose="020B0502040204020203" pitchFamily="34" charset="0"/>
              </a:rPr>
              <a:t>SMTP</a:t>
            </a:r>
            <a:r>
              <a:rPr lang="cs-CZ" sz="1600" b="1" dirty="0" smtClean="0">
                <a:latin typeface="Segoe UI Light" panose="020B0502040204020203" pitchFamily="34" charset="0"/>
              </a:rPr>
              <a:t> – server odchozí pošty (např.: smtp.seznam.cz)</a:t>
            </a:r>
          </a:p>
          <a:p>
            <a:pPr>
              <a:lnSpc>
                <a:spcPct val="150000"/>
              </a:lnSpc>
            </a:pPr>
            <a:r>
              <a:rPr lang="cs-CZ" sz="2000" b="1" dirty="0" smtClean="0">
                <a:solidFill>
                  <a:srgbClr val="0070C0"/>
                </a:solidFill>
                <a:latin typeface="Segoe UI Light" panose="020B0502040204020203" pitchFamily="34" charset="0"/>
              </a:rPr>
              <a:t>IMAP</a:t>
            </a:r>
            <a:r>
              <a:rPr lang="cs-CZ" sz="1600" b="1" dirty="0" smtClean="0">
                <a:latin typeface="Segoe UI Light" panose="020B0502040204020203" pitchFamily="34" charset="0"/>
              </a:rPr>
              <a:t> </a:t>
            </a:r>
            <a:r>
              <a:rPr lang="cs-CZ" sz="1600" b="1" dirty="0">
                <a:latin typeface="Segoe UI Light" panose="020B0502040204020203" pitchFamily="34" charset="0"/>
              </a:rPr>
              <a:t>– </a:t>
            </a:r>
            <a:r>
              <a:rPr lang="cs-CZ" sz="1600" b="1" dirty="0" smtClean="0">
                <a:latin typeface="Segoe UI Light" panose="020B0502040204020203" pitchFamily="34" charset="0"/>
              </a:rPr>
              <a:t>protokol pro vzdálený přístup k emailové schránce (např</a:t>
            </a:r>
            <a:r>
              <a:rPr lang="cs-CZ" sz="1600" b="1" dirty="0">
                <a:latin typeface="Segoe UI Light" panose="020B0502040204020203" pitchFamily="34" charset="0"/>
              </a:rPr>
              <a:t>.: </a:t>
            </a:r>
            <a:r>
              <a:rPr lang="cs-CZ" sz="1600" b="1" dirty="0" smtClean="0">
                <a:latin typeface="Segoe UI Light" panose="020B0502040204020203" pitchFamily="34" charset="0"/>
              </a:rPr>
              <a:t>imap.seznam.cz</a:t>
            </a:r>
            <a:r>
              <a:rPr lang="cs-CZ" sz="1600" b="1" dirty="0">
                <a:latin typeface="Segoe UI Light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cs-CZ" sz="1600" b="1" i="1" dirty="0" smtClean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28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378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cap="all" dirty="0" smtClean="0">
                <a:latin typeface="Segoe UI Light" panose="020B0502040204020203" pitchFamily="34" charset="0"/>
              </a:rPr>
              <a:t>Co je email?</a:t>
            </a:r>
            <a:endParaRPr lang="cs-CZ" b="1" cap="all" dirty="0">
              <a:latin typeface="Segoe UI Light" panose="020B0502040204020203" pitchFamily="34" charset="0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628650" y="1007299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Jak na novou zprávu v internetovém prohlížeči?</a:t>
            </a:r>
            <a:endParaRPr lang="cs-CZ" sz="2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988" y="1653677"/>
            <a:ext cx="7726362" cy="488545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1895475" y="1762125"/>
            <a:ext cx="2418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Adresát: komu chcete email odeslat</a:t>
            </a:r>
            <a:endParaRPr lang="cs-CZ" sz="1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1895475" y="2039124"/>
            <a:ext cx="293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2. adresát : další komu chcete email odeslat</a:t>
            </a:r>
            <a:endParaRPr lang="cs-CZ" sz="1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1895475" y="2311471"/>
            <a:ext cx="321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Adresát, který nebude vidět ostatním příjemcům</a:t>
            </a:r>
            <a:endParaRPr lang="cs-CZ" sz="1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1889125" y="2565471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Krátký popis zprávy</a:t>
            </a:r>
            <a:endParaRPr lang="cs-CZ" sz="1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" name="Skupina 19"/>
          <p:cNvGrpSpPr/>
          <p:nvPr/>
        </p:nvGrpSpPr>
        <p:grpSpPr>
          <a:xfrm>
            <a:off x="929640" y="2903220"/>
            <a:ext cx="5447160" cy="613273"/>
            <a:chOff x="929640" y="2903220"/>
            <a:chExt cx="5447160" cy="613273"/>
          </a:xfrm>
        </p:grpSpPr>
        <p:sp>
          <p:nvSpPr>
            <p:cNvPr id="15" name="Zaoblený obdélník 14"/>
            <p:cNvSpPr/>
            <p:nvPr/>
          </p:nvSpPr>
          <p:spPr>
            <a:xfrm>
              <a:off x="929640" y="2903220"/>
              <a:ext cx="1036320" cy="3352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TextovéPole 15"/>
            <p:cNvSpPr txBox="1"/>
            <p:nvPr/>
          </p:nvSpPr>
          <p:spPr>
            <a:xfrm>
              <a:off x="5280025" y="3239494"/>
              <a:ext cx="1096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ea typeface="Segoe UI" panose="020B0502040204020203" pitchFamily="34" charset="0"/>
                  <a:cs typeface="Segoe UI Light" panose="020B0502040204020203" pitchFamily="34" charset="0"/>
                </a:rPr>
                <a:t>Příloha emailu</a:t>
              </a:r>
              <a:endParaRPr lang="cs-CZ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8" name="Přímá spojnice se šipkou 17"/>
            <p:cNvCxnSpPr>
              <a:endCxn id="15" idx="3"/>
            </p:cNvCxnSpPr>
            <p:nvPr/>
          </p:nvCxnSpPr>
          <p:spPr>
            <a:xfrm flipH="1" flipV="1">
              <a:off x="1965960" y="3070860"/>
              <a:ext cx="3307080" cy="3124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ovéPole 18"/>
          <p:cNvSpPr txBox="1"/>
          <p:nvPr/>
        </p:nvSpPr>
        <p:spPr>
          <a:xfrm>
            <a:off x="985095" y="3348290"/>
            <a:ext cx="904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Text zprávy</a:t>
            </a:r>
            <a:endParaRPr lang="cs-CZ" sz="1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6906830" y="5438584"/>
            <a:ext cx="1584707" cy="956207"/>
            <a:chOff x="5280025" y="3239494"/>
            <a:chExt cx="1584707" cy="956207"/>
          </a:xfrm>
        </p:grpSpPr>
        <p:sp>
          <p:nvSpPr>
            <p:cNvPr id="22" name="Zaoblený obdélník 21"/>
            <p:cNvSpPr/>
            <p:nvPr/>
          </p:nvSpPr>
          <p:spPr>
            <a:xfrm>
              <a:off x="5828412" y="3860421"/>
              <a:ext cx="1036320" cy="3352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" name="TextovéPole 22"/>
            <p:cNvSpPr txBox="1"/>
            <p:nvPr/>
          </p:nvSpPr>
          <p:spPr>
            <a:xfrm>
              <a:off x="5280025" y="3239494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ea typeface="Segoe UI" panose="020B0502040204020203" pitchFamily="34" charset="0"/>
                  <a:cs typeface="Segoe UI Light" panose="020B0502040204020203" pitchFamily="34" charset="0"/>
                </a:rPr>
                <a:t>Odeslat</a:t>
              </a:r>
              <a:endParaRPr lang="cs-CZ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Přímá spojnice se šipkou 23"/>
            <p:cNvCxnSpPr>
              <a:stCxn id="23" idx="2"/>
              <a:endCxn id="22" idx="0"/>
            </p:cNvCxnSpPr>
            <p:nvPr/>
          </p:nvCxnSpPr>
          <p:spPr>
            <a:xfrm>
              <a:off x="5615213" y="3516493"/>
              <a:ext cx="731359" cy="3439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3035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378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cap="all" dirty="0" smtClean="0">
                <a:latin typeface="Segoe UI Light" panose="020B0502040204020203" pitchFamily="34" charset="0"/>
              </a:rPr>
              <a:t>Co je email?</a:t>
            </a:r>
            <a:endParaRPr lang="cs-CZ" b="1" cap="all" dirty="0">
              <a:latin typeface="Segoe UI Light" panose="020B0502040204020203" pitchFamily="34" charset="0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628650" y="1007299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Co je to e-mailový klient?</a:t>
            </a:r>
            <a:endParaRPr lang="cs-CZ" sz="2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431800" y="1653677"/>
            <a:ext cx="7962900" cy="222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b="1" dirty="0" smtClean="0">
                <a:latin typeface="Segoe UI Light" panose="020B0502040204020203" pitchFamily="34" charset="0"/>
              </a:rPr>
              <a:t>Jedná se o program nainstalovaný na Vašem PC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b="1" dirty="0" smtClean="0">
                <a:latin typeface="Segoe UI Light" panose="020B0502040204020203" pitchFamily="34" charset="0"/>
              </a:rPr>
              <a:t>Poštu ukládá na pevný disk (při komunikaci přes POP3 resp. SMTP)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b="1" dirty="0" smtClean="0">
                <a:latin typeface="Segoe UI Light" panose="020B0502040204020203" pitchFamily="34" charset="0"/>
              </a:rPr>
              <a:t>Program většinou umožňuje pokročilou zprávu kontaktů, kalendář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b="1" dirty="0" smtClean="0">
                <a:latin typeface="Segoe UI Light" panose="020B0502040204020203" pitchFamily="34" charset="0"/>
              </a:rPr>
              <a:t>Oproti </a:t>
            </a:r>
            <a:r>
              <a:rPr lang="cs-CZ" b="1" dirty="0" err="1" smtClean="0">
                <a:latin typeface="Segoe UI Light" panose="020B0502040204020203" pitchFamily="34" charset="0"/>
              </a:rPr>
              <a:t>webmailu</a:t>
            </a:r>
            <a:r>
              <a:rPr lang="cs-CZ" b="1" dirty="0" smtClean="0">
                <a:latin typeface="Segoe UI Light" panose="020B0502040204020203" pitchFamily="34" charset="0"/>
              </a:rPr>
              <a:t> má lepší zprávu nevyžádané pošty a filtrování zpráv</a:t>
            </a:r>
            <a:endParaRPr lang="cs-CZ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32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378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cap="all" dirty="0" smtClean="0">
                <a:latin typeface="Segoe UI Light" panose="020B0502040204020203" pitchFamily="34" charset="0"/>
              </a:rPr>
              <a:t>Co je email?</a:t>
            </a:r>
            <a:endParaRPr lang="cs-CZ" b="1" cap="all" dirty="0">
              <a:latin typeface="Segoe UI Light" panose="020B0502040204020203" pitchFamily="34" charset="0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628650" y="1007299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Jaké známe e-mailové klienty?</a:t>
            </a:r>
            <a:endParaRPr lang="cs-CZ" sz="2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4188839"/>
              </p:ext>
            </p:extLst>
          </p:nvPr>
        </p:nvGraphicFramePr>
        <p:xfrm>
          <a:off x="1549400" y="2006600"/>
          <a:ext cx="6096000" cy="33781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563033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Open source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Placené</a:t>
                      </a:r>
                      <a:endParaRPr lang="cs-CZ" dirty="0"/>
                    </a:p>
                  </a:txBody>
                  <a:tcPr anchor="ctr"/>
                </a:tc>
              </a:tr>
              <a:tr h="563033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Mozilla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Thunderbird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Microsoft Outlook</a:t>
                      </a:r>
                      <a:endParaRPr lang="cs-CZ" dirty="0"/>
                    </a:p>
                  </a:txBody>
                  <a:tcPr anchor="ctr"/>
                </a:tc>
              </a:tr>
              <a:tr h="563033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KMail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Lotus Notes</a:t>
                      </a:r>
                      <a:endParaRPr lang="cs-CZ" dirty="0"/>
                    </a:p>
                  </a:txBody>
                  <a:tcPr anchor="ctr"/>
                </a:tc>
              </a:tr>
              <a:tr h="563033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Eudora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Opera</a:t>
                      </a:r>
                      <a:endParaRPr lang="cs-CZ" dirty="0"/>
                    </a:p>
                  </a:txBody>
                  <a:tcPr anchor="ctr"/>
                </a:tc>
              </a:tr>
              <a:tr h="563033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SeaMonkey</a:t>
                      </a:r>
                      <a:r>
                        <a:rPr lang="cs-CZ" dirty="0" smtClean="0"/>
                        <a:t> Pošta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The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Bat</a:t>
                      </a:r>
                      <a:r>
                        <a:rPr lang="cs-CZ" dirty="0" smtClean="0"/>
                        <a:t>!</a:t>
                      </a:r>
                      <a:endParaRPr lang="cs-CZ" dirty="0"/>
                    </a:p>
                  </a:txBody>
                  <a:tcPr anchor="ctr"/>
                </a:tc>
              </a:tr>
              <a:tr h="563033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Mutt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Fox Mail</a:t>
                      </a:r>
                      <a:endParaRPr lang="cs-CZ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708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378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cap="all" dirty="0" smtClean="0">
                <a:latin typeface="Segoe UI Light" panose="020B0502040204020203" pitchFamily="34" charset="0"/>
              </a:rPr>
              <a:t>Co je email?</a:t>
            </a:r>
            <a:endParaRPr lang="cs-CZ" b="1" cap="all" dirty="0">
              <a:latin typeface="Segoe UI Light" panose="020B0502040204020203" pitchFamily="34" charset="0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628650" y="1007299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Popis e-mailového klienta</a:t>
            </a:r>
            <a:endParaRPr lang="cs-CZ" sz="2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677" y="1892300"/>
            <a:ext cx="6938024" cy="3730776"/>
          </a:xfrm>
          <a:prstGeom prst="rect">
            <a:avLst/>
          </a:prstGeom>
        </p:spPr>
      </p:pic>
      <p:grpSp>
        <p:nvGrpSpPr>
          <p:cNvPr id="7" name="Skupina 6"/>
          <p:cNvGrpSpPr/>
          <p:nvPr/>
        </p:nvGrpSpPr>
        <p:grpSpPr>
          <a:xfrm>
            <a:off x="1037577" y="2903220"/>
            <a:ext cx="1114408" cy="1384795"/>
            <a:chOff x="891540" y="2903220"/>
            <a:chExt cx="1114408" cy="1384795"/>
          </a:xfrm>
        </p:grpSpPr>
        <p:sp>
          <p:nvSpPr>
            <p:cNvPr id="8" name="Zaoblený obdélník 7"/>
            <p:cNvSpPr/>
            <p:nvPr/>
          </p:nvSpPr>
          <p:spPr>
            <a:xfrm>
              <a:off x="929640" y="2903220"/>
              <a:ext cx="1036320" cy="8229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" name="TextovéPole 8"/>
            <p:cNvSpPr txBox="1"/>
            <p:nvPr/>
          </p:nvSpPr>
          <p:spPr>
            <a:xfrm>
              <a:off x="891540" y="4011016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ea typeface="Segoe UI" panose="020B0502040204020203" pitchFamily="34" charset="0"/>
                  <a:cs typeface="Segoe UI Light" panose="020B0502040204020203" pitchFamily="34" charset="0"/>
                </a:rPr>
                <a:t>Složky e-mailu</a:t>
              </a:r>
              <a:endParaRPr lang="cs-CZ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Přímá spojnice se šipkou 9"/>
            <p:cNvCxnSpPr>
              <a:stCxn id="9" idx="0"/>
              <a:endCxn id="8" idx="2"/>
            </p:cNvCxnSpPr>
            <p:nvPr/>
          </p:nvCxnSpPr>
          <p:spPr>
            <a:xfrm flipH="1" flipV="1">
              <a:off x="1447800" y="3726180"/>
              <a:ext cx="944" cy="2848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Skupina 12"/>
          <p:cNvGrpSpPr/>
          <p:nvPr/>
        </p:nvGrpSpPr>
        <p:grpSpPr>
          <a:xfrm>
            <a:off x="527037" y="4651634"/>
            <a:ext cx="1584960" cy="1753901"/>
            <a:chOff x="381000" y="2903219"/>
            <a:chExt cx="1584960" cy="1753901"/>
          </a:xfrm>
        </p:grpSpPr>
        <p:sp>
          <p:nvSpPr>
            <p:cNvPr id="14" name="Zaoblený obdélník 13"/>
            <p:cNvSpPr/>
            <p:nvPr/>
          </p:nvSpPr>
          <p:spPr>
            <a:xfrm>
              <a:off x="929640" y="2903219"/>
              <a:ext cx="1036320" cy="97144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TextovéPole 14"/>
            <p:cNvSpPr txBox="1"/>
            <p:nvPr/>
          </p:nvSpPr>
          <p:spPr>
            <a:xfrm>
              <a:off x="381000" y="4380121"/>
              <a:ext cx="1398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ea typeface="Segoe UI" panose="020B0502040204020203" pitchFamily="34" charset="0"/>
                  <a:cs typeface="Segoe UI Light" panose="020B0502040204020203" pitchFamily="34" charset="0"/>
                </a:rPr>
                <a:t>Další funkce klienta</a:t>
              </a:r>
              <a:endParaRPr lang="cs-CZ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6" name="Přímá spojnice se šipkou 15"/>
            <p:cNvCxnSpPr>
              <a:stCxn id="15" idx="0"/>
              <a:endCxn id="14" idx="2"/>
            </p:cNvCxnSpPr>
            <p:nvPr/>
          </p:nvCxnSpPr>
          <p:spPr>
            <a:xfrm flipV="1">
              <a:off x="1080070" y="3874660"/>
              <a:ext cx="367730" cy="5054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>
            <a:off x="2089137" y="2259260"/>
            <a:ext cx="5962664" cy="4147881"/>
            <a:chOff x="929640" y="2903219"/>
            <a:chExt cx="5962664" cy="4147881"/>
          </a:xfrm>
        </p:grpSpPr>
        <p:sp>
          <p:nvSpPr>
            <p:cNvPr id="19" name="Zaoblený obdélník 18"/>
            <p:cNvSpPr/>
            <p:nvPr/>
          </p:nvSpPr>
          <p:spPr>
            <a:xfrm>
              <a:off x="929640" y="2903219"/>
              <a:ext cx="5962664" cy="336381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0" name="TextovéPole 19"/>
            <p:cNvSpPr txBox="1"/>
            <p:nvPr/>
          </p:nvSpPr>
          <p:spPr>
            <a:xfrm>
              <a:off x="1276220" y="6774101"/>
              <a:ext cx="557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2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ea typeface="Segoe UI" panose="020B0502040204020203" pitchFamily="34" charset="0"/>
                  <a:cs typeface="Segoe UI Light" panose="020B0502040204020203" pitchFamily="34" charset="0"/>
                </a:rPr>
                <a:t>Hlavní okno, v závislosti na zvolené funkci se zobrazují e-maily, kalendář, kontakty</a:t>
              </a:r>
              <a:endParaRPr lang="cs-CZ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1" name="Přímá spojnice se šipkou 20"/>
            <p:cNvCxnSpPr>
              <a:stCxn id="20" idx="0"/>
              <a:endCxn id="19" idx="2"/>
            </p:cNvCxnSpPr>
            <p:nvPr/>
          </p:nvCxnSpPr>
          <p:spPr>
            <a:xfrm flipH="1" flipV="1">
              <a:off x="3910972" y="6267034"/>
              <a:ext cx="154240" cy="5070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Skupina 27"/>
          <p:cNvGrpSpPr/>
          <p:nvPr/>
        </p:nvGrpSpPr>
        <p:grpSpPr>
          <a:xfrm>
            <a:off x="1075677" y="1521312"/>
            <a:ext cx="6934838" cy="737947"/>
            <a:chOff x="-1847265" y="2809766"/>
            <a:chExt cx="6638925" cy="712008"/>
          </a:xfrm>
        </p:grpSpPr>
        <p:sp>
          <p:nvSpPr>
            <p:cNvPr id="29" name="Zaoblený obdélník 28"/>
            <p:cNvSpPr/>
            <p:nvPr/>
          </p:nvSpPr>
          <p:spPr>
            <a:xfrm>
              <a:off x="-1847265" y="3293266"/>
              <a:ext cx="4313702" cy="22850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619998" y="2809766"/>
              <a:ext cx="4171662" cy="267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ea typeface="Segoe UI" panose="020B0502040204020203" pitchFamily="34" charset="0"/>
                  <a:cs typeface="Segoe UI Light" panose="020B0502040204020203" pitchFamily="34" charset="0"/>
                </a:rPr>
                <a:t>Klasické menu pro vytváření nových položek, možnost vyhledávání</a:t>
              </a:r>
              <a:endParaRPr lang="cs-CZ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31" name="Přímá spojnice se šipkou 30"/>
            <p:cNvCxnSpPr>
              <a:stCxn id="30" idx="1"/>
              <a:endCxn id="29" idx="0"/>
            </p:cNvCxnSpPr>
            <p:nvPr/>
          </p:nvCxnSpPr>
          <p:spPr>
            <a:xfrm flipH="1">
              <a:off x="309586" y="2943398"/>
              <a:ext cx="310412" cy="3498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9882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/>
          <p:cNvSpPr txBox="1">
            <a:spLocks/>
          </p:cNvSpPr>
          <p:nvPr/>
        </p:nvSpPr>
        <p:spPr>
          <a:xfrm>
            <a:off x="578644" y="159887"/>
            <a:ext cx="7886700" cy="8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000" b="1" dirty="0" smtClean="0">
                <a:latin typeface="Segoe UI Light" panose="020B0502040204020203" pitchFamily="34" charset="0"/>
              </a:rPr>
              <a:t>Zadání</a:t>
            </a:r>
            <a:r>
              <a:rPr lang="cs-CZ" b="1" dirty="0" smtClean="0">
                <a:latin typeface="Segoe UI Light" panose="020B0502040204020203" pitchFamily="34" charset="0"/>
              </a:rPr>
              <a:t> úkolů</a:t>
            </a:r>
            <a:endParaRPr lang="cs-CZ" b="1" dirty="0">
              <a:solidFill>
                <a:srgbClr val="FF0000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1095375" y="1400175"/>
            <a:ext cx="79744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cs-CZ" sz="1600" dirty="0" smtClean="0">
                <a:latin typeface="Segoe UI Light" panose="020B0502040204020203" pitchFamily="34" charset="0"/>
              </a:rPr>
              <a:t>Najděte 3 české a 3 zahraniční bezplatné mail servery?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cs-CZ" sz="1600" dirty="0" smtClean="0">
                <a:latin typeface="Segoe UI Light" panose="020B0502040204020203" pitchFamily="34" charset="0"/>
              </a:rPr>
              <a:t>Kde jsou uložené e-maily, když používáte protokol POP3 a kde při použití </a:t>
            </a:r>
            <a:r>
              <a:rPr lang="cs-CZ" sz="1600" dirty="0" err="1" smtClean="0">
                <a:latin typeface="Segoe UI Light" panose="020B0502040204020203" pitchFamily="34" charset="0"/>
              </a:rPr>
              <a:t>IMAPu</a:t>
            </a:r>
            <a:r>
              <a:rPr lang="cs-CZ" sz="1600" dirty="0" smtClean="0">
                <a:latin typeface="Segoe UI Light" panose="020B0502040204020203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cs-CZ" sz="1600" dirty="0" smtClean="0">
                <a:latin typeface="Segoe UI Light" panose="020B0502040204020203" pitchFamily="34" charset="0"/>
              </a:rPr>
              <a:t>Jak se říká nevyžádané poště?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cs-CZ" sz="1600" dirty="0" smtClean="0">
                <a:latin typeface="Segoe UI Light" panose="020B0502040204020203" pitchFamily="34" charset="0"/>
              </a:rPr>
              <a:t>Odešlete zkušební e-mail,</a:t>
            </a:r>
          </a:p>
          <a:p>
            <a:pPr lvl="1">
              <a:lnSpc>
                <a:spcPct val="150000"/>
              </a:lnSpc>
            </a:pPr>
            <a:r>
              <a:rPr lang="cs-CZ" sz="1600" dirty="0" smtClean="0">
                <a:latin typeface="Segoe UI Light" panose="020B0502040204020203" pitchFamily="34" charset="0"/>
              </a:rPr>
              <a:t>tak aby nikdo z příjemců </a:t>
            </a:r>
            <a:r>
              <a:rPr lang="cs-CZ" sz="1600" dirty="0" smtClean="0">
                <a:latin typeface="Segoe UI Light" panose="020B0502040204020203" pitchFamily="34" charset="0"/>
              </a:rPr>
              <a:t>nevěděl, kolik </a:t>
            </a:r>
            <a:r>
              <a:rPr lang="cs-CZ" sz="1600" dirty="0" smtClean="0">
                <a:latin typeface="Segoe UI Light" panose="020B0502040204020203" pitchFamily="34" charset="0"/>
              </a:rPr>
              <a:t>lidí dostalo stejný email!</a:t>
            </a:r>
            <a:endParaRPr lang="cs-CZ" sz="1600" dirty="0">
              <a:latin typeface="Segoe UI Light" panose="020B0502040204020203" pitchFamily="34" charset="0"/>
            </a:endParaRPr>
          </a:p>
        </p:txBody>
      </p:sp>
      <p:sp>
        <p:nvSpPr>
          <p:cNvPr id="4" name="TextovéPole 2"/>
          <p:cNvSpPr txBox="1"/>
          <p:nvPr/>
        </p:nvSpPr>
        <p:spPr>
          <a:xfrm>
            <a:off x="1095375" y="3767791"/>
            <a:ext cx="79836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>
                <a:solidFill>
                  <a:srgbClr val="FF0000"/>
                </a:solidFill>
              </a:rPr>
              <a:t>Odpovědi zapište do souboru ve Wordu s názvem </a:t>
            </a:r>
            <a:r>
              <a:rPr lang="cs-CZ" smtClean="0">
                <a:solidFill>
                  <a:srgbClr val="FF0000"/>
                </a:solidFill>
              </a:rPr>
              <a:t>„ICT_I_S1_10“</a:t>
            </a:r>
            <a:endParaRPr lang="cs-CZ" dirty="0" smtClean="0">
              <a:solidFill>
                <a:srgbClr val="FF0000"/>
              </a:solidFill>
            </a:endParaRPr>
          </a:p>
          <a:p>
            <a:r>
              <a:rPr lang="cs-CZ" sz="1600" dirty="0" smtClean="0"/>
              <a:t>Můžete použít program Výstřižky a vložit do Wordu výřez obrazovky!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xmlns="" val="1365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3136</TotalTime>
  <Words>582</Words>
  <Application>Microsoft Office PowerPoint</Application>
  <PresentationFormat>Předvádění na obrazovce (4:3)</PresentationFormat>
  <Paragraphs>142</Paragraphs>
  <Slides>12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Office Theme</vt:lpstr>
      <vt:lpstr>Snímek 1</vt:lpstr>
      <vt:lpstr>Co je email?</vt:lpstr>
      <vt:lpstr>Co je email?</vt:lpstr>
      <vt:lpstr>Co je email?</vt:lpstr>
      <vt:lpstr>Co je email?</vt:lpstr>
      <vt:lpstr>Co je email?</vt:lpstr>
      <vt:lpstr>Co je email?</vt:lpstr>
      <vt:lpstr>Co je email?</vt:lpstr>
      <vt:lpstr>Snímek 9</vt:lpstr>
      <vt:lpstr>Snímek 10</vt:lpstr>
      <vt:lpstr>Snímek 11</vt:lpstr>
      <vt:lpstr>Snímek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admin</dc:creator>
  <cp:lastModifiedBy>Dum</cp:lastModifiedBy>
  <cp:revision>262</cp:revision>
  <cp:lastPrinted>2013-05-29T10:30:23Z</cp:lastPrinted>
  <dcterms:created xsi:type="dcterms:W3CDTF">2013-05-29T06:59:46Z</dcterms:created>
  <dcterms:modified xsi:type="dcterms:W3CDTF">2014-06-30T18:40:18Z</dcterms:modified>
</cp:coreProperties>
</file>