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ebdbcd1d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ebdbcd1d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ebdbcd1d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4ebdbcd1d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ebdbcd1d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ebdbcd1d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ebdbcd1d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4ebdbcd1d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ebdbcd1d9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4ebdbcd1d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r.wikipedia.org/wiki/H%C4%B1zl%C4%B1_s%C4%B1ralama" TargetMode="External"/><Relationship Id="rId4" Type="http://schemas.openxmlformats.org/officeDocument/2006/relationships/hyperlink" Target="https://tr.wikipedia.org/wiki/Birle%C5%9Ftirmeli_s%C4%B1ralama" TargetMode="External"/><Relationship Id="rId5" Type="http://schemas.openxmlformats.org/officeDocument/2006/relationships/hyperlink" Target="https://tr.wikipedia.org/wiki/Y%C4%B1%C4%9F%C4%B1n_s%C4%B1ralamas%C4%B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r.wikipedia.org/wiki/B%C3%BCy%C3%BCk_O_G%C3%B6sterim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95825" y="1635288"/>
            <a:ext cx="4255500" cy="1872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900"/>
              <a:t>Insertion Sort</a:t>
            </a:r>
            <a:endParaRPr i="1"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43675" y="862025"/>
            <a:ext cx="5229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02122"/>
                </a:solidFill>
                <a:highlight>
                  <a:schemeClr val="accent3"/>
                </a:highlight>
              </a:rPr>
              <a:t>Insertion Sort</a:t>
            </a:r>
            <a:r>
              <a:rPr lang="en" sz="1800">
                <a:solidFill>
                  <a:srgbClr val="202122"/>
                </a:solidFill>
                <a:highlight>
                  <a:schemeClr val="accent3"/>
                </a:highlight>
              </a:rPr>
              <a:t> ( Ingilis:  </a:t>
            </a:r>
            <a:r>
              <a:rPr i="1" lang="en" sz="1800">
                <a:solidFill>
                  <a:srgbClr val="202122"/>
                </a:solidFill>
                <a:highlight>
                  <a:schemeClr val="accent3"/>
                </a:highlight>
              </a:rPr>
              <a:t>Insertion Sort</a:t>
            </a:r>
            <a:r>
              <a:rPr lang="en" sz="1800">
                <a:solidFill>
                  <a:srgbClr val="202122"/>
                </a:solidFill>
                <a:highlight>
                  <a:schemeClr val="accent3"/>
                </a:highlight>
              </a:rPr>
              <a:t> ) kompüter elmində istifadə edilən çeşidləmə alqoritmidir və hər addımda element üzrə çeşidlənmiş massiv “Array” elementi yaradır . Böyük massivlərlə “Array” işləyərkən </a:t>
            </a:r>
            <a:r>
              <a:rPr lang="en" sz="1800">
                <a:solidFill>
                  <a:srgbClr val="202122"/>
                </a:solidFill>
                <a:highlight>
                  <a:schemeClr val="accent3"/>
                </a:highlight>
              </a:rPr>
              <a:t> </a:t>
            </a:r>
            <a:r>
              <a:rPr lang="en" sz="1800" u="sng">
                <a:solidFill>
                  <a:srgbClr val="FF0000"/>
                </a:solidFill>
                <a:highlight>
                  <a:schemeClr val="accent3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quicksort</a:t>
            </a:r>
            <a:r>
              <a:rPr lang="en"/>
              <a:t>,</a:t>
            </a:r>
            <a:r>
              <a:rPr lang="en" sz="1800">
                <a:solidFill>
                  <a:srgbClr val="FF0000"/>
                </a:solidFill>
                <a:highlight>
                  <a:schemeClr val="accent3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merge sort</a:t>
            </a:r>
            <a:r>
              <a:rPr lang="en" sz="1800">
                <a:solidFill>
                  <a:srgbClr val="202122"/>
                </a:solidFill>
                <a:highlight>
                  <a:schemeClr val="accent3"/>
                </a:highlight>
              </a:rPr>
              <a:t> və </a:t>
            </a:r>
            <a:r>
              <a:rPr lang="en" sz="1800">
                <a:solidFill>
                  <a:srgbClr val="FF0000"/>
                </a:solidFill>
                <a:highlight>
                  <a:schemeClr val="accent3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heap sort</a:t>
            </a:r>
            <a:r>
              <a:rPr lang="en" sz="1800">
                <a:solidFill>
                  <a:srgbClr val="202122"/>
                </a:solidFill>
                <a:highlight>
                  <a:schemeClr val="accent3"/>
                </a:highlight>
              </a:rPr>
              <a:t> daha təkmil çeşidləmə alqoritmlərindən daha az səmərəlidir . Bununla belə, onun bəzi üstünlükləri də var:</a:t>
            </a:r>
            <a:endParaRPr sz="1800"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/>
        </p:nvSpPr>
        <p:spPr>
          <a:xfrm>
            <a:off x="71850" y="1471200"/>
            <a:ext cx="670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685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Tətbiq etmək asandır.</a:t>
            </a:r>
            <a:endParaRPr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-3175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Kiçik Datasetlərdə istifadə edildikdə səmərəlidir.</a:t>
            </a:r>
            <a:endParaRPr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-3175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Əksəriyyəti artıq çeşidlənmiş massivlərdə istifadə edildikdə səmərəlidir.</a:t>
            </a:r>
            <a:endParaRPr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-3175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mürəkkəblik</a:t>
            </a:r>
            <a:endParaRPr>
              <a:solidFill>
                <a:srgbClr val="3366CC"/>
              </a:solidFill>
              <a:highlight>
                <a:schemeClr val="accent3"/>
              </a:highlight>
              <a:uFill>
                <a:noFill/>
              </a:uFill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175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O , </a:t>
            </a:r>
            <a:r>
              <a:rPr lang="en">
                <a:solidFill>
                  <a:srgbClr val="FF0000"/>
                </a:solidFill>
                <a:highlight>
                  <a:schemeClr val="accent3"/>
                </a:highlight>
              </a:rPr>
              <a:t>selective sort </a:t>
            </a:r>
            <a:r>
              <a:rPr lang="en">
                <a:highlight>
                  <a:schemeClr val="accent3"/>
                </a:highlight>
              </a:rPr>
              <a:t>və</a:t>
            </a:r>
            <a:r>
              <a:rPr lang="en">
                <a:solidFill>
                  <a:srgbClr val="FF0000"/>
                </a:solidFill>
                <a:highlight>
                  <a:schemeClr val="accent3"/>
                </a:highlight>
              </a:rPr>
              <a:t> buble sort</a:t>
            </a: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 kimi əksər yalın çeşidləmə alqoritmlərindən daha səmərəlidir .</a:t>
            </a:r>
            <a:endParaRPr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-3175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Bu, sabit çeşidləmə alqoritmidir (faktiki siyahıda bərabər dəyərli elementlərin nisbi mövqelərini dəyişmir)</a:t>
            </a:r>
            <a:endParaRPr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-3175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Əlavə yaddaş sahəsi tələb etməyən massivi yerində çeşidləyir.</a:t>
            </a:r>
            <a:endParaRPr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-3175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Çeşidlənəcək massivlərin hamısının alqoritmə giriş olması lazım deyil. Massiv həm də hissə-hissə idxal edilə bilər və çeşidləmə prosesi zamanı massivə yeni məlumatlar əlavə edilə bilər.</a:t>
            </a:r>
            <a:endParaRPr>
              <a:solidFill>
                <a:srgbClr val="202122"/>
              </a:solidFill>
              <a:highlight>
                <a:schemeClr val="accent3"/>
              </a:highlight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1408000" y="284375"/>
            <a:ext cx="439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202122"/>
                </a:solidFill>
                <a:highlight>
                  <a:schemeClr val="accent3"/>
                </a:highlight>
              </a:rPr>
              <a:t>Insertion Sort üstünlükləri:</a:t>
            </a:r>
            <a:endParaRPr b="1" i="1" sz="2400"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/>
        </p:nvSpPr>
        <p:spPr>
          <a:xfrm>
            <a:off x="502875" y="143675"/>
            <a:ext cx="26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None/>
            </a:pPr>
            <a:r>
              <a:rPr lang="en" sz="2400"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İş prinsipi:</a:t>
            </a:r>
            <a:endParaRPr sz="2400">
              <a:highlight>
                <a:schemeClr val="accent3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3577550" y="252400"/>
            <a:ext cx="5976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2"/>
                </a:solidFill>
                <a:highlight>
                  <a:schemeClr val="accent3"/>
                </a:highlight>
              </a:rPr>
              <a:t>Additive Sorting</a:t>
            </a:r>
            <a:r>
              <a:rPr lang="en" sz="1600">
                <a:solidFill>
                  <a:srgbClr val="202122"/>
                </a:solidFill>
                <a:highlight>
                  <a:schemeClr val="accent3"/>
                </a:highlight>
              </a:rPr>
              <a:t> girişi aid olduğu massivdə</a:t>
            </a:r>
            <a:r>
              <a:rPr lang="en" sz="1600">
                <a:solidFill>
                  <a:srgbClr val="FF0000"/>
                </a:solidFill>
                <a:highlight>
                  <a:schemeClr val="accent3"/>
                </a:highlight>
              </a:rPr>
              <a:t>”array”</a:t>
            </a:r>
            <a:r>
              <a:rPr lang="en" sz="1600">
                <a:solidFill>
                  <a:srgbClr val="202122"/>
                </a:solidFill>
                <a:highlight>
                  <a:schemeClr val="accent3"/>
                </a:highlight>
              </a:rPr>
              <a:t> </a:t>
            </a:r>
            <a:endParaRPr sz="1600"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2"/>
                </a:solidFill>
                <a:highlight>
                  <a:schemeClr val="accent3"/>
                </a:highlight>
              </a:rPr>
              <a:t>yerləşdirmək və beləliklə də hər bir dövrədə yoxlanılması </a:t>
            </a:r>
            <a:endParaRPr sz="1600"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2"/>
                </a:solidFill>
                <a:highlight>
                  <a:schemeClr val="accent3"/>
                </a:highlight>
              </a:rPr>
              <a:t>lazım olan qeydlərin sayını azaltmaq prinsipi üzərində işləyir.</a:t>
            </a:r>
            <a:endParaRPr sz="1600"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2"/>
                </a:solidFill>
                <a:highlight>
                  <a:schemeClr val="accent3"/>
                </a:highlight>
              </a:rPr>
              <a:t> Bu vəziyyəti əlimizə oyun kartları qoymaqla müqayisə edə bilərik. İşarələnmiş kağız/daxiletmə əvvəl və daha böyük </a:t>
            </a:r>
            <a:endParaRPr sz="1600"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2"/>
                </a:solidFill>
                <a:highlight>
                  <a:schemeClr val="accent3"/>
                </a:highlight>
              </a:rPr>
              <a:t>rəqəm qalmayana qədər yenidən çəkilir. Bunun arxasın-</a:t>
            </a:r>
            <a:endParaRPr sz="1600"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2"/>
                </a:solidFill>
                <a:highlight>
                  <a:schemeClr val="accent3"/>
                </a:highlight>
              </a:rPr>
              <a:t>dakı bütün indekslər bir addım geri çəkilir, buna görə də </a:t>
            </a:r>
            <a:endParaRPr sz="1600"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2"/>
                </a:solidFill>
                <a:highlight>
                  <a:schemeClr val="accent3"/>
                </a:highlight>
              </a:rPr>
              <a:t>bu dövrədə hər bir addım bizi əmin edir ki, bütün qeyd</a:t>
            </a:r>
            <a:endParaRPr sz="1600"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2"/>
                </a:solidFill>
                <a:highlight>
                  <a:schemeClr val="accent3"/>
                </a:highlight>
              </a:rPr>
              <a:t> olunan qeydlər öz qaydasındadır, onların qarşısında</a:t>
            </a:r>
            <a:endParaRPr sz="1600"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2"/>
                </a:solidFill>
                <a:highlight>
                  <a:schemeClr val="accent3"/>
                </a:highlight>
              </a:rPr>
              <a:t> yalnız həmin qeyddən daha az rəqəmlər qalır.</a:t>
            </a:r>
            <a:endParaRPr sz="1600">
              <a:highlight>
                <a:schemeClr val="accent3"/>
              </a:highlight>
            </a:endParaRPr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5" y="1609125"/>
            <a:ext cx="3394410" cy="34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/>
        </p:nvSpPr>
        <p:spPr>
          <a:xfrm>
            <a:off x="86225" y="359200"/>
            <a:ext cx="4884900" cy="4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3"/>
                </a:highlight>
              </a:rPr>
              <a:t>Addım-addım nümunə </a:t>
            </a:r>
            <a:endParaRPr>
              <a:solidFill>
                <a:srgbClr val="54595D"/>
              </a:solidFill>
              <a:highlight>
                <a:schemeClr val="accent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8 2 4 9 3 6 --- &gt; Bu bizim sırasız, xam massivimizdir</a:t>
            </a:r>
            <a:r>
              <a:rPr lang="en">
                <a:solidFill>
                  <a:srgbClr val="FF0000"/>
                </a:solidFill>
                <a:highlight>
                  <a:schemeClr val="accent3"/>
                </a:highlight>
              </a:rPr>
              <a:t>”Array”</a:t>
            </a: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.</a:t>
            </a:r>
            <a:endParaRPr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8* 2 4 9 3 6 --- &gt; 8 massivinin</a:t>
            </a:r>
            <a:r>
              <a:rPr lang="en">
                <a:solidFill>
                  <a:srgbClr val="FF0000"/>
                </a:solidFill>
                <a:highlight>
                  <a:schemeClr val="accent3"/>
                </a:highlight>
              </a:rPr>
              <a:t>”Array”</a:t>
            </a: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 birinci indeksi seçilir. Daha əvvəl başqa dəyər olmadığı üçün növbəti addıma keçilir.</a:t>
            </a:r>
            <a:endParaRPr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202122"/>
                </a:solidFill>
                <a:highlight>
                  <a:schemeClr val="accent3"/>
                </a:highlight>
              </a:rPr>
              <a:t>8</a:t>
            </a: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 2* 4 9 3 6 --- &gt; Massivin</a:t>
            </a:r>
            <a:r>
              <a:rPr lang="en">
                <a:solidFill>
                  <a:srgbClr val="FF0000"/>
                </a:solidFill>
                <a:highlight>
                  <a:schemeClr val="accent3"/>
                </a:highlight>
              </a:rPr>
              <a:t>”Array”</a:t>
            </a: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 ikinci indeksi 2 seçildi və hazırda saxladığımız massivin</a:t>
            </a:r>
            <a:r>
              <a:rPr lang="en">
                <a:solidFill>
                  <a:srgbClr val="FF0000"/>
                </a:solidFill>
                <a:highlight>
                  <a:schemeClr val="accent3"/>
                </a:highlight>
              </a:rPr>
              <a:t>”Array”</a:t>
            </a: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 2 rəqəmindən böyük dəyər başlanğıca daşınacaq və 8 ilə əvəz olunacaq.</a:t>
            </a:r>
            <a:endParaRPr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2 </a:t>
            </a:r>
            <a:r>
              <a:rPr lang="en" u="sng">
                <a:solidFill>
                  <a:srgbClr val="202122"/>
                </a:solidFill>
                <a:highlight>
                  <a:schemeClr val="accent3"/>
                </a:highlight>
              </a:rPr>
              <a:t>8</a:t>
            </a: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 4* 9 3 6 --- &gt; Oxşar əməliyyatları ardıcıllıqla bütün indekslərə tətbiq edirik.</a:t>
            </a:r>
            <a:endParaRPr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2 4 8 9* 3 6</a:t>
            </a:r>
            <a:endParaRPr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2 </a:t>
            </a:r>
            <a:r>
              <a:rPr lang="en" u="sng">
                <a:solidFill>
                  <a:srgbClr val="202122"/>
                </a:solidFill>
                <a:highlight>
                  <a:schemeClr val="accent3"/>
                </a:highlight>
              </a:rPr>
              <a:t>4</a:t>
            </a: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 8 9 3* 6</a:t>
            </a:r>
            <a:endParaRPr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2 3 4 </a:t>
            </a:r>
            <a:r>
              <a:rPr lang="en" u="sng">
                <a:solidFill>
                  <a:srgbClr val="202122"/>
                </a:solidFill>
                <a:highlight>
                  <a:schemeClr val="accent3"/>
                </a:highlight>
              </a:rPr>
              <a:t>8</a:t>
            </a: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 9 6*</a:t>
            </a:r>
            <a:endParaRPr>
              <a:solidFill>
                <a:srgbClr val="202122"/>
              </a:solidFill>
              <a:highlight>
                <a:schemeClr val="accent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2 3 4 6 8 9 --- &gt; Sıralanmış massivimiz </a:t>
            </a:r>
            <a:r>
              <a:rPr lang="en">
                <a:solidFill>
                  <a:srgbClr val="FF0000"/>
                </a:solidFill>
                <a:highlight>
                  <a:schemeClr val="accent3"/>
                </a:highlight>
              </a:rPr>
              <a:t>”Array”</a:t>
            </a:r>
            <a:r>
              <a:rPr lang="en">
                <a:solidFill>
                  <a:srgbClr val="202122"/>
                </a:solidFill>
                <a:highlight>
                  <a:schemeClr val="accent3"/>
                </a:highlight>
              </a:rPr>
              <a:t> .</a:t>
            </a:r>
            <a:endParaRPr>
              <a:solidFill>
                <a:srgbClr val="202122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DIQQƏTİNİZƏ GÖRƏ TƏŞƏKKÜRLƏR!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