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700" r:id="rId1"/>
  </p:sldMasterIdLst>
  <p:notesMasterIdLst>
    <p:notesMasterId r:id="rId14"/>
  </p:notesMasterIdLst>
  <p:sldIdLst>
    <p:sldId id="256" r:id="rId2"/>
    <p:sldId id="267" r:id="rId3"/>
    <p:sldId id="258" r:id="rId4"/>
    <p:sldId id="259" r:id="rId5"/>
    <p:sldId id="260" r:id="rId6"/>
    <p:sldId id="261" r:id="rId7"/>
    <p:sldId id="262" r:id="rId8"/>
    <p:sldId id="263" r:id="rId9"/>
    <p:sldId id="264" r:id="rId10"/>
    <p:sldId id="265" r:id="rId11"/>
    <p:sldId id="257" r:id="rId12"/>
    <p:sldId id="268" r:id="rId13"/>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Shah" initials="RS" lastIdx="1" clrIdx="0">
    <p:extLst>
      <p:ext uri="{19B8F6BF-5375-455C-9EA6-DF929625EA0E}">
        <p15:presenceInfo xmlns="" xmlns:p15="http://schemas.microsoft.com/office/powerpoint/2012/main" userId="a7f163436df7ed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 uri="{1BD7E111-0CB8-44D6-8891-C1BB2F81B7CC}">
      <p1710:readonlyRecommended xmlns="" xmlns:p1710="http://schemas.microsoft.com/office/powerpoint/2017/10/main" val="1"/>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ED2CE"/>
          </a:solidFill>
        </a:fill>
      </a:tcStyle>
    </a:wholeTbl>
    <a:band2H>
      <a:tcTxStyle/>
      <a:tcStyle>
        <a:tcBdr/>
        <a:fill>
          <a:solidFill>
            <a:srgbClr val="F7EAE8"/>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ill Sans MT"/>
          <a:ea typeface="Gill Sans MT"/>
          <a:cs typeface="Gill Sans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MT"/>
          <a:ea typeface="Gill Sans MT"/>
          <a:cs typeface="Gill Sans M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8" name="Shape 108"/>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09" name="Shape 10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697172672"/>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4/9/2023</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4/9/2023</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4/9/2023</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4/9/2023</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4/9/2023</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dirty="0"/>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4/9/2023</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dirty="0"/>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4/9/2023</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dirty="0"/>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4/9/2023</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dirty="0"/>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4/9/2023</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dirty="0"/>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4/9/2023</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4/9/2023</a:t>
            </a:fld>
            <a:endParaRPr lang="en-US" dirty="0"/>
          </a:p>
        </p:txBody>
      </p:sp>
      <p:sp>
        <p:nvSpPr>
          <p:cNvPr id="9" name="Slide Number Placeholder 8"/>
          <p:cNvSpPr>
            <a:spLocks noGrp="1"/>
          </p:cNvSpPr>
          <p:nvPr>
            <p:ph type="sldNum" sz="quarter" idx="11"/>
          </p:nvPr>
        </p:nvSpPr>
        <p:spPr/>
        <p:txBody>
          <a:bodyPr/>
          <a:lstStyle/>
          <a:p>
            <a:fld id="{86CB4B4D-7CA3-9044-876B-883B54F8677D}" type="slidenum">
              <a:rPr lang="en-IN" smtClean="0"/>
              <a:t>‹#›</a:t>
            </a:fld>
            <a:endParaRPr lang="en-IN" dirty="0"/>
          </a:p>
        </p:txBody>
      </p:sp>
      <p:sp>
        <p:nvSpPr>
          <p:cNvPr id="10" name="Footer Placeholder 9"/>
          <p:cNvSpPr>
            <a:spLocks noGrp="1"/>
          </p:cNvSpPr>
          <p:nvPr>
            <p:ph type="ftr" sz="quarter" idx="12"/>
          </p:nvPr>
        </p:nvSpPr>
        <p:spPr/>
        <p:txBody>
          <a:bodyPr/>
          <a:lstStyle/>
          <a:p>
            <a:endParaRPr kumimoji="0" lang="en-US" dirty="0"/>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6CB4B4D-7CA3-9044-876B-883B54F8677D}" type="slidenum">
              <a:rPr lang="en-IN" smtClean="0"/>
              <a:t>‹#›</a:t>
            </a:fld>
            <a:endParaRPr lang="en-IN"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algn="ctr" eaLnBrk="1" latinLnBrk="0" hangingPunct="1"/>
            <a:endParaRPr kumimoji="0" lang="en-US" sz="1000" dirty="0">
              <a:solidFill>
                <a:schemeClr val="tx2">
                  <a:shade val="50000"/>
                </a:schemeClr>
              </a:solidFill>
            </a:endParaRP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pPr eaLnBrk="1" latinLnBrk="0" hangingPunct="1"/>
            <a:fld id="{E637BB6B-EE1B-48FB-8575-0D55C373DE88}" type="datetimeFigureOut">
              <a:rPr lang="en-US" smtClean="0"/>
              <a:pPr eaLnBrk="1" latinLnBrk="0" hangingPunct="1"/>
              <a:t>4/9/2023</a:t>
            </a:fld>
            <a:endParaRPr lang="en-US" sz="1000" dirty="0">
              <a:solidFill>
                <a:schemeClr val="tx2">
                  <a:shade val="50000"/>
                </a:schemeClr>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 name="Prepared By:                    Guided By:…"/>
          <p:cNvSpPr txBox="1">
            <a:spLocks noGrp="1"/>
          </p:cNvSpPr>
          <p:nvPr>
            <p:ph type="body" sz="quarter" idx="4294967295"/>
          </p:nvPr>
        </p:nvSpPr>
        <p:spPr>
          <a:xfrm>
            <a:off x="341671" y="4870194"/>
            <a:ext cx="7696200" cy="1524000"/>
          </a:xfrm>
          <a:prstGeom prst="rect">
            <a:avLst/>
          </a:prstGeom>
        </p:spPr>
        <p:txBody>
          <a:bodyPr lIns="0" tIns="0" rIns="0" bIns="0">
            <a:normAutofit lnSpcReduction="10000"/>
          </a:bodyPr>
          <a:lstStyle/>
          <a:p>
            <a:pPr marL="0" indent="25400">
              <a:buSzTx/>
              <a:buFont typeface="Wingdings 2"/>
              <a:buNone/>
              <a:defRPr sz="2000" b="1">
                <a:latin typeface="+mn-lt"/>
                <a:ea typeface="+mn-ea"/>
                <a:cs typeface="+mn-cs"/>
                <a:sym typeface="Calibri"/>
              </a:defRPr>
            </a:pPr>
            <a:r>
              <a:rPr dirty="0"/>
              <a:t>Prepared By:			</a:t>
            </a:r>
          </a:p>
          <a:p>
            <a:pPr marL="0" indent="25400">
              <a:buSzTx/>
              <a:buFont typeface="Wingdings 2"/>
              <a:buNone/>
              <a:defRPr sz="1800">
                <a:latin typeface="+mn-lt"/>
                <a:ea typeface="+mn-ea"/>
                <a:cs typeface="+mn-cs"/>
                <a:sym typeface="Calibri"/>
              </a:defRPr>
            </a:pPr>
            <a:r>
              <a:rPr lang="en-IN" dirty="0"/>
              <a:t>Memon Ilsa</a:t>
            </a:r>
            <a:r>
              <a:rPr dirty="0"/>
              <a:t> (</a:t>
            </a:r>
            <a:r>
              <a:rPr lang="en-IN" dirty="0"/>
              <a:t>202203103520016</a:t>
            </a:r>
            <a:r>
              <a:rPr dirty="0" smtClean="0"/>
              <a:t>). </a:t>
            </a:r>
            <a:endParaRPr lang="en-US" dirty="0" smtClean="0"/>
          </a:p>
          <a:p>
            <a:pPr marL="0" indent="25400">
              <a:buSzTx/>
              <a:buFont typeface="Wingdings 2"/>
              <a:buNone/>
              <a:defRPr sz="1800">
                <a:latin typeface="+mn-lt"/>
                <a:ea typeface="+mn-ea"/>
                <a:cs typeface="+mn-cs"/>
                <a:sym typeface="Calibri"/>
              </a:defRPr>
            </a:pPr>
            <a:r>
              <a:rPr lang="en-US" dirty="0" smtClean="0"/>
              <a:t>Patel Eruamnaaz (202203103520096).</a:t>
            </a:r>
            <a:endParaRPr dirty="0"/>
          </a:p>
          <a:p>
            <a:pPr marL="0" indent="25400">
              <a:buSzTx/>
              <a:buFont typeface="Wingdings 2"/>
              <a:buNone/>
              <a:defRPr sz="1800">
                <a:latin typeface="+mn-lt"/>
                <a:ea typeface="+mn-ea"/>
                <a:cs typeface="+mn-cs"/>
                <a:sym typeface="Calibri"/>
              </a:defRPr>
            </a:pPr>
            <a:r>
              <a:rPr dirty="0"/>
              <a:t>B.Tech. </a:t>
            </a:r>
            <a:r>
              <a:rPr dirty="0" smtClean="0"/>
              <a:t>CSE</a:t>
            </a:r>
            <a:r>
              <a:rPr lang="en-IN" dirty="0" smtClean="0"/>
              <a:t> </a:t>
            </a:r>
            <a:r>
              <a:rPr dirty="0" smtClean="0"/>
              <a:t>(</a:t>
            </a:r>
            <a:r>
              <a:rPr lang="en-US" dirty="0" smtClean="0"/>
              <a:t>4</a:t>
            </a:r>
            <a:r>
              <a:rPr lang="en-US" baseline="30000" dirty="0" smtClean="0"/>
              <a:t>th</a:t>
            </a:r>
            <a:r>
              <a:rPr lang="en-US" dirty="0" smtClean="0"/>
              <a:t> </a:t>
            </a:r>
            <a:r>
              <a:rPr dirty="0" smtClean="0"/>
              <a:t> </a:t>
            </a:r>
            <a:r>
              <a:rPr dirty="0"/>
              <a:t>Semester</a:t>
            </a:r>
            <a:r>
              <a:rPr dirty="0" smtClean="0"/>
              <a:t>)</a:t>
            </a:r>
            <a:endParaRPr dirty="0"/>
          </a:p>
          <a:p>
            <a:pPr marL="0" indent="25400">
              <a:buSzTx/>
              <a:buFont typeface="Wingdings 2"/>
              <a:buNone/>
              <a:defRPr sz="1800">
                <a:latin typeface="+mn-lt"/>
                <a:ea typeface="+mn-ea"/>
                <a:cs typeface="+mn-cs"/>
                <a:sym typeface="Calibri"/>
              </a:defRPr>
            </a:pPr>
            <a:r>
              <a:rPr dirty="0"/>
              <a:t>AMTICS.                       		                </a:t>
            </a:r>
            <a:r>
              <a:rPr dirty="0" smtClean="0"/>
              <a:t>                                                             </a:t>
            </a:r>
            <a:endParaRPr dirty="0"/>
          </a:p>
        </p:txBody>
      </p:sp>
      <p:pic>
        <p:nvPicPr>
          <p:cNvPr id="113" name="UTU" descr="UTU"/>
          <p:cNvPicPr>
            <a:picLocks noChangeAspect="1"/>
          </p:cNvPicPr>
          <p:nvPr/>
        </p:nvPicPr>
        <p:blipFill>
          <a:blip r:embed="rId2"/>
          <a:stretch>
            <a:fillRect/>
          </a:stretch>
        </p:blipFill>
        <p:spPr>
          <a:xfrm>
            <a:off x="341671" y="152400"/>
            <a:ext cx="1676400" cy="1295400"/>
          </a:xfrm>
          <a:prstGeom prst="rect">
            <a:avLst/>
          </a:prstGeom>
          <a:ln w="12700">
            <a:miter lim="400000"/>
          </a:ln>
        </p:spPr>
      </p:pic>
      <p:pic>
        <p:nvPicPr>
          <p:cNvPr id="6" name="Picture 8">
            <a:extLst>
              <a:ext uri="{FF2B5EF4-FFF2-40B4-BE49-F238E27FC236}">
                <a16:creationId xmlns:a16="http://schemas.microsoft.com/office/drawing/2014/main" xmlns="" id="{60EED769-E841-75C0-1C0D-55D13F686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38" y="152400"/>
            <a:ext cx="1476327" cy="12708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138516" y="2094272"/>
            <a:ext cx="4601496" cy="830997"/>
          </a:xfrm>
          <a:prstGeom prst="rect">
            <a:avLst/>
          </a:prstGeom>
          <a:noFill/>
        </p:spPr>
        <p:txBody>
          <a:bodyPr wrap="square" rtlCol="0">
            <a:spAutoFit/>
          </a:bodyPr>
          <a:lstStyle/>
          <a:p>
            <a:pPr algn="ctr"/>
            <a:r>
              <a:rPr lang="en-US" sz="4800" b="1" dirty="0" smtClean="0"/>
              <a:t>PROJECT </a:t>
            </a:r>
            <a:r>
              <a:rPr lang="en-US" sz="4800" b="1" dirty="0"/>
              <a:t>2</a:t>
            </a:r>
            <a:endParaRPr lang="en-IN" sz="4800" b="1"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0942"/>
            <a:ext cx="7620000" cy="5869858"/>
          </a:xfrm>
        </p:spPr>
        <p:txBody>
          <a:bodyPr/>
          <a:lstStyle/>
          <a:p>
            <a:r>
              <a:rPr lang="en-IN" b="1" dirty="0"/>
              <a:t>DOCTOR PANEL (APPOINTMENT_LIST.PHP):</a:t>
            </a:r>
            <a:endParaRPr lang="en-IN" dirty="0"/>
          </a:p>
          <a:p>
            <a:endParaRPr lang="en-IN" dirty="0"/>
          </a:p>
          <a:p>
            <a:endParaRPr lang="en-IN" dirty="0"/>
          </a:p>
        </p:txBody>
      </p:sp>
      <p:sp>
        <p:nvSpPr>
          <p:cNvPr id="5" name="Slide Number Placeholder 4"/>
          <p:cNvSpPr>
            <a:spLocks noGrp="1"/>
          </p:cNvSpPr>
          <p:nvPr>
            <p:ph type="sldNum" sz="quarter" idx="12"/>
          </p:nvPr>
        </p:nvSpPr>
        <p:spPr/>
        <p:txBody>
          <a:bodyPr/>
          <a:lstStyle/>
          <a:p>
            <a:fld id="{86CB4B4D-7CA3-9044-876B-883B54F8677D}" type="slidenum">
              <a:rPr lang="en-IN" smtClean="0"/>
              <a:t>10</a:t>
            </a:fld>
            <a:endParaRPr lang="en-IN" dirty="0"/>
          </a:p>
        </p:txBody>
      </p:sp>
      <p:pic>
        <p:nvPicPr>
          <p:cNvPr id="7" name="Picture 6"/>
          <p:cNvPicPr/>
          <p:nvPr/>
        </p:nvPicPr>
        <p:blipFill>
          <a:blip r:embed="rId2"/>
          <a:stretch>
            <a:fillRect/>
          </a:stretch>
        </p:blipFill>
        <p:spPr>
          <a:xfrm>
            <a:off x="835772" y="1354127"/>
            <a:ext cx="7054615" cy="39405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08841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Companies visited	</a:t>
            </a:r>
            <a:endParaRPr lang="en-IN" dirty="0"/>
          </a:p>
        </p:txBody>
      </p:sp>
      <p:sp>
        <p:nvSpPr>
          <p:cNvPr id="5" name="Slide Number Placeholder 4"/>
          <p:cNvSpPr>
            <a:spLocks noGrp="1"/>
          </p:cNvSpPr>
          <p:nvPr>
            <p:ph type="sldNum" sz="quarter" idx="12"/>
          </p:nvPr>
        </p:nvSpPr>
        <p:spPr/>
        <p:txBody>
          <a:bodyPr/>
          <a:lstStyle/>
          <a:p>
            <a:fld id="{86CB4B4D-7CA3-9044-876B-883B54F8677D}" type="slidenum">
              <a:rPr lang="en-IN" smtClean="0"/>
              <a:t>11</a:t>
            </a:fld>
            <a:endParaRPr lang="en-IN"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67661225"/>
              </p:ext>
            </p:extLst>
          </p:nvPr>
        </p:nvGraphicFramePr>
        <p:xfrm>
          <a:off x="2005781" y="2057400"/>
          <a:ext cx="4675239" cy="2250440"/>
        </p:xfrm>
        <a:graphic>
          <a:graphicData uri="http://schemas.openxmlformats.org/drawingml/2006/table">
            <a:tbl>
              <a:tblPr firstRow="1" bandRow="1">
                <a:tableStyleId>{BC89EF96-8CEA-46FF-86C4-4CE0E7609802}</a:tableStyleId>
              </a:tblPr>
              <a:tblGrid>
                <a:gridCol w="4675239"/>
              </a:tblGrid>
              <a:tr h="370840">
                <a:tc>
                  <a:txBody>
                    <a:bodyPr/>
                    <a:lstStyle/>
                    <a:p>
                      <a:pPr algn="l"/>
                      <a:r>
                        <a:rPr lang="en-US" dirty="0" smtClean="0"/>
                        <a:t>Company</a:t>
                      </a:r>
                      <a:r>
                        <a:rPr lang="en-US" baseline="0" dirty="0" smtClean="0"/>
                        <a:t> visited</a:t>
                      </a:r>
                      <a:endParaRPr lang="en-IN" dirty="0">
                        <a:latin typeface="+mj-lt"/>
                      </a:endParaRPr>
                    </a:p>
                  </a:txBody>
                  <a:tcPr/>
                </a:tc>
              </a:tr>
              <a:tr h="370840">
                <a:tc>
                  <a:txBody>
                    <a:bodyPr/>
                    <a:lstStyle/>
                    <a:p>
                      <a:pPr algn="l"/>
                      <a:r>
                        <a:rPr lang="en-US" sz="2000" dirty="0" smtClean="0"/>
                        <a:t>1. Hunani InfoTech</a:t>
                      </a:r>
                      <a:endParaRPr lang="en-IN" sz="2000" b="0" i="0" dirty="0">
                        <a:latin typeface="+mj-lt"/>
                      </a:endParaRPr>
                    </a:p>
                  </a:txBody>
                  <a:tcPr/>
                </a:tc>
              </a:tr>
              <a:tr h="370840">
                <a:tc>
                  <a:txBody>
                    <a:bodyPr/>
                    <a:lstStyle/>
                    <a:p>
                      <a:pPr algn="l"/>
                      <a:r>
                        <a:rPr lang="en-US" dirty="0" smtClean="0"/>
                        <a:t>2. NSB IT solution</a:t>
                      </a:r>
                      <a:endParaRPr lang="en-IN" dirty="0">
                        <a:latin typeface="+mj-lt"/>
                      </a:endParaRPr>
                    </a:p>
                  </a:txBody>
                  <a:tcPr/>
                </a:tc>
              </a:tr>
              <a:tr h="370840">
                <a:tc>
                  <a:txBody>
                    <a:bodyPr/>
                    <a:lstStyle/>
                    <a:p>
                      <a:pPr algn="l"/>
                      <a:r>
                        <a:rPr lang="en-US" dirty="0" smtClean="0">
                          <a:latin typeface="+mj-lt"/>
                        </a:rPr>
                        <a:t>3. </a:t>
                      </a:r>
                      <a:r>
                        <a:rPr lang="en-US" dirty="0" err="1" smtClean="0">
                          <a:latin typeface="+mj-lt"/>
                        </a:rPr>
                        <a:t>Narola</a:t>
                      </a:r>
                      <a:r>
                        <a:rPr lang="en-US" dirty="0" smtClean="0">
                          <a:latin typeface="+mj-lt"/>
                        </a:rPr>
                        <a:t> </a:t>
                      </a:r>
                      <a:r>
                        <a:rPr lang="en-US" dirty="0" err="1" smtClean="0">
                          <a:latin typeface="+mj-lt"/>
                        </a:rPr>
                        <a:t>infotech</a:t>
                      </a:r>
                      <a:endParaRPr lang="en-IN" dirty="0">
                        <a:latin typeface="+mj-lt"/>
                      </a:endParaRPr>
                    </a:p>
                  </a:txBody>
                  <a:tcPr/>
                </a:tc>
              </a:tr>
              <a:tr h="370840">
                <a:tc>
                  <a:txBody>
                    <a:bodyPr/>
                    <a:lstStyle/>
                    <a:p>
                      <a:pPr algn="l"/>
                      <a:r>
                        <a:rPr lang="en-US" dirty="0" smtClean="0">
                          <a:latin typeface="+mj-lt"/>
                        </a:rPr>
                        <a:t>4. </a:t>
                      </a:r>
                      <a:r>
                        <a:rPr lang="en-US" dirty="0" err="1" smtClean="0">
                          <a:latin typeface="+mj-lt"/>
                        </a:rPr>
                        <a:t>Netsol</a:t>
                      </a:r>
                      <a:r>
                        <a:rPr lang="en-US" dirty="0" smtClean="0">
                          <a:latin typeface="+mj-lt"/>
                        </a:rPr>
                        <a:t> IT</a:t>
                      </a:r>
                      <a:r>
                        <a:rPr lang="en-US" baseline="0" dirty="0" smtClean="0">
                          <a:latin typeface="+mj-lt"/>
                        </a:rPr>
                        <a:t> solutions Pvt. Ltd.</a:t>
                      </a:r>
                      <a:endParaRPr lang="en-IN" dirty="0">
                        <a:latin typeface="+mj-lt"/>
                      </a:endParaRPr>
                    </a:p>
                  </a:txBody>
                  <a:tcPr/>
                </a:tc>
              </a:tr>
              <a:tr h="370840">
                <a:tc>
                  <a:txBody>
                    <a:bodyPr/>
                    <a:lstStyle/>
                    <a:p>
                      <a:pPr algn="l"/>
                      <a:r>
                        <a:rPr lang="en-US" dirty="0" smtClean="0">
                          <a:latin typeface="+mj-lt"/>
                        </a:rPr>
                        <a:t>5. </a:t>
                      </a:r>
                      <a:r>
                        <a:rPr lang="en-US" dirty="0" err="1" smtClean="0">
                          <a:latin typeface="+mj-lt"/>
                        </a:rPr>
                        <a:t>Uniqual</a:t>
                      </a:r>
                      <a:r>
                        <a:rPr lang="en-US" dirty="0" smtClean="0">
                          <a:latin typeface="+mj-lt"/>
                        </a:rPr>
                        <a:t> </a:t>
                      </a:r>
                      <a:r>
                        <a:rPr lang="en-US" dirty="0" err="1" smtClean="0">
                          <a:latin typeface="+mj-lt"/>
                        </a:rPr>
                        <a:t>iTech</a:t>
                      </a:r>
                      <a:endParaRPr lang="en-IN" dirty="0">
                        <a:latin typeface="+mj-lt"/>
                      </a:endParaRPr>
                    </a:p>
                  </a:txBody>
                  <a:tcPr/>
                </a:tc>
              </a:tr>
            </a:tbl>
          </a:graphicData>
        </a:graphic>
      </p:graphicFrame>
    </p:spTree>
    <p:extLst>
      <p:ext uri="{BB962C8B-B14F-4D97-AF65-F5344CB8AC3E}">
        <p14:creationId xmlns:p14="http://schemas.microsoft.com/office/powerpoint/2010/main" val="3065524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065" y="1580536"/>
            <a:ext cx="7543800" cy="2593975"/>
          </a:xfrm>
        </p:spPr>
        <p:txBody>
          <a:bodyPr/>
          <a:lstStyle/>
          <a:p>
            <a:r>
              <a:rPr lang="en-US" dirty="0" smtClean="0"/>
              <a:t>Thank you.</a:t>
            </a:r>
            <a:endParaRPr lang="en-IN" dirty="0"/>
          </a:p>
        </p:txBody>
      </p:sp>
    </p:spTree>
    <p:extLst>
      <p:ext uri="{BB962C8B-B14F-4D97-AF65-F5344CB8AC3E}">
        <p14:creationId xmlns:p14="http://schemas.microsoft.com/office/powerpoint/2010/main" val="296704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hlinkClick r:id="rId2" action="ppaction://hlinksldjump"/>
              </a:rPr>
              <a:t>Introduction</a:t>
            </a:r>
            <a:endParaRPr lang="en-US" sz="3200" dirty="0" smtClean="0"/>
          </a:p>
          <a:p>
            <a:r>
              <a:rPr lang="en-US" sz="3200" dirty="0" smtClean="0">
                <a:hlinkClick r:id="rId3" action="ppaction://hlinksldjump"/>
              </a:rPr>
              <a:t>Implemented screenshot</a:t>
            </a:r>
            <a:endParaRPr lang="en-US" sz="3200" dirty="0" smtClean="0"/>
          </a:p>
          <a:p>
            <a:r>
              <a:rPr lang="en-US" sz="3200" dirty="0" smtClean="0">
                <a:hlinkClick r:id="rId4" action="ppaction://hlinksldjump"/>
              </a:rPr>
              <a:t>Companies visited</a:t>
            </a:r>
            <a:endParaRPr lang="en-IN" sz="3200" dirty="0"/>
          </a:p>
        </p:txBody>
      </p:sp>
      <p:sp>
        <p:nvSpPr>
          <p:cNvPr id="5" name="Slide Number Placeholder 4"/>
          <p:cNvSpPr>
            <a:spLocks noGrp="1"/>
          </p:cNvSpPr>
          <p:nvPr>
            <p:ph type="sldNum" sz="quarter" idx="12"/>
          </p:nvPr>
        </p:nvSpPr>
        <p:spPr/>
        <p:txBody>
          <a:bodyPr/>
          <a:lstStyle/>
          <a:p>
            <a:fld id="{86CB4B4D-7CA3-9044-876B-883B54F8677D}" type="slidenum">
              <a:rPr lang="en-IN" smtClean="0"/>
              <a:t>2</a:t>
            </a:fld>
            <a:endParaRPr lang="en-IN" dirty="0"/>
          </a:p>
        </p:txBody>
      </p:sp>
    </p:spTree>
    <p:extLst>
      <p:ext uri="{BB962C8B-B14F-4D97-AF65-F5344CB8AC3E}">
        <p14:creationId xmlns:p14="http://schemas.microsoft.com/office/powerpoint/2010/main" val="3737500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IN" dirty="0"/>
          </a:p>
        </p:txBody>
      </p:sp>
      <p:sp>
        <p:nvSpPr>
          <p:cNvPr id="3" name="Content Placeholder 2"/>
          <p:cNvSpPr>
            <a:spLocks noGrp="1"/>
          </p:cNvSpPr>
          <p:nvPr>
            <p:ph idx="1"/>
          </p:nvPr>
        </p:nvSpPr>
        <p:spPr>
          <a:xfrm>
            <a:off x="309717" y="1275734"/>
            <a:ext cx="7620000" cy="5198807"/>
          </a:xfrm>
        </p:spPr>
        <p:txBody>
          <a:bodyPr>
            <a:normAutofit fontScale="77500" lnSpcReduction="20000"/>
          </a:bodyPr>
          <a:lstStyle/>
          <a:p>
            <a:r>
              <a:rPr lang="en-IN" sz="2400" dirty="0"/>
              <a:t>E-dental care’ is a website which meets all the requirements of a dental clinic and to help the dentist in managing their clinics in an effective manner. It develops online booking system for real dental clinic. It allows user conveniently to book their appointments. </a:t>
            </a:r>
            <a:endParaRPr lang="en-IN" sz="2400" dirty="0" smtClean="0"/>
          </a:p>
          <a:p>
            <a:r>
              <a:rPr lang="en-IN" sz="2400" dirty="0" smtClean="0"/>
              <a:t>This </a:t>
            </a:r>
            <a:r>
              <a:rPr lang="en-IN" sz="2400" dirty="0"/>
              <a:t>website can process the booking through any internet connected device such as PC, mobile, phone, and laptop. It allows user in selecting date, time and then confirm booking without any manual intervention. Since the clinic is on the path of growing; traditional booking cannot help in catching up business </a:t>
            </a:r>
            <a:r>
              <a:rPr lang="en-IN" sz="2400" dirty="0" smtClean="0"/>
              <a:t>growth.</a:t>
            </a:r>
          </a:p>
          <a:p>
            <a:r>
              <a:rPr lang="en-IN" sz="2400" dirty="0" smtClean="0"/>
              <a:t>Therefore</a:t>
            </a:r>
            <a:r>
              <a:rPr lang="en-IN" sz="2400" dirty="0"/>
              <a:t>, online booking system could help dental clinic to easily manage the business and thus, improve the operational efficiency as well</a:t>
            </a:r>
            <a:r>
              <a:rPr lang="en-IN" sz="2400" dirty="0" smtClean="0"/>
              <a:t>.</a:t>
            </a:r>
          </a:p>
          <a:p>
            <a:r>
              <a:rPr lang="en-IN" sz="2400" dirty="0" smtClean="0"/>
              <a:t> </a:t>
            </a:r>
            <a:r>
              <a:rPr lang="en-IN" sz="2400" dirty="0"/>
              <a:t>Also, online booking system can save time and money of the patient and saves money. It is secure, error free, and user friendly and fast management system</a:t>
            </a:r>
            <a:r>
              <a:rPr lang="en-IN" sz="2400" dirty="0" smtClean="0"/>
              <a:t>.</a:t>
            </a:r>
          </a:p>
          <a:p>
            <a:r>
              <a:rPr lang="en-IN" sz="2400" dirty="0" smtClean="0"/>
              <a:t> </a:t>
            </a:r>
            <a:r>
              <a:rPr lang="en-IN" sz="2400" dirty="0"/>
              <a:t>This website is reduced as much as possible to avoid errors while entering data</a:t>
            </a:r>
            <a:r>
              <a:rPr lang="en-IN" sz="2400" dirty="0" smtClean="0"/>
              <a:t>.</a:t>
            </a:r>
          </a:p>
          <a:p>
            <a:r>
              <a:rPr lang="en-IN" sz="2400" dirty="0" smtClean="0"/>
              <a:t> </a:t>
            </a:r>
            <a:r>
              <a:rPr lang="en-IN" sz="2400" dirty="0"/>
              <a:t>No formal knowledge is needed for user to use this system. It is hard to manage information of doctor, dental clinic, test, booking, appointment</a:t>
            </a:r>
            <a:r>
              <a:rPr lang="en-IN" dirty="0"/>
              <a:t>.</a:t>
            </a:r>
          </a:p>
          <a:p>
            <a:endParaRPr lang="en-IN" dirty="0"/>
          </a:p>
        </p:txBody>
      </p:sp>
      <p:sp>
        <p:nvSpPr>
          <p:cNvPr id="5" name="Slide Number Placeholder 4"/>
          <p:cNvSpPr>
            <a:spLocks noGrp="1"/>
          </p:cNvSpPr>
          <p:nvPr>
            <p:ph type="sldNum" sz="quarter" idx="12"/>
          </p:nvPr>
        </p:nvSpPr>
        <p:spPr/>
        <p:txBody>
          <a:bodyPr/>
          <a:lstStyle/>
          <a:p>
            <a:fld id="{86CB4B4D-7CA3-9044-876B-883B54F8677D}" type="slidenum">
              <a:rPr lang="en-IN" smtClean="0"/>
              <a:t>3</a:t>
            </a:fld>
            <a:endParaRPr lang="en-IN" dirty="0"/>
          </a:p>
        </p:txBody>
      </p:sp>
    </p:spTree>
    <p:extLst>
      <p:ext uri="{BB962C8B-B14F-4D97-AF65-F5344CB8AC3E}">
        <p14:creationId xmlns:p14="http://schemas.microsoft.com/office/powerpoint/2010/main" val="3859968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screenshot</a:t>
            </a:r>
            <a:endParaRPr lang="en-IN" dirty="0"/>
          </a:p>
        </p:txBody>
      </p:sp>
      <p:sp>
        <p:nvSpPr>
          <p:cNvPr id="3" name="Content Placeholder 2"/>
          <p:cNvSpPr>
            <a:spLocks noGrp="1"/>
          </p:cNvSpPr>
          <p:nvPr>
            <p:ph idx="1"/>
          </p:nvPr>
        </p:nvSpPr>
        <p:spPr/>
        <p:txBody>
          <a:bodyPr/>
          <a:lstStyle/>
          <a:p>
            <a:r>
              <a:rPr lang="en-IN" b="1" dirty="0"/>
              <a:t>ADMIN PANEL (INDEX.PHP):</a:t>
            </a:r>
            <a:endParaRPr lang="en-IN" dirty="0"/>
          </a:p>
          <a:p>
            <a:endParaRPr lang="en-IN"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4</a:t>
            </a:fld>
            <a:endParaRPr lang="en-IN" dirty="0"/>
          </a:p>
        </p:txBody>
      </p:sp>
      <p:pic>
        <p:nvPicPr>
          <p:cNvPr id="6" name="Picture 5"/>
          <p:cNvPicPr/>
          <p:nvPr/>
        </p:nvPicPr>
        <p:blipFill>
          <a:blip r:embed="rId2"/>
          <a:stretch>
            <a:fillRect/>
          </a:stretch>
        </p:blipFill>
        <p:spPr>
          <a:xfrm>
            <a:off x="1558761" y="2396992"/>
            <a:ext cx="5731510" cy="30746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41666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0942"/>
            <a:ext cx="7620000" cy="5869858"/>
          </a:xfrm>
        </p:spPr>
        <p:txBody>
          <a:bodyPr/>
          <a:lstStyle/>
          <a:p>
            <a:r>
              <a:rPr lang="en-IN" b="1" dirty="0"/>
              <a:t>ADMIN PANEL (DASHBOARD.PHP):</a:t>
            </a:r>
            <a:endParaRPr lang="en-IN" dirty="0"/>
          </a:p>
          <a:p>
            <a:endParaRPr lang="en-IN" dirty="0"/>
          </a:p>
        </p:txBody>
      </p:sp>
      <p:sp>
        <p:nvSpPr>
          <p:cNvPr id="5" name="Slide Number Placeholder 4"/>
          <p:cNvSpPr>
            <a:spLocks noGrp="1"/>
          </p:cNvSpPr>
          <p:nvPr>
            <p:ph type="sldNum" sz="quarter" idx="12"/>
          </p:nvPr>
        </p:nvSpPr>
        <p:spPr/>
        <p:txBody>
          <a:bodyPr/>
          <a:lstStyle/>
          <a:p>
            <a:fld id="{86CB4B4D-7CA3-9044-876B-883B54F8677D}" type="slidenum">
              <a:rPr lang="en-IN" smtClean="0"/>
              <a:t>5</a:t>
            </a:fld>
            <a:endParaRPr lang="en-IN" dirty="0"/>
          </a:p>
        </p:txBody>
      </p:sp>
      <p:pic>
        <p:nvPicPr>
          <p:cNvPr id="6" name="Picture 5"/>
          <p:cNvPicPr/>
          <p:nvPr/>
        </p:nvPicPr>
        <p:blipFill>
          <a:blip r:embed="rId2"/>
          <a:stretch>
            <a:fillRect/>
          </a:stretch>
        </p:blipFill>
        <p:spPr>
          <a:xfrm>
            <a:off x="977398" y="1526151"/>
            <a:ext cx="6441041" cy="3473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18818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0942"/>
            <a:ext cx="7620000" cy="5869858"/>
          </a:xfrm>
        </p:spPr>
        <p:txBody>
          <a:bodyPr/>
          <a:lstStyle/>
          <a:p>
            <a:r>
              <a:rPr lang="en-IN" b="1" dirty="0"/>
              <a:t>ADMIN PANEL (DOCTOR_LIST.PHP):</a:t>
            </a:r>
            <a:endParaRPr lang="en-IN" dirty="0"/>
          </a:p>
          <a:p>
            <a:endParaRPr lang="en-IN" dirty="0"/>
          </a:p>
        </p:txBody>
      </p:sp>
      <p:sp>
        <p:nvSpPr>
          <p:cNvPr id="5" name="Slide Number Placeholder 4"/>
          <p:cNvSpPr>
            <a:spLocks noGrp="1"/>
          </p:cNvSpPr>
          <p:nvPr>
            <p:ph type="sldNum" sz="quarter" idx="12"/>
          </p:nvPr>
        </p:nvSpPr>
        <p:spPr/>
        <p:txBody>
          <a:bodyPr/>
          <a:lstStyle/>
          <a:p>
            <a:fld id="{86CB4B4D-7CA3-9044-876B-883B54F8677D}" type="slidenum">
              <a:rPr lang="en-IN" smtClean="0"/>
              <a:t>6</a:t>
            </a:fld>
            <a:endParaRPr lang="en-IN" dirty="0"/>
          </a:p>
        </p:txBody>
      </p:sp>
      <p:pic>
        <p:nvPicPr>
          <p:cNvPr id="7" name="Picture 6"/>
          <p:cNvPicPr/>
          <p:nvPr/>
        </p:nvPicPr>
        <p:blipFill>
          <a:blip r:embed="rId2"/>
          <a:stretch>
            <a:fillRect/>
          </a:stretch>
        </p:blipFill>
        <p:spPr>
          <a:xfrm>
            <a:off x="1054507" y="1425441"/>
            <a:ext cx="6570407" cy="37069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74985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0942"/>
            <a:ext cx="7620000" cy="5869858"/>
          </a:xfrm>
        </p:spPr>
        <p:txBody>
          <a:bodyPr/>
          <a:lstStyle/>
          <a:p>
            <a:r>
              <a:rPr lang="en-IN" b="1" dirty="0"/>
              <a:t>ADMIN PANEL (DENTIST_TIPS.PHP):</a:t>
            </a:r>
            <a:endParaRPr lang="en-IN" dirty="0"/>
          </a:p>
          <a:p>
            <a:endParaRPr lang="en-IN" dirty="0"/>
          </a:p>
          <a:p>
            <a:endParaRPr lang="en-IN" dirty="0"/>
          </a:p>
        </p:txBody>
      </p:sp>
      <p:sp>
        <p:nvSpPr>
          <p:cNvPr id="5" name="Slide Number Placeholder 4"/>
          <p:cNvSpPr>
            <a:spLocks noGrp="1"/>
          </p:cNvSpPr>
          <p:nvPr>
            <p:ph type="sldNum" sz="quarter" idx="12"/>
          </p:nvPr>
        </p:nvSpPr>
        <p:spPr/>
        <p:txBody>
          <a:bodyPr/>
          <a:lstStyle/>
          <a:p>
            <a:fld id="{86CB4B4D-7CA3-9044-876B-883B54F8677D}" type="slidenum">
              <a:rPr lang="en-IN" smtClean="0"/>
              <a:t>7</a:t>
            </a:fld>
            <a:endParaRPr lang="en-IN" dirty="0"/>
          </a:p>
        </p:txBody>
      </p:sp>
      <p:pic>
        <p:nvPicPr>
          <p:cNvPr id="6" name="Picture 5"/>
          <p:cNvPicPr/>
          <p:nvPr/>
        </p:nvPicPr>
        <p:blipFill>
          <a:blip r:embed="rId2"/>
          <a:stretch>
            <a:fillRect/>
          </a:stretch>
        </p:blipFill>
        <p:spPr>
          <a:xfrm>
            <a:off x="936523" y="1505533"/>
            <a:ext cx="6732638" cy="33909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64999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0942"/>
            <a:ext cx="7620000" cy="5869858"/>
          </a:xfrm>
        </p:spPr>
        <p:txBody>
          <a:bodyPr/>
          <a:lstStyle/>
          <a:p>
            <a:r>
              <a:rPr lang="en-IN" b="1" dirty="0" smtClean="0"/>
              <a:t>DOCTOR </a:t>
            </a:r>
            <a:r>
              <a:rPr lang="en-IN" b="1" dirty="0"/>
              <a:t>PANEL (INDEX.PHP):</a:t>
            </a:r>
            <a:endParaRPr lang="en-IN" dirty="0"/>
          </a:p>
          <a:p>
            <a:endParaRPr lang="en-IN" dirty="0"/>
          </a:p>
          <a:p>
            <a:endParaRPr lang="en-IN" dirty="0"/>
          </a:p>
        </p:txBody>
      </p:sp>
      <p:sp>
        <p:nvSpPr>
          <p:cNvPr id="5" name="Slide Number Placeholder 4"/>
          <p:cNvSpPr>
            <a:spLocks noGrp="1"/>
          </p:cNvSpPr>
          <p:nvPr>
            <p:ph type="sldNum" sz="quarter" idx="12"/>
          </p:nvPr>
        </p:nvSpPr>
        <p:spPr/>
        <p:txBody>
          <a:bodyPr/>
          <a:lstStyle/>
          <a:p>
            <a:fld id="{86CB4B4D-7CA3-9044-876B-883B54F8677D}" type="slidenum">
              <a:rPr lang="en-IN" smtClean="0"/>
              <a:t>8</a:t>
            </a:fld>
            <a:endParaRPr lang="en-IN" dirty="0"/>
          </a:p>
        </p:txBody>
      </p:sp>
      <p:pic>
        <p:nvPicPr>
          <p:cNvPr id="7" name="Picture 6"/>
          <p:cNvPicPr/>
          <p:nvPr/>
        </p:nvPicPr>
        <p:blipFill>
          <a:blip r:embed="rId2"/>
          <a:stretch>
            <a:fillRect/>
          </a:stretch>
        </p:blipFill>
        <p:spPr>
          <a:xfrm>
            <a:off x="1027501" y="1523662"/>
            <a:ext cx="6966125" cy="37415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70776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0942"/>
            <a:ext cx="7620000" cy="5869858"/>
          </a:xfrm>
        </p:spPr>
        <p:txBody>
          <a:bodyPr/>
          <a:lstStyle/>
          <a:p>
            <a:r>
              <a:rPr lang="en-IN" b="1" dirty="0"/>
              <a:t>DOCTOR PANEL (DASHBOARD.PHP</a:t>
            </a:r>
            <a:r>
              <a:rPr lang="en-IN" b="1" dirty="0" smtClean="0"/>
              <a:t>):</a:t>
            </a:r>
            <a:endParaRPr lang="en-IN" dirty="0"/>
          </a:p>
          <a:p>
            <a:endParaRPr lang="en-IN" dirty="0"/>
          </a:p>
          <a:p>
            <a:endParaRPr lang="en-IN" dirty="0"/>
          </a:p>
        </p:txBody>
      </p:sp>
      <p:sp>
        <p:nvSpPr>
          <p:cNvPr id="5" name="Slide Number Placeholder 4"/>
          <p:cNvSpPr>
            <a:spLocks noGrp="1"/>
          </p:cNvSpPr>
          <p:nvPr>
            <p:ph type="sldNum" sz="quarter" idx="12"/>
          </p:nvPr>
        </p:nvSpPr>
        <p:spPr/>
        <p:txBody>
          <a:bodyPr/>
          <a:lstStyle/>
          <a:p>
            <a:fld id="{86CB4B4D-7CA3-9044-876B-883B54F8677D}" type="slidenum">
              <a:rPr lang="en-IN" smtClean="0"/>
              <a:t>9</a:t>
            </a:fld>
            <a:endParaRPr lang="en-IN" dirty="0"/>
          </a:p>
        </p:txBody>
      </p:sp>
      <p:pic>
        <p:nvPicPr>
          <p:cNvPr id="6" name="Picture 5"/>
          <p:cNvPicPr/>
          <p:nvPr/>
        </p:nvPicPr>
        <p:blipFill>
          <a:blip r:embed="rId2"/>
          <a:stretch>
            <a:fillRect/>
          </a:stretch>
        </p:blipFill>
        <p:spPr>
          <a:xfrm>
            <a:off x="835773" y="1374272"/>
            <a:ext cx="7113608" cy="36696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186411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Solstice">
  <a:themeElements>
    <a:clrScheme name="Solstice">
      <a:dk1>
        <a:srgbClr val="000000"/>
      </a:dk1>
      <a:lt1>
        <a:srgbClr val="FFFFFF"/>
      </a:lt1>
      <a:dk2>
        <a:srgbClr val="A7A7A7"/>
      </a:dk2>
      <a:lt2>
        <a:srgbClr val="535353"/>
      </a:lt2>
      <a:accent1>
        <a:srgbClr val="D16349"/>
      </a:accent1>
      <a:accent2>
        <a:srgbClr val="CCB400"/>
      </a:accent2>
      <a:accent3>
        <a:srgbClr val="9BBB59"/>
      </a:accent3>
      <a:accent4>
        <a:srgbClr val="8064A2"/>
      </a:accent4>
      <a:accent5>
        <a:srgbClr val="4BACC6"/>
      </a:accent5>
      <a:accent6>
        <a:srgbClr val="F79646"/>
      </a:accent6>
      <a:hlink>
        <a:srgbClr val="0000FF"/>
      </a:hlink>
      <a:folHlink>
        <a:srgbClr val="FF00FF"/>
      </a:folHlink>
    </a:clrScheme>
    <a:fontScheme name="Solstice">
      <a:majorFont>
        <a:latin typeface="Helvetica"/>
        <a:ea typeface="Helvetica"/>
        <a:cs typeface="Helvetica"/>
      </a:majorFont>
      <a:minorFont>
        <a:latin typeface="Calibri"/>
        <a:ea typeface="Calibri"/>
        <a:cs typeface="Calibri"/>
      </a:minorFont>
    </a:fontScheme>
    <a:fmtScheme name="Solst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111</TotalTime>
  <Words>302</Words>
  <Application>Microsoft Office PowerPoint</Application>
  <PresentationFormat>On-screen Show (4:3)</PresentationFormat>
  <Paragraphs>42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PowerPoint Presentation</vt:lpstr>
      <vt:lpstr>PowerPoint Presentation</vt:lpstr>
      <vt:lpstr>Introduction  </vt:lpstr>
      <vt:lpstr>Implemented screenshot</vt:lpstr>
      <vt:lpstr>PowerPoint Presentation</vt:lpstr>
      <vt:lpstr>PowerPoint Presentation</vt:lpstr>
      <vt:lpstr>PowerPoint Presentation</vt:lpstr>
      <vt:lpstr>PowerPoint Presentation</vt:lpstr>
      <vt:lpstr>PowerPoint Presentation</vt:lpstr>
      <vt:lpstr>PowerPoint Presentation</vt:lpstr>
      <vt:lpstr>Companies visited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Project-1</dc:title>
  <dc:creator>Rakesh Shah</dc:creator>
  <cp:lastModifiedBy>Ilsa Memon</cp:lastModifiedBy>
  <cp:revision>16</cp:revision>
  <dcterms:modified xsi:type="dcterms:W3CDTF">2023-04-09T09:07:04Z</dcterms:modified>
</cp:coreProperties>
</file>