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7" r:id="rId3"/>
    <p:sldId id="259" r:id="rId4"/>
    <p:sldId id="262" r:id="rId5"/>
    <p:sldId id="258" r:id="rId6"/>
    <p:sldId id="263" r:id="rId7"/>
    <p:sldId id="275" r:id="rId8"/>
    <p:sldId id="276" r:id="rId9"/>
    <p:sldId id="278" r:id="rId10"/>
    <p:sldId id="277" r:id="rId11"/>
    <p:sldId id="269" r:id="rId12"/>
    <p:sldId id="268" r:id="rId13"/>
    <p:sldId id="267" r:id="rId14"/>
    <p:sldId id="271" r:id="rId15"/>
    <p:sldId id="266" r:id="rId16"/>
    <p:sldId id="272" r:id="rId17"/>
    <p:sldId id="279" r:id="rId18"/>
    <p:sldId id="273" r:id="rId19"/>
    <p:sldId id="280" r:id="rId20"/>
    <p:sldId id="281" r:id="rId21"/>
    <p:sldId id="282" r:id="rId22"/>
    <p:sldId id="283" r:id="rId23"/>
    <p:sldId id="284" r:id="rId24"/>
    <p:sldId id="270" r:id="rId25"/>
    <p:sldId id="285" r:id="rId26"/>
    <p:sldId id="287" r:id="rId27"/>
    <p:sldId id="288" r:id="rId28"/>
    <p:sldId id="260" r:id="rId29"/>
    <p:sldId id="264" r:id="rId30"/>
    <p:sldId id="265"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951" autoAdjust="0"/>
  </p:normalViewPr>
  <p:slideViewPr>
    <p:cSldViewPr>
      <p:cViewPr varScale="1">
        <p:scale>
          <a:sx n="56" d="100"/>
          <a:sy n="56" d="100"/>
        </p:scale>
        <p:origin x="54" y="20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Box </a:t>
            </a:r>
            <a:r>
              <a:rPr lang="fr-BE" sz="1200" b="0" i="0" kern="1200" dirty="0" err="1" smtClean="0">
                <a:solidFill>
                  <a:schemeClr val="tx1"/>
                </a:solidFill>
                <a:effectLst/>
                <a:latin typeface="+mn-lt"/>
                <a:ea typeface="+mn-ea"/>
                <a:cs typeface="+mn-cs"/>
              </a:rPr>
              <a:t>Box</a:t>
            </a:r>
            <a:r>
              <a:rPr lang="fr-BE" sz="1200" b="0" i="0" kern="1200" dirty="0" smtClean="0">
                <a:solidFill>
                  <a:schemeClr val="tx1"/>
                </a:solidFill>
                <a:effectLst/>
                <a:latin typeface="+mn-lt"/>
                <a:ea typeface="+mn-ea"/>
                <a:cs typeface="+mn-cs"/>
              </a:rPr>
              <a:t> est une géométrie primitive créée avec une longueur, la largeur et la hauteur donnée.</a:t>
            </a:r>
          </a:p>
          <a:p>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simple cube couleur par vertex avec une couleur différente pour chaque face </a:t>
            </a:r>
          </a:p>
          <a:p>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Cone</a:t>
            </a:r>
            <a:r>
              <a:rPr lang="fr-BE" sz="1200" b="0" i="0" kern="1200" dirty="0" smtClean="0">
                <a:solidFill>
                  <a:schemeClr val="tx1"/>
                </a:solidFill>
                <a:effectLst/>
                <a:latin typeface="+mn-lt"/>
                <a:ea typeface="+mn-ea"/>
                <a:cs typeface="+mn-cs"/>
              </a:rPr>
              <a:t> est une géométrie primitive définie avec un rayon et une hauteur.</a:t>
            </a:r>
          </a:p>
          <a:p>
            <a:r>
              <a:rPr lang="fr-BE" sz="1200" b="0" i="0" kern="1200" dirty="0" smtClean="0">
                <a:solidFill>
                  <a:schemeClr val="tx1"/>
                </a:solidFill>
                <a:effectLst/>
                <a:latin typeface="+mn-lt"/>
                <a:ea typeface="+mn-ea"/>
                <a:cs typeface="+mn-cs"/>
              </a:rPr>
              <a:t> Cylindre </a:t>
            </a:r>
            <a:r>
              <a:rPr lang="fr-BE" sz="1200" b="0" i="0" kern="1200" dirty="0" err="1" smtClean="0">
                <a:solidFill>
                  <a:schemeClr val="tx1"/>
                </a:solidFill>
                <a:effectLst/>
                <a:latin typeface="+mn-lt"/>
                <a:ea typeface="+mn-ea"/>
                <a:cs typeface="+mn-cs"/>
              </a:rPr>
              <a:t>Cylindre</a:t>
            </a:r>
            <a:r>
              <a:rPr lang="fr-BE" sz="1200" b="0" i="0" kern="1200" dirty="0" smtClean="0">
                <a:solidFill>
                  <a:schemeClr val="tx1"/>
                </a:solidFill>
                <a:effectLst/>
                <a:latin typeface="+mn-lt"/>
                <a:ea typeface="+mn-ea"/>
                <a:cs typeface="+mn-cs"/>
              </a:rPr>
              <a:t> est une géométrie primitive définie avec un rayon et une hauteur. objet </a:t>
            </a:r>
          </a:p>
          <a:p>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a:t>
            </a:r>
            <a:r>
              <a:rPr lang="fr-BE" sz="1200" b="0" i="0" kern="1200" dirty="0" err="1" smtClean="0">
                <a:solidFill>
                  <a:schemeClr val="tx1"/>
                </a:solidFill>
                <a:effectLst/>
                <a:latin typeface="+mn-lt"/>
                <a:ea typeface="+mn-ea"/>
                <a:cs typeface="+mn-cs"/>
              </a:rPr>
              <a:t>Sphere</a:t>
            </a:r>
            <a:r>
              <a:rPr lang="fr-BE" sz="1200" b="0" i="0" kern="1200" dirty="0" smtClean="0">
                <a:solidFill>
                  <a:schemeClr val="tx1"/>
                </a:solidFill>
                <a:effectLst/>
                <a:latin typeface="+mn-lt"/>
                <a:ea typeface="+mn-ea"/>
                <a:cs typeface="+mn-cs"/>
              </a:rPr>
              <a:t> est une géométrie primitive créée avec un rayon et une résolution donnée. </a:t>
            </a:r>
          </a:p>
          <a:p>
            <a:r>
              <a:rPr lang="fr-BE" sz="1200" b="0" i="0" kern="1200" dirty="0" smtClean="0">
                <a:solidFill>
                  <a:schemeClr val="tx1"/>
                </a:solidFill>
                <a:effectLst/>
                <a:latin typeface="+mn-lt"/>
                <a:ea typeface="+mn-ea"/>
                <a:cs typeface="+mn-cs"/>
              </a:rPr>
              <a:t>Text2D A Text2D est une représentation d'une chaîne comme une texture mappée rectangle. </a:t>
            </a:r>
          </a:p>
          <a:p>
            <a:r>
              <a:rPr lang="fr-BE" sz="1200" b="0" i="0" kern="1200" dirty="0" err="1" smtClean="0">
                <a:solidFill>
                  <a:schemeClr val="tx1"/>
                </a:solidFill>
                <a:effectLst/>
                <a:latin typeface="+mn-lt"/>
                <a:ea typeface="+mn-ea"/>
                <a:cs typeface="+mn-cs"/>
              </a:rPr>
              <a:t>TriangulatorTriangulator</a:t>
            </a:r>
            <a:r>
              <a:rPr lang="fr-BE" sz="1200" b="0" i="0" kern="1200" dirty="0" smtClean="0">
                <a:solidFill>
                  <a:schemeClr val="tx1"/>
                </a:solidFill>
                <a:effectLst/>
                <a:latin typeface="+mn-lt"/>
                <a:ea typeface="+mn-ea"/>
                <a:cs typeface="+mn-cs"/>
              </a:rPr>
              <a:t> est un utilitaire pour transformer des polygones arbitraires en triangles afin qu'ils puissent être rendus par Java 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7</a:t>
            </a:fld>
            <a:endParaRPr lang="en-US"/>
          </a:p>
        </p:txBody>
      </p:sp>
    </p:spTree>
    <p:extLst>
      <p:ext uri="{BB962C8B-B14F-4D97-AF65-F5344CB8AC3E}">
        <p14:creationId xmlns:p14="http://schemas.microsoft.com/office/powerpoint/2010/main" val="150495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17</a:t>
            </a:fld>
            <a:endParaRPr lang="en-US"/>
          </a:p>
        </p:txBody>
      </p:sp>
    </p:spTree>
    <p:extLst>
      <p:ext uri="{BB962C8B-B14F-4D97-AF65-F5344CB8AC3E}">
        <p14:creationId xmlns:p14="http://schemas.microsoft.com/office/powerpoint/2010/main" val="37926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18</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On passe à la Geometry le tableau des points et des couleurs</a:t>
            </a:r>
          </a:p>
          <a:p>
            <a:endParaRPr lang="fr-BE" baseline="0" dirty="0" smtClean="0"/>
          </a:p>
          <a:p>
            <a:r>
              <a:rPr lang="fr-BE" baseline="0" dirty="0" smtClean="0"/>
              <a:t>!! Ordre des points… pour que facette visible face utilisateur </a:t>
            </a:r>
            <a:r>
              <a:rPr lang="fr-BE" baseline="0" dirty="0" smtClean="0">
                <a:sym typeface="Wingdings" panose="05000000000000000000" pitchFamily="2" charset="2"/>
              </a:rPr>
              <a:t> points énumérés en sens inverse des aiguilles d’une montre</a:t>
            </a:r>
          </a:p>
          <a:p>
            <a:r>
              <a:rPr lang="fr-BE" baseline="0" dirty="0" smtClean="0">
                <a:sym typeface="Wingdings" panose="05000000000000000000" pitchFamily="2" charset="2"/>
              </a:rPr>
              <a:t>Si la couleur des commets d’une face est la même  couleur unie</a:t>
            </a:r>
          </a:p>
          <a:p>
            <a:r>
              <a:rPr lang="fr-BE" baseline="0" dirty="0" smtClean="0">
                <a:sym typeface="Wingdings" panose="05000000000000000000" pitchFamily="2" charset="2"/>
              </a:rPr>
              <a:t>Sinon  dégradé</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19</a:t>
            </a:fld>
            <a:endParaRPr lang="en-US"/>
          </a:p>
        </p:txBody>
      </p:sp>
    </p:spTree>
    <p:extLst>
      <p:ext uri="{BB962C8B-B14F-4D97-AF65-F5344CB8AC3E}">
        <p14:creationId xmlns:p14="http://schemas.microsoft.com/office/powerpoint/2010/main" val="4800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21</a:t>
            </a:fld>
            <a:endParaRPr lang="en-US"/>
          </a:p>
        </p:txBody>
      </p:sp>
    </p:spTree>
    <p:extLst>
      <p:ext uri="{BB962C8B-B14F-4D97-AF65-F5344CB8AC3E}">
        <p14:creationId xmlns:p14="http://schemas.microsoft.com/office/powerpoint/2010/main" val="13988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rotX(), rotY(), rotZ(), set() -&gt; annulation de</a:t>
            </a:r>
            <a:r>
              <a:rPr lang="fr-BE" baseline="0" dirty="0" smtClean="0"/>
              <a:t> de tout (rotation, translation,..)</a:t>
            </a:r>
          </a:p>
          <a:p>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22</a:t>
            </a:fld>
            <a:endParaRPr lang="en-US"/>
          </a:p>
        </p:txBody>
      </p:sp>
    </p:spTree>
    <p:extLst>
      <p:ext uri="{BB962C8B-B14F-4D97-AF65-F5344CB8AC3E}">
        <p14:creationId xmlns:p14="http://schemas.microsoft.com/office/powerpoint/2010/main" val="376002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23</a:t>
            </a:fld>
            <a:endParaRPr lang="en-US"/>
          </a:p>
        </p:txBody>
      </p:sp>
    </p:spTree>
    <p:extLst>
      <p:ext uri="{BB962C8B-B14F-4D97-AF65-F5344CB8AC3E}">
        <p14:creationId xmlns:p14="http://schemas.microsoft.com/office/powerpoint/2010/main" val="55124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On passe à un</a:t>
            </a:r>
            <a:r>
              <a:rPr lang="fr-BE" baseline="0" dirty="0" smtClean="0"/>
              <a:t> objet Light le TransformGroup auquel l’éclairage s’applique</a:t>
            </a:r>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24</a:t>
            </a:fld>
            <a:endParaRPr lang="en-US"/>
          </a:p>
        </p:txBody>
      </p:sp>
    </p:spTree>
    <p:extLst>
      <p:ext uri="{BB962C8B-B14F-4D97-AF65-F5344CB8AC3E}">
        <p14:creationId xmlns:p14="http://schemas.microsoft.com/office/powerpoint/2010/main" val="3065393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MouseRotate</a:t>
            </a:r>
            <a:r>
              <a:rPr lang="fr-BE" baseline="0" dirty="0" smtClean="0"/>
              <a:t> : bouton gauche souris </a:t>
            </a:r>
            <a:r>
              <a:rPr lang="fr-BE" baseline="0" dirty="0" smtClean="0">
                <a:sym typeface="Wingdings" panose="05000000000000000000" pitchFamily="2" charset="2"/>
              </a:rPr>
              <a:t></a:t>
            </a:r>
            <a:r>
              <a:rPr lang="fr-BE" baseline="0" dirty="0" smtClean="0"/>
              <a:t> rotation de l’objet autour des axes X et Y</a:t>
            </a:r>
          </a:p>
          <a:p>
            <a:r>
              <a:rPr lang="fr-BE" baseline="0" dirty="0" smtClean="0"/>
              <a:t>MouseTranslate : bouton droit souris </a:t>
            </a:r>
            <a:r>
              <a:rPr lang="fr-BE" baseline="0" dirty="0" smtClean="0">
                <a:sym typeface="Wingdings" panose="05000000000000000000" pitchFamily="2" charset="2"/>
              </a:rPr>
              <a:t> </a:t>
            </a:r>
            <a:r>
              <a:rPr lang="fr-BE" baseline="0" dirty="0" smtClean="0"/>
              <a:t>translation selon les axes X et Y</a:t>
            </a:r>
          </a:p>
          <a:p>
            <a:r>
              <a:rPr lang="fr-BE" baseline="0" dirty="0" smtClean="0"/>
              <a:t>MouseZoom : alt + bouton gauche souris </a:t>
            </a:r>
            <a:r>
              <a:rPr lang="fr-BE" baseline="0" dirty="0" smtClean="0">
                <a:sym typeface="Wingdings" panose="05000000000000000000" pitchFamily="2" charset="2"/>
              </a:rPr>
              <a:t> zoom selon l’axe Z</a:t>
            </a:r>
          </a:p>
          <a:p>
            <a:r>
              <a:rPr lang="fr-BE" baseline="0" dirty="0" smtClean="0">
                <a:sym typeface="Wingdings" panose="05000000000000000000" pitchFamily="2" charset="2"/>
              </a:rPr>
              <a:t>MouseWheelZoom : roulette souris  zoom selon axe Z</a:t>
            </a:r>
            <a:endParaRPr lang="fr-BE" baseline="0" dirty="0" smtClean="0"/>
          </a:p>
          <a:p>
            <a:endParaRPr lang="fr-BE" dirty="0"/>
          </a:p>
        </p:txBody>
      </p:sp>
      <p:sp>
        <p:nvSpPr>
          <p:cNvPr id="4" name="Slide Number Placeholder 3"/>
          <p:cNvSpPr>
            <a:spLocks noGrp="1"/>
          </p:cNvSpPr>
          <p:nvPr>
            <p:ph type="sldNum" sz="quarter" idx="10"/>
          </p:nvPr>
        </p:nvSpPr>
        <p:spPr/>
        <p:txBody>
          <a:bodyPr/>
          <a:lstStyle/>
          <a:p>
            <a:fld id="{F9B9F26C-5E20-463A-A30E-4B3CD8C634F9}" type="slidenum">
              <a:rPr lang="en-US" smtClean="0"/>
              <a:t>25</a:t>
            </a:fld>
            <a:endParaRPr lang="en-US"/>
          </a:p>
        </p:txBody>
      </p:sp>
    </p:spTree>
    <p:extLst>
      <p:ext uri="{BB962C8B-B14F-4D97-AF65-F5344CB8AC3E}">
        <p14:creationId xmlns:p14="http://schemas.microsoft.com/office/powerpoint/2010/main" val="4125116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dirty="0" smtClean="0"/>
              <a:t>Un Behavior est le fils d’BranchGroup mais a un TransformGroup auquel il s’applique</a:t>
            </a:r>
          </a:p>
        </p:txBody>
      </p:sp>
      <p:sp>
        <p:nvSpPr>
          <p:cNvPr id="4" name="Slide Number Placeholder 3"/>
          <p:cNvSpPr>
            <a:spLocks noGrp="1"/>
          </p:cNvSpPr>
          <p:nvPr>
            <p:ph type="sldNum" sz="quarter" idx="10"/>
          </p:nvPr>
        </p:nvSpPr>
        <p:spPr/>
        <p:txBody>
          <a:bodyPr/>
          <a:lstStyle/>
          <a:p>
            <a:fld id="{F9B9F26C-5E20-463A-A30E-4B3CD8C634F9}" type="slidenum">
              <a:rPr lang="en-US" smtClean="0"/>
              <a:t>26</a:t>
            </a:fld>
            <a:endParaRPr lang="en-US"/>
          </a:p>
        </p:txBody>
      </p:sp>
    </p:spTree>
    <p:extLst>
      <p:ext uri="{BB962C8B-B14F-4D97-AF65-F5344CB8AC3E}">
        <p14:creationId xmlns:p14="http://schemas.microsoft.com/office/powerpoint/2010/main" val="421960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27</a:t>
            </a:fld>
            <a:endParaRPr lang="en-US"/>
          </a:p>
        </p:txBody>
      </p:sp>
    </p:spTree>
    <p:extLst>
      <p:ext uri="{BB962C8B-B14F-4D97-AF65-F5344CB8AC3E}">
        <p14:creationId xmlns:p14="http://schemas.microsoft.com/office/powerpoint/2010/main" val="412120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Axis</a:t>
            </a:r>
            <a:r>
              <a:rPr lang="fr-BE" baseline="0" dirty="0" smtClean="0"/>
              <a:t> </a:t>
            </a:r>
            <a:r>
              <a:rPr lang="en-US" sz="1200" b="0" i="0" kern="1200" dirty="0" smtClean="0">
                <a:solidFill>
                  <a:schemeClr val="tx1"/>
                </a:solidFill>
                <a:effectLst/>
                <a:latin typeface="+mn-lt"/>
                <a:ea typeface="+mn-ea"/>
                <a:cs typeface="+mn-cs"/>
              </a:rPr>
              <a:t>A four-element axis angle represented by double-precision floating point </a:t>
            </a:r>
            <a:r>
              <a:rPr lang="en-US" sz="1200" b="0" i="0" kern="1200" dirty="0" err="1" smtClean="0">
                <a:solidFill>
                  <a:schemeClr val="tx1"/>
                </a:solidFill>
                <a:effectLst/>
                <a:latin typeface="+mn-lt"/>
                <a:ea typeface="+mn-ea"/>
                <a:cs typeface="+mn-cs"/>
              </a:rPr>
              <a:t>x,y,z,angle</a:t>
            </a:r>
            <a:r>
              <a:rPr lang="en-US" sz="1200" b="0" i="0" kern="1200" dirty="0" smtClean="0">
                <a:solidFill>
                  <a:schemeClr val="tx1"/>
                </a:solidFill>
                <a:effectLst/>
                <a:latin typeface="+mn-lt"/>
                <a:ea typeface="+mn-ea"/>
                <a:cs typeface="+mn-cs"/>
              </a:rPr>
              <a:t> components. An axis angle is a rotation of angle (radians) about the vector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Gmatrix</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two-dimensional matrix class. Row and column numbering begins with zero. The representation is row major.</a:t>
            </a:r>
          </a:p>
          <a:p>
            <a:r>
              <a:rPr lang="en-US" sz="1200" b="0" i="0" kern="1200" dirty="0" err="1" smtClean="0">
                <a:solidFill>
                  <a:schemeClr val="tx1"/>
                </a:solidFill>
                <a:effectLst/>
                <a:latin typeface="+mn-lt"/>
                <a:ea typeface="+mn-ea"/>
                <a:cs typeface="+mn-cs"/>
              </a:rPr>
              <a:t>Gvector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double precision, general, dynamically-resizable, one-dimensional vector class. Index numbering begins with zero.</a:t>
            </a:r>
          </a:p>
          <a:p>
            <a:r>
              <a:rPr lang="fr-BE" dirty="0" err="1" smtClean="0"/>
              <a:t>Tuple</a:t>
            </a:r>
            <a:r>
              <a:rPr lang="fr-BE" dirty="0" smtClean="0"/>
              <a:t> 2D : </a:t>
            </a:r>
            <a:r>
              <a:rPr lang="en-US" sz="1200" b="0" i="0" kern="1200" dirty="0" smtClean="0">
                <a:solidFill>
                  <a:schemeClr val="tx1"/>
                </a:solidFill>
                <a:effectLst/>
                <a:latin typeface="+mn-lt"/>
                <a:ea typeface="+mn-ea"/>
                <a:cs typeface="+mn-cs"/>
              </a:rPr>
              <a:t>A 2 element point that is represented by double precision floating point </a:t>
            </a:r>
            <a:r>
              <a:rPr lang="en-US" sz="1200" b="0" i="0" kern="1200" dirty="0" err="1" smtClean="0">
                <a:solidFill>
                  <a:schemeClr val="tx1"/>
                </a:solidFill>
                <a:effectLst/>
                <a:latin typeface="+mn-lt"/>
                <a:ea typeface="+mn-ea"/>
                <a:cs typeface="+mn-cs"/>
              </a:rPr>
              <a:t>x,y</a:t>
            </a:r>
            <a:r>
              <a:rPr lang="en-US" sz="1200" b="0" i="0" kern="1200" dirty="0" smtClean="0">
                <a:solidFill>
                  <a:schemeClr val="tx1"/>
                </a:solidFill>
                <a:effectLst/>
                <a:latin typeface="+mn-lt"/>
                <a:ea typeface="+mn-ea"/>
                <a:cs typeface="+mn-cs"/>
              </a:rPr>
              <a:t> coordinates</a:t>
            </a:r>
          </a:p>
          <a:p>
            <a:r>
              <a:rPr lang="en-US" sz="1200" b="0" i="0" kern="1200" dirty="0" smtClean="0">
                <a:solidFill>
                  <a:schemeClr val="tx1"/>
                </a:solidFill>
                <a:effectLst/>
                <a:latin typeface="+mn-lt"/>
                <a:ea typeface="+mn-ea"/>
                <a:cs typeface="+mn-cs"/>
              </a:rPr>
              <a:t>Tuple3i :  A 3 element point represented by signed integer </a:t>
            </a:r>
            <a:r>
              <a:rPr lang="en-US" sz="1200" b="0" i="0" kern="1200" dirty="0" err="1" smtClean="0">
                <a:solidFill>
                  <a:schemeClr val="tx1"/>
                </a:solidFill>
                <a:effectLst/>
                <a:latin typeface="+mn-lt"/>
                <a:ea typeface="+mn-ea"/>
                <a:cs typeface="+mn-cs"/>
              </a:rPr>
              <a:t>x,y,z</a:t>
            </a:r>
            <a:r>
              <a:rPr lang="en-US" sz="1200" b="0" i="0" kern="1200" dirty="0" smtClean="0">
                <a:solidFill>
                  <a:schemeClr val="tx1"/>
                </a:solidFill>
                <a:effectLst/>
                <a:latin typeface="+mn-lt"/>
                <a:ea typeface="+mn-ea"/>
                <a:cs typeface="+mn-cs"/>
              </a:rPr>
              <a:t> coordinates.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088185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L'objet de </a:t>
            </a:r>
            <a:r>
              <a:rPr lang="fr-BE" sz="1200" b="0" i="0" kern="1200" dirty="0" err="1" smtClean="0">
                <a:solidFill>
                  <a:schemeClr val="tx1"/>
                </a:solidFill>
                <a:effectLst/>
                <a:latin typeface="+mn-lt"/>
                <a:ea typeface="+mn-ea"/>
                <a:cs typeface="+mn-cs"/>
              </a:rPr>
              <a:t>GroupNode</a:t>
            </a:r>
            <a:r>
              <a:rPr lang="fr-BE" sz="1200" b="0" i="0" kern="1200" dirty="0" smtClean="0">
                <a:solidFill>
                  <a:schemeClr val="tx1"/>
                </a:solidFill>
                <a:effectLst/>
                <a:latin typeface="+mn-lt"/>
                <a:ea typeface="+mn-ea"/>
                <a:cs typeface="+mn-cs"/>
              </a:rPr>
              <a:t> est un nœud de regroupement à des fins générales.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ont exactement un parent et un nombre arbitraire d'enfants qui sont rendus dans un ordre quelconque (ou en parallèle ). les enfants </a:t>
            </a:r>
            <a:r>
              <a:rPr lang="fr-BE" sz="1200" b="0" i="0" kern="1200" dirty="0" err="1" smtClean="0">
                <a:solidFill>
                  <a:schemeClr val="tx1"/>
                </a:solidFill>
                <a:effectLst/>
                <a:latin typeface="+mn-lt"/>
                <a:ea typeface="+mn-ea"/>
                <a:cs typeface="+mn-cs"/>
              </a:rPr>
              <a:t>Null</a:t>
            </a:r>
            <a:r>
              <a:rPr lang="fr-BE" sz="1200" b="0" i="0" kern="1200" dirty="0" smtClean="0">
                <a:solidFill>
                  <a:schemeClr val="tx1"/>
                </a:solidFill>
                <a:effectLst/>
                <a:latin typeface="+mn-lt"/>
                <a:ea typeface="+mn-ea"/>
                <a:cs typeface="+mn-cs"/>
              </a:rPr>
              <a:t> sont autorisés Opérations sur les objets sur les </a:t>
            </a:r>
            <a:r>
              <a:rPr lang="fr-BE" sz="1200" b="0" i="0" kern="1200" dirty="0" err="1" smtClean="0">
                <a:solidFill>
                  <a:schemeClr val="tx1"/>
                </a:solidFill>
                <a:effectLst/>
                <a:latin typeface="+mn-lt"/>
                <a:ea typeface="+mn-ea"/>
                <a:cs typeface="+mn-cs"/>
              </a:rPr>
              <a:t>groupNode</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comprennent l'ajout , la suppression et l'énumération des enfants du nœud Groupe . Les sous-classes de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Group ajouter une sémantique supplémentaire </a:t>
            </a:r>
          </a:p>
          <a:p>
            <a:r>
              <a:rPr lang="fr-BE" dirty="0" smtClean="0"/>
              <a:t/>
            </a:r>
            <a:br>
              <a:rPr lang="fr-BE" dirty="0" smtClean="0"/>
            </a:br>
            <a:r>
              <a:rPr lang="fr-BE" sz="1200" b="0" i="0" kern="1200" dirty="0" smtClean="0">
                <a:solidFill>
                  <a:schemeClr val="tx1"/>
                </a:solidFill>
                <a:effectLst/>
                <a:latin typeface="+mn-lt"/>
                <a:ea typeface="+mn-ea"/>
                <a:cs typeface="+mn-cs"/>
              </a:rPr>
              <a:t>Le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sert de pointeur à la racine d'une branche de graphe de scène ; objets </a:t>
            </a:r>
            <a:r>
              <a:rPr lang="fr-BE" sz="1200" b="0" i="0" kern="1200" dirty="0" err="1" smtClean="0">
                <a:solidFill>
                  <a:schemeClr val="tx1"/>
                </a:solidFill>
                <a:effectLst/>
                <a:latin typeface="+mn-lt"/>
                <a:ea typeface="+mn-ea"/>
                <a:cs typeface="+mn-cs"/>
              </a:rPr>
              <a:t>BranchGroup</a:t>
            </a:r>
            <a:r>
              <a:rPr lang="fr-BE" sz="1200" b="0" i="0" kern="1200" dirty="0" smtClean="0">
                <a:solidFill>
                  <a:schemeClr val="tx1"/>
                </a:solidFill>
                <a:effectLst/>
                <a:latin typeface="+mn-lt"/>
                <a:ea typeface="+mn-ea"/>
                <a:cs typeface="+mn-cs"/>
              </a:rPr>
              <a:t> sont les seuls objets qui peuvent être insérés dans le jeu de paramètres régionaux d'objets</a:t>
            </a:r>
          </a:p>
          <a:p>
            <a:endParaRPr lang="fr-BE" sz="1200" b="0" i="0" kern="1200" dirty="0" smtClean="0">
              <a:solidFill>
                <a:schemeClr val="tx1"/>
              </a:solidFill>
              <a:effectLst/>
              <a:latin typeface="+mn-lt"/>
              <a:ea typeface="+mn-ea"/>
              <a:cs typeface="+mn-cs"/>
            </a:endParaRPr>
          </a:p>
          <a:p>
            <a:r>
              <a:rPr lang="fr-FR" dirty="0" smtClean="0"/>
              <a:t>Le </a:t>
            </a:r>
            <a:r>
              <a:rPr lang="fr-FR" dirty="0" err="1" smtClean="0"/>
              <a:t>noeud</a:t>
            </a:r>
            <a:r>
              <a:rPr lang="fr-FR" dirty="0" smtClean="0"/>
              <a:t> </a:t>
            </a:r>
            <a:r>
              <a:rPr lang="fr-FR" dirty="0" err="1" smtClean="0"/>
              <a:t>TransformGroup</a:t>
            </a:r>
            <a:r>
              <a:rPr lang="fr-FR" dirty="0" smtClean="0"/>
              <a:t> spécifie une transformation spatiale unique , via un objet Transform3D , qui peut positionner , orienter , et l'échelle de tous ses enfants .</a:t>
            </a: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11591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
            </a:r>
            <a:br>
              <a:rPr lang="fr-BE" dirty="0" smtClean="0"/>
            </a:br>
            <a:r>
              <a:rPr lang="fr-BE" sz="1200" b="0" i="0" kern="1200" dirty="0" smtClean="0">
                <a:solidFill>
                  <a:schemeClr val="tx1"/>
                </a:solidFill>
                <a:effectLst/>
                <a:latin typeface="+mn-lt"/>
                <a:ea typeface="+mn-ea"/>
                <a:cs typeface="+mn-cs"/>
              </a:rPr>
              <a:t>L'objet Apparence définit tous les états de rendu qui peut être défini comme un objet composant d'un nœud</a:t>
            </a:r>
            <a:r>
              <a:rPr lang="fr-BE" sz="1200" b="0" i="0" kern="1200" baseline="0" dirty="0" smtClean="0">
                <a:solidFill>
                  <a:schemeClr val="tx1"/>
                </a:solidFill>
                <a:effectLst/>
                <a:latin typeface="+mn-lt"/>
                <a:ea typeface="+mn-ea"/>
                <a:cs typeface="+mn-cs"/>
              </a:rPr>
              <a:t> </a:t>
            </a:r>
            <a:r>
              <a:rPr lang="fr-BE" sz="1200" b="0" i="0" kern="1200" dirty="0" smtClean="0">
                <a:solidFill>
                  <a:schemeClr val="tx1"/>
                </a:solidFill>
                <a:effectLst/>
                <a:latin typeface="+mn-lt"/>
                <a:ea typeface="+mn-ea"/>
                <a:cs typeface="+mn-cs"/>
              </a:rPr>
              <a:t>Shape3D . L'état de rendu comprend.</a:t>
            </a:r>
          </a:p>
          <a:p>
            <a:endParaRPr lang="fr-BE" dirty="0" smtClean="0"/>
          </a:p>
          <a:p>
            <a:r>
              <a:rPr lang="fr-BE" dirty="0" smtClean="0"/>
              <a:t/>
            </a:r>
            <a:br>
              <a:rPr lang="fr-BE" dirty="0" smtClean="0"/>
            </a:br>
            <a:r>
              <a:rPr lang="fr-BE" sz="1200" b="0" i="0" kern="1200" dirty="0" smtClean="0">
                <a:solidFill>
                  <a:schemeClr val="tx1"/>
                </a:solidFill>
                <a:effectLst/>
                <a:latin typeface="+mn-lt"/>
                <a:ea typeface="+mn-ea"/>
                <a:cs typeface="+mn-cs"/>
              </a:rPr>
              <a:t>Le nœud feuille Light est une classe abstraite qui définit un ensemble de paramètres communs à tous les types de lumière. Ces paramètres incluent la couleur de la lumière , un drapeau activer , et une région d'influence dans lequel ce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Light est actif. Un nœud de lumière contient également une liste de nœuds du groupe qui spécifie la portée hiérarchique de cette Lumière . Si la liste de champ est vide , le </a:t>
            </a:r>
            <a:r>
              <a:rPr lang="fr-BE" sz="1200" b="0" i="0" kern="1200" dirty="0" err="1" smtClean="0">
                <a:solidFill>
                  <a:schemeClr val="tx1"/>
                </a:solidFill>
                <a:effectLst/>
                <a:latin typeface="+mn-lt"/>
                <a:ea typeface="+mn-ea"/>
                <a:cs typeface="+mn-cs"/>
              </a:rPr>
              <a:t>noeud</a:t>
            </a:r>
            <a:r>
              <a:rPr lang="fr-BE" sz="1200" b="0" i="0" kern="1200" dirty="0" smtClean="0">
                <a:solidFill>
                  <a:schemeClr val="tx1"/>
                </a:solidFill>
                <a:effectLst/>
                <a:latin typeface="+mn-lt"/>
                <a:ea typeface="+mn-ea"/>
                <a:cs typeface="+mn-cs"/>
              </a:rPr>
              <a:t> lumière a univers portée : tous les </a:t>
            </a:r>
            <a:r>
              <a:rPr lang="fr-BE" sz="1200" b="0" i="0" kern="1200" dirty="0" err="1" smtClean="0">
                <a:solidFill>
                  <a:schemeClr val="tx1"/>
                </a:solidFill>
                <a:effectLst/>
                <a:latin typeface="+mn-lt"/>
                <a:ea typeface="+mn-ea"/>
                <a:cs typeface="+mn-cs"/>
              </a:rPr>
              <a:t>noeuds</a:t>
            </a:r>
            <a:r>
              <a:rPr lang="fr-BE" sz="1200" b="0" i="0" kern="1200" dirty="0" smtClean="0">
                <a:solidFill>
                  <a:schemeClr val="tx1"/>
                </a:solidFill>
                <a:effectLst/>
                <a:latin typeface="+mn-lt"/>
                <a:ea typeface="+mn-ea"/>
                <a:cs typeface="+mn-cs"/>
              </a:rPr>
              <a:t> dans la région d'influence sont affectés par ce nœud Lumière. Si la liste de la portée est non vide , seuls les nœuds feuilles sous les nœuds du groupe dans la liste de la portée sont affectées par ce nœud Light ( sous réserve des limites qui influent ) .</a:t>
            </a:r>
          </a:p>
          <a:p>
            <a:endParaRPr lang="fr-BE" sz="1200" b="0" i="0" kern="1200" dirty="0" smtClean="0">
              <a:solidFill>
                <a:schemeClr val="tx1"/>
              </a:solidFill>
              <a:effectLst/>
              <a:latin typeface="+mn-lt"/>
              <a:ea typeface="+mn-ea"/>
              <a:cs typeface="+mn-cs"/>
            </a:endParaRPr>
          </a:p>
          <a:p>
            <a:r>
              <a:rPr lang="fr-BE" dirty="0" smtClean="0"/>
              <a:t/>
            </a:r>
            <a:br>
              <a:rPr lang="fr-BE" dirty="0" smtClean="0"/>
            </a:br>
            <a:r>
              <a:rPr lang="fr-BE" sz="1200" b="0" i="0" kern="1200" dirty="0" smtClean="0">
                <a:solidFill>
                  <a:schemeClr val="tx1"/>
                </a:solidFill>
                <a:effectLst/>
                <a:latin typeface="+mn-lt"/>
                <a:ea typeface="+mn-ea"/>
                <a:cs typeface="+mn-cs"/>
              </a:rPr>
              <a:t>L'objet de texture est un objet composant d'un objet </a:t>
            </a:r>
            <a:r>
              <a:rPr lang="fr-BE" sz="1200" b="0" i="0" kern="1200" dirty="0" err="1" smtClean="0">
                <a:solidFill>
                  <a:schemeClr val="tx1"/>
                </a:solidFill>
                <a:effectLst/>
                <a:latin typeface="+mn-lt"/>
                <a:ea typeface="+mn-ea"/>
                <a:cs typeface="+mn-cs"/>
              </a:rPr>
              <a:t>Appearence</a:t>
            </a:r>
            <a:r>
              <a:rPr lang="fr-BE" sz="1200" b="0" i="0" kern="1200" dirty="0" smtClean="0">
                <a:solidFill>
                  <a:schemeClr val="tx1"/>
                </a:solidFill>
                <a:effectLst/>
                <a:latin typeface="+mn-lt"/>
                <a:ea typeface="+mn-ea"/>
                <a:cs typeface="+mn-cs"/>
              </a:rPr>
              <a:t> qui définit les propriétés de texture utilisés lors de mappage de texture est activée . objet Texture est une classe abstraite et tous les objets de texture doit être créée soit comme un objet ou d'un objet Texture2D Texture3D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1233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15</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16</a:t>
            </a:fld>
            <a:endParaRPr lang="en-US"/>
          </a:p>
        </p:txBody>
      </p:sp>
    </p:spTree>
    <p:extLst>
      <p:ext uri="{BB962C8B-B14F-4D97-AF65-F5344CB8AC3E}">
        <p14:creationId xmlns:p14="http://schemas.microsoft.com/office/powerpoint/2010/main" val="4111338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javax.j3D.media</a:t>
            </a:r>
            <a:endParaRPr lang="fr-BE" dirty="0"/>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3215" r="16405"/>
          <a:stretch/>
        </p:blipFill>
        <p:spPr>
          <a:xfrm>
            <a:off x="2961075" y="4295113"/>
            <a:ext cx="4123035" cy="1382367"/>
          </a:xfrm>
          <a:prstGeom prst="rect">
            <a:avLst/>
          </a:prstGeom>
        </p:spPr>
      </p:pic>
      <p:sp>
        <p:nvSpPr>
          <p:cNvPr id="8" name="Espace réservé du contenu 2"/>
          <p:cNvSpPr txBox="1">
            <a:spLocks/>
          </p:cNvSpPr>
          <p:nvPr/>
        </p:nvSpPr>
        <p:spPr>
          <a:xfrm>
            <a:off x="1357673" y="1392860"/>
            <a:ext cx="3206805" cy="602799"/>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Sources lumineuses</a:t>
            </a:r>
          </a:p>
          <a:p>
            <a:endParaRPr lang="fr-BE" dirty="0" smtClean="0"/>
          </a:p>
          <a:p>
            <a:endParaRPr lang="fr-BE" dirty="0"/>
          </a:p>
        </p:txBody>
      </p:sp>
      <p:sp>
        <p:nvSpPr>
          <p:cNvPr id="9" name="Espace réservé du contenu 2"/>
          <p:cNvSpPr txBox="1">
            <a:spLocks/>
          </p:cNvSpPr>
          <p:nvPr/>
        </p:nvSpPr>
        <p:spPr>
          <a:xfrm>
            <a:off x="5397513" y="1381182"/>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Textures</a:t>
            </a:r>
          </a:p>
          <a:p>
            <a:endParaRPr lang="fr-BE" dirty="0" smtClean="0"/>
          </a:p>
          <a:p>
            <a:endParaRPr lang="fr-BE" dirty="0"/>
          </a:p>
        </p:txBody>
      </p:sp>
      <p:sp>
        <p:nvSpPr>
          <p:cNvPr id="10" name="Espace réservé du contenu 2"/>
          <p:cNvSpPr txBox="1">
            <a:spLocks/>
          </p:cNvSpPr>
          <p:nvPr/>
        </p:nvSpPr>
        <p:spPr>
          <a:xfrm>
            <a:off x="3745340" y="3692314"/>
            <a:ext cx="3206805"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Apparence</a:t>
            </a:r>
          </a:p>
          <a:p>
            <a:endParaRPr lang="fr-BE" dirty="0" smtClean="0"/>
          </a:p>
          <a:p>
            <a:endParaRPr lang="fr-BE" dirty="0"/>
          </a:p>
        </p:txBody>
      </p:sp>
      <p:pic>
        <p:nvPicPr>
          <p:cNvPr id="13" name="Espace réservé du contenu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65195" y="1901950"/>
            <a:ext cx="3696216" cy="1889862"/>
          </a:xfr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6458" y="1890926"/>
            <a:ext cx="3431054" cy="1905455"/>
          </a:xfrm>
          <a:prstGeom prst="rect">
            <a:avLst/>
          </a:prstGeom>
        </p:spPr>
      </p:pic>
    </p:spTree>
    <p:extLst>
      <p:ext uri="{BB962C8B-B14F-4D97-AF65-F5344CB8AC3E}">
        <p14:creationId xmlns:p14="http://schemas.microsoft.com/office/powerpoint/2010/main" val="82525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82819" y="833015"/>
            <a:ext cx="2884925" cy="763525"/>
          </a:xfrm>
        </p:spPr>
        <p:txBody>
          <a:bodyPr>
            <a:normAutofit/>
          </a:bodyPr>
          <a:lstStyle/>
          <a:p>
            <a:r>
              <a:rPr lang="fr-BE" dirty="0" smtClean="0"/>
              <a:t>Arrière-plan</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smtClean="0"/>
              <a:t>Classe « Background »</a:t>
            </a:r>
          </a:p>
          <a:p>
            <a:r>
              <a:rPr lang="fr-BE" dirty="0" smtClean="0"/>
              <a:t>Par défaut : noir</a:t>
            </a:r>
          </a:p>
          <a:p>
            <a:r>
              <a:rPr lang="fr-BE" dirty="0" smtClean="0"/>
              <a:t>Possibilité de changer la couleur ou appliquer une image</a:t>
            </a:r>
          </a:p>
        </p:txBody>
      </p:sp>
    </p:spTree>
    <p:extLst>
      <p:ext uri="{BB962C8B-B14F-4D97-AF65-F5344CB8AC3E}">
        <p14:creationId xmlns:p14="http://schemas.microsoft.com/office/powerpoint/2010/main" val="43624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230" y="1709109"/>
            <a:ext cx="2984282" cy="2101178"/>
          </a:xfrm>
          <a:prstGeom prst="rect">
            <a:avLst/>
          </a:prstGeom>
        </p:spPr>
      </p:pic>
    </p:spTree>
    <p:extLst>
      <p:ext uri="{BB962C8B-B14F-4D97-AF65-F5344CB8AC3E}">
        <p14:creationId xmlns:p14="http://schemas.microsoft.com/office/powerpoint/2010/main" val="977299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 tableau de points (sommets)</a:t>
            </a:r>
          </a:p>
          <a:p>
            <a:r>
              <a:rPr lang="fr-BE" dirty="0" smtClean="0"/>
              <a:t>Créer un tableau de couleurs (1 par sommet)</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p:txBody>
      </p:sp>
    </p:spTree>
    <p:extLst>
      <p:ext uri="{BB962C8B-B14F-4D97-AF65-F5344CB8AC3E}">
        <p14:creationId xmlns:p14="http://schemas.microsoft.com/office/powerpoint/2010/main" val="233893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05072" y="205442"/>
            <a:ext cx="3512215" cy="763525"/>
          </a:xfrm>
        </p:spPr>
        <p:txBody>
          <a:bodyPr>
            <a:normAutofit fontScale="90000"/>
          </a:bodyPr>
          <a:lstStyle/>
          <a:p>
            <a:r>
              <a:rPr lang="fr-BE" dirty="0" smtClean="0"/>
              <a:t>Formes complexes</a:t>
            </a:r>
            <a:endParaRPr lang="fr-BE" dirty="0"/>
          </a:p>
        </p:txBody>
      </p:sp>
      <p:sp>
        <p:nvSpPr>
          <p:cNvPr id="8" name="Espace réservé du contenu 3"/>
          <p:cNvSpPr>
            <a:spLocks noGrp="1"/>
          </p:cNvSpPr>
          <p:nvPr>
            <p:ph sz="half" idx="4294967295"/>
          </p:nvPr>
        </p:nvSpPr>
        <p:spPr>
          <a:xfrm>
            <a:off x="1059785" y="1138425"/>
            <a:ext cx="7739790" cy="916230"/>
          </a:xfrm>
          <a:prstGeom prst="rect">
            <a:avLst/>
          </a:prstGeom>
        </p:spPr>
        <p:txBody>
          <a:bodyPr>
            <a:normAutofit/>
          </a:bodyPr>
          <a:lstStyle/>
          <a:p>
            <a:r>
              <a:rPr lang="fr-BE" sz="2400" dirty="0" smtClean="0">
                <a:solidFill>
                  <a:schemeClr val="bg1"/>
                </a:solidFill>
              </a:rPr>
              <a:t>Possibilité de réutiliser certains points (géométrie indicée) -&gt; optimisation mémoire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40" y="2086098"/>
            <a:ext cx="5497380" cy="4584647"/>
          </a:xfrm>
          <a:prstGeom prst="rect">
            <a:avLst/>
          </a:prstGeom>
        </p:spPr>
      </p:pic>
    </p:spTree>
    <p:extLst>
      <p:ext uri="{BB962C8B-B14F-4D97-AF65-F5344CB8AC3E}">
        <p14:creationId xmlns:p14="http://schemas.microsoft.com/office/powerpoint/2010/main" val="350427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48965" y="680310"/>
            <a:ext cx="8229600" cy="763525"/>
          </a:xfrm>
        </p:spPr>
        <p:txBody>
          <a:bodyPr>
            <a:normAutofit/>
          </a:bodyPr>
          <a:lstStyle/>
          <a:p>
            <a:r>
              <a:rPr lang="fr-BE" dirty="0" smtClean="0"/>
              <a:t>Transformations</a:t>
            </a:r>
            <a:endParaRPr lang="fr-BE" dirty="0"/>
          </a:p>
        </p:txBody>
      </p:sp>
      <p:sp>
        <p:nvSpPr>
          <p:cNvPr id="12" name="Espace réservé du contenu 3"/>
          <p:cNvSpPr>
            <a:spLocks noGrp="1"/>
          </p:cNvSpPr>
          <p:nvPr>
            <p:ph sz="half" idx="2"/>
          </p:nvPr>
        </p:nvSpPr>
        <p:spPr>
          <a:xfrm>
            <a:off x="448965" y="2207360"/>
            <a:ext cx="8398774" cy="2874141"/>
          </a:xfrm>
        </p:spPr>
        <p:txBody>
          <a:bodyPr>
            <a:normAutofit/>
          </a:bodyPr>
          <a:lstStyle/>
          <a:p>
            <a:r>
              <a:rPr lang="fr-BE" dirty="0" smtClean="0"/>
              <a:t>Classe « Transform3D »</a:t>
            </a:r>
          </a:p>
          <a:p>
            <a:pPr marL="0" indent="0">
              <a:buNone/>
            </a:pPr>
            <a:endParaRPr lang="fr-BE" dirty="0"/>
          </a:p>
          <a:p>
            <a:r>
              <a:rPr lang="fr-BE" dirty="0" smtClean="0"/>
              <a:t>Toujours associée à un nœud TransformGroup (TransformGroup.addChild(Transform3D)</a:t>
            </a:r>
          </a:p>
          <a:p>
            <a:pPr marL="0" indent="0">
              <a:buNone/>
            </a:pPr>
            <a:endParaRPr lang="fr-BE" dirty="0" smtClean="0"/>
          </a:p>
          <a:p>
            <a:r>
              <a:rPr lang="fr-BE" dirty="0" smtClean="0"/>
              <a:t>Transform3D -&gt; par rapport au centre du repère</a:t>
            </a:r>
          </a:p>
        </p:txBody>
      </p:sp>
    </p:spTree>
    <p:extLst>
      <p:ext uri="{BB962C8B-B14F-4D97-AF65-F5344CB8AC3E}">
        <p14:creationId xmlns:p14="http://schemas.microsoft.com/office/powerpoint/2010/main" val="349182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2281425" y="222195"/>
            <a:ext cx="6244435" cy="763525"/>
          </a:xfrm>
        </p:spPr>
        <p:txBody>
          <a:bodyPr>
            <a:normAutofit/>
          </a:bodyPr>
          <a:lstStyle/>
          <a:p>
            <a:r>
              <a:rPr lang="fr-BE" dirty="0" smtClean="0"/>
              <a:t>Transformations simples</a:t>
            </a:r>
            <a:endParaRPr lang="fr-BE" dirty="0"/>
          </a:p>
        </p:txBody>
      </p:sp>
      <p:sp>
        <p:nvSpPr>
          <p:cNvPr id="8" name="Content Placeholder 4"/>
          <p:cNvSpPr>
            <a:spLocks noGrp="1"/>
          </p:cNvSpPr>
          <p:nvPr>
            <p:ph sz="half" idx="4294967295"/>
          </p:nvPr>
        </p:nvSpPr>
        <p:spPr>
          <a:xfrm>
            <a:off x="2044132" y="1291130"/>
            <a:ext cx="6719020" cy="5191970"/>
          </a:xfrm>
          <a:prstGeom prst="rect">
            <a:avLst/>
          </a:prstGeom>
        </p:spPr>
        <p:txBody>
          <a:bodyPr/>
          <a:lstStyle/>
          <a:p>
            <a:r>
              <a:rPr lang="fr-BE" sz="2800" dirty="0" smtClean="0">
                <a:solidFill>
                  <a:schemeClr val="bg1"/>
                </a:solidFill>
              </a:rPr>
              <a:t>Translation</a:t>
            </a:r>
          </a:p>
          <a:p>
            <a:pPr lvl="1"/>
            <a:r>
              <a:rPr lang="fr-BE" sz="2400" dirty="0" smtClean="0">
                <a:solidFill>
                  <a:schemeClr val="bg1"/>
                </a:solidFill>
              </a:rPr>
              <a:t>setTranslation(new Vector3f(0.5f, 0.5f, 0.5f));</a:t>
            </a:r>
          </a:p>
          <a:p>
            <a:r>
              <a:rPr lang="fr-BE" sz="2800" dirty="0" smtClean="0">
                <a:solidFill>
                  <a:schemeClr val="bg1"/>
                </a:solidFill>
              </a:rPr>
              <a:t>Rotation</a:t>
            </a:r>
          </a:p>
          <a:p>
            <a:pPr lvl="1"/>
            <a:r>
              <a:rPr lang="fr-BE" sz="2400" dirty="0" smtClean="0">
                <a:solidFill>
                  <a:schemeClr val="bg1"/>
                </a:solidFill>
              </a:rPr>
              <a:t>Autour d’un axe (X ou Y ou Z) du repère</a:t>
            </a:r>
          </a:p>
          <a:p>
            <a:pPr lvl="2"/>
            <a:r>
              <a:rPr lang="fr-BE" dirty="0">
                <a:solidFill>
                  <a:schemeClr val="bg1"/>
                </a:solidFill>
              </a:rPr>
              <a:t>rotX(), rotY(), rotZ()</a:t>
            </a:r>
          </a:p>
          <a:p>
            <a:pPr lvl="1"/>
            <a:r>
              <a:rPr lang="fr-BE" sz="2400" dirty="0" smtClean="0">
                <a:solidFill>
                  <a:schemeClr val="bg1"/>
                </a:solidFill>
              </a:rPr>
              <a:t>Autour d’un axe quelconque d’origine (0,0,0)</a:t>
            </a:r>
          </a:p>
          <a:p>
            <a:pPr lvl="2"/>
            <a:r>
              <a:rPr lang="fr-BE" dirty="0">
                <a:solidFill>
                  <a:schemeClr val="bg1"/>
                </a:solidFill>
              </a:rPr>
              <a:t>set(new AxisAngle4f(1,1,1,angle</a:t>
            </a:r>
            <a:r>
              <a:rPr lang="fr-BE" dirty="0" smtClean="0">
                <a:solidFill>
                  <a:schemeClr val="bg1"/>
                </a:solidFill>
              </a:rPr>
              <a:t>));</a:t>
            </a:r>
            <a:endParaRPr lang="fr-BE" sz="1600" dirty="0">
              <a:solidFill>
                <a:schemeClr val="bg1"/>
              </a:solidFill>
            </a:endParaRPr>
          </a:p>
          <a:p>
            <a:r>
              <a:rPr lang="fr-BE" sz="2800" dirty="0" smtClean="0">
                <a:solidFill>
                  <a:schemeClr val="bg1"/>
                </a:solidFill>
              </a:rPr>
              <a:t>Homothéties</a:t>
            </a:r>
          </a:p>
          <a:p>
            <a:pPr lvl="1"/>
            <a:r>
              <a:rPr lang="fr-BE" sz="2400" dirty="0" smtClean="0">
                <a:solidFill>
                  <a:schemeClr val="bg1"/>
                </a:solidFill>
              </a:rPr>
              <a:t>Uniforme : setScale(0.5)</a:t>
            </a:r>
          </a:p>
          <a:p>
            <a:pPr lvl="1"/>
            <a:r>
              <a:rPr lang="fr-BE" sz="2400" dirty="0" smtClean="0">
                <a:solidFill>
                  <a:schemeClr val="bg1"/>
                </a:solidFill>
              </a:rPr>
              <a:t>Non uniforme : </a:t>
            </a:r>
          </a:p>
          <a:p>
            <a:pPr marL="457200" lvl="1" indent="0">
              <a:buNone/>
            </a:pPr>
            <a:r>
              <a:rPr lang="fr-BE" sz="2400" dirty="0" smtClean="0">
                <a:solidFill>
                  <a:schemeClr val="bg1"/>
                </a:solidFill>
              </a:rPr>
              <a:t>	setScale(new Vector3d(0.2, 0.6, 0.8))</a:t>
            </a:r>
            <a:endParaRPr lang="fr-BE" sz="2400" dirty="0">
              <a:solidFill>
                <a:schemeClr val="bg1"/>
              </a:solidFill>
            </a:endParaRPr>
          </a:p>
        </p:txBody>
      </p:sp>
    </p:spTree>
    <p:extLst>
      <p:ext uri="{BB962C8B-B14F-4D97-AF65-F5344CB8AC3E}">
        <p14:creationId xmlns:p14="http://schemas.microsoft.com/office/powerpoint/2010/main" val="2198069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281425" y="222195"/>
            <a:ext cx="6244435" cy="763525"/>
          </a:xfrm>
        </p:spPr>
        <p:txBody>
          <a:bodyPr>
            <a:normAutofit/>
          </a:bodyPr>
          <a:lstStyle/>
          <a:p>
            <a:r>
              <a:rPr lang="fr-BE" dirty="0" smtClean="0"/>
              <a:t>Transformations multiples</a:t>
            </a:r>
            <a:endParaRPr lang="fr-BE" dirty="0"/>
          </a:p>
        </p:txBody>
      </p:sp>
      <p:sp>
        <p:nvSpPr>
          <p:cNvPr id="6" name="Content Placeholder 4"/>
          <p:cNvSpPr>
            <a:spLocks noGrp="1"/>
          </p:cNvSpPr>
          <p:nvPr>
            <p:ph sz="half" idx="4294967295"/>
          </p:nvPr>
        </p:nvSpPr>
        <p:spPr>
          <a:xfrm>
            <a:off x="1766485" y="1291130"/>
            <a:ext cx="7377515" cy="5191970"/>
          </a:xfrm>
          <a:prstGeom prst="rect">
            <a:avLst/>
          </a:prstGeom>
        </p:spPr>
        <p:txBody>
          <a:bodyPr>
            <a:normAutofit/>
          </a:bodyPr>
          <a:lstStyle/>
          <a:p>
            <a:r>
              <a:rPr lang="fr-BE" sz="2800" dirty="0">
                <a:solidFill>
                  <a:schemeClr val="bg1"/>
                </a:solidFill>
              </a:rPr>
              <a:t>1 TransformGroup</a:t>
            </a:r>
          </a:p>
          <a:p>
            <a:pPr lvl="1"/>
            <a:r>
              <a:rPr lang="fr-BE" sz="2400" dirty="0" smtClean="0">
                <a:solidFill>
                  <a:schemeClr val="bg1"/>
                </a:solidFill>
              </a:rPr>
              <a:t>Méthode mul() pour « multiplier » les transformations Transform3D</a:t>
            </a:r>
          </a:p>
          <a:p>
            <a:pPr marL="457200" lvl="1" indent="0">
              <a:buNone/>
            </a:pPr>
            <a:r>
              <a:rPr lang="fr-BE" sz="2400" dirty="0" smtClean="0">
                <a:solidFill>
                  <a:schemeClr val="bg1"/>
                </a:solidFill>
              </a:rPr>
              <a:t>	transfo1.mul(transfo2</a:t>
            </a:r>
            <a:r>
              <a:rPr lang="fr-BE" sz="2400" dirty="0">
                <a:solidFill>
                  <a:schemeClr val="bg1"/>
                </a:solidFill>
              </a:rPr>
              <a:t>) -&gt; transfo 2 puis transfo </a:t>
            </a:r>
            <a:r>
              <a:rPr lang="fr-BE" sz="2400" dirty="0" smtClean="0">
                <a:solidFill>
                  <a:schemeClr val="bg1"/>
                </a:solidFill>
              </a:rPr>
              <a:t>1</a:t>
            </a:r>
            <a:endParaRPr lang="fr-BE" sz="2400" dirty="0" smtClean="0">
              <a:solidFill>
                <a:schemeClr val="bg1"/>
              </a:solidFill>
            </a:endParaRPr>
          </a:p>
          <a:p>
            <a:pPr lvl="1"/>
            <a:r>
              <a:rPr lang="fr-BE" sz="2400" dirty="0" smtClean="0">
                <a:solidFill>
                  <a:schemeClr val="bg1"/>
                </a:solidFill>
              </a:rPr>
              <a:t>Ajout de la dernière transformation comme fils du TransformGroup</a:t>
            </a:r>
          </a:p>
          <a:p>
            <a:pPr marL="457200" lvl="1" indent="0">
              <a:buNone/>
            </a:pPr>
            <a:endParaRPr lang="fr-BE" sz="2400" dirty="0" smtClean="0">
              <a:solidFill>
                <a:schemeClr val="bg1"/>
              </a:solidFill>
            </a:endParaRPr>
          </a:p>
          <a:p>
            <a:r>
              <a:rPr lang="fr-BE" sz="2800" dirty="0" smtClean="0">
                <a:solidFill>
                  <a:schemeClr val="bg1"/>
                </a:solidFill>
              </a:rPr>
              <a:t>2+ TransformGroup</a:t>
            </a:r>
          </a:p>
          <a:p>
            <a:pPr lvl="1"/>
            <a:r>
              <a:rPr lang="fr-BE" sz="2400" dirty="0" smtClean="0">
                <a:solidFill>
                  <a:schemeClr val="bg1"/>
                </a:solidFill>
              </a:rPr>
              <a:t>Un TransformGroup par transformation</a:t>
            </a:r>
          </a:p>
          <a:p>
            <a:pPr lvl="1"/>
            <a:r>
              <a:rPr lang="fr-BE" sz="2400" dirty="0" smtClean="0">
                <a:solidFill>
                  <a:schemeClr val="bg1"/>
                </a:solidFill>
              </a:rPr>
              <a:t>Ajout de chaque TransformGroup comme fils d’un autre</a:t>
            </a:r>
            <a:endParaRPr lang="fr-BE" sz="2400" dirty="0">
              <a:solidFill>
                <a:schemeClr val="bg1"/>
              </a:solidFill>
            </a:endParaRPr>
          </a:p>
        </p:txBody>
      </p:sp>
    </p:spTree>
    <p:extLst>
      <p:ext uri="{BB962C8B-B14F-4D97-AF65-F5344CB8AC3E}">
        <p14:creationId xmlns:p14="http://schemas.microsoft.com/office/powerpoint/2010/main" val="8388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E</a:t>
            </a:r>
            <a:r>
              <a:rPr lang="fr-BE" dirty="0" smtClean="0"/>
              <a:t>clairage : champ d’action</a:t>
            </a:r>
            <a:endParaRPr lang="fr-BE" dirty="0"/>
          </a:p>
        </p:txBody>
      </p:sp>
      <p:sp>
        <p:nvSpPr>
          <p:cNvPr id="3" name="Espace réservé du contenu 2"/>
          <p:cNvSpPr>
            <a:spLocks noGrp="1"/>
          </p:cNvSpPr>
          <p:nvPr>
            <p:ph idx="1"/>
          </p:nvPr>
        </p:nvSpPr>
        <p:spPr>
          <a:xfrm>
            <a:off x="1212490" y="1749245"/>
            <a:ext cx="7787954" cy="2129849"/>
          </a:xfrm>
        </p:spPr>
        <p:txBody>
          <a:bodyPr/>
          <a:lstStyle/>
          <a:p>
            <a:r>
              <a:rPr lang="fr-BE" dirty="0" smtClean="0"/>
              <a:t>L’éclairage ne s’applique plus à toute la scène</a:t>
            </a:r>
          </a:p>
          <a:p>
            <a:r>
              <a:rPr lang="fr-BE" dirty="0" smtClean="0"/>
              <a:t>L’éclairage s’applique à un groupe d’objets choisis</a:t>
            </a:r>
          </a:p>
          <a:p>
            <a:r>
              <a:rPr lang="fr-BE" dirty="0" smtClean="0"/>
              <a:t>Méthode addScope(Group) de la classe « Light »</a:t>
            </a:r>
            <a:endParaRPr lang="fr-BE" dirty="0"/>
          </a:p>
        </p:txBody>
      </p:sp>
    </p:spTree>
    <p:extLst>
      <p:ext uri="{BB962C8B-B14F-4D97-AF65-F5344CB8AC3E}">
        <p14:creationId xmlns:p14="http://schemas.microsoft.com/office/powerpoint/2010/main" val="274710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207360"/>
            <a:ext cx="8695035" cy="3035058"/>
          </a:xfrm>
        </p:spPr>
        <p:txBody>
          <a:bodyPr/>
          <a:lstStyle/>
          <a:p>
            <a:r>
              <a:rPr lang="fr-BE" dirty="0" smtClean="0"/>
              <a:t>Classe abstraite « Behavior »</a:t>
            </a:r>
          </a:p>
          <a:p>
            <a:r>
              <a:rPr lang="fr-BE" dirty="0" smtClean="0"/>
              <a:t>Classe abstraite « MouseBehavior »</a:t>
            </a:r>
          </a:p>
          <a:p>
            <a:r>
              <a:rPr lang="fr-BE" dirty="0" smtClean="0"/>
              <a:t>4 Classes de base : « MouseRotate », « MouseTranslate », « MouseZoom », « MouseWheelZoom »</a:t>
            </a:r>
          </a:p>
          <a:p>
            <a:r>
              <a:rPr lang="fr-BE" dirty="0" smtClean="0"/>
              <a:t>Actions prédéfinies</a:t>
            </a:r>
          </a:p>
          <a:p>
            <a:endParaRPr lang="fr-BE" dirty="0"/>
          </a:p>
          <a:p>
            <a:endParaRPr lang="fr-BE" dirty="0"/>
          </a:p>
        </p:txBody>
      </p:sp>
      <p:sp>
        <p:nvSpPr>
          <p:cNvPr id="7" name="Titre 1"/>
          <p:cNvSpPr>
            <a:spLocks noGrp="1"/>
          </p:cNvSpPr>
          <p:nvPr>
            <p:ph type="title"/>
          </p:nvPr>
        </p:nvSpPr>
        <p:spPr>
          <a:xfrm>
            <a:off x="2128720" y="985717"/>
            <a:ext cx="6719020" cy="763525"/>
          </a:xfrm>
        </p:spPr>
        <p:txBody>
          <a:bodyPr>
            <a:normAutofit/>
          </a:bodyPr>
          <a:lstStyle/>
          <a:p>
            <a:r>
              <a:rPr lang="fr-BE" dirty="0" smtClean="0"/>
              <a:t>Interaction avec la souris</a:t>
            </a:r>
            <a:endParaRPr lang="fr-BE" dirty="0"/>
          </a:p>
        </p:txBody>
      </p:sp>
      <p:sp>
        <p:nvSpPr>
          <p:cNvPr id="8" name="TextBox 7"/>
          <p:cNvSpPr txBox="1"/>
          <p:nvPr/>
        </p:nvSpPr>
        <p:spPr>
          <a:xfrm>
            <a:off x="907080" y="4650640"/>
            <a:ext cx="7177135" cy="1938992"/>
          </a:xfrm>
          <a:prstGeom prst="rect">
            <a:avLst/>
          </a:prstGeom>
          <a:noFill/>
        </p:spPr>
        <p:txBody>
          <a:bodyPr wrap="square" rtlCol="0">
            <a:spAutoFit/>
          </a:bodyPr>
          <a:lstStyle/>
          <a:p>
            <a:r>
              <a:rPr lang="fr-BE" sz="2000" dirty="0">
                <a:solidFill>
                  <a:schemeClr val="bg1"/>
                </a:solidFill>
              </a:rPr>
              <a:t>BranchGroup parent = new BranchGroup</a:t>
            </a:r>
            <a:r>
              <a:rPr lang="fr-BE" sz="2000" dirty="0" smtClean="0">
                <a:solidFill>
                  <a:schemeClr val="bg1"/>
                </a:solidFill>
              </a:rPr>
              <a:t>();</a:t>
            </a:r>
            <a:endParaRPr lang="fr-BE" sz="2000" dirty="0">
              <a:solidFill>
                <a:schemeClr val="bg1"/>
              </a:solidFill>
            </a:endParaRPr>
          </a:p>
          <a:p>
            <a:r>
              <a:rPr lang="fr-BE" sz="2000" dirty="0">
                <a:solidFill>
                  <a:schemeClr val="bg1"/>
                </a:solidFill>
              </a:rPr>
              <a:t>TransformGroup mouseTransform = new TransformGroup</a:t>
            </a:r>
            <a:r>
              <a:rPr lang="fr-BE" sz="2000" dirty="0" smtClean="0">
                <a:solidFill>
                  <a:schemeClr val="bg1"/>
                </a:solidFill>
              </a:rPr>
              <a:t>();</a:t>
            </a:r>
            <a:endParaRPr lang="fr-BE" sz="2000" dirty="0">
              <a:solidFill>
                <a:schemeClr val="bg1"/>
              </a:solidFill>
            </a:endParaRPr>
          </a:p>
          <a:p>
            <a:r>
              <a:rPr lang="fr-BE" sz="2000" dirty="0">
                <a:solidFill>
                  <a:schemeClr val="bg1"/>
                </a:solidFill>
              </a:rPr>
              <a:t/>
            </a:r>
            <a:br>
              <a:rPr lang="fr-BE" sz="2000" dirty="0">
                <a:solidFill>
                  <a:schemeClr val="bg1"/>
                </a:solidFill>
              </a:rPr>
            </a:br>
            <a:r>
              <a:rPr lang="fr-BE" sz="2000" dirty="0">
                <a:solidFill>
                  <a:schemeClr val="bg1"/>
                </a:solidFill>
              </a:rPr>
              <a:t>MouseRotate rotate = </a:t>
            </a:r>
            <a:r>
              <a:rPr lang="fr-BE" sz="2000" dirty="0" smtClean="0">
                <a:solidFill>
                  <a:schemeClr val="bg1"/>
                </a:solidFill>
              </a:rPr>
              <a:t>new MouseRotate(mouseTransform);</a:t>
            </a:r>
          </a:p>
          <a:p>
            <a:r>
              <a:rPr lang="fr-BE" sz="2000" dirty="0" smtClean="0">
                <a:solidFill>
                  <a:schemeClr val="bg1"/>
                </a:solidFill>
              </a:rPr>
              <a:t>rotate.setSchedulingBounds(new </a:t>
            </a:r>
            <a:r>
              <a:rPr lang="fr-BE" sz="2000" dirty="0">
                <a:solidFill>
                  <a:schemeClr val="bg1"/>
                </a:solidFill>
              </a:rPr>
              <a:t>BoundingSphere</a:t>
            </a:r>
            <a:r>
              <a:rPr lang="fr-BE" sz="2000" dirty="0" smtClean="0">
                <a:solidFill>
                  <a:schemeClr val="bg1"/>
                </a:solidFill>
              </a:rPr>
              <a:t>()); parent.addChild(rotate);</a:t>
            </a:r>
            <a:endParaRPr lang="fr-BE" sz="2000" dirty="0">
              <a:solidFill>
                <a:schemeClr val="bg1"/>
              </a:solidFill>
            </a:endParaRPr>
          </a:p>
        </p:txBody>
      </p:sp>
    </p:spTree>
    <p:extLst>
      <p:ext uri="{BB962C8B-B14F-4D97-AF65-F5344CB8AC3E}">
        <p14:creationId xmlns:p14="http://schemas.microsoft.com/office/powerpoint/2010/main" val="492929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Interaction avec la souris</a:t>
            </a:r>
            <a:endParaRPr lang="fr-BE" dirty="0"/>
          </a:p>
        </p:txBody>
      </p:sp>
      <p:pic>
        <p:nvPicPr>
          <p:cNvPr id="9" name="Content Placeholder 2"/>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2892245" y="1291130"/>
            <a:ext cx="5578124" cy="5100002"/>
          </a:xfrm>
          <a:prstGeom prst="rect">
            <a:avLst/>
          </a:prstGeom>
        </p:spPr>
      </p:pic>
    </p:spTree>
    <p:extLst>
      <p:ext uri="{BB962C8B-B14F-4D97-AF65-F5344CB8AC3E}">
        <p14:creationId xmlns:p14="http://schemas.microsoft.com/office/powerpoint/2010/main" val="4107481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a:spLocks noGrp="1"/>
          </p:cNvSpPr>
          <p:nvPr>
            <p:ph type="title"/>
          </p:nvPr>
        </p:nvSpPr>
        <p:spPr>
          <a:xfrm>
            <a:off x="2128720" y="222195"/>
            <a:ext cx="6719020" cy="763525"/>
          </a:xfrm>
        </p:spPr>
        <p:txBody>
          <a:bodyPr>
            <a:normAutofit/>
          </a:bodyPr>
          <a:lstStyle/>
          <a:p>
            <a:r>
              <a:rPr lang="fr-BE" dirty="0" smtClean="0"/>
              <a:t>Autres interactions</a:t>
            </a:r>
            <a:endParaRPr lang="fr-BE" dirty="0"/>
          </a:p>
        </p:txBody>
      </p:sp>
      <p:sp>
        <p:nvSpPr>
          <p:cNvPr id="4" name="Content Placeholder 5"/>
          <p:cNvSpPr>
            <a:spLocks noGrp="1"/>
          </p:cNvSpPr>
          <p:nvPr>
            <p:ph sz="half" idx="4294967295"/>
          </p:nvPr>
        </p:nvSpPr>
        <p:spPr>
          <a:xfrm>
            <a:off x="1976015" y="1443834"/>
            <a:ext cx="7482544" cy="3512215"/>
          </a:xfrm>
          <a:prstGeom prst="rect">
            <a:avLst/>
          </a:prstGeom>
        </p:spPr>
        <p:txBody>
          <a:bodyPr/>
          <a:lstStyle/>
          <a:p>
            <a:r>
              <a:rPr lang="fr-BE" dirty="0" smtClean="0">
                <a:solidFill>
                  <a:schemeClr val="bg1"/>
                </a:solidFill>
              </a:rPr>
              <a:t>Gérer les événements clavier </a:t>
            </a:r>
          </a:p>
          <a:p>
            <a:r>
              <a:rPr lang="fr-BE" dirty="0" smtClean="0">
                <a:solidFill>
                  <a:schemeClr val="bg1"/>
                </a:solidFill>
              </a:rPr>
              <a:t>Pour souris et clavier :</a:t>
            </a:r>
          </a:p>
          <a:p>
            <a:pPr lvl="1"/>
            <a:r>
              <a:rPr lang="fr-BE" dirty="0" smtClean="0">
                <a:solidFill>
                  <a:schemeClr val="bg1"/>
                </a:solidFill>
              </a:rPr>
              <a:t>Actions prédéfinies</a:t>
            </a:r>
          </a:p>
          <a:p>
            <a:pPr lvl="1"/>
            <a:r>
              <a:rPr lang="fr-BE" dirty="0" smtClean="0">
                <a:solidFill>
                  <a:schemeClr val="bg1"/>
                </a:solidFill>
              </a:rPr>
              <a:t>Création de « Behavior »</a:t>
            </a:r>
          </a:p>
          <a:p>
            <a:r>
              <a:rPr lang="fr-BE" dirty="0" smtClean="0">
                <a:solidFill>
                  <a:schemeClr val="bg1"/>
                </a:solidFill>
              </a:rPr>
              <a:t>Interception d’objets avec la souris</a:t>
            </a:r>
          </a:p>
          <a:p>
            <a:r>
              <a:rPr lang="fr-BE" dirty="0" smtClean="0">
                <a:solidFill>
                  <a:schemeClr val="bg1"/>
                </a:solidFill>
              </a:rPr>
              <a:t>Gestion des collisions entre objets</a:t>
            </a:r>
          </a:p>
        </p:txBody>
      </p:sp>
    </p:spTree>
    <p:extLst>
      <p:ext uri="{BB962C8B-B14F-4D97-AF65-F5344CB8AC3E}">
        <p14:creationId xmlns:p14="http://schemas.microsoft.com/office/powerpoint/2010/main" val="2624934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Les packages : media.13d.utils</a:t>
            </a:r>
            <a:endParaRPr lang="fr-BE"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1488" y="1749245"/>
            <a:ext cx="7182662" cy="3206805"/>
          </a:xfrm>
        </p:spPr>
      </p:pic>
    </p:spTree>
    <p:extLst>
      <p:ext uri="{BB962C8B-B14F-4D97-AF65-F5344CB8AC3E}">
        <p14:creationId xmlns:p14="http://schemas.microsoft.com/office/powerpoint/2010/main" val="2011561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lstStyle/>
          <a:p>
            <a:r>
              <a:rPr lang="fr-BE" dirty="0" smtClean="0"/>
              <a:t>Les packages : </a:t>
            </a:r>
            <a:r>
              <a:rPr lang="fr-BE" dirty="0" err="1" smtClean="0"/>
              <a:t>vecmath</a:t>
            </a:r>
            <a:endParaRPr lang="fr-BE" dirty="0"/>
          </a:p>
        </p:txBody>
      </p:sp>
      <p:pic>
        <p:nvPicPr>
          <p:cNvPr id="7" name="Espace réservé du contenu 6"/>
          <p:cNvPicPr>
            <a:picLocks noGrp="1" noChangeAspect="1"/>
          </p:cNvPicPr>
          <p:nvPr>
            <p:ph idx="1"/>
          </p:nvPr>
        </p:nvPicPr>
        <p:blipFill>
          <a:blip r:embed="rId3"/>
          <a:stretch>
            <a:fillRect/>
          </a:stretch>
        </p:blipFill>
        <p:spPr>
          <a:xfrm>
            <a:off x="2434130" y="1596540"/>
            <a:ext cx="4586342" cy="4454677"/>
          </a:xfrm>
          <a:prstGeom prst="rect">
            <a:avLst/>
          </a:prstGeom>
        </p:spPr>
      </p:pic>
    </p:spTree>
    <p:extLst>
      <p:ext uri="{BB962C8B-B14F-4D97-AF65-F5344CB8AC3E}">
        <p14:creationId xmlns:p14="http://schemas.microsoft.com/office/powerpoint/2010/main" val="422252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p:txBody>
          <a:bodyPr/>
          <a:lstStyle/>
          <a:p>
            <a:r>
              <a:rPr lang="fr-BE" dirty="0" smtClean="0"/>
              <a:t>Les packages : javax.j3D.media</a:t>
            </a:r>
            <a:endParaRPr lang="fr-BE" dirty="0"/>
          </a:p>
        </p:txBody>
      </p:sp>
      <p:pic>
        <p:nvPicPr>
          <p:cNvPr id="8" name="Espace réservé du contenu 7"/>
          <p:cNvPicPr>
            <a:picLocks noGrp="1" noChangeAspect="1"/>
          </p:cNvPicPr>
          <p:nvPr>
            <p:ph idx="1"/>
          </p:nvPr>
        </p:nvPicPr>
        <p:blipFill>
          <a:blip r:embed="rId3"/>
          <a:stretch>
            <a:fillRect/>
          </a:stretch>
        </p:blipFill>
        <p:spPr>
          <a:xfrm>
            <a:off x="2892245" y="2207360"/>
            <a:ext cx="4133850" cy="1790700"/>
          </a:xfrm>
          <a:prstGeom prst="rect">
            <a:avLst/>
          </a:prstGeom>
        </p:spPr>
      </p:pic>
      <p:sp>
        <p:nvSpPr>
          <p:cNvPr id="7" name="Espace réservé du contenu 2"/>
          <p:cNvSpPr txBox="1">
            <a:spLocks/>
          </p:cNvSpPr>
          <p:nvPr/>
        </p:nvSpPr>
        <p:spPr>
          <a:xfrm>
            <a:off x="1823310" y="1451856"/>
            <a:ext cx="6858040" cy="602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BE" dirty="0" smtClean="0"/>
              <a:t>Ce package si ce trouve dans le jar J3dCore</a:t>
            </a:r>
          </a:p>
          <a:p>
            <a:endParaRPr lang="fr-BE" dirty="0"/>
          </a:p>
        </p:txBody>
      </p:sp>
    </p:spTree>
    <p:extLst>
      <p:ext uri="{BB962C8B-B14F-4D97-AF65-F5344CB8AC3E}">
        <p14:creationId xmlns:p14="http://schemas.microsoft.com/office/powerpoint/2010/main" val="3108899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On-screen Show (4:3)</PresentationFormat>
  <Paragraphs>243</Paragraphs>
  <Slides>31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JAVA 3D</vt:lpstr>
      <vt:lpstr>Slide Title</vt:lpstr>
      <vt:lpstr>Introduction</vt:lpstr>
      <vt:lpstr>Historique</vt:lpstr>
      <vt:lpstr>Installation</vt:lpstr>
      <vt:lpstr>Principales fonctionalités</vt:lpstr>
      <vt:lpstr>Les packages : media.13d.utils</vt:lpstr>
      <vt:lpstr>Les packages : vecmath</vt:lpstr>
      <vt:lpstr>Les packages : javax.j3D.media</vt:lpstr>
      <vt:lpstr>Les packages : javax.j3D.media</vt:lpstr>
      <vt:lpstr>Graphe de scène</vt:lpstr>
      <vt:lpstr>Graphe de scène</vt:lpstr>
      <vt:lpstr>Graphe de scène </vt:lpstr>
      <vt:lpstr>Graphe de scène</vt:lpstr>
      <vt:lpstr>Graphe scène : exécution</vt:lpstr>
      <vt:lpstr>Model de rendu</vt:lpstr>
      <vt:lpstr>Arrière-plan</vt:lpstr>
      <vt:lpstr>Formes de base</vt:lpstr>
      <vt:lpstr>Formes complexes</vt:lpstr>
      <vt:lpstr>Formes complexes</vt:lpstr>
      <vt:lpstr>Transformations</vt:lpstr>
      <vt:lpstr>Transformations simples</vt:lpstr>
      <vt:lpstr>Transformations multiples</vt:lpstr>
      <vt:lpstr>Eclairage : champ d’action</vt:lpstr>
      <vt:lpstr>Interaction avec la souris</vt:lpstr>
      <vt:lpstr>Interaction avec la souris</vt:lpstr>
      <vt:lpstr>Autres interactions</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2016-05-19T21:25:56Z</dcterms:modified>
</cp:coreProperties>
</file>