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6" r:id="rId26"/>
    <p:sldId id="288" r:id="rId27"/>
    <p:sldId id="287" r:id="rId28"/>
    <p:sldId id="289" r:id="rId29"/>
    <p:sldId id="291" r:id="rId30"/>
    <p:sldId id="292" r:id="rId31"/>
    <p:sldId id="295" r:id="rId32"/>
    <p:sldId id="293" r:id="rId33"/>
    <p:sldId id="296" r:id="rId34"/>
    <p:sldId id="297" r:id="rId35"/>
    <p:sldId id="298" r:id="rId36"/>
    <p:sldId id="299" r:id="rId37"/>
    <p:sldId id="300" r:id="rId38"/>
    <p:sldId id="301" r:id="rId39"/>
    <p:sldId id="302" r:id="rId40"/>
    <p:sldId id="303" r:id="rId41"/>
    <p:sldId id="26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456" autoAdjust="0"/>
  </p:normalViewPr>
  <p:slideViewPr>
    <p:cSldViewPr>
      <p:cViewPr varScale="1">
        <p:scale>
          <a:sx n="59" d="100"/>
          <a:sy n="59" d="100"/>
        </p:scale>
        <p:origin x="1710" y="54"/>
      </p:cViewPr>
      <p:guideLst>
        <p:guide orient="horz" pos="216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Couleur</a:t>
            </a:r>
          </a:p>
          <a:p>
            <a:r>
              <a:rPr lang="fr-BE" sz="1200" b="0" i="0" kern="1200" dirty="0" smtClean="0">
                <a:solidFill>
                  <a:schemeClr val="tx1"/>
                </a:solidFill>
                <a:effectLst/>
                <a:latin typeface="+mn-lt"/>
                <a:ea typeface="+mn-ea"/>
                <a:cs typeface="+mn-cs"/>
              </a:rPr>
              <a:t>L'attribution d'une couleur à un objet 3D est assez complexe à traiter et elle dépend de plusieurs paramètres. </a:t>
            </a:r>
          </a:p>
          <a:p>
            <a:r>
              <a:rPr lang="fr-BE" sz="1200" b="0" i="0" kern="1200" dirty="0" smtClean="0">
                <a:solidFill>
                  <a:schemeClr val="tx1"/>
                </a:solidFill>
                <a:effectLst/>
                <a:latin typeface="+mn-lt"/>
                <a:ea typeface="+mn-ea"/>
                <a:cs typeface="+mn-cs"/>
              </a:rPr>
              <a:t>On</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peutdonner</a:t>
            </a:r>
            <a:r>
              <a:rPr lang="fr-BE" sz="1200" b="0" i="0" kern="1200" dirty="0" smtClean="0">
                <a:solidFill>
                  <a:schemeClr val="tx1"/>
                </a:solidFill>
                <a:effectLst/>
                <a:latin typeface="+mn-lt"/>
                <a:ea typeface="+mn-ea"/>
                <a:cs typeface="+mn-cs"/>
              </a:rPr>
              <a:t> une couleur à un objet géométrique en utilisant la méthode</a:t>
            </a:r>
            <a:r>
              <a:rPr lang="fr-BE" sz="1200" b="0" i="0" kern="1200" baseline="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setColors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GeometryArray</a:t>
            </a:r>
            <a:r>
              <a:rPr lang="fr-BE" sz="1200" b="0" i="0" kern="1200" dirty="0" smtClean="0">
                <a:solidFill>
                  <a:schemeClr val="tx1"/>
                </a:solidFill>
                <a:effectLst/>
                <a:latin typeface="+mn-lt"/>
                <a:ea typeface="+mn-ea"/>
                <a:cs typeface="+mn-cs"/>
              </a:rPr>
              <a:t>, l'objet est donc colorisé en fonction des couleurs que l'on a attribuées à chacun de ses sommets.</a:t>
            </a:r>
            <a:r>
              <a:rPr lang="fr-BE" dirty="0" smtClean="0"/>
              <a:t/>
            </a:r>
            <a:br>
              <a:rPr lang="fr-BE" dirty="0" smtClean="0"/>
            </a:br>
            <a:r>
              <a:rPr lang="fr-BE" sz="1200" b="0" i="0" kern="1200" dirty="0" smtClean="0">
                <a:solidFill>
                  <a:schemeClr val="tx1"/>
                </a:solidFill>
                <a:effectLst/>
                <a:latin typeface="+mn-lt"/>
                <a:ea typeface="+mn-ea"/>
                <a:cs typeface="+mn-cs"/>
              </a:rPr>
              <a:t>Cependant, il existe d’autres façons de coloriser un objet :</a:t>
            </a:r>
            <a:r>
              <a:rPr lang="fr-BE" dirty="0" smtClean="0"/>
              <a:t/>
            </a:r>
            <a:br>
              <a:rPr lang="fr-BE" dirty="0" smtClean="0"/>
            </a:br>
            <a:r>
              <a:rPr lang="fr-BE" sz="1200" b="0" i="0" kern="1200" dirty="0" smtClean="0">
                <a:solidFill>
                  <a:schemeClr val="tx1"/>
                </a:solidFill>
                <a:effectLst/>
                <a:latin typeface="+mn-lt"/>
                <a:ea typeface="+mn-ea"/>
                <a:cs typeface="+mn-cs"/>
              </a:rPr>
              <a:t>- en utilisant les couleurs de la classe </a:t>
            </a:r>
            <a:r>
              <a:rPr lang="fr-BE" sz="1200" b="0" i="0" kern="1200" dirty="0" err="1" smtClean="0">
                <a:solidFill>
                  <a:schemeClr val="tx1"/>
                </a:solidFill>
                <a:effectLst/>
                <a:latin typeface="+mn-lt"/>
                <a:ea typeface="+mn-ea"/>
                <a:cs typeface="+mn-cs"/>
              </a:rPr>
              <a:t>Material</a:t>
            </a:r>
            <a:r>
              <a:rPr lang="fr-BE" dirty="0" smtClean="0"/>
              <a:t/>
            </a:r>
            <a:br>
              <a:rPr lang="fr-BE" dirty="0" smtClean="0"/>
            </a:br>
            <a:r>
              <a:rPr lang="fr-BE" sz="1200" b="0" i="0" kern="1200" dirty="0" smtClean="0">
                <a:solidFill>
                  <a:schemeClr val="tx1"/>
                </a:solidFill>
                <a:effectLst/>
                <a:latin typeface="+mn-lt"/>
                <a:ea typeface="+mn-ea"/>
                <a:cs typeface="+mn-cs"/>
              </a:rPr>
              <a:t>- en utilisant l'éclairage de la scène 3D.</a:t>
            </a:r>
            <a:r>
              <a:rPr lang="fr-BE" dirty="0" smtClean="0"/>
              <a:t/>
            </a:r>
            <a:br>
              <a:rPr lang="fr-BE" dirty="0" smtClean="0"/>
            </a:br>
            <a:endParaRPr lang="fr-BE" dirty="0" smtClean="0"/>
          </a:p>
          <a:p>
            <a:r>
              <a:rPr lang="fr-BE" dirty="0" smtClean="0"/>
              <a:t>Rendu</a:t>
            </a:r>
          </a:p>
          <a:p>
            <a:r>
              <a:rPr lang="fr-BE" sz="1200" b="0" i="0" kern="1200" dirty="0" smtClean="0">
                <a:solidFill>
                  <a:schemeClr val="tx1"/>
                </a:solidFill>
                <a:effectLst/>
                <a:latin typeface="+mn-lt"/>
                <a:ea typeface="+mn-ea"/>
                <a:cs typeface="+mn-cs"/>
              </a:rPr>
              <a:t>Nous allons étudier dans cette section quelques aspects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a:t>
            </a:r>
            <a:r>
              <a:rPr lang="fr-BE" dirty="0" smtClean="0"/>
              <a:t/>
            </a:r>
            <a:br>
              <a:rPr lang="fr-BE" dirty="0" smtClean="0"/>
            </a:br>
            <a:r>
              <a:rPr lang="fr-BE" sz="1200" b="0" i="0" kern="1200" dirty="0" smtClean="0">
                <a:solidFill>
                  <a:schemeClr val="tx1"/>
                </a:solidFill>
                <a:effectLst/>
                <a:latin typeface="+mn-lt"/>
                <a:ea typeface="+mn-ea"/>
                <a:cs typeface="+mn-cs"/>
              </a:rPr>
              <a:t>Nous allons voir que cette classe permet en autres d'ignorer les couleurs des sommets et de rendre tout ou partie d'un objet invisible.</a:t>
            </a:r>
          </a:p>
          <a:p>
            <a:r>
              <a:rPr lang="fr-BE" sz="1200" b="0" i="0" kern="1200" dirty="0" smtClean="0">
                <a:solidFill>
                  <a:schemeClr val="tx1"/>
                </a:solidFill>
                <a:effectLst/>
                <a:latin typeface="+mn-lt"/>
                <a:ea typeface="+mn-ea"/>
                <a:cs typeface="+mn-cs"/>
              </a:rPr>
              <a:t>nous pouvons aussi faire "clignoter" une objet en le rendant alternativement visible et invisible grâce à la méthode </a:t>
            </a:r>
            <a:r>
              <a:rPr lang="fr-BE" sz="1200" b="0" i="0" kern="1200" dirty="0" err="1" smtClean="0">
                <a:solidFill>
                  <a:schemeClr val="tx1"/>
                </a:solidFill>
                <a:effectLst/>
                <a:latin typeface="+mn-lt"/>
                <a:ea typeface="+mn-ea"/>
                <a:cs typeface="+mn-cs"/>
              </a:rPr>
              <a:t>setVisible</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RenderingAttributes</a:t>
            </a:r>
            <a:r>
              <a:rPr lang="fr-BE" sz="1200" b="0" i="0" kern="1200" dirty="0" smtClean="0">
                <a:solidFill>
                  <a:schemeClr val="tx1"/>
                </a:solidFill>
                <a:effectLst/>
                <a:latin typeface="+mn-lt"/>
                <a:ea typeface="+mn-ea"/>
                <a:cs typeface="+mn-cs"/>
              </a:rPr>
              <a:t> :</a:t>
            </a: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Transparence</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TransparencyAttributes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tMode</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float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tVal</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tMode</a:t>
            </a:r>
            <a:r>
              <a:rPr lang="fr-BE" sz="1200" b="0" i="0" kern="1200" dirty="0" smtClean="0">
                <a:solidFill>
                  <a:schemeClr val="tx1"/>
                </a:solidFill>
                <a:effectLst/>
                <a:latin typeface="+mn-lt"/>
                <a:ea typeface="+mn-ea"/>
                <a:cs typeface="+mn-cs"/>
              </a:rPr>
              <a:t> indique le mode de transparence que l'on veut utiliser. Citons entre autres les 2 valeurs :</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TransparencyAttributes.BLENDED</a:t>
            </a:r>
            <a:r>
              <a:rPr lang="fr-BE" sz="1200" b="0" i="0" kern="1200" dirty="0" smtClean="0">
                <a:solidFill>
                  <a:schemeClr val="tx1"/>
                </a:solidFill>
                <a:effectLst/>
                <a:latin typeface="+mn-lt"/>
                <a:ea typeface="+mn-ea"/>
                <a:cs typeface="+mn-cs"/>
              </a:rPr>
              <a:t> : la couleur de l'objet 3D est mélangée avec la couleur de l'arrière-plan de la scène 3D</a:t>
            </a:r>
            <a:r>
              <a:rPr lang="fr-BE" dirty="0" smtClean="0"/>
              <a:t/>
            </a:r>
            <a:br>
              <a:rPr lang="fr-BE" dirty="0" smtClean="0"/>
            </a:b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TransparencyAttributes.SCREEN_DOOR</a:t>
            </a:r>
            <a:r>
              <a:rPr lang="fr-BE" sz="1200" b="0" i="0" kern="1200" dirty="0" smtClean="0">
                <a:solidFill>
                  <a:schemeClr val="tx1"/>
                </a:solidFill>
                <a:effectLst/>
                <a:latin typeface="+mn-lt"/>
                <a:ea typeface="+mn-ea"/>
                <a:cs typeface="+mn-cs"/>
              </a:rPr>
              <a:t> : la couleur de l'objet 3D est représentée sous forme de grille dont les trous ont la couleur de l'arrière-plan.</a:t>
            </a:r>
            <a:r>
              <a:rPr lang="fr-BE" dirty="0" smtClean="0"/>
              <a:t/>
            </a:r>
            <a:br>
              <a:rPr lang="fr-BE" dirty="0" smtClean="0"/>
            </a:br>
            <a:r>
              <a:rPr lang="fr-BE" sz="1200" b="0" i="0" kern="1200" dirty="0" err="1" smtClean="0">
                <a:solidFill>
                  <a:schemeClr val="tx1"/>
                </a:solidFill>
                <a:effectLst/>
                <a:latin typeface="+mn-lt"/>
                <a:ea typeface="+mn-ea"/>
                <a:cs typeface="+mn-cs"/>
              </a:rPr>
              <a:t>tVal</a:t>
            </a:r>
            <a:r>
              <a:rPr lang="fr-BE" sz="1200" b="0" i="0" kern="1200" dirty="0" smtClean="0">
                <a:solidFill>
                  <a:schemeClr val="tx1"/>
                </a:solidFill>
                <a:effectLst/>
                <a:latin typeface="+mn-lt"/>
                <a:ea typeface="+mn-ea"/>
                <a:cs typeface="+mn-cs"/>
              </a:rPr>
              <a:t> représente </a:t>
            </a:r>
            <a:r>
              <a:rPr lang="fr-BE" sz="1200" b="0" i="0" kern="1200" dirty="0" err="1" smtClean="0">
                <a:solidFill>
                  <a:schemeClr val="tx1"/>
                </a:solidFill>
                <a:effectLst/>
                <a:latin typeface="+mn-lt"/>
                <a:ea typeface="+mn-ea"/>
                <a:cs typeface="+mn-cs"/>
              </a:rPr>
              <a:t>représente</a:t>
            </a:r>
            <a:r>
              <a:rPr lang="fr-BE" sz="1200" b="0" i="0" kern="1200" dirty="0" smtClean="0">
                <a:solidFill>
                  <a:schemeClr val="tx1"/>
                </a:solidFill>
                <a:effectLst/>
                <a:latin typeface="+mn-lt"/>
                <a:ea typeface="+mn-ea"/>
                <a:cs typeface="+mn-cs"/>
              </a:rPr>
              <a:t> le taux de transparence (0 correspond a une opacité totale et 1 à une transparence totale).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55501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Les attributs d’affichage</a:t>
            </a:r>
          </a:p>
          <a:p>
            <a:r>
              <a:rPr lang="fr-BE" sz="1200" b="0" i="0" kern="1200" dirty="0" smtClean="0">
                <a:solidFill>
                  <a:schemeClr val="tx1"/>
                </a:solidFill>
                <a:effectLst/>
                <a:latin typeface="+mn-lt"/>
                <a:ea typeface="+mn-ea"/>
                <a:cs typeface="+mn-cs"/>
              </a:rPr>
              <a:t>permettent d'afficher un objet 3D selon trois formes :</a:t>
            </a:r>
            <a:r>
              <a:rPr lang="fr-BE" dirty="0" smtClean="0"/>
              <a:t/>
            </a:r>
            <a:br>
              <a:rPr lang="fr-BE" dirty="0" smtClean="0"/>
            </a:br>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point</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le mode </a:t>
            </a:r>
            <a:r>
              <a:rPr lang="fr-BE" sz="1200" b="1" i="0" kern="1200" dirty="0" smtClean="0">
                <a:solidFill>
                  <a:schemeClr val="tx1"/>
                </a:solidFill>
                <a:effectLst/>
                <a:latin typeface="+mn-lt"/>
                <a:ea typeface="+mn-ea"/>
                <a:cs typeface="+mn-cs"/>
              </a:rPr>
              <a:t>lignes</a:t>
            </a:r>
            <a:r>
              <a:rPr lang="fr-BE" sz="1200" b="0" i="0" kern="1200" dirty="0" smtClean="0">
                <a:solidFill>
                  <a:schemeClr val="tx1"/>
                </a:solidFill>
                <a:effectLst/>
                <a:latin typeface="+mn-lt"/>
                <a:ea typeface="+mn-ea"/>
                <a:cs typeface="+mn-cs"/>
              </a:rPr>
              <a:t> (fil de fer) et</a:t>
            </a:r>
          </a:p>
          <a:p>
            <a:r>
              <a:rPr lang="fr-BE" sz="1200" b="0" i="0" kern="1200" dirty="0" smtClean="0">
                <a:solidFill>
                  <a:schemeClr val="tx1"/>
                </a:solidFill>
                <a:effectLst/>
                <a:latin typeface="+mn-lt"/>
                <a:ea typeface="+mn-ea"/>
                <a:cs typeface="+mn-cs"/>
              </a:rPr>
              <a:t> enfin le mode </a:t>
            </a:r>
            <a:r>
              <a:rPr lang="fr-BE" sz="1200" b="1" i="0" kern="1200" dirty="0" smtClean="0">
                <a:solidFill>
                  <a:schemeClr val="tx1"/>
                </a:solidFill>
                <a:effectLst/>
                <a:latin typeface="+mn-lt"/>
                <a:ea typeface="+mn-ea"/>
                <a:cs typeface="+mn-cs"/>
              </a:rPr>
              <a:t>polygone</a:t>
            </a:r>
            <a:r>
              <a:rPr lang="fr-BE" sz="1200" b="0" i="0" kern="1200" dirty="0" smtClean="0">
                <a:solidFill>
                  <a:schemeClr val="tx1"/>
                </a:solidFill>
                <a:effectLst/>
                <a:latin typeface="+mn-lt"/>
                <a:ea typeface="+mn-ea"/>
                <a:cs typeface="+mn-cs"/>
              </a:rPr>
              <a:t>(mode par défaut). </a:t>
            </a:r>
          </a:p>
          <a:p>
            <a:r>
              <a:rPr lang="fr-BE" sz="1200" b="0" i="0" kern="1200" dirty="0" smtClean="0">
                <a:solidFill>
                  <a:schemeClr val="tx1"/>
                </a:solidFill>
                <a:effectLst/>
                <a:latin typeface="+mn-lt"/>
                <a:ea typeface="+mn-ea"/>
                <a:cs typeface="+mn-cs"/>
              </a:rPr>
              <a:t>C'est la classe </a:t>
            </a:r>
            <a:r>
              <a:rPr lang="fr-BE" sz="1200" b="0" i="0" kern="1200" dirty="0" err="1" smtClean="0">
                <a:solidFill>
                  <a:schemeClr val="tx1"/>
                </a:solidFill>
                <a:effectLst/>
                <a:latin typeface="+mn-lt"/>
                <a:ea typeface="+mn-ea"/>
                <a:cs typeface="+mn-cs"/>
              </a:rPr>
              <a:t>PolygoneAttributes</a:t>
            </a:r>
            <a:r>
              <a:rPr lang="fr-BE" sz="1200" b="0" i="0" kern="1200" dirty="0" smtClean="0">
                <a:solidFill>
                  <a:schemeClr val="tx1"/>
                </a:solidFill>
                <a:effectLst/>
                <a:latin typeface="+mn-lt"/>
                <a:ea typeface="+mn-ea"/>
                <a:cs typeface="+mn-cs"/>
              </a:rPr>
              <a:t> qui va nous permettre de sélectionner l'un de ces modes pour afficher notre objet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205086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texture, il faut d'abord charger une image</a:t>
            </a:r>
          </a:p>
          <a:p>
            <a:r>
              <a:rPr lang="fr-BE" sz="1200" b="0" i="0" kern="1200" dirty="0" smtClean="0">
                <a:solidFill>
                  <a:schemeClr val="tx1"/>
                </a:solidFill>
                <a:effectLst/>
                <a:latin typeface="+mn-lt"/>
                <a:ea typeface="+mn-ea"/>
                <a:cs typeface="+mn-cs"/>
              </a:rPr>
              <a:t>Ensuite, il faut utiliser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pour récupérer une instance de la classe Texture. La </a:t>
            </a:r>
            <a:r>
              <a:rPr lang="fr-BE" sz="1200" b="0" i="0" kern="1200" dirty="0" err="1" smtClean="0">
                <a:solidFill>
                  <a:schemeClr val="tx1"/>
                </a:solidFill>
                <a:effectLst/>
                <a:latin typeface="+mn-lt"/>
                <a:ea typeface="+mn-ea"/>
                <a:cs typeface="+mn-cs"/>
              </a:rPr>
              <a:t>classeTexture</a:t>
            </a:r>
            <a:r>
              <a:rPr lang="fr-BE" sz="1200" b="0" i="0" kern="1200" dirty="0" smtClean="0">
                <a:solidFill>
                  <a:schemeClr val="tx1"/>
                </a:solidFill>
                <a:effectLst/>
                <a:latin typeface="+mn-lt"/>
                <a:ea typeface="+mn-ea"/>
                <a:cs typeface="+mn-cs"/>
              </a:rPr>
              <a:t> est abstraite, on ne peut donc pas l'instancier directement, d'où l'utilisation de la classe </a:t>
            </a:r>
            <a:r>
              <a:rPr lang="fr-BE" sz="1200" b="0" i="0" kern="1200" dirty="0" err="1" smtClean="0">
                <a:solidFill>
                  <a:schemeClr val="tx1"/>
                </a:solidFill>
                <a:effectLst/>
                <a:latin typeface="+mn-lt"/>
                <a:ea typeface="+mn-ea"/>
                <a:cs typeface="+mn-cs"/>
              </a:rPr>
              <a:t>TextureLoader</a:t>
            </a:r>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Pour optimiser le traitement des textures, Java 3D impose que la hauteur et la largeur de l'image (en pixels) soient une puissance de 2.</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Construction de notre objet 3D, ici une sphère. Il ne faut surtout pas oublier d'utiliser le </a:t>
            </a:r>
            <a:r>
              <a:rPr lang="fr-BE" sz="1200" b="0" i="0" kern="1200" dirty="0" err="1" smtClean="0">
                <a:solidFill>
                  <a:schemeClr val="tx1"/>
                </a:solidFill>
                <a:effectLst/>
                <a:latin typeface="+mn-lt"/>
                <a:ea typeface="+mn-ea"/>
                <a:cs typeface="+mn-cs"/>
              </a:rPr>
              <a:t>champPrimitive.GENERATE_TEXTURE_COORDINATES</a:t>
            </a:r>
            <a:r>
              <a:rPr lang="fr-BE" sz="1200" b="0" i="0" kern="1200" dirty="0" smtClean="0">
                <a:solidFill>
                  <a:schemeClr val="tx1"/>
                </a:solidFill>
                <a:effectLst/>
                <a:latin typeface="+mn-lt"/>
                <a:ea typeface="+mn-ea"/>
                <a:cs typeface="+mn-cs"/>
              </a:rPr>
              <a:t> pour que l'on puisse plaquer la texture sur la sphère. Il faut en effet générer les coordonnées de texture pour que le plaquage soit valide :</a:t>
            </a:r>
          </a:p>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Enfin, il faut intégrer notre texture à l'apparence de la sphère grâce à la méthode </a:t>
            </a:r>
            <a:r>
              <a:rPr lang="fr-BE" sz="1200" b="0" i="0" kern="1200" dirty="0" err="1" smtClean="0">
                <a:solidFill>
                  <a:schemeClr val="tx1"/>
                </a:solidFill>
                <a:effectLst/>
                <a:latin typeface="+mn-lt"/>
                <a:ea typeface="+mn-ea"/>
                <a:cs typeface="+mn-cs"/>
              </a:rPr>
              <a:t>setTexture</a:t>
            </a:r>
            <a:r>
              <a:rPr lang="fr-BE" sz="1200" b="0" i="0" kern="1200" dirty="0" smtClean="0">
                <a:solidFill>
                  <a:schemeClr val="tx1"/>
                </a:solidFill>
                <a:effectLst/>
                <a:latin typeface="+mn-lt"/>
                <a:ea typeface="+mn-ea"/>
                <a:cs typeface="+mn-cs"/>
              </a:rPr>
              <a:t>() de la </a:t>
            </a:r>
            <a:r>
              <a:rPr lang="fr-BE" sz="1200" b="0" i="0" kern="1200" dirty="0" err="1" smtClean="0">
                <a:solidFill>
                  <a:schemeClr val="tx1"/>
                </a:solidFill>
                <a:effectLst/>
                <a:latin typeface="+mn-lt"/>
                <a:ea typeface="+mn-ea"/>
                <a:cs typeface="+mn-cs"/>
              </a:rPr>
              <a:t>classeAppearance</a:t>
            </a:r>
            <a:r>
              <a:rPr lang="fr-BE" sz="1200" b="0" i="0" kern="1200" dirty="0" smtClean="0">
                <a:solidFill>
                  <a:schemeClr val="tx1"/>
                </a:solidFill>
                <a:effectLst/>
                <a:latin typeface="+mn-lt"/>
                <a:ea typeface="+mn-ea"/>
                <a:cs typeface="+mn-cs"/>
              </a:rPr>
              <a:t> :</a:t>
            </a: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28</a:t>
            </a:fld>
            <a:endParaRPr lang="en-US"/>
          </a:p>
        </p:txBody>
      </p:sp>
    </p:spTree>
    <p:extLst>
      <p:ext uri="{BB962C8B-B14F-4D97-AF65-F5344CB8AC3E}">
        <p14:creationId xmlns:p14="http://schemas.microsoft.com/office/powerpoint/2010/main" val="42286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ue</a:t>
            </a:r>
            <a:r>
              <a:rPr lang="fr-BE" sz="1200" b="0" i="0" kern="1200" dirty="0" smtClean="0">
                <a:solidFill>
                  <a:schemeClr val="tx1"/>
                </a:solidFill>
                <a:effectLst/>
                <a:latin typeface="+mn-lt"/>
                <a:ea typeface="+mn-ea"/>
                <a:cs typeface="+mn-cs"/>
              </a:rPr>
              <a:t> l'on pouvait appliquer une couleur à un objet 3D avec la couleur des sommets, les attributs de couleur de la classe </a:t>
            </a:r>
            <a:r>
              <a:rPr lang="fr-BE" sz="1200" b="0" i="0" kern="1200" dirty="0" err="1" smtClean="0">
                <a:solidFill>
                  <a:schemeClr val="tx1"/>
                </a:solidFill>
                <a:effectLst/>
                <a:latin typeface="+mn-lt"/>
                <a:ea typeface="+mn-ea"/>
                <a:cs typeface="+mn-cs"/>
              </a:rPr>
              <a:t>ColoringAttributes</a:t>
            </a:r>
            <a:r>
              <a:rPr lang="fr-BE" sz="1200" b="0" i="0" kern="1200" dirty="0" smtClean="0">
                <a:solidFill>
                  <a:schemeClr val="tx1"/>
                </a:solidFill>
                <a:effectLst/>
                <a:latin typeface="+mn-lt"/>
                <a:ea typeface="+mn-ea"/>
                <a:cs typeface="+mn-cs"/>
              </a:rPr>
              <a:t> et la couleur d'émission de la classe </a:t>
            </a:r>
            <a:r>
              <a:rPr lang="fr-BE" sz="1200" b="0" i="0" kern="1200" dirty="0" err="1" smtClean="0">
                <a:solidFill>
                  <a:schemeClr val="tx1"/>
                </a:solidFill>
                <a:effectLst/>
                <a:latin typeface="+mn-lt"/>
                <a:ea typeface="+mn-ea"/>
                <a:cs typeface="+mn-cs"/>
              </a:rPr>
              <a:t>Material.Nous</a:t>
            </a:r>
            <a:r>
              <a:rPr lang="fr-BE" sz="1200" b="0" i="0" kern="1200" dirty="0" smtClean="0">
                <a:solidFill>
                  <a:schemeClr val="tx1"/>
                </a:solidFill>
                <a:effectLst/>
                <a:latin typeface="+mn-lt"/>
                <a:ea typeface="+mn-ea"/>
                <a:cs typeface="+mn-cs"/>
              </a:rPr>
              <a:t> allons voir dans ce chapitre que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possède trois autres types de couleurs :</a:t>
            </a:r>
            <a:r>
              <a:rPr lang="fr-BE" dirty="0" smtClean="0"/>
              <a:t/>
            </a:r>
            <a:br>
              <a:rPr lang="fr-BE" dirty="0" smtClean="0"/>
            </a:br>
            <a:r>
              <a:rPr lang="fr-BE" sz="1200" b="0" i="0" kern="1200" dirty="0" smtClean="0">
                <a:solidFill>
                  <a:schemeClr val="tx1"/>
                </a:solidFill>
                <a:effectLst/>
                <a:latin typeface="+mn-lt"/>
                <a:ea typeface="+mn-ea"/>
                <a:cs typeface="+mn-cs"/>
              </a:rPr>
              <a:t>- la couleur ambiante</a:t>
            </a:r>
            <a:r>
              <a:rPr lang="fr-BE" dirty="0" smtClean="0"/>
              <a:t/>
            </a:r>
            <a:br>
              <a:rPr lang="fr-BE" dirty="0" smtClean="0"/>
            </a:br>
            <a:r>
              <a:rPr lang="fr-BE" sz="1200" b="0" i="0" kern="1200" dirty="0" smtClean="0">
                <a:solidFill>
                  <a:schemeClr val="tx1"/>
                </a:solidFill>
                <a:effectLst/>
                <a:latin typeface="+mn-lt"/>
                <a:ea typeface="+mn-ea"/>
                <a:cs typeface="+mn-cs"/>
              </a:rPr>
              <a:t>- la couleur diffuse</a:t>
            </a:r>
            <a:r>
              <a:rPr lang="fr-BE" dirty="0" smtClean="0"/>
              <a:t/>
            </a:r>
            <a:br>
              <a:rPr lang="fr-BE" dirty="0" smtClean="0"/>
            </a:br>
            <a:r>
              <a:rPr lang="fr-BE" sz="1200" b="0" i="0" kern="1200" dirty="0" smtClean="0">
                <a:solidFill>
                  <a:schemeClr val="tx1"/>
                </a:solidFill>
                <a:effectLst/>
                <a:latin typeface="+mn-lt"/>
                <a:ea typeface="+mn-ea"/>
                <a:cs typeface="+mn-cs"/>
              </a:rPr>
              <a:t>- la couleur spéculaire</a:t>
            </a:r>
            <a:r>
              <a:rPr lang="fr-BE" dirty="0" smtClean="0"/>
              <a:t/>
            </a:r>
            <a:br>
              <a:rPr lang="fr-BE" dirty="0" smtClean="0"/>
            </a:br>
            <a:r>
              <a:rPr lang="fr-BE" sz="1200" b="0" i="0" kern="1200" dirty="0" smtClean="0">
                <a:solidFill>
                  <a:schemeClr val="tx1"/>
                </a:solidFill>
                <a:effectLst/>
                <a:latin typeface="+mn-lt"/>
                <a:ea typeface="+mn-ea"/>
                <a:cs typeface="+mn-cs"/>
              </a:rPr>
              <a:t>Ces 3 types de couleurs n'auront d'effet que si la scène 3D est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29</a:t>
            </a:fld>
            <a:endParaRPr lang="en-US"/>
          </a:p>
        </p:txBody>
      </p:sp>
    </p:spTree>
    <p:extLst>
      <p:ext uri="{BB962C8B-B14F-4D97-AF65-F5344CB8AC3E}">
        <p14:creationId xmlns:p14="http://schemas.microsoft.com/office/powerpoint/2010/main" val="419839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Source lumineuse ambiante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est réfléchie par la couleur d'ambiance de la classe </a:t>
            </a:r>
            <a:r>
              <a:rPr lang="fr-BE" sz="1200" b="0" i="0" kern="1200" dirty="0" err="1" smtClean="0">
                <a:solidFill>
                  <a:schemeClr val="tx1"/>
                </a:solidFill>
                <a:effectLst/>
                <a:latin typeface="+mn-lt"/>
                <a:ea typeface="+mn-ea"/>
                <a:cs typeface="+mn-cs"/>
              </a:rPr>
              <a:t>Materia</a:t>
            </a:r>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Soient [r1, g1, b1] les 3 composantes RGB de la lumière ambiante de la classe </a:t>
            </a:r>
            <a:r>
              <a:rPr lang="fr-BE" sz="1200" b="0" i="0" kern="1200" dirty="0" err="1" smtClean="0">
                <a:solidFill>
                  <a:schemeClr val="tx1"/>
                </a:solidFill>
                <a:effectLst/>
                <a:latin typeface="+mn-lt"/>
                <a:ea typeface="+mn-ea"/>
                <a:cs typeface="+mn-cs"/>
              </a:rPr>
              <a:t>AmbientLight</a:t>
            </a:r>
            <a:r>
              <a:rPr lang="fr-BE" sz="1200" b="0" i="0" kern="1200" dirty="0" smtClean="0">
                <a:solidFill>
                  <a:schemeClr val="tx1"/>
                </a:solidFill>
                <a:effectLst/>
                <a:latin typeface="+mn-lt"/>
                <a:ea typeface="+mn-ea"/>
                <a:cs typeface="+mn-cs"/>
              </a:rPr>
              <a:t> et [r2,g2,b2] les 3 composantes RGB de la couleur d'ambiance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alors la couleur résultante qui sera réfléchie par notre objet 3D sera : [r1r2, g1g2, b1b2].</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30</a:t>
            </a:fld>
            <a:endParaRPr lang="en-US"/>
          </a:p>
        </p:txBody>
      </p:sp>
    </p:spTree>
    <p:extLst>
      <p:ext uri="{BB962C8B-B14F-4D97-AF65-F5344CB8AC3E}">
        <p14:creationId xmlns:p14="http://schemas.microsoft.com/office/powerpoint/2010/main" val="1470748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Pour construire une source lumineuse ambiante, on peut utiliser le constructeur suivant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AmbientLight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de la lumière</a:t>
            </a:r>
          </a:p>
          <a:p>
            <a:r>
              <a:rPr lang="fr-BE" sz="1200" b="0" i="0" kern="1200" dirty="0" smtClean="0">
                <a:solidFill>
                  <a:schemeClr val="tx1"/>
                </a:solidFill>
                <a:effectLst/>
                <a:latin typeface="+mn-lt"/>
                <a:ea typeface="+mn-ea"/>
                <a:cs typeface="+mn-cs"/>
              </a:rPr>
              <a:t>Cette lumière va être réfléchie par la couleur ambiante de matériau que l'on va affecter à notre objet 3D. On utilise la méthode </a:t>
            </a:r>
            <a:r>
              <a:rPr lang="fr-BE" sz="1200" b="0" i="0" kern="1200" dirty="0" err="1" smtClean="0">
                <a:solidFill>
                  <a:schemeClr val="tx1"/>
                </a:solidFill>
                <a:effectLst/>
                <a:latin typeface="+mn-lt"/>
                <a:ea typeface="+mn-ea"/>
                <a:cs typeface="+mn-cs"/>
              </a:rPr>
              <a:t>setAmbientColor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pour donner une couleur ambiante à notre objet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setAmbientColor</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3f)</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ambiante du matériau</a:t>
            </a:r>
          </a:p>
          <a:p>
            <a:r>
              <a:rPr lang="fr-BE" sz="1200" b="0" i="0" kern="1200" dirty="0" smtClean="0">
                <a:solidFill>
                  <a:schemeClr val="tx1"/>
                </a:solidFill>
                <a:effectLst/>
                <a:latin typeface="+mn-lt"/>
                <a:ea typeface="+mn-ea"/>
                <a:cs typeface="+mn-cs"/>
              </a:rPr>
              <a:t>Dans notre exemple, nous allons construire une sphère possédant une couleur ambiante cyan éclairée par une lumière ambiante de couleur jaune.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de couleur jaune, les composantes [R,G,B] valent : [1,1,0]</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la lumière cyan du matériau, les composants [R,G,B] valent : [0,1,1]</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matériau va donc absorber la composante rouge et va </a:t>
            </a:r>
            <a:r>
              <a:rPr lang="fr-BE" sz="1200" b="0" i="0" kern="1200" dirty="0" err="1" smtClean="0">
                <a:solidFill>
                  <a:schemeClr val="tx1"/>
                </a:solidFill>
                <a:effectLst/>
                <a:latin typeface="+mn-lt"/>
                <a:ea typeface="+mn-ea"/>
                <a:cs typeface="+mn-cs"/>
              </a:rPr>
              <a:t>refléchir</a:t>
            </a:r>
            <a:r>
              <a:rPr lang="fr-BE" sz="1200" b="0" i="0" kern="1200" dirty="0" smtClean="0">
                <a:solidFill>
                  <a:schemeClr val="tx1"/>
                </a:solidFill>
                <a:effectLst/>
                <a:latin typeface="+mn-lt"/>
                <a:ea typeface="+mn-ea"/>
                <a:cs typeface="+mn-cs"/>
              </a:rPr>
              <a:t> les composantes vertes et bleues. Or comme la lumière ambiante incidente n'a pas de composante bleue, seule la composante verte sera réfléchie.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En conclusion, notre objet aura donc une couleur verte !!</a:t>
            </a:r>
            <a:endParaRPr lang="fr-BE"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31</a:t>
            </a:fld>
            <a:endParaRPr lang="en-US"/>
          </a:p>
        </p:txBody>
      </p:sp>
    </p:spTree>
    <p:extLst>
      <p:ext uri="{BB962C8B-B14F-4D97-AF65-F5344CB8AC3E}">
        <p14:creationId xmlns:p14="http://schemas.microsoft.com/office/powerpoint/2010/main" val="352317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peut être assimilée à une source ponctuelle placée infiniment loin de la scène à éclairer (comme le soleil par exemple).</a:t>
            </a:r>
          </a:p>
          <a:p>
            <a:r>
              <a:rPr lang="fr-BE" sz="1200" b="0" i="0" kern="1200" dirty="0" smtClean="0">
                <a:solidFill>
                  <a:schemeClr val="tx1"/>
                </a:solidFill>
                <a:effectLst/>
                <a:latin typeface="+mn-lt"/>
                <a:ea typeface="+mn-ea"/>
                <a:cs typeface="+mn-cs"/>
              </a:rPr>
              <a:t>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a:t>
            </a:r>
          </a:p>
          <a:p>
            <a:r>
              <a:rPr lang="fr-BE" sz="1200" b="0" i="0" kern="1200" dirty="0" smtClean="0">
                <a:solidFill>
                  <a:schemeClr val="tx1"/>
                </a:solidFill>
                <a:effectLst/>
                <a:latin typeface="+mn-lt"/>
                <a:ea typeface="+mn-ea"/>
                <a:cs typeface="+mn-cs"/>
              </a:rPr>
              <a:t>Cependant, contrairement à la lumière ambiante, </a:t>
            </a:r>
          </a:p>
          <a:p>
            <a:r>
              <a:rPr lang="fr-BE" sz="1200" b="0" i="0" kern="1200" dirty="0" smtClean="0">
                <a:solidFill>
                  <a:schemeClr val="tx1"/>
                </a:solidFill>
                <a:effectLst/>
                <a:latin typeface="+mn-lt"/>
                <a:ea typeface="+mn-ea"/>
                <a:cs typeface="+mn-cs"/>
              </a:rPr>
              <a:t>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de l'orientation des facettes par rapport à la direction de la lumière provenant de la source</a:t>
            </a:r>
          </a:p>
          <a:p>
            <a:r>
              <a:rPr lang="fr-BE" sz="1200" b="0" i="0" kern="1200" dirty="0" smtClean="0">
                <a:solidFill>
                  <a:schemeClr val="tx1"/>
                </a:solidFill>
                <a:effectLst/>
                <a:latin typeface="+mn-lt"/>
                <a:ea typeface="+mn-ea"/>
                <a:cs typeface="+mn-cs"/>
              </a:rPr>
              <a:t> : plus une facette "regarde" la source plus elle sera éclairée.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32</a:t>
            </a:fld>
            <a:endParaRPr lang="en-US"/>
          </a:p>
        </p:txBody>
      </p:sp>
    </p:spTree>
    <p:extLst>
      <p:ext uri="{BB962C8B-B14F-4D97-AF65-F5344CB8AC3E}">
        <p14:creationId xmlns:p14="http://schemas.microsoft.com/office/powerpoint/2010/main" val="3418332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Tout comme notre exemple précédent sur la lumière ambiante, la composante verte sera principalement réfléchie mais à l'endroit où les normales des facettes sont orientées parallèlement à la direction de la lumière incidente, la couleur réfléchie apparaîtra jaune, couleur de la source. En fait, sur les facettes les plus éclairées, la couleur de la lumière incidente est directement réfléchie (sans absorption par le matériau) tandis que les facettes moins éclairées ne réfléchiront que les couleurs non absorbées par le matériau (tout comme la lumière ambiante).</a:t>
            </a:r>
            <a:r>
              <a:rPr lang="fr-BE" dirty="0" smtClean="0"/>
              <a:t/>
            </a:r>
            <a:br>
              <a:rPr lang="fr-BE" dirty="0" smtClean="0"/>
            </a:br>
            <a:r>
              <a:rPr lang="fr-BE" sz="1200" b="0" i="0" kern="1200" dirty="0" smtClean="0">
                <a:solidFill>
                  <a:schemeClr val="tx1"/>
                </a:solidFill>
                <a:effectLst/>
                <a:latin typeface="+mn-lt"/>
                <a:ea typeface="+mn-ea"/>
                <a:cs typeface="+mn-cs"/>
              </a:rPr>
              <a:t>C'est le principe d'un matériau contenant une couleur diffuse.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33</a:t>
            </a:fld>
            <a:endParaRPr lang="en-US"/>
          </a:p>
        </p:txBody>
      </p:sp>
    </p:spTree>
    <p:extLst>
      <p:ext uri="{BB962C8B-B14F-4D97-AF65-F5344CB8AC3E}">
        <p14:creationId xmlns:p14="http://schemas.microsoft.com/office/powerpoint/2010/main" val="334482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Cette source rayonne dans toutes les directions à partir d'un point dans l'espace, un peu comme une ampoule. Tout comme une source </a:t>
            </a:r>
            <a:r>
              <a:rPr lang="fr-BE" sz="1200" b="0" i="0" kern="1200" dirty="0" err="1" smtClean="0">
                <a:solidFill>
                  <a:schemeClr val="tx1"/>
                </a:solidFill>
                <a:effectLst/>
                <a:latin typeface="+mn-lt"/>
                <a:ea typeface="+mn-ea"/>
                <a:cs typeface="+mn-cs"/>
              </a:rPr>
              <a:t>lumieuse</a:t>
            </a:r>
            <a:r>
              <a:rPr lang="fr-BE" sz="1200" b="0" i="0" kern="1200" dirty="0" smtClean="0">
                <a:solidFill>
                  <a:schemeClr val="tx1"/>
                </a:solidFill>
                <a:effectLst/>
                <a:latin typeface="+mn-lt"/>
                <a:ea typeface="+mn-ea"/>
                <a:cs typeface="+mn-cs"/>
              </a:rPr>
              <a:t> unidirectionnelle, ce sont les couleurs de diffusion (</a:t>
            </a:r>
            <a:r>
              <a:rPr lang="fr-BE" sz="1200" b="0" i="0" kern="1200" dirty="0" err="1" smtClean="0">
                <a:solidFill>
                  <a:schemeClr val="tx1"/>
                </a:solidFill>
                <a:effectLst/>
                <a:latin typeface="+mn-lt"/>
                <a:ea typeface="+mn-ea"/>
                <a:cs typeface="+mn-cs"/>
              </a:rPr>
              <a:t>diffuseColor</a:t>
            </a:r>
            <a:r>
              <a:rPr lang="fr-BE" sz="1200" b="0" i="0" kern="1200" dirty="0" smtClean="0">
                <a:solidFill>
                  <a:schemeClr val="tx1"/>
                </a:solidFill>
                <a:effectLst/>
                <a:latin typeface="+mn-lt"/>
                <a:ea typeface="+mn-ea"/>
                <a:cs typeface="+mn-cs"/>
              </a:rPr>
              <a:t>) et de </a:t>
            </a:r>
            <a:r>
              <a:rPr lang="fr-BE" sz="1200" b="0" i="0" kern="1200" dirty="0" err="1" smtClean="0">
                <a:solidFill>
                  <a:schemeClr val="tx1"/>
                </a:solidFill>
                <a:effectLst/>
                <a:latin typeface="+mn-lt"/>
                <a:ea typeface="+mn-ea"/>
                <a:cs typeface="+mn-cs"/>
              </a:rPr>
              <a:t>spécularité</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qui réfléchissent cette lumière. Et cette </a:t>
            </a:r>
            <a:r>
              <a:rPr lang="fr-BE" sz="1200" b="0" i="0" kern="1200" dirty="0" err="1" smtClean="0">
                <a:solidFill>
                  <a:schemeClr val="tx1"/>
                </a:solidFill>
                <a:effectLst/>
                <a:latin typeface="+mn-lt"/>
                <a:ea typeface="+mn-ea"/>
                <a:cs typeface="+mn-cs"/>
              </a:rPr>
              <a:t>reflexion</a:t>
            </a:r>
            <a:r>
              <a:rPr lang="fr-BE" sz="1200" b="0" i="0" kern="1200" dirty="0" smtClean="0">
                <a:solidFill>
                  <a:schemeClr val="tx1"/>
                </a:solidFill>
                <a:effectLst/>
                <a:latin typeface="+mn-lt"/>
                <a:ea typeface="+mn-ea"/>
                <a:cs typeface="+mn-cs"/>
              </a:rPr>
              <a:t> dépend également de l'orientation des facettes vis à vis de la source.</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34</a:t>
            </a:fld>
            <a:endParaRPr lang="en-US"/>
          </a:p>
        </p:txBody>
      </p:sp>
    </p:spTree>
    <p:extLst>
      <p:ext uri="{BB962C8B-B14F-4D97-AF65-F5344CB8AC3E}">
        <p14:creationId xmlns:p14="http://schemas.microsoft.com/office/powerpoint/2010/main" val="1436590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PointLight</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 Point3f position, Point3f </a:t>
            </a:r>
            <a:r>
              <a:rPr lang="fr-BE" sz="1200" b="1" i="0" kern="1200" dirty="0" err="1" smtClean="0">
                <a:solidFill>
                  <a:schemeClr val="tx1"/>
                </a:solidFill>
                <a:effectLst/>
                <a:latin typeface="+mn-lt"/>
                <a:ea typeface="+mn-ea"/>
                <a:cs typeface="+mn-cs"/>
              </a:rPr>
              <a:t>attenuation</a:t>
            </a:r>
            <a:r>
              <a:rPr lang="fr-BE" sz="1200" b="1" i="0" kern="1200" dirty="0" smtClean="0">
                <a:solidFill>
                  <a:schemeClr val="tx1"/>
                </a:solidFill>
                <a:effectLst/>
                <a:latin typeface="+mn-lt"/>
                <a:ea typeface="+mn-ea"/>
                <a:cs typeface="+mn-cs"/>
              </a:rPr>
              <a:t>)</a:t>
            </a:r>
            <a:r>
              <a:rPr lang="fr-BE" dirty="0" smtClean="0"/>
              <a:t/>
            </a:r>
            <a:br>
              <a:rPr lang="fr-BE" dirty="0" smtClean="0"/>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représente la lumière de cette source ponctuelle</a:t>
            </a:r>
            <a:r>
              <a:rPr lang="fr-BE" dirty="0" smtClean="0"/>
              <a:t/>
            </a:r>
            <a:br>
              <a:rPr lang="fr-BE" dirty="0" smtClean="0"/>
            </a:br>
            <a:r>
              <a:rPr lang="fr-BE" sz="1200" b="0" i="0" kern="1200" dirty="0" smtClean="0">
                <a:solidFill>
                  <a:schemeClr val="tx1"/>
                </a:solidFill>
                <a:effectLst/>
                <a:latin typeface="+mn-lt"/>
                <a:ea typeface="+mn-ea"/>
                <a:cs typeface="+mn-cs"/>
              </a:rPr>
              <a:t>position représente la position de la source</a:t>
            </a:r>
            <a:r>
              <a:rPr lang="fr-BE" dirty="0" smtClean="0"/>
              <a:t/>
            </a:r>
            <a:br>
              <a:rPr lang="fr-BE" dirty="0" smtClean="0"/>
            </a:b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représente 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de la source (x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constante, y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linéaire, z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quadratique).</a:t>
            </a:r>
            <a:r>
              <a:rPr lang="fr-BE" dirty="0" smtClean="0"/>
              <a:t/>
            </a:r>
            <a:br>
              <a:rPr lang="fr-BE" dirty="0" smtClean="0"/>
            </a:br>
            <a:r>
              <a:rPr lang="fr-BE" sz="1200" b="0" i="0" kern="1200" dirty="0" smtClean="0">
                <a:solidFill>
                  <a:schemeClr val="tx1"/>
                </a:solidFill>
                <a:effectLst/>
                <a:latin typeface="+mn-lt"/>
                <a:ea typeface="+mn-ea"/>
                <a:cs typeface="+mn-cs"/>
              </a:rPr>
              <a:t>L'</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se calcule par la formule : </a:t>
            </a:r>
            <a:r>
              <a:rPr lang="fr-BE" sz="1200" b="0" i="0" kern="1200" dirty="0" err="1" smtClean="0">
                <a:solidFill>
                  <a:schemeClr val="tx1"/>
                </a:solidFill>
                <a:effectLst/>
                <a:latin typeface="+mn-lt"/>
                <a:ea typeface="+mn-ea"/>
                <a:cs typeface="+mn-cs"/>
              </a:rPr>
              <a:t>attenuation</a:t>
            </a:r>
            <a:r>
              <a:rPr lang="fr-BE" sz="1200" b="0" i="0" kern="1200" dirty="0" smtClean="0">
                <a:solidFill>
                  <a:schemeClr val="tx1"/>
                </a:solidFill>
                <a:effectLst/>
                <a:latin typeface="+mn-lt"/>
                <a:ea typeface="+mn-ea"/>
                <a:cs typeface="+mn-cs"/>
              </a:rPr>
              <a:t> = 1 / (x + </a:t>
            </a:r>
            <a:r>
              <a:rPr lang="fr-BE" sz="1200" b="0" i="0" kern="1200" dirty="0" err="1" smtClean="0">
                <a:solidFill>
                  <a:schemeClr val="tx1"/>
                </a:solidFill>
                <a:effectLst/>
                <a:latin typeface="+mn-lt"/>
                <a:ea typeface="+mn-ea"/>
                <a:cs typeface="+mn-cs"/>
              </a:rPr>
              <a:t>yd</a:t>
            </a:r>
            <a:r>
              <a:rPr lang="fr-BE" sz="1200" b="0" i="0" kern="1200" dirty="0" smtClean="0">
                <a:solidFill>
                  <a:schemeClr val="tx1"/>
                </a:solidFill>
                <a:effectLst/>
                <a:latin typeface="+mn-lt"/>
                <a:ea typeface="+mn-ea"/>
                <a:cs typeface="+mn-cs"/>
              </a:rPr>
              <a:t> + zd²) avec d distance entre la position de la source lumineuse et un point de l'objet éclairé</a:t>
            </a: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r>
              <a:rPr lang="fr-BE" sz="1200" b="0" i="0" kern="1200" dirty="0" smtClean="0">
                <a:solidFill>
                  <a:schemeClr val="tx1"/>
                </a:solidFill>
                <a:effectLst/>
                <a:latin typeface="+mn-lt"/>
                <a:ea typeface="+mn-ea"/>
                <a:cs typeface="+mn-cs"/>
              </a:rPr>
              <a:t>. Dans l'exemple que nous allons étudier pour illustrer cette source, nous allons utiliser dans le matériau qui constitue notre objet 3D (toujours une sphère ici) une couleur diffuse rouge et une couleur spéculaire verte.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Nous allons également jouer sur la brillance </a:t>
            </a:r>
            <a:r>
              <a:rPr lang="fr-BE" sz="1200" b="0" i="1" kern="1200" dirty="0" smtClean="0">
                <a:solidFill>
                  <a:schemeClr val="tx1"/>
                </a:solidFill>
                <a:effectLst/>
                <a:latin typeface="+mn-lt"/>
                <a:ea typeface="+mn-ea"/>
                <a:cs typeface="+mn-cs"/>
              </a:rPr>
              <a:t>(</a:t>
            </a:r>
            <a:r>
              <a:rPr lang="fr-BE" sz="1200" b="0" i="1" kern="1200" dirty="0" err="1" smtClean="0">
                <a:solidFill>
                  <a:schemeClr val="tx1"/>
                </a:solidFill>
                <a:effectLst/>
                <a:latin typeface="+mn-lt"/>
                <a:ea typeface="+mn-ea"/>
                <a:cs typeface="+mn-cs"/>
              </a:rPr>
              <a:t>shininess</a:t>
            </a:r>
            <a:r>
              <a:rPr lang="fr-BE" sz="1200" b="0" i="1"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du matériau.</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Pour introduire une couleur spéculaire à notre matériau, il suffit d'utiliser la méthode </a:t>
            </a:r>
            <a:r>
              <a:rPr lang="fr-BE" sz="1200" b="0" i="0" kern="1200" dirty="0" err="1" smtClean="0">
                <a:solidFill>
                  <a:schemeClr val="tx1"/>
                </a:solidFill>
                <a:effectLst/>
                <a:latin typeface="+mn-lt"/>
                <a:ea typeface="+mn-ea"/>
                <a:cs typeface="+mn-cs"/>
              </a:rPr>
              <a:t>setSpecularColor</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setSpecularColor</a:t>
            </a:r>
            <a:r>
              <a:rPr lang="fr-BE" sz="1200" b="1" i="0" kern="1200" dirty="0" smtClean="0">
                <a:solidFill>
                  <a:schemeClr val="tx1"/>
                </a:solidFill>
                <a:effectLst/>
                <a:latin typeface="+mn-lt"/>
                <a:ea typeface="+mn-ea"/>
                <a:cs typeface="+mn-cs"/>
              </a:rPr>
              <a:t>(Color3f </a:t>
            </a:r>
            <a:r>
              <a:rPr lang="fr-BE" sz="1200" b="1" i="0" kern="1200" dirty="0" err="1" smtClean="0">
                <a:solidFill>
                  <a:schemeClr val="tx1"/>
                </a:solidFill>
                <a:effectLst/>
                <a:latin typeface="+mn-lt"/>
                <a:ea typeface="+mn-ea"/>
                <a:cs typeface="+mn-cs"/>
              </a:rPr>
              <a:t>color</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color</a:t>
            </a:r>
            <a:r>
              <a:rPr lang="fr-BE" sz="1200" b="0" i="0" kern="1200" dirty="0" smtClean="0">
                <a:solidFill>
                  <a:schemeClr val="tx1"/>
                </a:solidFill>
                <a:effectLst/>
                <a:latin typeface="+mn-lt"/>
                <a:ea typeface="+mn-ea"/>
                <a:cs typeface="+mn-cs"/>
              </a:rPr>
              <a:t> est la couleur spéculaire du matériau.</a:t>
            </a:r>
          </a:p>
          <a:p>
            <a:r>
              <a:rPr lang="fr-BE" sz="1200" b="0" i="0" kern="1200" dirty="0" smtClean="0">
                <a:solidFill>
                  <a:schemeClr val="tx1"/>
                </a:solidFill>
                <a:effectLst/>
                <a:latin typeface="+mn-lt"/>
                <a:ea typeface="+mn-ea"/>
                <a:cs typeface="+mn-cs"/>
              </a:rPr>
              <a:t>La brillance d'un matériau peut être modifiée grâce à la méthode </a:t>
            </a:r>
            <a:r>
              <a:rPr lang="fr-BE" sz="1200" b="0" i="0" kern="1200" dirty="0" err="1" smtClean="0">
                <a:solidFill>
                  <a:schemeClr val="tx1"/>
                </a:solidFill>
                <a:effectLst/>
                <a:latin typeface="+mn-lt"/>
                <a:ea typeface="+mn-ea"/>
                <a:cs typeface="+mn-cs"/>
              </a:rPr>
              <a:t>setShininess</a:t>
            </a:r>
            <a:r>
              <a:rPr lang="fr-BE" sz="1200" b="0" i="0" kern="1200" dirty="0" smtClean="0">
                <a:solidFill>
                  <a:schemeClr val="tx1"/>
                </a:solidFill>
                <a:effectLst/>
                <a:latin typeface="+mn-lt"/>
                <a:ea typeface="+mn-ea"/>
                <a:cs typeface="+mn-cs"/>
              </a:rPr>
              <a:t>() de la classe </a:t>
            </a:r>
            <a:r>
              <a:rPr lang="fr-BE" sz="1200" b="0" i="0" kern="1200" dirty="0" err="1" smtClean="0">
                <a:solidFill>
                  <a:schemeClr val="tx1"/>
                </a:solidFill>
                <a:effectLst/>
                <a:latin typeface="+mn-lt"/>
                <a:ea typeface="+mn-ea"/>
                <a:cs typeface="+mn-cs"/>
              </a:rPr>
              <a:t>Material</a:t>
            </a:r>
            <a:r>
              <a:rPr lang="fr-BE" sz="1200" b="0" i="0" kern="1200" dirty="0" smtClean="0">
                <a:solidFill>
                  <a:schemeClr val="tx1"/>
                </a:solidFill>
                <a:effectLst/>
                <a:latin typeface="+mn-lt"/>
                <a:ea typeface="+mn-ea"/>
                <a:cs typeface="+mn-cs"/>
              </a:rPr>
              <a:t> :</a:t>
            </a:r>
          </a:p>
          <a:p>
            <a:r>
              <a:rPr lang="fr-BE" sz="1200" b="1" i="0" kern="1200" dirty="0" smtClean="0">
                <a:solidFill>
                  <a:schemeClr val="tx1"/>
                </a:solidFill>
                <a:effectLst/>
                <a:latin typeface="+mn-lt"/>
                <a:ea typeface="+mn-ea"/>
                <a:cs typeface="+mn-cs"/>
              </a:rPr>
              <a:t>public </a:t>
            </a:r>
            <a:r>
              <a:rPr lang="fr-BE" sz="1200" b="1" i="0" kern="1200" dirty="0" err="1" smtClean="0">
                <a:solidFill>
                  <a:schemeClr val="tx1"/>
                </a:solidFill>
                <a:effectLst/>
                <a:latin typeface="+mn-lt"/>
                <a:ea typeface="+mn-ea"/>
                <a:cs typeface="+mn-cs"/>
              </a:rPr>
              <a:t>void</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setShininess</a:t>
            </a:r>
            <a:r>
              <a:rPr lang="fr-BE" sz="1200" b="1" i="0" kern="1200" dirty="0" smtClean="0">
                <a:solidFill>
                  <a:schemeClr val="tx1"/>
                </a:solidFill>
                <a:effectLst/>
                <a:latin typeface="+mn-lt"/>
                <a:ea typeface="+mn-ea"/>
                <a:cs typeface="+mn-cs"/>
              </a:rPr>
              <a:t>(</a:t>
            </a:r>
            <a:r>
              <a:rPr lang="fr-BE" sz="1200" b="1" i="0" kern="1200" dirty="0" err="1" smtClean="0">
                <a:solidFill>
                  <a:schemeClr val="tx1"/>
                </a:solidFill>
                <a:effectLst/>
                <a:latin typeface="+mn-lt"/>
                <a:ea typeface="+mn-ea"/>
                <a:cs typeface="+mn-cs"/>
              </a:rPr>
              <a:t>int</a:t>
            </a:r>
            <a:r>
              <a:rPr lang="fr-BE" sz="1200" b="1" i="0" kern="1200" dirty="0" smtClean="0">
                <a:solidFill>
                  <a:schemeClr val="tx1"/>
                </a:solidFill>
                <a:effectLst/>
                <a:latin typeface="+mn-lt"/>
                <a:ea typeface="+mn-ea"/>
                <a:cs typeface="+mn-cs"/>
              </a:rPr>
              <a:t> </a:t>
            </a:r>
            <a:r>
              <a:rPr lang="fr-BE" sz="1200" b="1" i="0" kern="1200" dirty="0" err="1" smtClean="0">
                <a:solidFill>
                  <a:schemeClr val="tx1"/>
                </a:solidFill>
                <a:effectLst/>
                <a:latin typeface="+mn-lt"/>
                <a:ea typeface="+mn-ea"/>
                <a:cs typeface="+mn-cs"/>
              </a:rPr>
              <a:t>shininess</a:t>
            </a:r>
            <a:r>
              <a:rPr lang="fr-BE" sz="1200" b="1" i="0" kern="1200" dirty="0" smtClean="0">
                <a:solidFill>
                  <a:schemeClr val="tx1"/>
                </a:solidFill>
                <a:effectLst/>
                <a:latin typeface="+mn-lt"/>
                <a:ea typeface="+mn-ea"/>
                <a:cs typeface="+mn-cs"/>
              </a:rPr>
              <a:t>)</a:t>
            </a:r>
            <a:r>
              <a:rPr lang="fr-BE" sz="1200" b="0" i="0" kern="1200" dirty="0" smtClean="0">
                <a:solidFill>
                  <a:schemeClr val="tx1"/>
                </a:solidFill>
                <a:effectLst/>
                <a:latin typeface="+mn-lt"/>
                <a:ea typeface="+mn-ea"/>
                <a:cs typeface="+mn-cs"/>
              </a:rPr>
              <a:t/>
            </a:r>
            <a:br>
              <a:rPr lang="fr-BE" sz="1200" b="0" i="0" kern="1200" dirty="0" smtClean="0">
                <a:solidFill>
                  <a:schemeClr val="tx1"/>
                </a:solidFill>
                <a:effectLst/>
                <a:latin typeface="+mn-lt"/>
                <a:ea typeface="+mn-ea"/>
                <a:cs typeface="+mn-cs"/>
              </a:rPr>
            </a:br>
            <a:r>
              <a:rPr lang="fr-BE" sz="1200" b="0" i="0" kern="1200" dirty="0" err="1" smtClean="0">
                <a:solidFill>
                  <a:schemeClr val="tx1"/>
                </a:solidFill>
                <a:effectLst/>
                <a:latin typeface="+mn-lt"/>
                <a:ea typeface="+mn-ea"/>
                <a:cs typeface="+mn-cs"/>
              </a:rPr>
              <a:t>shininess</a:t>
            </a:r>
            <a:r>
              <a:rPr lang="fr-BE" sz="1200" b="0" i="0" kern="1200" dirty="0" smtClean="0">
                <a:solidFill>
                  <a:schemeClr val="tx1"/>
                </a:solidFill>
                <a:effectLst/>
                <a:latin typeface="+mn-lt"/>
                <a:ea typeface="+mn-ea"/>
                <a:cs typeface="+mn-cs"/>
              </a:rPr>
              <a:t> est la brillance su matériau. La brillance peut varier entre 1 (peu brillant) et 128 (très brillant)</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La valeur par défaut est de 64.</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Concrètement, on va voir que notre exemple que plus on diminue la brillance et moins le halo représentant l'impact de la source lumineuse ponctuelle sera net.</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35</a:t>
            </a:fld>
            <a:endParaRPr lang="en-US"/>
          </a:p>
        </p:txBody>
      </p:sp>
    </p:spTree>
    <p:extLst>
      <p:ext uri="{BB962C8B-B14F-4D97-AF65-F5344CB8AC3E}">
        <p14:creationId xmlns:p14="http://schemas.microsoft.com/office/powerpoint/2010/main" val="67254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36</a:t>
            </a:fld>
            <a:endParaRPr lang="en-US"/>
          </a:p>
        </p:txBody>
      </p:sp>
    </p:spTree>
    <p:extLst>
      <p:ext uri="{BB962C8B-B14F-4D97-AF65-F5344CB8AC3E}">
        <p14:creationId xmlns:p14="http://schemas.microsoft.com/office/powerpoint/2010/main" val="2891736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37</a:t>
            </a:fld>
            <a:endParaRPr lang="en-US"/>
          </a:p>
        </p:txBody>
      </p:sp>
    </p:spTree>
    <p:extLst>
      <p:ext uri="{BB962C8B-B14F-4D97-AF65-F5344CB8AC3E}">
        <p14:creationId xmlns:p14="http://schemas.microsoft.com/office/powerpoint/2010/main" val="1266529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38</a:t>
            </a:fld>
            <a:endParaRPr lang="en-US"/>
          </a:p>
        </p:txBody>
      </p:sp>
    </p:spTree>
    <p:extLst>
      <p:ext uri="{BB962C8B-B14F-4D97-AF65-F5344CB8AC3E}">
        <p14:creationId xmlns:p14="http://schemas.microsoft.com/office/powerpoint/2010/main" val="2716323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39</a:t>
            </a:fld>
            <a:endParaRPr lang="en-US"/>
          </a:p>
        </p:txBody>
      </p:sp>
    </p:spTree>
    <p:extLst>
      <p:ext uri="{BB962C8B-B14F-4D97-AF65-F5344CB8AC3E}">
        <p14:creationId xmlns:p14="http://schemas.microsoft.com/office/powerpoint/2010/main" val="396300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668" y="1714443"/>
            <a:ext cx="7940661" cy="4615952"/>
          </a:xfrm>
        </p:spPr>
        <p:txBody>
          <a:bodyPr>
            <a:normAutofit/>
          </a:bodyPr>
          <a:lstStyle/>
          <a:p>
            <a:r>
              <a:rPr lang="en-US" dirty="0" smtClean="0">
                <a:solidFill>
                  <a:schemeClr val="bg1"/>
                </a:solidFill>
              </a:rPr>
              <a:t>Introduction</a:t>
            </a:r>
          </a:p>
          <a:p>
            <a:r>
              <a:rPr lang="en-US" dirty="0" smtClean="0">
                <a:solidFill>
                  <a:schemeClr val="bg1"/>
                </a:solidFill>
              </a:rPr>
              <a:t>Historique</a:t>
            </a:r>
          </a:p>
          <a:p>
            <a:r>
              <a:rPr lang="en-US" dirty="0" smtClean="0">
                <a:solidFill>
                  <a:schemeClr val="bg1"/>
                </a:solidFill>
              </a:rPr>
              <a:t>Installation</a:t>
            </a:r>
          </a:p>
          <a:p>
            <a:r>
              <a:rPr lang="en-US" dirty="0"/>
              <a:t>Principales </a:t>
            </a:r>
            <a:r>
              <a:rPr lang="en-US" dirty="0" smtClean="0"/>
              <a:t>fonctionalités</a:t>
            </a:r>
          </a:p>
          <a:p>
            <a:r>
              <a:rPr lang="en-US" dirty="0" smtClean="0">
                <a:solidFill>
                  <a:schemeClr val="bg1"/>
                </a:solidFill>
              </a:rPr>
              <a:t>Objets, formes</a:t>
            </a:r>
          </a:p>
          <a:p>
            <a:r>
              <a:rPr lang="en-US" dirty="0" smtClean="0">
                <a:solidFill>
                  <a:schemeClr val="bg1"/>
                </a:solidFill>
              </a:rPr>
              <a:t>Transformations</a:t>
            </a:r>
          </a:p>
          <a:p>
            <a:r>
              <a:rPr lang="en-US" dirty="0" smtClean="0">
                <a:solidFill>
                  <a:schemeClr val="bg1"/>
                </a:solidFill>
              </a:rPr>
              <a:t>Apparence</a:t>
            </a:r>
          </a:p>
          <a:p>
            <a:r>
              <a:rPr lang="en-US" dirty="0" smtClean="0">
                <a:solidFill>
                  <a:schemeClr val="bg1"/>
                </a:solidFill>
              </a:rPr>
              <a:t>Eclairage</a:t>
            </a:r>
          </a:p>
          <a:p>
            <a:r>
              <a:rPr lang="en-US" dirty="0" smtClean="0">
                <a:solidFill>
                  <a:schemeClr val="bg1"/>
                </a:solidFill>
              </a:rPr>
              <a:t>Interactions</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233959"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3179" y="222195"/>
            <a:ext cx="6719020" cy="763525"/>
          </a:xfrm>
        </p:spPr>
        <p:txBody>
          <a:bodyPr/>
          <a:lstStyle/>
          <a:p>
            <a:r>
              <a:rPr lang="fr-BE" dirty="0" smtClean="0"/>
              <a:t>Apparence  </a:t>
            </a:r>
            <a:endParaRPr lang="fr-BE" dirty="0"/>
          </a:p>
        </p:txBody>
      </p:sp>
      <p:sp>
        <p:nvSpPr>
          <p:cNvPr id="3" name="Espace réservé du contenu 2"/>
          <p:cNvSpPr>
            <a:spLocks noGrp="1"/>
          </p:cNvSpPr>
          <p:nvPr>
            <p:ph idx="1"/>
          </p:nvPr>
        </p:nvSpPr>
        <p:spPr>
          <a:xfrm>
            <a:off x="1823309" y="1211462"/>
            <a:ext cx="6719020" cy="5406144"/>
          </a:xfrm>
        </p:spPr>
        <p:txBody>
          <a:bodyPr>
            <a:normAutofit fontScale="92500" lnSpcReduction="20000"/>
          </a:bodyPr>
          <a:lstStyle/>
          <a:p>
            <a:r>
              <a:rPr lang="fr-BE" dirty="0"/>
              <a:t>C</a:t>
            </a:r>
            <a:r>
              <a:rPr lang="fr-BE" dirty="0" smtClean="0"/>
              <a:t>onstruit avec les objets :</a:t>
            </a:r>
          </a:p>
          <a:p>
            <a:pPr lvl="1"/>
            <a:r>
              <a:rPr lang="fr-BE" dirty="0" smtClean="0"/>
              <a:t>Couleur :</a:t>
            </a:r>
          </a:p>
          <a:p>
            <a:pPr lvl="2"/>
            <a:r>
              <a:rPr lang="fr-BE" sz="2200" dirty="0" err="1" smtClean="0">
                <a:solidFill>
                  <a:schemeClr val="tx1">
                    <a:lumMod val="95000"/>
                    <a:lumOff val="5000"/>
                  </a:schemeClr>
                </a:solidFill>
              </a:rPr>
              <a:t>Colors</a:t>
            </a:r>
            <a:endParaRPr lang="fr-BE" dirty="0" smtClean="0">
              <a:solidFill>
                <a:schemeClr val="tx1">
                  <a:lumMod val="95000"/>
                  <a:lumOff val="5000"/>
                </a:schemeClr>
              </a:solidFill>
            </a:endParaRPr>
          </a:p>
          <a:p>
            <a:pPr lvl="1"/>
            <a:r>
              <a:rPr lang="fr-BE" dirty="0" smtClean="0"/>
              <a:t>Rendu : </a:t>
            </a:r>
          </a:p>
          <a:p>
            <a:pPr lvl="2"/>
            <a:r>
              <a:rPr lang="fr-BE" dirty="0" err="1" smtClean="0">
                <a:solidFill>
                  <a:schemeClr val="tx1">
                    <a:lumMod val="95000"/>
                    <a:lumOff val="5000"/>
                  </a:schemeClr>
                </a:solidFill>
              </a:rPr>
              <a:t>RenderingAttributes</a:t>
            </a:r>
            <a:endParaRPr lang="fr-BE" dirty="0" smtClean="0">
              <a:solidFill>
                <a:schemeClr val="tx1">
                  <a:lumMod val="95000"/>
                  <a:lumOff val="5000"/>
                </a:schemeClr>
              </a:solidFill>
            </a:endParaRPr>
          </a:p>
          <a:p>
            <a:pPr lvl="1"/>
            <a:r>
              <a:rPr lang="fr-BE" dirty="0" smtClean="0"/>
              <a:t>Transparence </a:t>
            </a:r>
            <a:r>
              <a:rPr lang="fr-BE" dirty="0"/>
              <a:t>: </a:t>
            </a:r>
          </a:p>
          <a:p>
            <a:pPr lvl="2"/>
            <a:r>
              <a:rPr lang="fr-BE" dirty="0" err="1">
                <a:solidFill>
                  <a:schemeClr val="tx1">
                    <a:lumMod val="95000"/>
                    <a:lumOff val="5000"/>
                  </a:schemeClr>
                </a:solidFill>
              </a:rPr>
              <a:t>TransparencyAttributes</a:t>
            </a:r>
            <a:endParaRPr lang="fr-BE" dirty="0" smtClean="0">
              <a:solidFill>
                <a:schemeClr val="tx1">
                  <a:lumMod val="95000"/>
                  <a:lumOff val="5000"/>
                </a:schemeClr>
              </a:solidFill>
            </a:endParaRPr>
          </a:p>
          <a:p>
            <a:pPr lvl="1"/>
            <a:r>
              <a:rPr lang="fr-BE" dirty="0" smtClean="0"/>
              <a:t>Matériaux  </a:t>
            </a:r>
            <a:r>
              <a:rPr lang="fr-BE" dirty="0"/>
              <a:t>: </a:t>
            </a:r>
          </a:p>
          <a:p>
            <a:pPr lvl="2"/>
            <a:r>
              <a:rPr lang="fr-BE" dirty="0" smtClean="0">
                <a:solidFill>
                  <a:schemeClr val="tx1">
                    <a:lumMod val="95000"/>
                    <a:lumOff val="5000"/>
                  </a:schemeClr>
                </a:solidFill>
              </a:rPr>
              <a:t>Material</a:t>
            </a:r>
          </a:p>
          <a:p>
            <a:pPr lvl="1"/>
            <a:r>
              <a:rPr lang="fr-BE" dirty="0" smtClean="0"/>
              <a:t>Affichage : </a:t>
            </a:r>
          </a:p>
          <a:p>
            <a:pPr lvl="2"/>
            <a:r>
              <a:rPr lang="fr-BE" dirty="0" err="1" smtClean="0">
                <a:solidFill>
                  <a:schemeClr val="tx1">
                    <a:lumMod val="95000"/>
                    <a:lumOff val="5000"/>
                  </a:schemeClr>
                </a:solidFill>
              </a:rPr>
              <a:t>PolygoneAttributes</a:t>
            </a:r>
            <a:r>
              <a:rPr lang="fr-BE" dirty="0" smtClean="0">
                <a:solidFill>
                  <a:schemeClr val="tx1">
                    <a:lumMod val="95000"/>
                    <a:lumOff val="5000"/>
                  </a:schemeClr>
                </a:solidFill>
              </a:rPr>
              <a:t> – </a:t>
            </a:r>
            <a:r>
              <a:rPr lang="fr-BE" dirty="0" err="1" smtClean="0">
                <a:solidFill>
                  <a:schemeClr val="tx1">
                    <a:lumMod val="95000"/>
                    <a:lumOff val="5000"/>
                  </a:schemeClr>
                </a:solidFill>
              </a:rPr>
              <a:t>PointAttributes</a:t>
            </a:r>
            <a:r>
              <a:rPr lang="fr-BE" dirty="0" smtClean="0">
                <a:solidFill>
                  <a:schemeClr val="tx1">
                    <a:lumMod val="95000"/>
                    <a:lumOff val="5000"/>
                  </a:schemeClr>
                </a:solidFill>
              </a:rPr>
              <a:t> – </a:t>
            </a:r>
            <a:r>
              <a:rPr lang="fr-BE" dirty="0" err="1" smtClean="0">
                <a:solidFill>
                  <a:schemeClr val="tx1">
                    <a:lumMod val="95000"/>
                    <a:lumOff val="5000"/>
                  </a:schemeClr>
                </a:solidFill>
              </a:rPr>
              <a:t>LineAttributes</a:t>
            </a:r>
            <a:endParaRPr lang="fr-BE" dirty="0" smtClean="0"/>
          </a:p>
          <a:p>
            <a:pPr lvl="1"/>
            <a:r>
              <a:rPr lang="fr-BE" dirty="0" smtClean="0"/>
              <a:t>Texture :</a:t>
            </a:r>
          </a:p>
          <a:p>
            <a:pPr lvl="2"/>
            <a:r>
              <a:rPr lang="fr-BE" dirty="0" smtClean="0">
                <a:solidFill>
                  <a:schemeClr val="tx1">
                    <a:lumMod val="95000"/>
                    <a:lumOff val="5000"/>
                  </a:schemeClr>
                </a:solidFill>
              </a:rPr>
              <a:t>Texture</a:t>
            </a:r>
            <a:endParaRPr lang="fr-BE" dirty="0">
              <a:solidFill>
                <a:schemeClr val="tx1">
                  <a:lumMod val="95000"/>
                  <a:lumOff val="5000"/>
                </a:schemeClr>
              </a:solidFill>
            </a:endParaRPr>
          </a:p>
        </p:txBody>
      </p:sp>
    </p:spTree>
    <p:extLst>
      <p:ext uri="{BB962C8B-B14F-4D97-AF65-F5344CB8AC3E}">
        <p14:creationId xmlns:p14="http://schemas.microsoft.com/office/powerpoint/2010/main" val="274710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Apparence  : matériaux</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70000" lnSpcReduction="20000"/>
          </a:bodyPr>
          <a:lstStyle/>
          <a:p>
            <a:r>
              <a:rPr lang="fr-BE" dirty="0" err="1" smtClean="0"/>
              <a:t>Material</a:t>
            </a:r>
            <a:r>
              <a:rPr lang="fr-BE" dirty="0" smtClean="0"/>
              <a:t> </a:t>
            </a:r>
            <a:r>
              <a:rPr lang="fr-BE" dirty="0" err="1"/>
              <a:t>emissiveColor</a:t>
            </a:r>
            <a:r>
              <a:rPr lang="fr-BE" dirty="0"/>
              <a:t> = new </a:t>
            </a:r>
            <a:r>
              <a:rPr lang="fr-BE" dirty="0" err="1"/>
              <a:t>Material</a:t>
            </a:r>
            <a:r>
              <a:rPr lang="fr-BE" dirty="0"/>
              <a:t>();</a:t>
            </a:r>
            <a:br>
              <a:rPr lang="fr-BE" dirty="0"/>
            </a:br>
            <a:r>
              <a:rPr lang="fr-BE" dirty="0" err="1"/>
              <a:t>emissiveColor.setEmissiveColor</a:t>
            </a:r>
            <a:r>
              <a:rPr lang="fr-BE" dirty="0"/>
              <a:t>(new Color3f(</a:t>
            </a:r>
            <a:r>
              <a:rPr lang="fr-BE" dirty="0" err="1"/>
              <a:t>Color.blue</a:t>
            </a:r>
            <a:r>
              <a:rPr lang="fr-BE" dirty="0"/>
              <a:t>));</a:t>
            </a:r>
          </a:p>
          <a:p>
            <a:pPr marL="0" indent="0">
              <a:buNone/>
            </a:pPr>
            <a:endParaRPr lang="fr-BE" dirty="0"/>
          </a:p>
          <a:p>
            <a:r>
              <a:rPr lang="fr-BE" dirty="0" err="1" smtClean="0"/>
              <a:t>Appearance</a:t>
            </a:r>
            <a:r>
              <a:rPr lang="fr-BE" dirty="0" smtClean="0"/>
              <a:t> </a:t>
            </a:r>
            <a:r>
              <a:rPr lang="fr-BE" dirty="0" err="1"/>
              <a:t>appearance</a:t>
            </a:r>
            <a:r>
              <a:rPr lang="fr-BE" dirty="0"/>
              <a:t> = new </a:t>
            </a:r>
            <a:r>
              <a:rPr lang="fr-BE" dirty="0" err="1"/>
              <a:t>Appearance</a:t>
            </a:r>
            <a:r>
              <a:rPr lang="fr-BE" dirty="0"/>
              <a:t>();</a:t>
            </a:r>
            <a:br>
              <a:rPr lang="fr-BE" dirty="0"/>
            </a:br>
            <a:r>
              <a:rPr lang="fr-BE" dirty="0" err="1"/>
              <a:t>appearance.setMaterial</a:t>
            </a:r>
            <a:r>
              <a:rPr lang="fr-BE" dirty="0"/>
              <a:t>(</a:t>
            </a:r>
            <a:r>
              <a:rPr lang="fr-BE" dirty="0" err="1"/>
              <a:t>emissiveColor</a:t>
            </a:r>
            <a:r>
              <a:rPr lang="fr-BE" dirty="0"/>
              <a:t>);</a:t>
            </a:r>
          </a:p>
          <a:p>
            <a:pPr marL="0" indent="0">
              <a:buNone/>
            </a:pPr>
            <a:r>
              <a:rPr lang="fr-BE" dirty="0"/>
              <a:t> </a:t>
            </a:r>
          </a:p>
          <a:p>
            <a:r>
              <a:rPr lang="fr-BE" dirty="0" err="1" smtClean="0"/>
              <a:t>Sphere</a:t>
            </a:r>
            <a:r>
              <a:rPr lang="fr-BE" dirty="0" smtClean="0"/>
              <a:t> </a:t>
            </a:r>
            <a:r>
              <a:rPr lang="fr-BE" dirty="0" err="1"/>
              <a:t>sphere</a:t>
            </a:r>
            <a:r>
              <a:rPr lang="fr-BE" dirty="0"/>
              <a:t> = new </a:t>
            </a:r>
            <a:r>
              <a:rPr lang="fr-BE" dirty="0" err="1"/>
              <a:t>Sphere</a:t>
            </a:r>
            <a:r>
              <a:rPr lang="fr-BE" dirty="0"/>
              <a:t>(0.5f);</a:t>
            </a:r>
            <a:br>
              <a:rPr lang="fr-BE" dirty="0"/>
            </a:br>
            <a:r>
              <a:rPr lang="fr-BE" dirty="0" err="1"/>
              <a:t>sphere.setAppearance</a:t>
            </a:r>
            <a:r>
              <a:rPr lang="fr-BE" dirty="0"/>
              <a:t>(</a:t>
            </a:r>
            <a:r>
              <a:rPr lang="fr-BE" dirty="0" err="1"/>
              <a:t>appearance</a:t>
            </a:r>
            <a:r>
              <a:rPr lang="fr-BE" dirty="0"/>
              <a:t>);</a:t>
            </a:r>
          </a:p>
          <a:p>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9" name="Image 8"/>
          <p:cNvPicPr>
            <a:picLocks noChangeAspect="1"/>
          </p:cNvPicPr>
          <p:nvPr/>
        </p:nvPicPr>
        <p:blipFill>
          <a:blip r:embed="rId2"/>
          <a:stretch>
            <a:fillRect/>
          </a:stretch>
        </p:blipFill>
        <p:spPr>
          <a:xfrm>
            <a:off x="5335525" y="2626285"/>
            <a:ext cx="2409825" cy="2419350"/>
          </a:xfrm>
          <a:prstGeom prst="rect">
            <a:avLst/>
          </a:prstGeom>
        </p:spPr>
      </p:pic>
    </p:spTree>
    <p:extLst>
      <p:ext uri="{BB962C8B-B14F-4D97-AF65-F5344CB8AC3E}">
        <p14:creationId xmlns:p14="http://schemas.microsoft.com/office/powerpoint/2010/main" val="2858065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3309" y="680310"/>
            <a:ext cx="6719020" cy="763525"/>
          </a:xfrm>
        </p:spPr>
        <p:txBody>
          <a:bodyPr/>
          <a:lstStyle/>
          <a:p>
            <a:r>
              <a:rPr lang="fr-BE" dirty="0" smtClean="0"/>
              <a:t>Apparence : affichage</a:t>
            </a:r>
            <a:endParaRPr lang="fr-BE" dirty="0"/>
          </a:p>
        </p:txBody>
      </p:sp>
      <p:sp>
        <p:nvSpPr>
          <p:cNvPr id="3" name="Espace réservé du contenu 2"/>
          <p:cNvSpPr>
            <a:spLocks noGrp="1"/>
          </p:cNvSpPr>
          <p:nvPr>
            <p:ph idx="1"/>
          </p:nvPr>
        </p:nvSpPr>
        <p:spPr>
          <a:xfrm>
            <a:off x="1659261" y="1749245"/>
            <a:ext cx="7047116" cy="4275740"/>
          </a:xfrm>
        </p:spPr>
        <p:txBody>
          <a:bodyPr>
            <a:normAutofit lnSpcReduction="10000"/>
          </a:bodyPr>
          <a:lstStyle/>
          <a:p>
            <a:r>
              <a:rPr lang="fr-BE" dirty="0" err="1" smtClean="0"/>
              <a:t>PolygoneAttributes</a:t>
            </a:r>
            <a:r>
              <a:rPr lang="fr-BE" dirty="0" smtClean="0"/>
              <a:t> (</a:t>
            </a:r>
            <a:r>
              <a:rPr lang="fr-BE" dirty="0" err="1" smtClean="0"/>
              <a:t>polygoneMode</a:t>
            </a:r>
            <a:r>
              <a:rPr lang="fr-BE" dirty="0" smtClean="0"/>
              <a:t>…)</a:t>
            </a:r>
            <a:r>
              <a:rPr lang="fr-BE" dirty="0"/>
              <a:t/>
            </a:r>
            <a:br>
              <a:rPr lang="fr-BE" dirty="0"/>
            </a:br>
            <a:endParaRPr lang="fr-BE" dirty="0"/>
          </a:p>
          <a:p>
            <a:r>
              <a:rPr lang="fr-BE" b="1" dirty="0" err="1"/>
              <a:t>P</a:t>
            </a:r>
            <a:r>
              <a:rPr lang="fr-BE" dirty="0" err="1" smtClean="0"/>
              <a:t>olygonMode</a:t>
            </a:r>
            <a:r>
              <a:rPr lang="fr-BE" dirty="0" smtClean="0"/>
              <a:t> </a:t>
            </a:r>
            <a:r>
              <a:rPr lang="fr-BE" dirty="0"/>
              <a:t> permet de sélectionner le rendu des facettes </a:t>
            </a:r>
            <a:r>
              <a:rPr lang="fr-BE" dirty="0" smtClean="0"/>
              <a:t>:</a:t>
            </a:r>
          </a:p>
          <a:p>
            <a:pPr lvl="2"/>
            <a:r>
              <a:rPr lang="fr-BE" dirty="0" err="1" smtClean="0">
                <a:solidFill>
                  <a:schemeClr val="tx1">
                    <a:lumMod val="95000"/>
                    <a:lumOff val="5000"/>
                  </a:schemeClr>
                </a:solidFill>
              </a:rPr>
              <a:t>PolygonAttributes.POLYGON_FILL</a:t>
            </a:r>
            <a:r>
              <a:rPr lang="fr-BE" dirty="0" smtClean="0">
                <a:solidFill>
                  <a:schemeClr val="tx1">
                    <a:lumMod val="95000"/>
                    <a:lumOff val="5000"/>
                  </a:schemeClr>
                </a:solidFill>
              </a:rPr>
              <a:t>  :  les facettes sont remplies</a:t>
            </a:r>
          </a:p>
          <a:p>
            <a:pPr lvl="2"/>
            <a:r>
              <a:rPr lang="fr-BE" dirty="0" err="1" smtClean="0">
                <a:solidFill>
                  <a:schemeClr val="tx1">
                    <a:lumMod val="95000"/>
                    <a:lumOff val="5000"/>
                  </a:schemeClr>
                </a:solidFill>
              </a:rPr>
              <a:t>PolygonAttributes.POLYGON_LINE</a:t>
            </a:r>
            <a:r>
              <a:rPr lang="fr-BE" dirty="0" smtClean="0">
                <a:solidFill>
                  <a:schemeClr val="tx1">
                    <a:lumMod val="95000"/>
                    <a:lumOff val="5000"/>
                  </a:schemeClr>
                </a:solidFill>
              </a:rPr>
              <a:t> : seuls les contours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 (lignes)</a:t>
            </a:r>
            <a:endParaRPr lang="fr-BE" dirty="0">
              <a:solidFill>
                <a:schemeClr val="tx1">
                  <a:lumMod val="95000"/>
                  <a:lumOff val="5000"/>
                </a:schemeClr>
              </a:solidFill>
            </a:endParaRPr>
          </a:p>
          <a:p>
            <a:pPr lvl="2"/>
            <a:r>
              <a:rPr lang="fr-BE" dirty="0" smtClean="0">
                <a:solidFill>
                  <a:schemeClr val="tx1">
                    <a:lumMod val="95000"/>
                    <a:lumOff val="5000"/>
                  </a:schemeClr>
                </a:solidFill>
              </a:rPr>
              <a:t> </a:t>
            </a:r>
            <a:r>
              <a:rPr lang="fr-BE" dirty="0" err="1" smtClean="0">
                <a:solidFill>
                  <a:schemeClr val="tx1">
                    <a:lumMod val="95000"/>
                    <a:lumOff val="5000"/>
                  </a:schemeClr>
                </a:solidFill>
              </a:rPr>
              <a:t>PolygonAttributes.POLYGON_POINT</a:t>
            </a:r>
            <a:r>
              <a:rPr lang="fr-BE" dirty="0" smtClean="0">
                <a:solidFill>
                  <a:schemeClr val="tx1">
                    <a:lumMod val="95000"/>
                    <a:lumOff val="5000"/>
                  </a:schemeClr>
                </a:solidFill>
              </a:rPr>
              <a:t> : seuls les sommets des facettes sont </a:t>
            </a:r>
            <a:r>
              <a:rPr lang="fr-BE" dirty="0" err="1" smtClean="0">
                <a:solidFill>
                  <a:schemeClr val="tx1">
                    <a:lumMod val="95000"/>
                    <a:lumOff val="5000"/>
                  </a:schemeClr>
                </a:solidFill>
              </a:rPr>
              <a:t>dessinnés</a:t>
            </a:r>
            <a:r>
              <a:rPr lang="fr-BE" dirty="0" smtClean="0">
                <a:solidFill>
                  <a:schemeClr val="tx1">
                    <a:lumMod val="95000"/>
                    <a:lumOff val="5000"/>
                  </a:schemeClr>
                </a:solidFill>
              </a:rPr>
              <a:t>.</a:t>
            </a:r>
            <a:endParaRPr lang="fr-BE" dirty="0">
              <a:solidFill>
                <a:schemeClr val="tx1">
                  <a:lumMod val="95000"/>
                  <a:lumOff val="5000"/>
                </a:schemeClr>
              </a:solidFill>
            </a:endParaRPr>
          </a:p>
        </p:txBody>
      </p:sp>
    </p:spTree>
    <p:extLst>
      <p:ext uri="{BB962C8B-B14F-4D97-AF65-F5344CB8AC3E}">
        <p14:creationId xmlns:p14="http://schemas.microsoft.com/office/powerpoint/2010/main" val="3458500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affichage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581149" cy="3035058"/>
          </a:xfrm>
        </p:spPr>
        <p:txBody>
          <a:bodyPr>
            <a:normAutofit fontScale="62500" lnSpcReduction="20000"/>
          </a:bodyPr>
          <a:lstStyle/>
          <a:p>
            <a:pPr marL="0" indent="0">
              <a:buNone/>
            </a:pPr>
            <a:r>
              <a:rPr lang="fr-BE" dirty="0"/>
              <a:t/>
            </a:r>
            <a:br>
              <a:rPr lang="fr-BE" dirty="0"/>
            </a:br>
            <a:r>
              <a:rPr lang="fr-BE" dirty="0" err="1"/>
              <a:t>Appearance</a:t>
            </a:r>
            <a:r>
              <a:rPr lang="fr-BE" dirty="0"/>
              <a:t> </a:t>
            </a:r>
            <a:r>
              <a:rPr lang="fr-BE" dirty="0" err="1" smtClean="0"/>
              <a:t>apC</a:t>
            </a:r>
            <a:r>
              <a:rPr lang="fr-BE" dirty="0" smtClean="0"/>
              <a:t>= </a:t>
            </a:r>
            <a:r>
              <a:rPr lang="fr-BE" dirty="0"/>
              <a:t>new </a:t>
            </a:r>
            <a:r>
              <a:rPr lang="fr-BE" dirty="0" err="1"/>
              <a:t>Appearance</a:t>
            </a:r>
            <a:r>
              <a:rPr lang="fr-BE" dirty="0" smtClean="0"/>
              <a:t>();</a:t>
            </a:r>
          </a:p>
          <a:p>
            <a:pPr marL="0" indent="0">
              <a:buNone/>
            </a:pPr>
            <a:r>
              <a:rPr lang="fr-BE" dirty="0" err="1" smtClean="0"/>
              <a:t>PolygonAttributes</a:t>
            </a:r>
            <a:r>
              <a:rPr lang="fr-BE" dirty="0" smtClean="0"/>
              <a:t> </a:t>
            </a:r>
            <a:r>
              <a:rPr lang="fr-BE" dirty="0"/>
              <a:t>facettes = new </a:t>
            </a:r>
            <a:r>
              <a:rPr lang="fr-BE" dirty="0" err="1"/>
              <a:t>PolygonAttributes</a:t>
            </a:r>
            <a:r>
              <a:rPr lang="fr-BE" dirty="0"/>
              <a:t>(</a:t>
            </a:r>
            <a:r>
              <a:rPr lang="fr-BE" dirty="0" err="1"/>
              <a:t>PolygonAttributes.POLYGON_LINE</a:t>
            </a:r>
            <a:r>
              <a:rPr lang="fr-BE" dirty="0"/>
              <a:t>,</a:t>
            </a:r>
            <a:br>
              <a:rPr lang="fr-BE" dirty="0"/>
            </a:br>
            <a:r>
              <a:rPr lang="fr-BE" dirty="0"/>
              <a:t>                                  </a:t>
            </a:r>
            <a:r>
              <a:rPr lang="fr-BE" dirty="0" err="1"/>
              <a:t>PolygonAttributes.CULL_NONE</a:t>
            </a:r>
            <a:r>
              <a:rPr lang="fr-BE" dirty="0"/>
              <a:t>,</a:t>
            </a:r>
            <a:br>
              <a:rPr lang="fr-BE" dirty="0"/>
            </a:br>
            <a:r>
              <a:rPr lang="fr-BE" dirty="0"/>
              <a:t>                                    </a:t>
            </a:r>
            <a:r>
              <a:rPr lang="fr-BE" dirty="0" smtClean="0"/>
              <a:t>0);</a:t>
            </a:r>
          </a:p>
          <a:p>
            <a:pPr marL="0" indent="0">
              <a:buNone/>
            </a:pPr>
            <a:r>
              <a:rPr lang="fr-BE" dirty="0" err="1" smtClean="0"/>
              <a:t>apC.setPolygonAttributes</a:t>
            </a:r>
            <a:r>
              <a:rPr lang="fr-BE" dirty="0" smtClean="0"/>
              <a:t>(facettes</a:t>
            </a:r>
            <a:r>
              <a:rPr lang="fr-BE" dirty="0"/>
              <a:t>);</a:t>
            </a:r>
            <a:br>
              <a:rPr lang="fr-BE" dirty="0"/>
            </a:br>
            <a:r>
              <a:rPr lang="fr-BE" dirty="0"/>
              <a:t/>
            </a:r>
            <a:br>
              <a:rPr lang="fr-BE" dirty="0"/>
            </a:br>
            <a:r>
              <a:rPr lang="fr-BE" dirty="0" err="1" smtClean="0"/>
              <a:t>LineAttributes</a:t>
            </a:r>
            <a:r>
              <a:rPr lang="fr-BE" dirty="0" smtClean="0"/>
              <a:t> la= </a:t>
            </a:r>
            <a:r>
              <a:rPr lang="fr-BE" dirty="0"/>
              <a:t>new </a:t>
            </a:r>
            <a:r>
              <a:rPr lang="fr-BE" dirty="0" err="1" smtClean="0"/>
              <a:t>LineAttributes</a:t>
            </a:r>
            <a:endParaRPr lang="fr-BE" dirty="0" smtClean="0"/>
          </a:p>
          <a:p>
            <a:pPr marL="0" indent="0">
              <a:buNone/>
            </a:pPr>
            <a:r>
              <a:rPr lang="fr-BE" dirty="0" smtClean="0"/>
              <a:t>	  ( 1f</a:t>
            </a:r>
            <a:r>
              <a:rPr lang="fr-BE" dirty="0"/>
              <a:t>,</a:t>
            </a:r>
            <a:br>
              <a:rPr lang="fr-BE" dirty="0"/>
            </a:br>
            <a:r>
              <a:rPr lang="fr-BE" dirty="0"/>
              <a:t>                          </a:t>
            </a:r>
            <a:r>
              <a:rPr lang="fr-BE" dirty="0" err="1"/>
              <a:t>LineAttributes.PATTERN_DASH_DOT</a:t>
            </a:r>
            <a:r>
              <a:rPr lang="fr-BE" dirty="0"/>
              <a:t>,</a:t>
            </a:r>
            <a:br>
              <a:rPr lang="fr-BE" dirty="0"/>
            </a:br>
            <a:r>
              <a:rPr lang="fr-BE" dirty="0"/>
              <a:t>                            </a:t>
            </a:r>
            <a:r>
              <a:rPr lang="fr-BE" dirty="0" smtClean="0"/>
              <a:t>false</a:t>
            </a:r>
            <a:r>
              <a:rPr lang="fr-BE" dirty="0"/>
              <a:t>);</a:t>
            </a:r>
            <a:br>
              <a:rPr lang="fr-BE" dirty="0"/>
            </a:br>
            <a:r>
              <a:rPr lang="fr-BE" dirty="0" err="1" smtClean="0"/>
              <a:t>apC.setLineAttributes</a:t>
            </a:r>
            <a:r>
              <a:rPr lang="fr-BE" dirty="0" smtClean="0"/>
              <a:t>(la); </a:t>
            </a:r>
            <a:endParaRPr lang="fr-BE" dirty="0"/>
          </a:p>
        </p:txBody>
      </p:sp>
      <p:sp>
        <p:nvSpPr>
          <p:cNvPr id="5" name="Espace réservé du texte 4"/>
          <p:cNvSpPr>
            <a:spLocks noGrp="1"/>
          </p:cNvSpPr>
          <p:nvPr>
            <p:ph type="body" sz="quarter" idx="3"/>
          </p:nvPr>
        </p:nvSpPr>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4877410" y="2733345"/>
            <a:ext cx="4019061" cy="2680820"/>
          </a:xfrm>
          <a:prstGeom prst="rect">
            <a:avLst/>
          </a:prstGeom>
        </p:spPr>
      </p:pic>
    </p:spTree>
    <p:extLst>
      <p:ext uri="{BB962C8B-B14F-4D97-AF65-F5344CB8AC3E}">
        <p14:creationId xmlns:p14="http://schemas.microsoft.com/office/powerpoint/2010/main" val="293672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Apparence  : texture </a:t>
            </a:r>
            <a:endParaRPr lang="fr-BE" dirty="0"/>
          </a:p>
        </p:txBody>
      </p:sp>
      <p:sp>
        <p:nvSpPr>
          <p:cNvPr id="3" name="Espace réservé du texte 2"/>
          <p:cNvSpPr>
            <a:spLocks noGrp="1"/>
          </p:cNvSpPr>
          <p:nvPr>
            <p:ph type="body" idx="1"/>
          </p:nvPr>
        </p:nvSpPr>
        <p:spPr/>
        <p:txBody>
          <a:bodyPr/>
          <a:lstStyle/>
          <a:p>
            <a:r>
              <a:rPr lang="fr-BE" dirty="0" smtClean="0"/>
              <a:t>Code :			</a:t>
            </a:r>
            <a:endParaRPr lang="fr-BE" dirty="0"/>
          </a:p>
        </p:txBody>
      </p:sp>
      <p:sp>
        <p:nvSpPr>
          <p:cNvPr id="4" name="Espace réservé du contenu 3"/>
          <p:cNvSpPr>
            <a:spLocks noGrp="1"/>
          </p:cNvSpPr>
          <p:nvPr>
            <p:ph sz="half" idx="2"/>
          </p:nvPr>
        </p:nvSpPr>
        <p:spPr>
          <a:xfrm>
            <a:off x="448966" y="2665475"/>
            <a:ext cx="5191970" cy="3165800"/>
          </a:xfrm>
        </p:spPr>
        <p:txBody>
          <a:bodyPr>
            <a:normAutofit fontScale="85000" lnSpcReduction="20000"/>
          </a:bodyPr>
          <a:lstStyle/>
          <a:p>
            <a:r>
              <a:rPr lang="fr-BE" dirty="0" err="1"/>
              <a:t>BufferedImage</a:t>
            </a:r>
            <a:r>
              <a:rPr lang="fr-BE" dirty="0"/>
              <a:t> image = </a:t>
            </a:r>
            <a:r>
              <a:rPr lang="fr-BE" dirty="0" err="1"/>
              <a:t>ImageIO.read</a:t>
            </a:r>
            <a:r>
              <a:rPr lang="fr-BE" dirty="0"/>
              <a:t>(new </a:t>
            </a:r>
            <a:r>
              <a:rPr lang="fr-BE" dirty="0" smtClean="0"/>
              <a:t>File</a:t>
            </a:r>
            <a:r>
              <a:rPr lang="fr-BE" dirty="0"/>
              <a:t>("bois.jpg"));</a:t>
            </a:r>
          </a:p>
          <a:p>
            <a:r>
              <a:rPr lang="fr-BE" dirty="0"/>
              <a:t> Texture </a:t>
            </a:r>
            <a:r>
              <a:rPr lang="fr-BE" dirty="0" err="1"/>
              <a:t>texture</a:t>
            </a:r>
            <a:r>
              <a:rPr lang="fr-BE" dirty="0"/>
              <a:t> = new </a:t>
            </a:r>
            <a:r>
              <a:rPr lang="fr-BE" dirty="0" err="1"/>
              <a:t>TextureLoader</a:t>
            </a:r>
            <a:r>
              <a:rPr lang="fr-BE" dirty="0"/>
              <a:t>(image).</a:t>
            </a:r>
            <a:r>
              <a:rPr lang="fr-BE" dirty="0" err="1"/>
              <a:t>getTexture</a:t>
            </a:r>
            <a:r>
              <a:rPr lang="fr-BE" dirty="0"/>
              <a:t>();</a:t>
            </a:r>
          </a:p>
          <a:p>
            <a:r>
              <a:rPr lang="fr-BE" dirty="0" err="1"/>
              <a:t>Sphere</a:t>
            </a:r>
            <a:r>
              <a:rPr lang="fr-BE" dirty="0"/>
              <a:t> </a:t>
            </a:r>
            <a:r>
              <a:rPr lang="fr-BE" dirty="0" err="1"/>
              <a:t>sphere</a:t>
            </a:r>
            <a:r>
              <a:rPr lang="fr-BE" dirty="0"/>
              <a:t> = new </a:t>
            </a:r>
            <a:r>
              <a:rPr lang="fr-BE" dirty="0" err="1"/>
              <a:t>Sphere</a:t>
            </a:r>
            <a:r>
              <a:rPr lang="fr-BE" dirty="0"/>
              <a:t>(0.5f, </a:t>
            </a:r>
            <a:r>
              <a:rPr lang="fr-BE" dirty="0" err="1"/>
              <a:t>Primitive.GENERATE_TEXTURE_COORDS</a:t>
            </a:r>
            <a:r>
              <a:rPr lang="fr-BE" dirty="0"/>
              <a:t>, </a:t>
            </a:r>
            <a:r>
              <a:rPr lang="fr-BE" dirty="0" err="1" smtClean="0"/>
              <a:t>appearance</a:t>
            </a:r>
            <a:r>
              <a:rPr lang="fr-BE" dirty="0" smtClean="0"/>
              <a:t>);</a:t>
            </a:r>
          </a:p>
          <a:p>
            <a:r>
              <a:rPr lang="fr-BE" dirty="0" err="1"/>
              <a:t>Appearance</a:t>
            </a:r>
            <a:r>
              <a:rPr lang="fr-BE" dirty="0"/>
              <a:t> </a:t>
            </a:r>
            <a:r>
              <a:rPr lang="fr-BE" dirty="0" err="1"/>
              <a:t>appearance</a:t>
            </a:r>
            <a:r>
              <a:rPr lang="fr-BE" dirty="0"/>
              <a:t> = new </a:t>
            </a:r>
            <a:r>
              <a:rPr lang="fr-BE" dirty="0" err="1"/>
              <a:t>Appearance</a:t>
            </a:r>
            <a:r>
              <a:rPr lang="fr-BE" dirty="0"/>
              <a:t>();</a:t>
            </a:r>
            <a:br>
              <a:rPr lang="fr-BE" dirty="0"/>
            </a:br>
            <a:r>
              <a:rPr lang="fr-BE" dirty="0" err="1"/>
              <a:t>appearance.setTexture</a:t>
            </a:r>
            <a:r>
              <a:rPr lang="fr-BE" dirty="0"/>
              <a:t>(texture);</a:t>
            </a:r>
          </a:p>
          <a:p>
            <a:r>
              <a:rPr lang="fr-BE" dirty="0"/>
              <a:t> </a:t>
            </a:r>
          </a:p>
          <a:p>
            <a:endParaRPr lang="fr-BE" dirty="0">
              <a:solidFill>
                <a:schemeClr val="tx1"/>
              </a:solidFill>
            </a:endParaRPr>
          </a:p>
          <a:p>
            <a:endParaRPr lang="fr-BE" dirty="0">
              <a:solidFill>
                <a:schemeClr val="tx1"/>
              </a:solidFill>
            </a:endParaRPr>
          </a:p>
          <a:p>
            <a:endParaRPr lang="fr-BE" dirty="0"/>
          </a:p>
        </p:txBody>
      </p:sp>
      <p:sp>
        <p:nvSpPr>
          <p:cNvPr id="5" name="Espace réservé du texte 4"/>
          <p:cNvSpPr>
            <a:spLocks noGrp="1"/>
          </p:cNvSpPr>
          <p:nvPr>
            <p:ph type="body" sz="quarter" idx="3"/>
          </p:nvPr>
        </p:nvSpPr>
        <p:spPr>
          <a:xfrm>
            <a:off x="5488230" y="1910090"/>
            <a:ext cx="4106566" cy="571630"/>
          </a:xfrm>
        </p:spPr>
        <p:txBody>
          <a:bodyPr/>
          <a:lstStyle/>
          <a:p>
            <a:r>
              <a:rPr lang="fr-BE" dirty="0" smtClean="0"/>
              <a:t>Rendu</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946345" y="2521513"/>
            <a:ext cx="2190750" cy="2200275"/>
          </a:xfrm>
          <a:prstGeom prst="rect">
            <a:avLst/>
          </a:prstGeom>
        </p:spPr>
      </p:pic>
    </p:spTree>
    <p:extLst>
      <p:ext uri="{BB962C8B-B14F-4D97-AF65-F5344CB8AC3E}">
        <p14:creationId xmlns:p14="http://schemas.microsoft.com/office/powerpoint/2010/main" val="3606580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t>Eclairage </a:t>
            </a:r>
            <a:endParaRPr lang="fr-BE" dirty="0"/>
          </a:p>
        </p:txBody>
      </p:sp>
      <p:sp>
        <p:nvSpPr>
          <p:cNvPr id="3" name="Espace réservé du contenu 2"/>
          <p:cNvSpPr>
            <a:spLocks noGrp="1"/>
          </p:cNvSpPr>
          <p:nvPr>
            <p:ph idx="1"/>
          </p:nvPr>
        </p:nvSpPr>
        <p:spPr/>
        <p:txBody>
          <a:bodyPr/>
          <a:lstStyle/>
          <a:p>
            <a:r>
              <a:rPr lang="fr-BE" dirty="0" smtClean="0"/>
              <a:t>4 Différentes sources lumineuse : </a:t>
            </a:r>
          </a:p>
          <a:p>
            <a:pPr lvl="1"/>
            <a:r>
              <a:rPr lang="fr-BE" dirty="0" smtClean="0"/>
              <a:t>Ambiante : </a:t>
            </a:r>
            <a:r>
              <a:rPr lang="fr-BE" dirty="0" err="1"/>
              <a:t>AmbientLight</a:t>
            </a:r>
            <a:endParaRPr lang="fr-BE" dirty="0"/>
          </a:p>
          <a:p>
            <a:pPr lvl="1"/>
            <a:r>
              <a:rPr lang="fr-BE" dirty="0"/>
              <a:t>U</a:t>
            </a:r>
            <a:r>
              <a:rPr lang="fr-BE" dirty="0" smtClean="0"/>
              <a:t>nidirectionnelle</a:t>
            </a:r>
            <a:r>
              <a:rPr lang="fr-BE" dirty="0"/>
              <a:t> </a:t>
            </a:r>
            <a:r>
              <a:rPr lang="fr-BE" dirty="0" smtClean="0"/>
              <a:t>: </a:t>
            </a:r>
            <a:r>
              <a:rPr lang="fr-BE" dirty="0" err="1" smtClean="0"/>
              <a:t>DirectionalLight</a:t>
            </a:r>
            <a:endParaRPr lang="fr-BE" dirty="0" smtClean="0"/>
          </a:p>
          <a:p>
            <a:pPr lvl="1"/>
            <a:r>
              <a:rPr lang="fr-BE" dirty="0"/>
              <a:t>P</a:t>
            </a:r>
            <a:r>
              <a:rPr lang="fr-BE" dirty="0" smtClean="0"/>
              <a:t>onctuelle</a:t>
            </a:r>
            <a:r>
              <a:rPr lang="fr-BE" dirty="0"/>
              <a:t> </a:t>
            </a:r>
            <a:r>
              <a:rPr lang="fr-BE" dirty="0" smtClean="0"/>
              <a:t> :  </a:t>
            </a:r>
            <a:r>
              <a:rPr lang="fr-BE" dirty="0" err="1" smtClean="0"/>
              <a:t>PointLight</a:t>
            </a:r>
            <a:endParaRPr lang="fr-BE" dirty="0" smtClean="0"/>
          </a:p>
          <a:p>
            <a:pPr lvl="1"/>
            <a:r>
              <a:rPr lang="fr-BE" dirty="0"/>
              <a:t>ponctuelle en forme de </a:t>
            </a:r>
            <a:r>
              <a:rPr lang="fr-BE" dirty="0" smtClean="0"/>
              <a:t>spot : </a:t>
            </a:r>
            <a:r>
              <a:rPr lang="fr-BE" dirty="0" err="1"/>
              <a:t>SpotLight</a:t>
            </a:r>
            <a:endParaRPr lang="fr-BE" dirty="0" smtClean="0"/>
          </a:p>
          <a:p>
            <a:endParaRPr lang="fr-BE" dirty="0"/>
          </a:p>
        </p:txBody>
      </p:sp>
    </p:spTree>
    <p:extLst>
      <p:ext uri="{BB962C8B-B14F-4D97-AF65-F5344CB8AC3E}">
        <p14:creationId xmlns:p14="http://schemas.microsoft.com/office/powerpoint/2010/main" val="269031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a:effectLst/>
              </a:rPr>
              <a:t>Source lumineuse ambiante</a:t>
            </a:r>
            <a:endParaRPr lang="fr-BE" dirty="0"/>
          </a:p>
        </p:txBody>
      </p:sp>
      <p:sp>
        <p:nvSpPr>
          <p:cNvPr id="3" name="Espace réservé du contenu 2"/>
          <p:cNvSpPr>
            <a:spLocks noGrp="1"/>
          </p:cNvSpPr>
          <p:nvPr>
            <p:ph idx="1"/>
          </p:nvPr>
        </p:nvSpPr>
        <p:spPr>
          <a:xfrm>
            <a:off x="1826969" y="1901950"/>
            <a:ext cx="4577491" cy="4275740"/>
          </a:xfrm>
        </p:spPr>
        <p:txBody>
          <a:bodyPr>
            <a:normAutofit fontScale="92500" lnSpcReduction="20000"/>
          </a:bodyPr>
          <a:lstStyle/>
          <a:p>
            <a:r>
              <a:rPr lang="fr-BE" dirty="0"/>
              <a:t>[r1, g1, b1]  =&gt; </a:t>
            </a:r>
            <a:r>
              <a:rPr lang="fr-BE" dirty="0" err="1"/>
              <a:t>AmbientLight</a:t>
            </a:r>
            <a:r>
              <a:rPr lang="fr-BE" dirty="0"/>
              <a:t> </a:t>
            </a:r>
          </a:p>
          <a:p>
            <a:r>
              <a:rPr lang="fr-BE" dirty="0"/>
              <a:t>[r2,g2,b2] =&gt; </a:t>
            </a:r>
            <a:r>
              <a:rPr lang="fr-BE" dirty="0" err="1"/>
              <a:t>Material</a:t>
            </a:r>
            <a:endParaRPr lang="fr-BE" dirty="0"/>
          </a:p>
          <a:p>
            <a:r>
              <a:rPr lang="pt-BR" dirty="0"/>
              <a:t> objet 3D =&gt; [r1r2, g1g2, b1b2].</a:t>
            </a:r>
          </a:p>
          <a:p>
            <a:endParaRPr lang="pt-BR" dirty="0"/>
          </a:p>
          <a:p>
            <a:r>
              <a:rPr lang="pt-BR" dirty="0" smtClean="0"/>
              <a:t>Ex : lumière ambiante = blanc</a:t>
            </a:r>
          </a:p>
          <a:p>
            <a:r>
              <a:rPr lang="pt-BR" dirty="0" smtClean="0"/>
              <a:t>Couleur ambiante de Material = verte</a:t>
            </a:r>
          </a:p>
          <a:p>
            <a:r>
              <a:rPr lang="pt-BR" dirty="0" smtClean="0"/>
              <a:t>Les composantes R-B sont de la lumière ambiante sont absorbées et V est refléchie.</a:t>
            </a:r>
            <a:endParaRPr lang="fr-BE" dirty="0"/>
          </a:p>
        </p:txBody>
      </p:sp>
    </p:spTree>
    <p:extLst>
      <p:ext uri="{BB962C8B-B14F-4D97-AF65-F5344CB8AC3E}">
        <p14:creationId xmlns:p14="http://schemas.microsoft.com/office/powerpoint/2010/main" val="353079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9888" y="785658"/>
            <a:ext cx="8234112" cy="963583"/>
          </a:xfrm>
        </p:spPr>
        <p:txBody>
          <a:bodyPr>
            <a:normAutofit fontScale="90000"/>
          </a:bodyPr>
          <a:lstStyle/>
          <a:p>
            <a:r>
              <a:rPr lang="fr-BE" dirty="0" smtClean="0"/>
              <a:t>Eclairage </a:t>
            </a:r>
            <a:br>
              <a:rPr lang="fr-BE" dirty="0" smtClean="0"/>
            </a:br>
            <a:r>
              <a:rPr lang="fr-BE" sz="3200" dirty="0" smtClean="0"/>
              <a:t>source lumineuse ambiante</a:t>
            </a:r>
            <a:endParaRPr lang="fr-BE" sz="3200"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5497380" cy="3035058"/>
          </a:xfrm>
        </p:spPr>
        <p:txBody>
          <a:bodyPr>
            <a:normAutofit/>
          </a:bodyPr>
          <a:lstStyle/>
          <a:p>
            <a:r>
              <a:rPr lang="fr-BE" dirty="0"/>
              <a:t>public </a:t>
            </a:r>
            <a:r>
              <a:rPr lang="fr-BE" dirty="0" err="1"/>
              <a:t>AmbientLight</a:t>
            </a:r>
            <a:r>
              <a:rPr lang="fr-BE" dirty="0"/>
              <a:t>(Color3f </a:t>
            </a:r>
            <a:r>
              <a:rPr lang="fr-BE" dirty="0" err="1"/>
              <a:t>color</a:t>
            </a:r>
            <a:r>
              <a:rPr lang="fr-BE" dirty="0"/>
              <a:t>)</a:t>
            </a:r>
            <a:br>
              <a:rPr lang="fr-BE" dirty="0"/>
            </a:br>
            <a:r>
              <a:rPr lang="fr-BE" dirty="0" err="1" smtClean="0"/>
              <a:t>color</a:t>
            </a:r>
            <a:endParaRPr lang="fr-BE" dirty="0" smtClean="0"/>
          </a:p>
          <a:p>
            <a:r>
              <a:rPr lang="es-ES" dirty="0" err="1"/>
              <a:t>setAmbientColor</a:t>
            </a:r>
            <a:r>
              <a:rPr lang="es-ES" dirty="0"/>
              <a:t>() de la </a:t>
            </a:r>
            <a:r>
              <a:rPr lang="es-ES" dirty="0" err="1"/>
              <a:t>classe</a:t>
            </a:r>
            <a:r>
              <a:rPr lang="es-ES" dirty="0"/>
              <a:t> </a:t>
            </a:r>
            <a:r>
              <a:rPr lang="es-ES" dirty="0" smtClean="0"/>
              <a:t>Material</a:t>
            </a:r>
          </a:p>
          <a:p>
            <a:pPr marL="0" indent="0">
              <a:buNone/>
            </a:pPr>
            <a:r>
              <a:rPr lang="fr-BE" dirty="0" smtClean="0"/>
              <a:t>Couleur ambiante sphère : cyan  </a:t>
            </a:r>
          </a:p>
          <a:p>
            <a:pPr marL="0" indent="0">
              <a:buNone/>
            </a:pPr>
            <a:r>
              <a:rPr lang="fr-BE" dirty="0" smtClean="0"/>
              <a:t>Couleur lumière </a:t>
            </a:r>
            <a:r>
              <a:rPr lang="fr-BE" dirty="0"/>
              <a:t>ambiante de couleur </a:t>
            </a:r>
            <a:r>
              <a:rPr lang="fr-BE" dirty="0" smtClean="0"/>
              <a:t>: jaune</a:t>
            </a:r>
            <a:r>
              <a:rPr lang="fr-BE" dirty="0"/>
              <a:t>.</a:t>
            </a:r>
            <a:br>
              <a:rPr lang="fr-BE" dirty="0"/>
            </a:br>
            <a:endParaRPr lang="fr-BE" dirty="0"/>
          </a:p>
        </p:txBody>
      </p:sp>
      <p:sp>
        <p:nvSpPr>
          <p:cNvPr id="5" name="Espace réservé du texte 4"/>
          <p:cNvSpPr>
            <a:spLocks noGrp="1"/>
          </p:cNvSpPr>
          <p:nvPr>
            <p:ph type="body" sz="quarter" idx="3"/>
          </p:nvPr>
        </p:nvSpPr>
        <p:spPr>
          <a:xfrm>
            <a:off x="5182820" y="1974040"/>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6155747" y="2626285"/>
            <a:ext cx="2539410" cy="2482472"/>
          </a:xfrm>
          <a:prstGeom prst="rect">
            <a:avLst/>
          </a:prstGeom>
        </p:spPr>
      </p:pic>
    </p:spTree>
    <p:extLst>
      <p:ext uri="{BB962C8B-B14F-4D97-AF65-F5344CB8AC3E}">
        <p14:creationId xmlns:p14="http://schemas.microsoft.com/office/powerpoint/2010/main" val="131686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23308" y="1749245"/>
            <a:ext cx="6719020" cy="4275740"/>
          </a:xfrm>
        </p:spPr>
        <p:txBody>
          <a:bodyPr>
            <a:normAutofit lnSpcReduction="10000"/>
          </a:bodyPr>
          <a:lstStyle/>
          <a:p>
            <a:r>
              <a:rPr lang="fr-BE" dirty="0" smtClean="0"/>
              <a:t>Classe </a:t>
            </a:r>
            <a:r>
              <a:rPr lang="fr-BE" dirty="0" err="1" smtClean="0"/>
              <a:t>DirectionLight</a:t>
            </a:r>
            <a:r>
              <a:rPr lang="fr-BE" dirty="0" smtClean="0"/>
              <a:t>:</a:t>
            </a:r>
          </a:p>
          <a:p>
            <a:pPr lvl="1"/>
            <a:r>
              <a:rPr lang="fr-BE" dirty="0" smtClean="0"/>
              <a:t>source ponctuelle infiniment loin de la scène</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source</a:t>
            </a:r>
          </a:p>
          <a:p>
            <a:pPr lvl="1"/>
            <a:r>
              <a:rPr lang="fr-BE" dirty="0" smtClean="0"/>
              <a:t>Direction de le source</a:t>
            </a:r>
          </a:p>
        </p:txBody>
      </p:sp>
      <p:sp>
        <p:nvSpPr>
          <p:cNvPr id="4" name="Titre 1"/>
          <p:cNvSpPr>
            <a:spLocks noGrp="1"/>
          </p:cNvSpPr>
          <p:nvPr>
            <p:ph type="title"/>
          </p:nvPr>
        </p:nvSpPr>
        <p:spPr>
          <a:xfrm>
            <a:off x="1823308" y="535626"/>
            <a:ext cx="7320691" cy="763525"/>
          </a:xfrm>
        </p:spPr>
        <p:txBody>
          <a:bodyPr>
            <a:normAutofit fontScale="90000"/>
          </a:bodyPr>
          <a:lstStyle/>
          <a:p>
            <a:r>
              <a:rPr lang="fr-BE" dirty="0" smtClean="0"/>
              <a:t>Eclairage  : </a:t>
            </a:r>
            <a:r>
              <a:rPr lang="fr-BE" dirty="0" smtClean="0">
                <a:effectLst/>
              </a:rPr>
              <a:t>Source lumineuse unidirectionnelle</a:t>
            </a:r>
            <a:endParaRPr lang="fr-BE" dirty="0"/>
          </a:p>
        </p:txBody>
      </p:sp>
    </p:spTree>
    <p:extLst>
      <p:ext uri="{BB962C8B-B14F-4D97-AF65-F5344CB8AC3E}">
        <p14:creationId xmlns:p14="http://schemas.microsoft.com/office/powerpoint/2010/main" val="968638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Eclairage  : </a:t>
            </a:r>
            <a:r>
              <a:rPr lang="fr-BE" dirty="0" smtClean="0"/>
              <a:t/>
            </a:r>
            <a:br>
              <a:rPr lang="fr-BE" dirty="0" smtClean="0"/>
            </a:br>
            <a:r>
              <a:rPr lang="fr-BE" dirty="0" smtClean="0">
                <a:effectLst/>
              </a:rPr>
              <a:t>Source </a:t>
            </a:r>
            <a:r>
              <a:rPr lang="fr-BE" dirty="0">
                <a:effectLst/>
              </a:rPr>
              <a:t>lumineuse unidirectionnelle</a:t>
            </a:r>
            <a:endParaRPr lang="fr-BE" dirty="0"/>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a:xfrm>
            <a:off x="448965" y="2626285"/>
            <a:ext cx="4428445" cy="3035058"/>
          </a:xfrm>
        </p:spPr>
        <p:txBody>
          <a:bodyPr>
            <a:normAutofit lnSpcReduction="10000"/>
          </a:bodyPr>
          <a:lstStyle/>
          <a:p>
            <a:r>
              <a:rPr lang="en-US" dirty="0"/>
              <a:t>public </a:t>
            </a:r>
            <a:r>
              <a:rPr lang="en-US" dirty="0" err="1"/>
              <a:t>DirectionalLight</a:t>
            </a:r>
            <a:r>
              <a:rPr lang="en-US" dirty="0"/>
              <a:t>(Color3f color, Vector3f direction</a:t>
            </a:r>
            <a:r>
              <a:rPr lang="en-US" dirty="0" smtClean="0"/>
              <a:t>)</a:t>
            </a:r>
          </a:p>
          <a:p>
            <a:r>
              <a:rPr lang="fr-BE" dirty="0" err="1"/>
              <a:t>setDiffuseColor</a:t>
            </a:r>
            <a:r>
              <a:rPr lang="fr-BE" dirty="0"/>
              <a:t>() </a:t>
            </a:r>
            <a:r>
              <a:rPr lang="fr-BE" dirty="0" smtClean="0"/>
              <a:t> de la classe </a:t>
            </a:r>
            <a:r>
              <a:rPr lang="fr-BE" dirty="0" err="1" smtClean="0"/>
              <a:t>Material</a:t>
            </a:r>
            <a:endParaRPr lang="fr-BE" dirty="0" smtClean="0"/>
          </a:p>
          <a:p>
            <a:r>
              <a:rPr lang="fr-BE" dirty="0" smtClean="0"/>
              <a:t>Les sources lumineuse </a:t>
            </a:r>
            <a:r>
              <a:rPr lang="fr-BE" dirty="0"/>
              <a:t>unidirectionnelle ne réfléchit que les couleurs diffuses et spéculaires </a:t>
            </a:r>
          </a:p>
        </p:txBody>
      </p:sp>
      <p:sp>
        <p:nvSpPr>
          <p:cNvPr id="5" name="Espace réservé du texte 4"/>
          <p:cNvSpPr>
            <a:spLocks noGrp="1"/>
          </p:cNvSpPr>
          <p:nvPr>
            <p:ph type="body" sz="quarter" idx="3"/>
          </p:nvPr>
        </p:nvSpPr>
        <p:spPr>
          <a:xfrm>
            <a:off x="4877410" y="1901949"/>
            <a:ext cx="4106566" cy="571630"/>
          </a:xfrm>
        </p:spPr>
        <p:txBody>
          <a:bodyPr/>
          <a:lstStyle/>
          <a:p>
            <a:r>
              <a:rPr lang="fr-BE" dirty="0" smtClean="0"/>
              <a:t>Rendu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640935" y="2685134"/>
            <a:ext cx="2750336" cy="2976209"/>
          </a:xfrm>
          <a:prstGeom prst="rect">
            <a:avLst/>
          </a:prstGeom>
        </p:spPr>
      </p:pic>
    </p:spTree>
    <p:extLst>
      <p:ext uri="{BB962C8B-B14F-4D97-AF65-F5344CB8AC3E}">
        <p14:creationId xmlns:p14="http://schemas.microsoft.com/office/powerpoint/2010/main" val="1004844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 source lumineuse ponctuelle </a:t>
            </a:r>
            <a:endParaRPr lang="fr-BE" dirty="0"/>
          </a:p>
        </p:txBody>
      </p:sp>
      <p:sp>
        <p:nvSpPr>
          <p:cNvPr id="4" name="Espace réservé du contenu 2"/>
          <p:cNvSpPr>
            <a:spLocks noGrp="1"/>
          </p:cNvSpPr>
          <p:nvPr>
            <p:ph idx="1"/>
          </p:nvPr>
        </p:nvSpPr>
        <p:spPr/>
        <p:txBody>
          <a:bodyPr>
            <a:normAutofit/>
          </a:bodyPr>
          <a:lstStyle/>
          <a:p>
            <a:r>
              <a:rPr lang="fr-BE" dirty="0" smtClean="0"/>
              <a:t>Classe </a:t>
            </a:r>
            <a:r>
              <a:rPr lang="fr-BE" dirty="0" err="1" smtClean="0"/>
              <a:t>PointLight</a:t>
            </a:r>
            <a:r>
              <a:rPr lang="fr-BE" dirty="0" smtClean="0"/>
              <a:t>:</a:t>
            </a:r>
          </a:p>
          <a:p>
            <a:pPr lvl="1"/>
            <a:r>
              <a:rPr lang="fr-BE" dirty="0" smtClean="0"/>
              <a:t>Rayonne dans toutes les directions</a:t>
            </a:r>
          </a:p>
          <a:p>
            <a:r>
              <a:rPr lang="fr-BE" dirty="0"/>
              <a:t>Réfléchie par : </a:t>
            </a:r>
            <a:endParaRPr lang="fr-BE" dirty="0" smtClean="0"/>
          </a:p>
          <a:p>
            <a:pPr lvl="1"/>
            <a:r>
              <a:rPr lang="fr-BE" dirty="0" err="1" smtClean="0"/>
              <a:t>DiffuseColor</a:t>
            </a:r>
            <a:r>
              <a:rPr lang="fr-BE" dirty="0" smtClean="0"/>
              <a:t> </a:t>
            </a:r>
          </a:p>
          <a:p>
            <a:pPr lvl="1"/>
            <a:r>
              <a:rPr lang="fr-BE" dirty="0" smtClean="0"/>
              <a:t> </a:t>
            </a:r>
            <a:r>
              <a:rPr lang="fr-BE" dirty="0" err="1" smtClean="0"/>
              <a:t>SpecularColor</a:t>
            </a:r>
            <a:endParaRPr lang="fr-BE" dirty="0" smtClean="0"/>
          </a:p>
          <a:p>
            <a:r>
              <a:rPr lang="fr-BE" dirty="0" err="1" smtClean="0"/>
              <a:t>Réfléxion</a:t>
            </a:r>
            <a:r>
              <a:rPr lang="fr-BE" dirty="0" smtClean="0"/>
              <a:t> dépend</a:t>
            </a:r>
          </a:p>
          <a:p>
            <a:pPr lvl="1"/>
            <a:r>
              <a:rPr lang="fr-BE" dirty="0" smtClean="0"/>
              <a:t>Orientation de la facette vis-à-vis de la source</a:t>
            </a:r>
          </a:p>
        </p:txBody>
      </p:sp>
    </p:spTree>
    <p:extLst>
      <p:ext uri="{BB962C8B-B14F-4D97-AF65-F5344CB8AC3E}">
        <p14:creationId xmlns:p14="http://schemas.microsoft.com/office/powerpoint/2010/main" val="3054836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t>Eclairage </a:t>
            </a:r>
            <a:br>
              <a:rPr lang="fr-BE" dirty="0" smtClean="0"/>
            </a:br>
            <a:r>
              <a:rPr lang="fr-BE" dirty="0" smtClean="0"/>
              <a:t>source </a:t>
            </a:r>
            <a:r>
              <a:rPr lang="fr-BE" dirty="0"/>
              <a:t>lumineuse ponctuelle </a:t>
            </a:r>
          </a:p>
        </p:txBody>
      </p:sp>
      <p:sp>
        <p:nvSpPr>
          <p:cNvPr id="3" name="Espace réservé du texte 2"/>
          <p:cNvSpPr>
            <a:spLocks noGrp="1"/>
          </p:cNvSpPr>
          <p:nvPr>
            <p:ph type="body" idx="1"/>
          </p:nvPr>
        </p:nvSpPr>
        <p:spPr/>
        <p:txBody>
          <a:bodyPr/>
          <a:lstStyle/>
          <a:p>
            <a:r>
              <a:rPr lang="fr-BE" dirty="0" smtClean="0"/>
              <a:t>Code :</a:t>
            </a:r>
            <a:endParaRPr lang="fr-BE" dirty="0"/>
          </a:p>
        </p:txBody>
      </p:sp>
      <p:sp>
        <p:nvSpPr>
          <p:cNvPr id="4" name="Espace réservé du contenu 3"/>
          <p:cNvSpPr>
            <a:spLocks noGrp="1"/>
          </p:cNvSpPr>
          <p:nvPr>
            <p:ph sz="half" idx="2"/>
          </p:nvPr>
        </p:nvSpPr>
        <p:spPr/>
        <p:txBody>
          <a:bodyPr>
            <a:normAutofit fontScale="92500" lnSpcReduction="10000"/>
          </a:bodyPr>
          <a:lstStyle/>
          <a:p>
            <a:r>
              <a:rPr lang="en-US" dirty="0"/>
              <a:t>public </a:t>
            </a:r>
            <a:r>
              <a:rPr lang="en-US" dirty="0" err="1"/>
              <a:t>PointLight</a:t>
            </a:r>
            <a:r>
              <a:rPr lang="en-US" dirty="0"/>
              <a:t>(Color3f color, Point3f position, Point3f attenuation)</a:t>
            </a:r>
          </a:p>
          <a:p>
            <a:r>
              <a:rPr lang="fr-BE" dirty="0"/>
              <a:t>public </a:t>
            </a:r>
            <a:r>
              <a:rPr lang="fr-BE" dirty="0" err="1"/>
              <a:t>void</a:t>
            </a:r>
            <a:r>
              <a:rPr lang="fr-BE" dirty="0"/>
              <a:t> </a:t>
            </a:r>
            <a:r>
              <a:rPr lang="fr-BE" dirty="0" err="1"/>
              <a:t>setSpecularColor</a:t>
            </a:r>
            <a:r>
              <a:rPr lang="fr-BE" dirty="0"/>
              <a:t>(Color3f </a:t>
            </a:r>
            <a:r>
              <a:rPr lang="fr-BE" dirty="0" err="1"/>
              <a:t>color</a:t>
            </a:r>
            <a:r>
              <a:rPr lang="fr-BE" dirty="0"/>
              <a:t>)</a:t>
            </a:r>
          </a:p>
          <a:p>
            <a:r>
              <a:rPr lang="fr-BE" dirty="0"/>
              <a:t>public </a:t>
            </a:r>
            <a:r>
              <a:rPr lang="fr-BE" dirty="0" err="1"/>
              <a:t>void</a:t>
            </a:r>
            <a:r>
              <a:rPr lang="fr-BE" dirty="0"/>
              <a:t> </a:t>
            </a:r>
            <a:r>
              <a:rPr lang="fr-BE" dirty="0" err="1"/>
              <a:t>setShininess</a:t>
            </a:r>
            <a:r>
              <a:rPr lang="fr-BE" dirty="0"/>
              <a:t>(</a:t>
            </a:r>
            <a:r>
              <a:rPr lang="fr-BE" dirty="0" err="1"/>
              <a:t>int</a:t>
            </a:r>
            <a:r>
              <a:rPr lang="fr-BE" dirty="0"/>
              <a:t> </a:t>
            </a:r>
            <a:r>
              <a:rPr lang="fr-BE" dirty="0" err="1" smtClean="0"/>
              <a:t>shininess</a:t>
            </a:r>
            <a:r>
              <a:rPr lang="fr-BE" dirty="0" smtClean="0"/>
              <a:t>)</a:t>
            </a:r>
          </a:p>
          <a:p>
            <a:r>
              <a:rPr lang="fr-BE" dirty="0" smtClean="0"/>
              <a:t>Brillance de 1-128 64 par défaut</a:t>
            </a:r>
          </a:p>
          <a:p>
            <a:endParaRPr lang="fr-BE" dirty="0"/>
          </a:p>
        </p:txBody>
      </p:sp>
      <p:sp>
        <p:nvSpPr>
          <p:cNvPr id="5" name="Espace réservé du texte 4"/>
          <p:cNvSpPr>
            <a:spLocks noGrp="1"/>
          </p:cNvSpPr>
          <p:nvPr>
            <p:ph type="body" sz="quarter" idx="3"/>
          </p:nvPr>
        </p:nvSpPr>
        <p:spPr/>
        <p:txBody>
          <a:bodyPr/>
          <a:lstStyle/>
          <a:p>
            <a:r>
              <a:rPr lang="fr-BE" dirty="0" smtClean="0"/>
              <a:t>Rendu : </a:t>
            </a:r>
            <a:endParaRPr lang="fr-BE" dirty="0"/>
          </a:p>
        </p:txBody>
      </p:sp>
      <p:pic>
        <p:nvPicPr>
          <p:cNvPr id="7" name="Espace réservé du contenu 6"/>
          <p:cNvPicPr>
            <a:picLocks noGrp="1" noChangeAspect="1"/>
          </p:cNvPicPr>
          <p:nvPr>
            <p:ph sz="quarter" idx="4"/>
          </p:nvPr>
        </p:nvPicPr>
        <p:blipFill>
          <a:blip r:embed="rId3"/>
          <a:stretch>
            <a:fillRect/>
          </a:stretch>
        </p:blipFill>
        <p:spPr>
          <a:xfrm>
            <a:off x="5793640" y="2798041"/>
            <a:ext cx="2516364" cy="2503120"/>
          </a:xfrm>
          <a:prstGeom prst="rect">
            <a:avLst/>
          </a:prstGeom>
        </p:spPr>
      </p:pic>
    </p:spTree>
    <p:extLst>
      <p:ext uri="{BB962C8B-B14F-4D97-AF65-F5344CB8AC3E}">
        <p14:creationId xmlns:p14="http://schemas.microsoft.com/office/powerpoint/2010/main" val="924449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586365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155487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965808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3451092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00" y="2054655"/>
            <a:ext cx="7145221" cy="2278874"/>
          </a:xfrm>
          <a:prstGeom prst="rect">
            <a:avLst/>
          </a:prstGeom>
        </p:spPr>
      </p:pic>
    </p:spTree>
    <p:extLst>
      <p:ext uri="{BB962C8B-B14F-4D97-AF65-F5344CB8AC3E}">
        <p14:creationId xmlns:p14="http://schemas.microsoft.com/office/powerpoint/2010/main" val="3647947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1675</Words>
  <Application>Microsoft Office PowerPoint</Application>
  <PresentationFormat>On-screen Show (4:3)</PresentationFormat>
  <Paragraphs>375</Paragraphs>
  <Slides>41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Theme</vt:lpstr>
      <vt:lpstr>JAVA 3D</vt:lpstr>
      <vt:lpstr>PowerPoint Presentation</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Apparence  </vt:lpstr>
      <vt:lpstr>Apparence  : matériaux</vt:lpstr>
      <vt:lpstr>Apparence : affichage</vt:lpstr>
      <vt:lpstr>Apparence :  affichage</vt:lpstr>
      <vt:lpstr>Apparence  : texture </vt:lpstr>
      <vt:lpstr>Eclairage </vt:lpstr>
      <vt:lpstr>Eclairage  : Source lumineuse ambiante</vt:lpstr>
      <vt:lpstr>Eclairage  source lumineuse ambiante</vt:lpstr>
      <vt:lpstr>Eclairage  : Source lumineuse unidirectionnelle</vt:lpstr>
      <vt:lpstr>Eclairage  :  Source lumineuse unidirectionnelle</vt:lpstr>
      <vt:lpstr>Eclairage : source lumineuse ponctuelle </vt:lpstr>
      <vt:lpstr>Eclairage  source lumineuse ponctuelle </vt:lpstr>
      <vt:lpstr>Eclairage : champ d’action</vt:lpstr>
      <vt:lpstr>Interaction avec la souris</vt:lpstr>
      <vt:lpstr>Interaction avec la souris</vt:lpstr>
      <vt:lpstr>Autres interactions</vt:lpstr>
      <vt:lpstr>PowerPoint Presentation</vt:lpstr>
      <vt:lpstr>Vocabulaire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2016-05-19T21:36:50Z</dcterms:modified>
</cp:coreProperties>
</file>