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3" r:id="rId14"/>
    <p:sldId id="270" r:id="rId15"/>
    <p:sldId id="260" r:id="rId16"/>
    <p:sldId id="264" r:id="rId17"/>
    <p:sldId id="265"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p:scale>
          <a:sx n="66" d="100"/>
          <a:sy n="66" d="100"/>
        </p:scale>
        <p:origin x="1506" y="-3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‹N°›</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rendu </a:t>
            </a:r>
            <a:r>
              <a:rPr lang="fr-BE" dirty="0"/>
              <a:t>graphique</a:t>
            </a:r>
          </a:p>
          <a:p>
            <a:pPr lvl="1"/>
            <a:r>
              <a:rPr lang="fr-BE" dirty="0" smtClean="0"/>
              <a:t>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endParaRPr lang="fr-BE" dirty="0"/>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a:t> </a:t>
            </a:r>
            <a:r>
              <a:rPr lang="fr-BE" dirty="0" err="1" smtClean="0"/>
              <a:t>Retained</a:t>
            </a:r>
            <a:r>
              <a:rPr lang="fr-BE" dirty="0" smtClean="0"/>
              <a:t> </a:t>
            </a:r>
            <a:r>
              <a:rPr lang="fr-BE" dirty="0"/>
              <a:t>mode</a:t>
            </a:r>
          </a:p>
          <a:p>
            <a:r>
              <a:rPr lang="fr-BE" dirty="0" smtClean="0"/>
              <a:t> </a:t>
            </a:r>
            <a:r>
              <a:rPr lang="fr-BE" dirty="0" err="1"/>
              <a:t>Compiled-Retained</a:t>
            </a:r>
            <a:r>
              <a:rPr lang="fr-BE" dirty="0"/>
              <a:t> mode</a:t>
            </a:r>
            <a:endParaRPr lang="fr-BE" dirty="0"/>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p:txBody>
          <a:bodyPr/>
          <a:lstStyle/>
          <a:p>
            <a:endParaRPr lang="fr-BE"/>
          </a:p>
        </p:txBody>
      </p:sp>
      <p:sp>
        <p:nvSpPr>
          <p:cNvPr id="4" name="Espace réservé du contenu 3"/>
          <p:cNvSpPr>
            <a:spLocks noGrp="1"/>
          </p:cNvSpPr>
          <p:nvPr>
            <p:ph sz="half" idx="2"/>
          </p:nvPr>
        </p:nvSpPr>
        <p:spPr/>
        <p:txBody>
          <a:bodyPr/>
          <a:lstStyle/>
          <a:p>
            <a:endParaRPr lang="fr-BE"/>
          </a:p>
        </p:txBody>
      </p:sp>
      <p:sp>
        <p:nvSpPr>
          <p:cNvPr id="5" name="Espace réservé du texte 4"/>
          <p:cNvSpPr>
            <a:spLocks noGrp="1"/>
          </p:cNvSpPr>
          <p:nvPr>
            <p:ph type="body" sz="quarter" idx="3"/>
          </p:nvPr>
        </p:nvSpPr>
        <p:spPr/>
        <p:txBody>
          <a:bodyPr/>
          <a:lstStyle/>
          <a:p>
            <a:endParaRPr lang="fr-BE"/>
          </a:p>
        </p:txBody>
      </p:sp>
      <p:sp>
        <p:nvSpPr>
          <p:cNvPr id="6" name="Espace réservé du contenu 5"/>
          <p:cNvSpPr>
            <a:spLocks noGrp="1"/>
          </p:cNvSpPr>
          <p:nvPr>
            <p:ph sz="quarter" idx="4"/>
          </p:nvPr>
        </p:nvSpPr>
        <p:spPr/>
        <p:txBody>
          <a:bodyPr/>
          <a:lstStyle/>
          <a:p>
            <a:endParaRPr lang="fr-BE"/>
          </a:p>
        </p:txBody>
      </p:sp>
    </p:spTree>
    <p:extLst>
      <p:ext uri="{BB962C8B-B14F-4D97-AF65-F5344CB8AC3E}">
        <p14:creationId xmlns:p14="http://schemas.microsoft.com/office/powerpoint/2010/main" val="97729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7471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 1998 :  première version.</a:t>
            </a:r>
            <a:endParaRPr lang="fr-BE" dirty="0"/>
          </a:p>
          <a:p>
            <a:r>
              <a:rPr lang="en-US" dirty="0" smtClean="0"/>
              <a:t>2003-2004 : </a:t>
            </a:r>
            <a:r>
              <a:rPr lang="en-US" dirty="0" err="1" smtClean="0"/>
              <a:t>Arret</a:t>
            </a:r>
            <a:r>
              <a:rPr lang="en-US" dirty="0" smtClean="0"/>
              <a:t> du </a:t>
            </a:r>
            <a:r>
              <a:rPr lang="en-US" dirty="0" err="1" smtClean="0"/>
              <a:t>projet</a:t>
            </a:r>
            <a:r>
              <a:rPr lang="en-US" dirty="0" smtClean="0"/>
              <a:t>.</a:t>
            </a:r>
          </a:p>
          <a:p>
            <a:r>
              <a:rPr lang="en-US" dirty="0" smtClean="0"/>
              <a:t>2004  : le </a:t>
            </a:r>
            <a:r>
              <a:rPr lang="en-US" dirty="0" err="1"/>
              <a:t>projet</a:t>
            </a:r>
            <a:r>
              <a:rPr lang="en-US" dirty="0"/>
              <a:t> </a:t>
            </a:r>
            <a:r>
              <a:rPr lang="en-US" dirty="0" err="1"/>
              <a:t>est</a:t>
            </a:r>
            <a:r>
              <a:rPr lang="en-US" dirty="0"/>
              <a:t> </a:t>
            </a:r>
            <a:r>
              <a:rPr lang="en-US" dirty="0" err="1"/>
              <a:t>devenu</a:t>
            </a:r>
            <a:r>
              <a:rPr lang="en-US" dirty="0"/>
              <a:t>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err="1"/>
              <a:t>devlopment</a:t>
            </a:r>
            <a:r>
              <a:rPr lang="fr-BE" dirty="0"/>
              <a:t> 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Principales</a:t>
            </a:r>
            <a:r>
              <a:rPr lang="en-US" dirty="0" smtClean="0"/>
              <a:t> </a:t>
            </a:r>
            <a:r>
              <a:rPr lang="en-US" dirty="0" err="1" smtClean="0"/>
              <a:t>fonctionalités</a:t>
            </a:r>
            <a:endParaRPr lang="en-US" dirty="0"/>
          </a:p>
        </p:txBody>
      </p:sp>
      <p:sp>
        <p:nvSpPr>
          <p:cNvPr id="5" name="Content Placeholder 4"/>
          <p:cNvSpPr>
            <a:spLocks noGrp="1"/>
          </p:cNvSpPr>
          <p:nvPr>
            <p:ph idx="1"/>
          </p:nvPr>
        </p:nvSpPr>
        <p:spPr/>
        <p:txBody>
          <a:bodyPr>
            <a:normAutofit fontScale="62500" lnSpcReduction="20000"/>
          </a:bodyPr>
          <a:lstStyle/>
          <a:p>
            <a:r>
              <a:rPr lang="fr-BE" dirty="0"/>
              <a:t>Modélisation et affichage 3D de scènes </a:t>
            </a:r>
            <a:endParaRPr lang="fr-BE" dirty="0" smtClean="0"/>
          </a:p>
          <a:p>
            <a:pPr lvl="1"/>
            <a:r>
              <a:rPr lang="fr-BE" dirty="0" smtClean="0">
                <a:solidFill>
                  <a:schemeClr val="tx1"/>
                </a:solidFill>
              </a:rPr>
              <a:t>moteur </a:t>
            </a:r>
            <a:r>
              <a:rPr lang="fr-BE" dirty="0">
                <a:solidFill>
                  <a:schemeClr val="tx1"/>
                </a:solidFill>
              </a:rPr>
              <a:t>de rendu: Z-Buffer  </a:t>
            </a:r>
            <a:r>
              <a:rPr lang="fr-BE" dirty="0" smtClean="0">
                <a:solidFill>
                  <a:schemeClr val="tx1"/>
                </a:solidFill>
              </a:rPr>
              <a:t>et ombrage </a:t>
            </a:r>
            <a:r>
              <a:rPr lang="fr-BE" dirty="0">
                <a:solidFill>
                  <a:schemeClr val="tx1"/>
                </a:solidFill>
              </a:rPr>
              <a:t>de Gouraud </a:t>
            </a:r>
            <a:r>
              <a:rPr lang="fr-BE" dirty="0" smtClean="0">
                <a:solidFill>
                  <a:schemeClr val="tx1"/>
                </a:solidFill>
              </a:rPr>
              <a:t>étendu.</a:t>
            </a:r>
            <a:endParaRPr lang="fr-BE" dirty="0">
              <a:solidFill>
                <a:schemeClr val="tx1"/>
              </a:solidFill>
            </a:endParaRPr>
          </a:p>
          <a:p>
            <a:r>
              <a:rPr lang="fr-BE" dirty="0" smtClean="0"/>
              <a:t>Notion </a:t>
            </a:r>
            <a:r>
              <a:rPr lang="fr-BE" dirty="0"/>
              <a:t>de "</a:t>
            </a:r>
            <a:r>
              <a:rPr lang="fr-BE" dirty="0" err="1"/>
              <a:t>Behaviors</a:t>
            </a:r>
            <a:r>
              <a:rPr lang="fr-BE" dirty="0"/>
              <a:t>": </a:t>
            </a:r>
          </a:p>
          <a:p>
            <a:pPr lvl="1"/>
            <a:r>
              <a:rPr lang="fr-BE" dirty="0" smtClean="0">
                <a:solidFill>
                  <a:schemeClr val="tx1"/>
                </a:solidFill>
              </a:rPr>
              <a:t>Possibilité </a:t>
            </a:r>
            <a:r>
              <a:rPr lang="fr-BE" dirty="0">
                <a:solidFill>
                  <a:schemeClr val="tx1"/>
                </a:solidFill>
              </a:rPr>
              <a:t>d'implanter des comportements spécifiques programmés.</a:t>
            </a:r>
          </a:p>
          <a:p>
            <a:r>
              <a:rPr lang="fr-BE" dirty="0"/>
              <a:t>Notion d'"</a:t>
            </a:r>
            <a:r>
              <a:rPr lang="fr-BE" dirty="0" err="1"/>
              <a:t>Interpolator</a:t>
            </a:r>
            <a:r>
              <a:rPr lang="fr-BE" dirty="0" smtClean="0"/>
              <a:t>":</a:t>
            </a:r>
          </a:p>
          <a:p>
            <a:pPr lvl="1"/>
            <a:r>
              <a:rPr lang="fr-BE" dirty="0" smtClean="0">
                <a:solidFill>
                  <a:schemeClr val="tx1"/>
                </a:solidFill>
              </a:rPr>
              <a:t> </a:t>
            </a:r>
            <a:r>
              <a:rPr lang="fr-BE" dirty="0">
                <a:solidFill>
                  <a:schemeClr val="tx1"/>
                </a:solidFill>
              </a:rPr>
              <a:t>Possibilité de "brancher" l'heure du système sur les variables définissant une scène -&gt; animations.</a:t>
            </a:r>
          </a:p>
          <a:p>
            <a:r>
              <a:rPr lang="fr-BE" dirty="0"/>
              <a:t>Détection des collisions entre objets.</a:t>
            </a:r>
          </a:p>
          <a:p>
            <a:r>
              <a:rPr lang="fr-BE" dirty="0" smtClean="0"/>
              <a:t>Fonctionnalités </a:t>
            </a:r>
            <a:r>
              <a:rPr lang="fr-BE" dirty="0"/>
              <a:t>de l'informatique graphique classique:</a:t>
            </a:r>
          </a:p>
          <a:p>
            <a:pPr lvl="1"/>
            <a:r>
              <a:rPr lang="fr-BE" dirty="0">
                <a:solidFill>
                  <a:schemeClr val="tx1"/>
                </a:solidFill>
              </a:rPr>
              <a:t>brouillard</a:t>
            </a:r>
          </a:p>
          <a:p>
            <a:pPr lvl="1"/>
            <a:r>
              <a:rPr lang="fr-BE" dirty="0" err="1">
                <a:solidFill>
                  <a:schemeClr val="tx1"/>
                </a:solidFill>
              </a:rPr>
              <a:t>antialiasing</a:t>
            </a:r>
            <a:endParaRPr lang="fr-BE" dirty="0">
              <a:solidFill>
                <a:schemeClr val="tx1"/>
              </a:solidFill>
            </a:endParaRPr>
          </a:p>
          <a:p>
            <a:pPr lvl="1"/>
            <a:r>
              <a:rPr lang="fr-BE" dirty="0">
                <a:solidFill>
                  <a:schemeClr val="tx1"/>
                </a:solidFill>
              </a:rPr>
              <a:t>...</a:t>
            </a:r>
          </a:p>
          <a:p>
            <a:r>
              <a:rPr lang="fr-BE"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err="1" smtClean="0">
                <a:solidFill>
                  <a:schemeClr val="bg2">
                    <a:lumMod val="10000"/>
                  </a:schemeClr>
                </a:solidFill>
              </a:rPr>
              <a:t>Leaf</a:t>
            </a:r>
            <a:r>
              <a:rPr lang="fr-BE" sz="2000" dirty="0" smtClean="0">
                <a:solidFill>
                  <a:schemeClr val="bg2">
                    <a:lumMod val="10000"/>
                  </a:schemeClr>
                </a:solidFill>
              </a:rPr>
              <a:t>-&gt; [</a:t>
            </a:r>
            <a:r>
              <a:rPr lang="fr-BE" sz="2000" dirty="0" err="1" smtClean="0">
                <a:solidFill>
                  <a:schemeClr val="bg2">
                    <a:lumMod val="10000"/>
                  </a:schemeClr>
                </a:solidFill>
              </a:rPr>
              <a:t>BackGround</a:t>
            </a:r>
            <a:r>
              <a:rPr lang="fr-BE" sz="2000" dirty="0" smtClean="0">
                <a:solidFill>
                  <a:schemeClr val="bg2">
                    <a:lumMod val="10000"/>
                  </a:schemeClr>
                </a:solidFill>
              </a:rPr>
              <a:t> -</a:t>
            </a:r>
            <a:r>
              <a:rPr lang="fr-BE" sz="2000" dirty="0">
                <a:solidFill>
                  <a:schemeClr val="bg2">
                    <a:lumMod val="10000"/>
                  </a:schemeClr>
                </a:solidFill>
              </a:rPr>
              <a:t> </a:t>
            </a:r>
            <a:r>
              <a:rPr lang="fr-BE" sz="2000" dirty="0" err="1"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Shape3D</a:t>
            </a:r>
            <a:r>
              <a:rPr lang="fr-BE" sz="2000" dirty="0" smtClean="0">
                <a:solidFill>
                  <a:schemeClr val="bg2">
                    <a:lumMod val="10000"/>
                  </a:schemeClr>
                </a:solidFill>
              </a:rPr>
              <a:t>.]</a:t>
            </a:r>
          </a:p>
          <a:p>
            <a:pPr marL="914400" lvl="2" indent="0">
              <a:buNone/>
            </a:pPr>
            <a:r>
              <a:rPr lang="fr-BE" sz="2000" dirty="0" smtClean="0">
                <a:solidFill>
                  <a:schemeClr val="bg2">
                    <a:lumMod val="10000"/>
                  </a:schemeClr>
                </a:solidFill>
              </a:rPr>
              <a:t>On ajoute une feuille a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a:t>
            </a:r>
            <a:r>
              <a:rPr lang="fr-BE" dirty="0" smtClean="0"/>
              <a:t>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programme </a:t>
            </a:r>
            <a:r>
              <a:rPr lang="fr-BE" dirty="0"/>
              <a:t>3D traçant un cube multicolore </a:t>
            </a:r>
            <a:endParaRPr lang="fr-BE" dirty="0"/>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dirty="0" smtClean="0"/>
              <a:t>Rotation appliqué a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Affichage à l'écran (4:3)</PresentationFormat>
  <Paragraphs>109</Paragraphs>
  <Slides>18</Slides>
  <Notes>6</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18</vt:i4>
      </vt:variant>
    </vt:vector>
  </HeadingPairs>
  <TitlesOfParts>
    <vt:vector size="21" baseType="lpstr">
      <vt:lpstr>Arial</vt:lpstr>
      <vt:lpstr>Calibri</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Présentation PowerPoint</vt:lpstr>
      <vt:lpstr>Présentation PowerPoint</vt:lpstr>
      <vt:lpstr>Vocabulaire</vt:lpstr>
      <vt:lpstr>Bibliographie</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2016-05-18T10:34:33Z</dcterms:modified>
</cp:coreProperties>
</file>