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6" r:id="rId2"/>
    <p:sldId id="257" r:id="rId3"/>
    <p:sldId id="259" r:id="rId4"/>
    <p:sldId id="262" r:id="rId5"/>
    <p:sldId id="258" r:id="rId6"/>
    <p:sldId id="263" r:id="rId7"/>
    <p:sldId id="269" r:id="rId8"/>
    <p:sldId id="268" r:id="rId9"/>
    <p:sldId id="267" r:id="rId10"/>
    <p:sldId id="271" r:id="rId11"/>
    <p:sldId id="266" r:id="rId12"/>
    <p:sldId id="272" r:id="rId13"/>
    <p:sldId id="273" r:id="rId14"/>
    <p:sldId id="274" r:id="rId15"/>
    <p:sldId id="270" r:id="rId16"/>
    <p:sldId id="260" r:id="rId17"/>
    <p:sldId id="264" r:id="rId18"/>
    <p:sldId id="26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0000"/>
    <a:srgbClr val="2597FF"/>
    <a:srgbClr val="0097CC"/>
    <a:srgbClr val="009A46"/>
    <a:srgbClr val="5B9DFF"/>
    <a:srgbClr val="D68B1C"/>
    <a:srgbClr val="600060"/>
    <a:srgbClr val="E600AA"/>
    <a:srgbClr val="A8007C"/>
    <a:srgbClr val="FF75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24" autoAdjust="0"/>
  </p:normalViewPr>
  <p:slideViewPr>
    <p:cSldViewPr>
      <p:cViewPr varScale="1">
        <p:scale>
          <a:sx n="83" d="100"/>
          <a:sy n="83" d="100"/>
        </p:scale>
        <p:origin x="774" y="54"/>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807B4-561F-4196-A2BD-89B27DE483A7}" type="datetimeFigureOut">
              <a:rPr lang="en-US" smtClean="0"/>
              <a:t>5/19/2016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F26C-5E20-463A-A30E-4B3CD8C634F9}" type="slidenum">
              <a:rPr lang="en-US" smtClean="0"/>
              <a:t>‹#›</a:t>
            </a:fld>
            <a:endParaRPr lang="en-US"/>
          </a:p>
        </p:txBody>
      </p:sp>
    </p:spTree>
    <p:extLst>
      <p:ext uri="{BB962C8B-B14F-4D97-AF65-F5344CB8AC3E}">
        <p14:creationId xmlns:p14="http://schemas.microsoft.com/office/powerpoint/2010/main" val="1776607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raphaello.univ-fcomte.fr/IG/Java3D/BranchGroup.ht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raphaello.univ-fcomte.fr/IG/Java3D/TransformGroup.ht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en3d.free.fr/java3d/chap03.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err="1" smtClean="0">
                <a:solidFill>
                  <a:schemeClr val="tx1"/>
                </a:solidFill>
              </a:rPr>
              <a:t>VirtualUniverse</a:t>
            </a:r>
            <a:r>
              <a:rPr lang="fr-BE" dirty="0" smtClean="0">
                <a:solidFill>
                  <a:schemeClr val="tx1"/>
                </a:solidFill>
              </a:rPr>
              <a:t>: Racine d'un graphe de scène. Une application peut contenir plusieurs "Univers Virtuels".</a:t>
            </a:r>
          </a:p>
          <a:p>
            <a:r>
              <a:rPr lang="fr-BE" dirty="0" smtClean="0">
                <a:solidFill>
                  <a:schemeClr val="tx1"/>
                </a:solidFill>
              </a:rPr>
              <a:t>Locale: </a:t>
            </a:r>
            <a:r>
              <a:rPr lang="fr-BE" sz="1200" b="0" i="0" kern="1200" dirty="0" smtClean="0">
                <a:solidFill>
                  <a:schemeClr val="tx1"/>
                </a:solidFill>
                <a:effectLst/>
                <a:latin typeface="+mn-lt"/>
                <a:ea typeface="+mn-ea"/>
                <a:cs typeface="+mn-cs"/>
              </a:rPr>
              <a:t>Définit d'une position en haute-résolution dans un </a:t>
            </a:r>
            <a:r>
              <a:rPr lang="fr-BE" sz="1200" b="0" i="0" kern="1200" dirty="0" err="1" smtClean="0">
                <a:solidFill>
                  <a:schemeClr val="tx1"/>
                </a:solidFill>
                <a:effectLst/>
                <a:latin typeface="+mn-lt"/>
                <a:ea typeface="+mn-ea"/>
                <a:cs typeface="+mn-cs"/>
              </a:rPr>
              <a:t>VirtualUniverse</a:t>
            </a:r>
            <a:r>
              <a:rPr lang="fr-BE" sz="1200" b="0" i="0" kern="1200" dirty="0" smtClean="0">
                <a:solidFill>
                  <a:schemeClr val="tx1"/>
                </a:solidFill>
                <a:effectLst/>
                <a:latin typeface="+mn-lt"/>
                <a:ea typeface="+mn-ea"/>
                <a:cs typeface="+mn-cs"/>
              </a:rPr>
              <a:t>. Container pour un ensemble de sous-graphes enracinés en cette position.</a:t>
            </a:r>
          </a:p>
          <a:p>
            <a:r>
              <a:rPr lang="fr-BE" sz="1200" b="0" i="0" kern="1200" dirty="0" smtClean="0">
                <a:solidFill>
                  <a:schemeClr val="tx1"/>
                </a:solidFill>
                <a:effectLst/>
                <a:latin typeface="+mn-lt"/>
                <a:ea typeface="+mn-ea"/>
                <a:cs typeface="+mn-cs"/>
              </a:rPr>
              <a:t>Objets dans un objet Locale définis en utilisant des coordonnées double-précision relativement à l'origine de cet objet (définition du système de coordonnées du monde virtuel pour cet objet Locale).</a:t>
            </a:r>
          </a:p>
          <a:p>
            <a:r>
              <a:rPr lang="fr-BE" sz="1200" b="0" i="0" kern="1200" dirty="0" smtClean="0">
                <a:solidFill>
                  <a:schemeClr val="tx1"/>
                </a:solidFill>
                <a:effectLst/>
                <a:latin typeface="+mn-lt"/>
                <a:ea typeface="+mn-ea"/>
                <a:cs typeface="+mn-cs"/>
              </a:rPr>
              <a:t>Méthodes set et </a:t>
            </a:r>
            <a:r>
              <a:rPr lang="fr-BE" sz="1200" b="0" i="0" kern="1200" dirty="0" err="1" smtClean="0">
                <a:solidFill>
                  <a:schemeClr val="tx1"/>
                </a:solidFill>
                <a:effectLst/>
                <a:latin typeface="+mn-lt"/>
                <a:ea typeface="+mn-ea"/>
                <a:cs typeface="+mn-cs"/>
              </a:rPr>
              <a:t>get</a:t>
            </a:r>
            <a:r>
              <a:rPr lang="fr-BE" sz="1200" b="0" i="0" kern="1200" dirty="0" smtClean="0">
                <a:solidFill>
                  <a:schemeClr val="tx1"/>
                </a:solidFill>
                <a:effectLst/>
                <a:latin typeface="+mn-lt"/>
                <a:ea typeface="+mn-ea"/>
                <a:cs typeface="+mn-cs"/>
              </a:rPr>
              <a:t> nécessaires à la configuration des coordonnées haute-résolution.</a:t>
            </a:r>
          </a:p>
          <a:p>
            <a:r>
              <a:rPr lang="fr-BE" sz="1200" b="0" i="0" kern="1200" dirty="0" smtClean="0">
                <a:solidFill>
                  <a:schemeClr val="tx1"/>
                </a:solidFill>
                <a:effectLst/>
                <a:latin typeface="+mn-lt"/>
                <a:ea typeface="+mn-ea"/>
                <a:cs typeface="+mn-cs"/>
              </a:rPr>
              <a:t>Méthodes pour ajouter, retirer et énumérer les graphes branches contenus</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smtClean="0">
                <a:solidFill>
                  <a:schemeClr val="tx1"/>
                </a:solidFill>
                <a:effectLst/>
                <a:latin typeface="+mn-lt"/>
                <a:ea typeface="+mn-ea"/>
                <a:cs typeface="+mn-cs"/>
                <a:hlinkClick r:id="rId3"/>
              </a:rPr>
              <a:t>BranchGroup</a:t>
            </a:r>
            <a:r>
              <a:rPr lang="fr-BE" sz="1200" b="0" i="0" kern="1200" dirty="0" smtClean="0">
                <a:solidFill>
                  <a:schemeClr val="tx1"/>
                </a:solidFill>
                <a:effectLst/>
                <a:latin typeface="+mn-lt"/>
                <a:ea typeface="+mn-ea"/>
                <a:cs typeface="+mn-cs"/>
              </a:rPr>
              <a:t>: Pointeur sur la racine d'une branche d'un graphe de scène. Insertion possible seulement dans l'ensemble des racines associé à un objet Locale.</a:t>
            </a:r>
          </a:p>
          <a:p>
            <a:pPr marL="0" marR="0" indent="0" algn="l" defTabSz="914400" rtl="0" eaLnBrk="1" fontAlgn="auto" latinLnBrk="0" hangingPunct="1">
              <a:lnSpc>
                <a:spcPct val="100000"/>
              </a:lnSpc>
              <a:spcBef>
                <a:spcPts val="0"/>
              </a:spcBef>
              <a:spcAft>
                <a:spcPts val="0"/>
              </a:spcAft>
              <a:buClrTx/>
              <a:buSzTx/>
              <a:buFontTx/>
              <a:buNone/>
              <a:tabLst/>
              <a:defRPr/>
            </a:pPr>
            <a:r>
              <a:rPr lang="fr-BE" sz="1200" b="1" i="0" kern="1200" dirty="0" err="1" smtClean="0">
                <a:solidFill>
                  <a:schemeClr val="tx1"/>
                </a:solidFill>
                <a:effectLst/>
                <a:latin typeface="+mn-lt"/>
                <a:ea typeface="+mn-ea"/>
                <a:cs typeface="+mn-cs"/>
                <a:hlinkClick r:id="rId4"/>
              </a:rPr>
              <a:t>TransformGroup</a:t>
            </a:r>
            <a:r>
              <a:rPr lang="fr-BE" sz="1200" b="0" i="0" kern="1200" dirty="0" smtClean="0">
                <a:solidFill>
                  <a:schemeClr val="tx1"/>
                </a:solidFill>
                <a:effectLst/>
                <a:latin typeface="+mn-lt"/>
                <a:ea typeface="+mn-ea"/>
                <a:cs typeface="+mn-cs"/>
              </a:rPr>
              <a:t>: Un nœud Group qui contient une transformation de classe Transform3D appliquée à chacun de ses fils avant son traitement.</a:t>
            </a:r>
          </a:p>
          <a:p>
            <a:pPr marL="0" marR="0" indent="0" algn="l" defTabSz="914400" rtl="0" eaLnBrk="1" fontAlgn="auto" latinLnBrk="0" hangingPunct="1">
              <a:lnSpc>
                <a:spcPct val="100000"/>
              </a:lnSpc>
              <a:spcBef>
                <a:spcPts val="0"/>
              </a:spcBef>
              <a:spcAft>
                <a:spcPts val="0"/>
              </a:spcAft>
              <a:buClrTx/>
              <a:buSzTx/>
              <a:buFontTx/>
              <a:buNone/>
              <a:tabLst/>
              <a:defRPr/>
            </a:pPr>
            <a:endParaRPr lang="fr-BE" sz="1200" b="0" i="0" kern="1200" dirty="0" smtClean="0">
              <a:solidFill>
                <a:schemeClr val="tx1"/>
              </a:solidFill>
              <a:effectLst/>
              <a:latin typeface="+mn-lt"/>
              <a:ea typeface="+mn-ea"/>
              <a:cs typeface="+mn-cs"/>
            </a:endParaRPr>
          </a:p>
          <a:p>
            <a:endParaRPr lang="fr-BE" sz="1200" b="0" i="0" kern="1200" dirty="0" smtClean="0">
              <a:solidFill>
                <a:schemeClr val="tx1"/>
              </a:solidFill>
              <a:effectLst/>
              <a:latin typeface="+mn-lt"/>
              <a:ea typeface="+mn-ea"/>
              <a:cs typeface="+mn-cs"/>
            </a:endParaRPr>
          </a:p>
          <a:p>
            <a:endParaRPr lang="fr-BE" dirty="0" smtClean="0"/>
          </a:p>
          <a:p>
            <a:endParaRPr lang="fr-BE" dirty="0" smtClean="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8</a:t>
            </a:fld>
            <a:endParaRPr lang="en-US"/>
          </a:p>
        </p:txBody>
      </p:sp>
    </p:spTree>
    <p:extLst>
      <p:ext uri="{BB962C8B-B14F-4D97-AF65-F5344CB8AC3E}">
        <p14:creationId xmlns:p14="http://schemas.microsoft.com/office/powerpoint/2010/main" val="165265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 </a:t>
            </a:r>
          </a:p>
          <a:p>
            <a:r>
              <a:rPr lang="fr-BE" sz="1200" b="0" i="0" kern="1200" dirty="0" smtClean="0">
                <a:solidFill>
                  <a:schemeClr val="tx1"/>
                </a:solidFill>
                <a:effectLst/>
                <a:latin typeface="+mn-lt"/>
                <a:ea typeface="+mn-ea"/>
                <a:cs typeface="+mn-cs"/>
              </a:rPr>
              <a:t>Voici un autre exemple d'arbre correspondant à une scène 3D affichant un objet ayant subi deux transformations géométriques au préalable. Nous verrons dans le chapitre consacré aux </a:t>
            </a:r>
            <a:r>
              <a:rPr lang="fr-BE" sz="1200" b="0" i="0" kern="1200" dirty="0" smtClean="0">
                <a:solidFill>
                  <a:schemeClr val="tx1"/>
                </a:solidFill>
                <a:effectLst/>
                <a:latin typeface="+mn-lt"/>
                <a:ea typeface="+mn-ea"/>
                <a:cs typeface="+mn-cs"/>
                <a:hlinkClick r:id="rId3"/>
              </a:rPr>
              <a:t>transformations</a:t>
            </a:r>
            <a:r>
              <a:rPr lang="fr-BE" sz="1200" b="0" i="0" kern="1200" dirty="0" smtClean="0">
                <a:solidFill>
                  <a:schemeClr val="tx1"/>
                </a:solidFill>
                <a:effectLst/>
                <a:latin typeface="+mn-lt"/>
                <a:ea typeface="+mn-ea"/>
                <a:cs typeface="+mn-cs"/>
              </a:rPr>
              <a:t> que celles - ci sont toujours appliquées dans un ordre bien précis : de la feuille vers la racine. Dans notre exemple, c'est la translation qui est d'abord appliquée à l'objet </a:t>
            </a:r>
            <a:r>
              <a:rPr lang="fr-BE" sz="1200" b="0" i="0" kern="1200" dirty="0" err="1" smtClean="0">
                <a:solidFill>
                  <a:schemeClr val="tx1"/>
                </a:solidFill>
                <a:effectLst/>
                <a:latin typeface="+mn-lt"/>
                <a:ea typeface="+mn-ea"/>
                <a:cs typeface="+mn-cs"/>
              </a:rPr>
              <a:t>ColorCube</a:t>
            </a:r>
            <a:r>
              <a:rPr lang="fr-BE" sz="1200" b="0" i="0" kern="1200" dirty="0" smtClean="0">
                <a:solidFill>
                  <a:schemeClr val="tx1"/>
                </a:solidFill>
                <a:effectLst/>
                <a:latin typeface="+mn-lt"/>
                <a:ea typeface="+mn-ea"/>
                <a:cs typeface="+mn-cs"/>
              </a:rPr>
              <a:t> puis la rotation ensuite. L'ordre d'exécution des transformations est primordial car nous n'obtiendrions pas du tout le même résultat si la rotation était appliquée en premier :</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9</a:t>
            </a:fld>
            <a:endParaRPr lang="en-US"/>
          </a:p>
        </p:txBody>
      </p:sp>
    </p:spTree>
    <p:extLst>
      <p:ext uri="{BB962C8B-B14F-4D97-AF65-F5344CB8AC3E}">
        <p14:creationId xmlns:p14="http://schemas.microsoft.com/office/powerpoint/2010/main" val="66284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smtClean="0">
                <a:solidFill>
                  <a:schemeClr val="tx1"/>
                </a:solidFill>
                <a:effectLst/>
                <a:latin typeface="+mn-lt"/>
                <a:ea typeface="+mn-ea"/>
                <a:cs typeface="+mn-cs"/>
              </a:rPr>
              <a:t>La classe BranchGroup possède une méthode compile(). L'appel de cette méthode convertit toute la branche de l'arbre située sous le nœud BranchGroup en une représentation interne qui est optimisée pour le moteur de rendu afin d'avoir un affichage rapide. Les optimisations effectuées par cette méthode compile() sont multiples, l'une d'entre elles consiste à transformer plusieurs nœuds de type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consécutifs en une seul objet </a:t>
            </a:r>
            <a:r>
              <a:rPr lang="fr-BE" sz="1200" b="0" i="0" kern="1200" dirty="0" err="1" smtClean="0">
                <a:solidFill>
                  <a:schemeClr val="tx1"/>
                </a:solidFill>
                <a:effectLst/>
                <a:latin typeface="+mn-lt"/>
                <a:ea typeface="+mn-ea"/>
                <a:cs typeface="+mn-cs"/>
              </a:rPr>
              <a:t>TransformGroup</a:t>
            </a:r>
            <a:r>
              <a:rPr lang="fr-BE" sz="1200" b="0" i="0" kern="1200" dirty="0" smtClean="0">
                <a:solidFill>
                  <a:schemeClr val="tx1"/>
                </a:solidFill>
                <a:effectLst/>
                <a:latin typeface="+mn-lt"/>
                <a:ea typeface="+mn-ea"/>
                <a:cs typeface="+mn-cs"/>
              </a:rPr>
              <a:t>. La transformation 3D résultante n'en sera que plus performante :</a:t>
            </a:r>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10</a:t>
            </a:fld>
            <a:endParaRPr lang="en-US"/>
          </a:p>
        </p:txBody>
      </p:sp>
    </p:spTree>
    <p:extLst>
      <p:ext uri="{BB962C8B-B14F-4D97-AF65-F5344CB8AC3E}">
        <p14:creationId xmlns:p14="http://schemas.microsoft.com/office/powerpoint/2010/main" val="8856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11</a:t>
            </a:fld>
            <a:endParaRPr lang="en-US"/>
          </a:p>
        </p:txBody>
      </p:sp>
    </p:spTree>
    <p:extLst>
      <p:ext uri="{BB962C8B-B14F-4D97-AF65-F5344CB8AC3E}">
        <p14:creationId xmlns:p14="http://schemas.microsoft.com/office/powerpoint/2010/main" val="1095302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sz="1200" b="0" i="0" kern="1200" dirty="0" err="1" smtClean="0">
                <a:solidFill>
                  <a:schemeClr val="tx1"/>
                </a:solidFill>
                <a:effectLst/>
                <a:latin typeface="+mn-lt"/>
                <a:ea typeface="+mn-ea"/>
                <a:cs typeface="+mn-cs"/>
              </a:rPr>
              <a:t>Immediate</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Permet d'utiliser ou non la structure graphe de scène inhérente à l'API Java 3D.</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Maximum de flexibilité au prix d'une moins bonne vitesse de rendu.</a:t>
            </a:r>
          </a:p>
          <a:p>
            <a:r>
              <a:rPr lang="fr-BE" sz="1200" b="0" i="0" kern="1200" dirty="0" err="1" smtClean="0">
                <a:solidFill>
                  <a:schemeClr val="tx1"/>
                </a:solidFill>
                <a:effectLst/>
                <a:latin typeface="+mn-lt"/>
                <a:ea typeface="+mn-ea"/>
                <a:cs typeface="+mn-cs"/>
              </a:rPr>
              <a:t>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Tous les objets définis dans le graphe de scène accessibles et manipulables (création, destruction, ...) par programme, par sélection, ...</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Optimisation de la vitesse de rendu par réalisation automatique d'optimisations par Java3D (opération possible car Java 3D connaît ce que le programmeur a réalisé).</a:t>
            </a:r>
          </a:p>
          <a:p>
            <a:r>
              <a:rPr lang="fr-BE" sz="1200" b="0" i="0" kern="1200" dirty="0" err="1" smtClean="0">
                <a:solidFill>
                  <a:schemeClr val="tx1"/>
                </a:solidFill>
                <a:effectLst/>
                <a:latin typeface="+mn-lt"/>
                <a:ea typeface="+mn-ea"/>
                <a:cs typeface="+mn-cs"/>
              </a:rPr>
              <a:t>Compiled-Retained</a:t>
            </a:r>
            <a:r>
              <a:rPr lang="fr-BE" sz="1200" b="0" i="0" kern="1200" dirty="0" smtClean="0">
                <a:solidFill>
                  <a:schemeClr val="tx1"/>
                </a:solidFill>
                <a:effectLst/>
                <a:latin typeface="+mn-lt"/>
                <a:ea typeface="+mn-ea"/>
                <a:cs typeface="+mn-cs"/>
              </a:rPr>
              <a:t> mode</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Meilleures performances de rendu par optimisation poussée, mais perte de la flexibilité de programmation liée aux possibilités d'accès et de modification des objets.</a:t>
            </a:r>
            <a:br>
              <a:rPr lang="fr-BE" sz="1200" b="0" i="0" kern="1200" dirty="0" smtClean="0">
                <a:solidFill>
                  <a:schemeClr val="tx1"/>
                </a:solidFill>
                <a:effectLst/>
                <a:latin typeface="+mn-lt"/>
                <a:ea typeface="+mn-ea"/>
                <a:cs typeface="+mn-cs"/>
              </a:rPr>
            </a:br>
            <a:r>
              <a:rPr lang="fr-BE" sz="1200" b="0" i="0" kern="1200" dirty="0" smtClean="0">
                <a:solidFill>
                  <a:schemeClr val="tx1"/>
                </a:solidFill>
                <a:effectLst/>
                <a:latin typeface="+mn-lt"/>
                <a:ea typeface="+mn-ea"/>
                <a:cs typeface="+mn-cs"/>
              </a:rPr>
              <a:t>Conservation d'un accès aux objets via les </a:t>
            </a:r>
            <a:r>
              <a:rPr lang="fr-BE" sz="1200" b="0" i="0" kern="1200" dirty="0" err="1" smtClean="0">
                <a:solidFill>
                  <a:schemeClr val="tx1"/>
                </a:solidFill>
                <a:effectLst/>
                <a:latin typeface="+mn-lt"/>
                <a:ea typeface="+mn-ea"/>
                <a:cs typeface="+mn-cs"/>
              </a:rPr>
              <a:t>capability</a:t>
            </a:r>
            <a:r>
              <a:rPr lang="fr-BE" sz="1200" b="0" i="0" kern="1200" dirty="0" smtClean="0">
                <a:solidFill>
                  <a:schemeClr val="tx1"/>
                </a:solidFill>
                <a:effectLst/>
                <a:latin typeface="+mn-lt"/>
                <a:ea typeface="+mn-ea"/>
                <a:cs typeface="+mn-cs"/>
              </a:rPr>
              <a:t> flags</a:t>
            </a:r>
          </a:p>
          <a:p>
            <a:endParaRPr lang="fr-BE" dirty="0"/>
          </a:p>
        </p:txBody>
      </p:sp>
      <p:sp>
        <p:nvSpPr>
          <p:cNvPr id="4" name="Espace réservé du numéro de diapositive 3"/>
          <p:cNvSpPr>
            <a:spLocks noGrp="1"/>
          </p:cNvSpPr>
          <p:nvPr>
            <p:ph type="sldNum" sz="quarter" idx="10"/>
          </p:nvPr>
        </p:nvSpPr>
        <p:spPr/>
        <p:txBody>
          <a:bodyPr/>
          <a:lstStyle/>
          <a:p>
            <a:fld id="{F9B9F26C-5E20-463A-A30E-4B3CD8C634F9}" type="slidenum">
              <a:rPr lang="en-US" smtClean="0"/>
              <a:t>12</a:t>
            </a:fld>
            <a:endParaRPr lang="en-US"/>
          </a:p>
        </p:txBody>
      </p:sp>
    </p:spTree>
    <p:extLst>
      <p:ext uri="{BB962C8B-B14F-4D97-AF65-F5344CB8AC3E}">
        <p14:creationId xmlns:p14="http://schemas.microsoft.com/office/powerpoint/2010/main" val="411133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smtClean="0"/>
              <a:t>Primitive -&gt;</a:t>
            </a:r>
            <a:r>
              <a:rPr lang="fr-BE" baseline="0" dirty="0" smtClean="0"/>
              <a:t> formes basiques</a:t>
            </a:r>
          </a:p>
          <a:p>
            <a:r>
              <a:rPr lang="fr-BE" baseline="0" dirty="0" smtClean="0"/>
              <a:t>Shape3D -&gt; formes plus complexes</a:t>
            </a:r>
          </a:p>
        </p:txBody>
      </p:sp>
      <p:sp>
        <p:nvSpPr>
          <p:cNvPr id="4" name="Slide Number Placeholder 3"/>
          <p:cNvSpPr>
            <a:spLocks noGrp="1"/>
          </p:cNvSpPr>
          <p:nvPr>
            <p:ph type="sldNum" sz="quarter" idx="10"/>
          </p:nvPr>
        </p:nvSpPr>
        <p:spPr/>
        <p:txBody>
          <a:bodyPr/>
          <a:lstStyle/>
          <a:p>
            <a:fld id="{F9B9F26C-5E20-463A-A30E-4B3CD8C634F9}" type="slidenum">
              <a:rPr lang="en-US" smtClean="0"/>
              <a:t>13</a:t>
            </a:fld>
            <a:endParaRPr lang="en-US"/>
          </a:p>
        </p:txBody>
      </p:sp>
    </p:spTree>
    <p:extLst>
      <p:ext uri="{BB962C8B-B14F-4D97-AF65-F5344CB8AC3E}">
        <p14:creationId xmlns:p14="http://schemas.microsoft.com/office/powerpoint/2010/main" val="1289593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baseline="0" smtClean="0"/>
              <a:t>TOTO</a:t>
            </a:r>
            <a:endParaRPr lang="fr-BE" baseline="0" dirty="0" smtClean="0"/>
          </a:p>
        </p:txBody>
      </p:sp>
      <p:sp>
        <p:nvSpPr>
          <p:cNvPr id="4" name="Slide Number Placeholder 3"/>
          <p:cNvSpPr>
            <a:spLocks noGrp="1"/>
          </p:cNvSpPr>
          <p:nvPr>
            <p:ph type="sldNum" sz="quarter" idx="10"/>
          </p:nvPr>
        </p:nvSpPr>
        <p:spPr/>
        <p:txBody>
          <a:bodyPr/>
          <a:lstStyle/>
          <a:p>
            <a:fld id="{F9B9F26C-5E20-463A-A30E-4B3CD8C634F9}" type="slidenum">
              <a:rPr lang="en-US" smtClean="0"/>
              <a:t>14</a:t>
            </a:fld>
            <a:endParaRPr lang="en-US"/>
          </a:p>
        </p:txBody>
      </p:sp>
    </p:spTree>
    <p:extLst>
      <p:ext uri="{BB962C8B-B14F-4D97-AF65-F5344CB8AC3E}">
        <p14:creationId xmlns:p14="http://schemas.microsoft.com/office/powerpoint/2010/main" val="39935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050090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581705"/>
            <a:ext cx="8093365" cy="1679755"/>
          </a:xfrm>
          <a:effectLst/>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448965" y="5261460"/>
            <a:ext cx="8093365" cy="763525"/>
          </a:xfrm>
        </p:spPr>
        <p:txBody>
          <a:bodyPr>
            <a:normAutofit/>
          </a:bodyPr>
          <a:lstStyle>
            <a:lvl1pPr marL="0" indent="0" algn="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833015"/>
            <a:ext cx="7940659" cy="610820"/>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0" y="1901949"/>
            <a:ext cx="7940661" cy="4428445"/>
          </a:xfrm>
        </p:spPr>
        <p:txBody>
          <a:bodyPr/>
          <a:lstStyle>
            <a:lvl1pPr algn="l">
              <a:defRPr sz="2800">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09" y="535626"/>
            <a:ext cx="671902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51856"/>
            <a:ext cx="6719020" cy="4275740"/>
          </a:xfrm>
        </p:spPr>
        <p:txBody>
          <a:bodyPr/>
          <a:lstStyle>
            <a:lvl1pPr>
              <a:defRPr sz="28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3014"/>
            <a:ext cx="8229600" cy="58462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833014"/>
            <a:ext cx="8229600" cy="763525"/>
          </a:xfrm>
        </p:spPr>
        <p:txBody>
          <a:bodyPr>
            <a:normAutofit/>
          </a:bodyPr>
          <a:lstStyle>
            <a:lvl1pPr algn="r">
              <a:defRPr sz="3600">
                <a:solidFill>
                  <a:schemeClr val="bg1"/>
                </a:solidFill>
                <a:effectLst>
                  <a:outerShdw blurRad="50800" dist="38100" dir="2700000" algn="tl" rotWithShape="0">
                    <a:prstClr val="black">
                      <a:alpha val="65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6" y="1901949"/>
            <a:ext cx="4123034" cy="571629"/>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26285"/>
            <a:ext cx="4123035"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572001" y="1901950"/>
            <a:ext cx="4106566" cy="571630"/>
          </a:xfrm>
        </p:spPr>
        <p:txBody>
          <a:bodyPr anchor="b"/>
          <a:lstStyle>
            <a:lvl1pPr marL="0" indent="0" algn="l">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572000" y="2626286"/>
            <a:ext cx="4106566" cy="3035058"/>
          </a:xfrm>
        </p:spPr>
        <p:txBody>
          <a:bodyPr/>
          <a:lstStyle>
            <a:lvl1pPr algn="l">
              <a:defRPr sz="2400">
                <a:solidFill>
                  <a:schemeClr val="bg1"/>
                </a:solidFill>
              </a:defRPr>
            </a:lvl1pPr>
            <a:lvl2pPr algn="l">
              <a:defRPr sz="2000">
                <a:solidFill>
                  <a:schemeClr val="bg1"/>
                </a:solidFill>
              </a:defRPr>
            </a:lvl2pPr>
            <a:lvl3pPr algn="l">
              <a:defRPr sz="1800">
                <a:solidFill>
                  <a:schemeClr val="bg1"/>
                </a:solidFill>
              </a:defRPr>
            </a:lvl3pPr>
            <a:lvl4pPr algn="l">
              <a:defRPr sz="1600">
                <a:solidFill>
                  <a:schemeClr val="bg1"/>
                </a:solidFill>
              </a:defRPr>
            </a:lvl4pPr>
            <a:lvl5pPr algn="l">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5/19/2016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lideonline.com/?utm_source=ppt&amp;utm_medium=link&amp;utm_content=lastslide&amp;utm_campaign=ppt" TargetMode="External"/><Relationship Id="rId3" Type="http://schemas.openxmlformats.org/officeDocument/2006/relationships/hyperlink" Target="http://slideonline.com/" TargetMode="External"/><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hyperlink" Target="http://ppttemplate.net/?utm_source=ppt&amp;utm_medium=logo&amp;utm_term=thanksgiving&amp;utm_content=0056&amp;utm_campaign=ppt" TargetMode="External"/><Relationship Id="rId5" Type="http://schemas.openxmlformats.org/officeDocument/2006/relationships/hyperlink" Target="http://ppttemplate.net/?utm_source=ppt&amp;utm_medium=link&amp;utm_term=basic&amp;utm_content=lastslide&amp;utm_campaign=ppt" TargetMode="External"/><Relationship Id="rId4" Type="http://schemas.openxmlformats.org/officeDocument/2006/relationships/hyperlink" Target="https://twitter.com/ppttemplatenet" TargetMode="External"/><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ppttemplate.net/?utm_source=ppt&amp;utm_medium=logo&amp;utm_term=thanksgiving&amp;utm_content=0056&amp;utm_campaign=pp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135" y="3581705"/>
            <a:ext cx="8240196" cy="1679755"/>
          </a:xfrm>
        </p:spPr>
        <p:txBody>
          <a:bodyPr>
            <a:noAutofit/>
          </a:bodyPr>
          <a:lstStyle/>
          <a:p>
            <a:r>
              <a:rPr lang="en-US" dirty="0" smtClean="0"/>
              <a:t>JAVA 3D</a:t>
            </a:r>
            <a:endParaRPr lang="en-US" dirty="0"/>
          </a:p>
        </p:txBody>
      </p:sp>
      <p:sp>
        <p:nvSpPr>
          <p:cNvPr id="3" name="Subtitle 2"/>
          <p:cNvSpPr>
            <a:spLocks noGrp="1"/>
          </p:cNvSpPr>
          <p:nvPr>
            <p:ph type="subTitle" idx="1"/>
          </p:nvPr>
        </p:nvSpPr>
        <p:spPr>
          <a:xfrm>
            <a:off x="296260" y="5261460"/>
            <a:ext cx="8246175" cy="763525"/>
          </a:xfrm>
        </p:spPr>
        <p:txBody>
          <a:bodyPr>
            <a:noAutofit/>
          </a:bodyPr>
          <a:lstStyle/>
          <a:p>
            <a:r>
              <a:rPr lang="en-US" dirty="0" smtClean="0"/>
              <a:t>B. </a:t>
            </a:r>
            <a:r>
              <a:rPr lang="en-US" dirty="0" err="1" smtClean="0"/>
              <a:t>Goffart</a:t>
            </a:r>
            <a:r>
              <a:rPr lang="en-US" dirty="0" smtClean="0"/>
              <a:t> – I. </a:t>
            </a:r>
            <a:r>
              <a:rPr lang="en-US" dirty="0" err="1" smtClean="0"/>
              <a:t>Souleiman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a:t>
            </a:r>
            <a:endParaRPr lang="fr-BE" dirty="0"/>
          </a:p>
        </p:txBody>
      </p:sp>
      <p:sp>
        <p:nvSpPr>
          <p:cNvPr id="3" name="Espace réservé du texte 2"/>
          <p:cNvSpPr>
            <a:spLocks noGrp="1"/>
          </p:cNvSpPr>
          <p:nvPr>
            <p:ph type="body" idx="1"/>
          </p:nvPr>
        </p:nvSpPr>
        <p:spPr/>
        <p:txBody>
          <a:bodyPr/>
          <a:lstStyle/>
          <a:p>
            <a:r>
              <a:rPr lang="fr-BE" dirty="0" smtClean="0"/>
              <a:t>Compilation</a:t>
            </a:r>
            <a:endParaRPr lang="fr-BE" dirty="0"/>
          </a:p>
        </p:txBody>
      </p:sp>
      <p:sp>
        <p:nvSpPr>
          <p:cNvPr id="7" name="Espace réservé du contenu 2"/>
          <p:cNvSpPr>
            <a:spLocks noGrp="1"/>
          </p:cNvSpPr>
          <p:nvPr>
            <p:ph sz="half" idx="2"/>
          </p:nvPr>
        </p:nvSpPr>
        <p:spPr>
          <a:xfrm>
            <a:off x="449264" y="2625725"/>
            <a:ext cx="3970032" cy="2024915"/>
          </a:xfrm>
        </p:spPr>
        <p:txBody>
          <a:bodyPr>
            <a:normAutofit/>
          </a:bodyPr>
          <a:lstStyle/>
          <a:p>
            <a:r>
              <a:rPr lang="fr-BE" dirty="0" err="1" smtClean="0"/>
              <a:t>BranchGroup.compile</a:t>
            </a:r>
            <a:r>
              <a:rPr lang="fr-BE" dirty="0" smtClean="0"/>
              <a:t>() </a:t>
            </a:r>
          </a:p>
          <a:p>
            <a:pPr marL="0" indent="0">
              <a:buNone/>
            </a:pPr>
            <a:r>
              <a:rPr lang="fr-BE" dirty="0" smtClean="0"/>
              <a:t>Optimisation interne </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569" y="2055312"/>
            <a:ext cx="4543998" cy="4161870"/>
          </a:xfrm>
          <a:prstGeom prst="rect">
            <a:avLst/>
          </a:prstGeom>
        </p:spPr>
      </p:pic>
    </p:spTree>
    <p:extLst>
      <p:ext uri="{BB962C8B-B14F-4D97-AF65-F5344CB8AC3E}">
        <p14:creationId xmlns:p14="http://schemas.microsoft.com/office/powerpoint/2010/main" val="3361147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scène : exécution</a:t>
            </a:r>
            <a:endParaRPr lang="fr-BE" dirty="0"/>
          </a:p>
        </p:txBody>
      </p:sp>
      <p:sp>
        <p:nvSpPr>
          <p:cNvPr id="4" name="Espace réservé du contenu 3"/>
          <p:cNvSpPr>
            <a:spLocks noGrp="1"/>
          </p:cNvSpPr>
          <p:nvPr>
            <p:ph idx="1"/>
          </p:nvPr>
        </p:nvSpPr>
        <p:spPr/>
        <p:txBody>
          <a:bodyPr>
            <a:normAutofit/>
          </a:bodyPr>
          <a:lstStyle/>
          <a:p>
            <a:pPr marL="0" indent="0">
              <a:buNone/>
            </a:pPr>
            <a:r>
              <a:rPr lang="fr-BE" dirty="0"/>
              <a:t>Java3D utilise plusieurs threads, asynchrones </a:t>
            </a:r>
            <a:r>
              <a:rPr lang="fr-BE" dirty="0" smtClean="0"/>
              <a:t>et  ind</a:t>
            </a:r>
            <a:r>
              <a:rPr lang="fr-BE" dirty="0"/>
              <a:t>é</a:t>
            </a:r>
            <a:r>
              <a:rPr lang="fr-BE" dirty="0" smtClean="0"/>
              <a:t>pendants </a:t>
            </a:r>
            <a:r>
              <a:rPr lang="fr-BE" dirty="0"/>
              <a:t>:</a:t>
            </a:r>
          </a:p>
          <a:p>
            <a:pPr lvl="1"/>
            <a:r>
              <a:rPr lang="fr-BE" dirty="0" smtClean="0"/>
              <a:t> rendu </a:t>
            </a:r>
            <a:r>
              <a:rPr lang="fr-BE" dirty="0"/>
              <a:t>graphique</a:t>
            </a:r>
          </a:p>
          <a:p>
            <a:pPr lvl="1"/>
            <a:r>
              <a:rPr lang="fr-BE" dirty="0" smtClean="0"/>
              <a:t> rendu </a:t>
            </a:r>
            <a:r>
              <a:rPr lang="fr-BE" dirty="0"/>
              <a:t>sonore</a:t>
            </a:r>
          </a:p>
          <a:p>
            <a:pPr lvl="1"/>
            <a:r>
              <a:rPr lang="fr-BE" dirty="0" smtClean="0"/>
              <a:t> </a:t>
            </a:r>
            <a:r>
              <a:rPr lang="fr-BE" dirty="0"/>
              <a:t>animation du comportement</a:t>
            </a:r>
          </a:p>
          <a:p>
            <a:pPr lvl="1"/>
            <a:r>
              <a:rPr lang="fr-BE" dirty="0" smtClean="0"/>
              <a:t> </a:t>
            </a:r>
            <a:r>
              <a:rPr lang="fr-BE" dirty="0"/>
              <a:t>gestion des </a:t>
            </a:r>
            <a:r>
              <a:rPr lang="fr-BE" dirty="0" smtClean="0"/>
              <a:t>périphériques</a:t>
            </a:r>
            <a:endParaRPr lang="fr-BE" dirty="0"/>
          </a:p>
          <a:p>
            <a:pPr lvl="1"/>
            <a:r>
              <a:rPr lang="fr-BE" dirty="0" smtClean="0"/>
              <a:t> génération </a:t>
            </a:r>
            <a:r>
              <a:rPr lang="fr-BE" dirty="0"/>
              <a:t>des </a:t>
            </a:r>
            <a:r>
              <a:rPr lang="fr-BE" dirty="0" smtClean="0"/>
              <a:t>événements </a:t>
            </a:r>
            <a:r>
              <a:rPr lang="fr-BE" dirty="0"/>
              <a:t>(</a:t>
            </a:r>
            <a:r>
              <a:rPr lang="fr-BE" dirty="0" smtClean="0"/>
              <a:t>détection </a:t>
            </a:r>
            <a:r>
              <a:rPr lang="fr-BE" dirty="0"/>
              <a:t>de collision)</a:t>
            </a:r>
          </a:p>
        </p:txBody>
      </p:sp>
    </p:spTree>
    <p:extLst>
      <p:ext uri="{BB962C8B-B14F-4D97-AF65-F5344CB8AC3E}">
        <p14:creationId xmlns:p14="http://schemas.microsoft.com/office/powerpoint/2010/main" val="2690852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Model de rendu</a:t>
            </a:r>
            <a:endParaRPr lang="fr-BE" dirty="0"/>
          </a:p>
        </p:txBody>
      </p:sp>
      <p:sp>
        <p:nvSpPr>
          <p:cNvPr id="3" name="Espace réservé du texte 2"/>
          <p:cNvSpPr>
            <a:spLocks noGrp="1"/>
          </p:cNvSpPr>
          <p:nvPr>
            <p:ph type="body" idx="1"/>
          </p:nvPr>
        </p:nvSpPr>
        <p:spPr>
          <a:xfrm>
            <a:off x="448966" y="1901949"/>
            <a:ext cx="8398774" cy="571629"/>
          </a:xfrm>
        </p:spPr>
        <p:txBody>
          <a:bodyPr>
            <a:normAutofit/>
          </a:bodyPr>
          <a:lstStyle/>
          <a:p>
            <a:r>
              <a:rPr lang="fr-BE" dirty="0"/>
              <a:t>Existence de trois modèles de rendu </a:t>
            </a:r>
            <a:r>
              <a:rPr lang="fr-BE" dirty="0" smtClean="0"/>
              <a:t>:</a:t>
            </a:r>
            <a:endParaRPr lang="fr-BE" dirty="0"/>
          </a:p>
        </p:txBody>
      </p:sp>
      <p:sp>
        <p:nvSpPr>
          <p:cNvPr id="4" name="Espace réservé du contenu 3"/>
          <p:cNvSpPr>
            <a:spLocks noGrp="1"/>
          </p:cNvSpPr>
          <p:nvPr>
            <p:ph sz="half" idx="2"/>
          </p:nvPr>
        </p:nvSpPr>
        <p:spPr>
          <a:xfrm>
            <a:off x="448965" y="2626284"/>
            <a:ext cx="8398775" cy="3856815"/>
          </a:xfrm>
        </p:spPr>
        <p:txBody>
          <a:bodyPr/>
          <a:lstStyle/>
          <a:p>
            <a:r>
              <a:rPr lang="fr-BE" dirty="0" err="1" smtClean="0"/>
              <a:t>Immediate</a:t>
            </a:r>
            <a:r>
              <a:rPr lang="fr-BE" dirty="0" smtClean="0"/>
              <a:t> </a:t>
            </a:r>
            <a:r>
              <a:rPr lang="fr-BE" dirty="0"/>
              <a:t>mode</a:t>
            </a:r>
          </a:p>
          <a:p>
            <a:r>
              <a:rPr lang="fr-BE" dirty="0" smtClean="0"/>
              <a:t>Retained </a:t>
            </a:r>
            <a:r>
              <a:rPr lang="fr-BE" dirty="0"/>
              <a:t>mode</a:t>
            </a:r>
          </a:p>
          <a:p>
            <a:r>
              <a:rPr lang="fr-BE" dirty="0" smtClean="0"/>
              <a:t>Compiled-Retained </a:t>
            </a:r>
            <a:r>
              <a:rPr lang="fr-BE" dirty="0"/>
              <a:t>mode</a:t>
            </a:r>
          </a:p>
        </p:txBody>
      </p:sp>
    </p:spTree>
    <p:extLst>
      <p:ext uri="{BB962C8B-B14F-4D97-AF65-F5344CB8AC3E}">
        <p14:creationId xmlns:p14="http://schemas.microsoft.com/office/powerpoint/2010/main" val="38001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Formes de base</a:t>
            </a:r>
            <a:endParaRPr lang="fr-BE" dirty="0"/>
          </a:p>
        </p:txBody>
      </p:sp>
      <p:sp>
        <p:nvSpPr>
          <p:cNvPr id="3" name="Espace réservé du texte 2"/>
          <p:cNvSpPr>
            <a:spLocks noGrp="1"/>
          </p:cNvSpPr>
          <p:nvPr>
            <p:ph type="body" idx="1"/>
          </p:nvPr>
        </p:nvSpPr>
        <p:spPr>
          <a:xfrm>
            <a:off x="440731" y="1596539"/>
            <a:ext cx="4123034" cy="571629"/>
          </a:xfrm>
        </p:spPr>
        <p:txBody>
          <a:bodyPr/>
          <a:lstStyle/>
          <a:p>
            <a:r>
              <a:rPr lang="fr-BE" u="sng" dirty="0" smtClean="0"/>
              <a:t>Dérivées de « Primitive »</a:t>
            </a:r>
            <a:endParaRPr lang="fr-BE" u="sng" dirty="0"/>
          </a:p>
        </p:txBody>
      </p:sp>
      <p:sp>
        <p:nvSpPr>
          <p:cNvPr id="4" name="Espace réservé du contenu 3"/>
          <p:cNvSpPr>
            <a:spLocks noGrp="1"/>
          </p:cNvSpPr>
          <p:nvPr>
            <p:ph sz="half" idx="2"/>
          </p:nvPr>
        </p:nvSpPr>
        <p:spPr>
          <a:xfrm>
            <a:off x="448965" y="2323617"/>
            <a:ext cx="4428445" cy="1686704"/>
          </a:xfrm>
        </p:spPr>
        <p:txBody>
          <a:bodyPr>
            <a:normAutofit lnSpcReduction="10000"/>
          </a:bodyPr>
          <a:lstStyle/>
          <a:p>
            <a:r>
              <a:rPr lang="fr-BE" dirty="0" smtClean="0"/>
              <a:t>Parallélipipède (classe « Box »)</a:t>
            </a:r>
          </a:p>
          <a:p>
            <a:r>
              <a:rPr lang="fr-BE" dirty="0" smtClean="0"/>
              <a:t>Sphère (classe « Spere »)</a:t>
            </a:r>
          </a:p>
          <a:p>
            <a:r>
              <a:rPr lang="fr-BE" dirty="0" smtClean="0"/>
              <a:t>Cylindre (classe « Cylinder »)</a:t>
            </a:r>
          </a:p>
          <a:p>
            <a:r>
              <a:rPr lang="fr-BE" dirty="0" smtClean="0"/>
              <a:t>Cône (classe « Cone »)</a:t>
            </a:r>
            <a:endParaRPr lang="fr-BE" dirty="0"/>
          </a:p>
        </p:txBody>
      </p:sp>
      <p:sp>
        <p:nvSpPr>
          <p:cNvPr id="7" name="Espace réservé du texte 2"/>
          <p:cNvSpPr>
            <a:spLocks noGrp="1"/>
          </p:cNvSpPr>
          <p:nvPr>
            <p:ph type="body" idx="1"/>
          </p:nvPr>
        </p:nvSpPr>
        <p:spPr>
          <a:xfrm>
            <a:off x="4113885" y="4212123"/>
            <a:ext cx="3449377" cy="571629"/>
          </a:xfrm>
        </p:spPr>
        <p:txBody>
          <a:bodyPr/>
          <a:lstStyle/>
          <a:p>
            <a:r>
              <a:rPr lang="fr-BE" u="sng" dirty="0" smtClean="0"/>
              <a:t>Dérivées de « Shape3D »</a:t>
            </a:r>
            <a:endParaRPr lang="fr-BE" u="sng" dirty="0"/>
          </a:p>
        </p:txBody>
      </p:sp>
      <p:sp>
        <p:nvSpPr>
          <p:cNvPr id="8" name="Espace réservé du contenu 3"/>
          <p:cNvSpPr>
            <a:spLocks noGrp="1"/>
          </p:cNvSpPr>
          <p:nvPr>
            <p:ph sz="half" idx="2"/>
          </p:nvPr>
        </p:nvSpPr>
        <p:spPr>
          <a:xfrm>
            <a:off x="4113885" y="4937999"/>
            <a:ext cx="4877410" cy="1068935"/>
          </a:xfrm>
        </p:spPr>
        <p:txBody>
          <a:bodyPr/>
          <a:lstStyle/>
          <a:p>
            <a:r>
              <a:rPr lang="fr-BE" dirty="0" smtClean="0"/>
              <a:t>Cube coloré (classe « ColorCube »)</a:t>
            </a:r>
          </a:p>
          <a:p>
            <a:r>
              <a:rPr lang="fr-BE" dirty="0" smtClean="0"/>
              <a:t>Texte 2D (classe « Text2D »)</a:t>
            </a:r>
            <a:endParaRPr lang="fr-BE" dirty="0"/>
          </a:p>
        </p:txBody>
      </p:sp>
    </p:spTree>
    <p:extLst>
      <p:ext uri="{BB962C8B-B14F-4D97-AF65-F5344CB8AC3E}">
        <p14:creationId xmlns:p14="http://schemas.microsoft.com/office/powerpoint/2010/main" val="97729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5605" y="1012974"/>
            <a:ext cx="8229600" cy="763525"/>
          </a:xfrm>
        </p:spPr>
        <p:txBody>
          <a:bodyPr>
            <a:normAutofit/>
          </a:bodyPr>
          <a:lstStyle/>
          <a:p>
            <a:r>
              <a:rPr lang="fr-BE" dirty="0" smtClean="0"/>
              <a:t>Création formes complexes</a:t>
            </a:r>
            <a:endParaRPr lang="fr-BE" dirty="0"/>
          </a:p>
        </p:txBody>
      </p:sp>
      <p:sp>
        <p:nvSpPr>
          <p:cNvPr id="4" name="Espace réservé du contenu 3"/>
          <p:cNvSpPr>
            <a:spLocks noGrp="1"/>
          </p:cNvSpPr>
          <p:nvPr>
            <p:ph sz="half" idx="2"/>
          </p:nvPr>
        </p:nvSpPr>
        <p:spPr>
          <a:xfrm>
            <a:off x="448966" y="1776499"/>
            <a:ext cx="7787954" cy="4859306"/>
          </a:xfrm>
        </p:spPr>
        <p:txBody>
          <a:bodyPr>
            <a:normAutofit/>
          </a:bodyPr>
          <a:lstStyle/>
          <a:p>
            <a:r>
              <a:rPr lang="fr-BE" dirty="0" smtClean="0"/>
              <a:t>Créer une Shape3d</a:t>
            </a:r>
          </a:p>
          <a:p>
            <a:r>
              <a:rPr lang="fr-BE" dirty="0" smtClean="0"/>
              <a:t>Créer une Geometry</a:t>
            </a:r>
          </a:p>
          <a:p>
            <a:pPr lvl="1"/>
            <a:r>
              <a:rPr lang="fr-BE" dirty="0" smtClean="0"/>
              <a:t>PointArray</a:t>
            </a:r>
          </a:p>
          <a:p>
            <a:pPr lvl="1"/>
            <a:r>
              <a:rPr lang="fr-BE" dirty="0" smtClean="0"/>
              <a:t>LineArray</a:t>
            </a:r>
          </a:p>
          <a:p>
            <a:pPr lvl="1"/>
            <a:r>
              <a:rPr lang="fr-BE" dirty="0" smtClean="0"/>
              <a:t>TriangleArray</a:t>
            </a:r>
          </a:p>
          <a:p>
            <a:pPr lvl="1"/>
            <a:r>
              <a:rPr lang="fr-BE" dirty="0" smtClean="0"/>
              <a:t>QuadArray</a:t>
            </a:r>
          </a:p>
          <a:p>
            <a:pPr lvl="1"/>
            <a:r>
              <a:rPr lang="fr-BE" dirty="0" smtClean="0"/>
              <a:t>LineStripArray</a:t>
            </a:r>
          </a:p>
          <a:p>
            <a:pPr lvl="1"/>
            <a:r>
              <a:rPr lang="fr-BE" dirty="0" smtClean="0"/>
              <a:t>TriangleStripArray</a:t>
            </a:r>
          </a:p>
          <a:p>
            <a:pPr lvl="1"/>
            <a:r>
              <a:rPr lang="fr-BE" dirty="0" smtClean="0"/>
              <a:t>TriangleFanArray</a:t>
            </a:r>
          </a:p>
          <a:p>
            <a:r>
              <a:rPr lang="fr-BE" dirty="0" smtClean="0"/>
              <a:t>Possibilité de réutiliser certains points (géométrie indicée) -&gt; optimisation mémoire</a:t>
            </a:r>
          </a:p>
        </p:txBody>
      </p:sp>
    </p:spTree>
    <p:extLst>
      <p:ext uri="{BB962C8B-B14F-4D97-AF65-F5344CB8AC3E}">
        <p14:creationId xmlns:p14="http://schemas.microsoft.com/office/powerpoint/2010/main" val="227781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dirty="0"/>
          </a:p>
        </p:txBody>
      </p:sp>
      <p:sp>
        <p:nvSpPr>
          <p:cNvPr id="3" name="Espace réservé du contenu 2"/>
          <p:cNvSpPr>
            <a:spLocks noGrp="1"/>
          </p:cNvSpPr>
          <p:nvPr>
            <p:ph idx="1"/>
          </p:nvPr>
        </p:nvSpPr>
        <p:spPr/>
        <p:txBody>
          <a:bodyPr/>
          <a:lstStyle/>
          <a:p>
            <a:endParaRPr lang="fr-BE"/>
          </a:p>
        </p:txBody>
      </p:sp>
    </p:spTree>
    <p:extLst>
      <p:ext uri="{BB962C8B-B14F-4D97-AF65-F5344CB8AC3E}">
        <p14:creationId xmlns:p14="http://schemas.microsoft.com/office/powerpoint/2010/main" val="274710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Vocabulaire</a:t>
            </a:r>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p:txBody>
          <a:bodyPr/>
          <a:lstStyle/>
          <a:p>
            <a:r>
              <a:rPr lang="fr-BE" dirty="0" smtClean="0"/>
              <a:t>Primitive : formes </a:t>
            </a:r>
            <a:r>
              <a:rPr lang="fr-BE" dirty="0"/>
              <a:t>géométriques de bases, pouvant être créées sur demande par le logiciel, </a:t>
            </a:r>
            <a:r>
              <a:rPr lang="fr-BE" dirty="0" smtClean="0"/>
              <a:t>mathématiquement </a:t>
            </a:r>
            <a:r>
              <a:rPr lang="fr-BE" dirty="0"/>
              <a:t>parfaites car régies par des formules mathématiques </a:t>
            </a:r>
            <a:endParaRPr lang="fr-BE" dirty="0" smtClean="0"/>
          </a:p>
          <a:p>
            <a:r>
              <a:rPr lang="fr-BE" dirty="0"/>
              <a:t>Maillage </a:t>
            </a:r>
            <a:r>
              <a:rPr lang="fr-BE" dirty="0" smtClean="0"/>
              <a:t>: discrétisation </a:t>
            </a:r>
            <a:r>
              <a:rPr lang="fr-BE" dirty="0"/>
              <a:t>spatiale d’un milieu continu, ou aussi, une modélisation géométrique d’un domaine par des éléments proportionnés finis et bien définis. </a:t>
            </a:r>
          </a:p>
          <a:p>
            <a:endParaRPr lang="fr-BE" dirty="0"/>
          </a:p>
        </p:txBody>
      </p:sp>
    </p:spTree>
    <p:extLst>
      <p:ext uri="{BB962C8B-B14F-4D97-AF65-F5344CB8AC3E}">
        <p14:creationId xmlns:p14="http://schemas.microsoft.com/office/powerpoint/2010/main" val="1848822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Bibliographie</a:t>
            </a:r>
            <a:endParaRPr lang="fr-BE" dirty="0"/>
          </a:p>
        </p:txBody>
      </p:sp>
      <p:sp>
        <p:nvSpPr>
          <p:cNvPr id="3" name="Espace réservé du contenu 2"/>
          <p:cNvSpPr>
            <a:spLocks noGrp="1"/>
          </p:cNvSpPr>
          <p:nvPr>
            <p:ph idx="1"/>
          </p:nvPr>
        </p:nvSpPr>
        <p:spPr/>
        <p:txBody>
          <a:bodyPr>
            <a:normAutofit/>
          </a:bodyPr>
          <a:lstStyle/>
          <a:p>
            <a:endParaRPr lang="fr-BE" dirty="0"/>
          </a:p>
        </p:txBody>
      </p:sp>
    </p:spTree>
    <p:extLst>
      <p:ext uri="{BB962C8B-B14F-4D97-AF65-F5344CB8AC3E}">
        <p14:creationId xmlns:p14="http://schemas.microsoft.com/office/powerpoint/2010/main" val="1411032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BE"/>
          </a:p>
        </p:txBody>
      </p:sp>
      <p:sp>
        <p:nvSpPr>
          <p:cNvPr id="3" name="Espace réservé du texte 2"/>
          <p:cNvSpPr>
            <a:spLocks noGrp="1"/>
          </p:cNvSpPr>
          <p:nvPr>
            <p:ph type="body" idx="1"/>
          </p:nvPr>
        </p:nvSpPr>
        <p:spPr>
          <a:xfrm>
            <a:off x="448965" y="1901949"/>
            <a:ext cx="8229599" cy="610821"/>
          </a:xfrm>
        </p:spPr>
        <p:txBody>
          <a:bodyPr/>
          <a:lstStyle/>
          <a:p>
            <a:r>
              <a:rPr lang="fr-BE" dirty="0" smtClean="0"/>
              <a:t>Bibliographie</a:t>
            </a:r>
            <a:endParaRPr lang="fr-BE" dirty="0"/>
          </a:p>
        </p:txBody>
      </p:sp>
      <p:sp>
        <p:nvSpPr>
          <p:cNvPr id="4" name="Espace réservé du contenu 3"/>
          <p:cNvSpPr>
            <a:spLocks noGrp="1"/>
          </p:cNvSpPr>
          <p:nvPr>
            <p:ph sz="half" idx="2"/>
          </p:nvPr>
        </p:nvSpPr>
        <p:spPr>
          <a:xfrm>
            <a:off x="601670" y="2778987"/>
            <a:ext cx="8076895" cy="3551407"/>
          </a:xfrm>
        </p:spPr>
        <p:txBody>
          <a:bodyPr/>
          <a:lstStyle/>
          <a:p>
            <a:r>
              <a:rPr lang="fr-BE" dirty="0"/>
              <a:t>Nicolas JANEY : </a:t>
            </a:r>
          </a:p>
          <a:p>
            <a:pPr lvl="1"/>
            <a:r>
              <a:rPr lang="fr-BE" dirty="0"/>
              <a:t>LIFC, Département Informatique Université de Franche Comté : http://raphaello.univ-fcomte.fr/IG/Java3D/Java3D.htm</a:t>
            </a:r>
          </a:p>
          <a:p>
            <a:pPr marL="457200" lvl="1" indent="0">
              <a:buNone/>
            </a:pPr>
            <a:r>
              <a:rPr lang="fr-BE" dirty="0"/>
              <a:t>Le site de la communauté Java3D : ✔ https://java3d.dev.java.net/ ➢ Le tutorial Java3D : ✔ http://java.sun.com/developer/onlineTraining/java3d/ </a:t>
            </a:r>
          </a:p>
          <a:p>
            <a:endParaRPr lang="fr-BE" dirty="0"/>
          </a:p>
        </p:txBody>
      </p:sp>
    </p:spTree>
    <p:extLst>
      <p:ext uri="{BB962C8B-B14F-4D97-AF65-F5344CB8AC3E}">
        <p14:creationId xmlns:p14="http://schemas.microsoft.com/office/powerpoint/2010/main" val="3969128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Content Placeholder 1"/>
          <p:cNvSpPr txBox="1">
            <a:spLocks/>
          </p:cNvSpPr>
          <p:nvPr/>
        </p:nvSpPr>
        <p:spPr>
          <a:xfrm>
            <a:off x="4876800" y="2819400"/>
            <a:ext cx="40385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mtClean="0">
                <a:solidFill>
                  <a:prstClr val="black"/>
                </a:solidFill>
              </a:rPr>
              <a:t>Did you know?</a:t>
            </a:r>
          </a:p>
          <a:p>
            <a:pPr marL="0" indent="0" algn="ctr">
              <a:buFontTx/>
              <a:buNone/>
            </a:pPr>
            <a:endParaRPr lang="en-US" sz="1600" smtClean="0">
              <a:solidFill>
                <a:prstClr val="black"/>
              </a:solidFill>
            </a:endParaRPr>
          </a:p>
          <a:p>
            <a:pPr marL="0" indent="0" algn="ctr">
              <a:buFontTx/>
              <a:buNone/>
            </a:pPr>
            <a:r>
              <a:rPr lang="en-US" sz="1600" smtClean="0">
                <a:solidFill>
                  <a:prstClr val="black"/>
                </a:solidFill>
              </a:rPr>
              <a:t>When you finish your PowerPoint presentation, you can upload it to:</a:t>
            </a:r>
          </a:p>
          <a:p>
            <a:pPr marL="0" indent="0" algn="ctr">
              <a:buFontTx/>
              <a:buNone/>
            </a:pPr>
            <a:endParaRPr lang="en-US" sz="160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2400" smtClean="0">
                <a:solidFill>
                  <a:prstClr val="black"/>
                </a:solidFill>
                <a:hlinkClick r:id="rId3"/>
              </a:rPr>
              <a:t>SlideOnline.com</a:t>
            </a:r>
            <a:endParaRPr lang="en-US" sz="2400" dirty="0" smtClean="0">
              <a:solidFill>
                <a:prstClr val="black"/>
              </a:solidFill>
            </a:endParaRPr>
          </a:p>
        </p:txBody>
      </p:sp>
      <p:sp>
        <p:nvSpPr>
          <p:cNvPr id="3" name="Content Placeholder 1"/>
          <p:cNvSpPr txBox="1">
            <a:spLocks/>
          </p:cNvSpPr>
          <p:nvPr/>
        </p:nvSpPr>
        <p:spPr>
          <a:xfrm>
            <a:off x="228600" y="2819400"/>
            <a:ext cx="4190999" cy="3886200"/>
          </a:xfrm>
          <a:prstGeom prst="rect">
            <a:avLst/>
          </a:prstGeom>
          <a:solidFill>
            <a:schemeClr val="tx2">
              <a:lumMod val="60000"/>
              <a:lumOff val="40000"/>
              <a:alpha val="11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dirty="0" smtClean="0">
                <a:solidFill>
                  <a:prstClr val="black"/>
                </a:solidFill>
              </a:rPr>
              <a:t>Congratulations</a:t>
            </a:r>
            <a:endParaRPr lang="en-US" sz="2000" dirty="0" smtClean="0">
              <a:solidFill>
                <a:prstClr val="black"/>
              </a:solidFill>
            </a:endParaRPr>
          </a:p>
          <a:p>
            <a:pPr marL="0" indent="0" algn="ctr">
              <a:buFontTx/>
              <a:buNone/>
            </a:pPr>
            <a:endParaRPr lang="en-US" sz="1600" dirty="0" smtClean="0">
              <a:solidFill>
                <a:prstClr val="black"/>
              </a:solidFill>
            </a:endParaRPr>
          </a:p>
          <a:p>
            <a:pPr marL="0" indent="0" algn="ctr">
              <a:buFontTx/>
              <a:buNone/>
            </a:pPr>
            <a:r>
              <a:rPr lang="en-US" sz="1600" dirty="0" smtClean="0">
                <a:solidFill>
                  <a:prstClr val="black"/>
                </a:solidFill>
              </a:rPr>
              <a:t>You can use this free PowerPoint template for your own presentations.  Follow us on Twitter </a:t>
            </a:r>
            <a:r>
              <a:rPr lang="en-US" sz="1600" dirty="0" smtClean="0">
                <a:solidFill>
                  <a:prstClr val="black"/>
                </a:solidFill>
                <a:hlinkClick r:id="rId4"/>
              </a:rPr>
              <a:t>@</a:t>
            </a:r>
            <a:r>
              <a:rPr lang="en-US" sz="1600" dirty="0" err="1" smtClean="0">
                <a:solidFill>
                  <a:prstClr val="black"/>
                </a:solidFill>
                <a:hlinkClick r:id="rId4"/>
              </a:rPr>
              <a:t>ppttemplatenet</a:t>
            </a:r>
            <a:r>
              <a:rPr lang="en-US" sz="1600" dirty="0" smtClean="0">
                <a:solidFill>
                  <a:prstClr val="black"/>
                </a:solidFill>
              </a:rPr>
              <a:t> </a:t>
            </a:r>
          </a:p>
          <a:p>
            <a:pPr marL="0" indent="0" algn="ctr">
              <a:buFontTx/>
              <a:buNone/>
            </a:pPr>
            <a:endParaRPr lang="en-US" sz="1600" dirty="0" smtClean="0">
              <a:solidFill>
                <a:prstClr val="black"/>
              </a:solidFill>
            </a:endParaRPr>
          </a:p>
          <a:p>
            <a:pPr marL="0" indent="0" algn="ctr">
              <a:buFontTx/>
              <a:buNone/>
            </a:pPr>
            <a:r>
              <a:rPr lang="en-US" sz="2400" dirty="0" smtClean="0">
                <a:solidFill>
                  <a:prstClr val="black"/>
                </a:solidFill>
                <a:hlinkClick r:id="rId5"/>
              </a:rPr>
              <a:t>PPTTemplate.net</a:t>
            </a:r>
            <a:endParaRPr lang="en-US" sz="2400" dirty="0" smtClean="0">
              <a:solidFill>
                <a:prstClr val="black"/>
              </a:solidFill>
            </a:endParaRPr>
          </a:p>
        </p:txBody>
      </p:sp>
      <p:sp>
        <p:nvSpPr>
          <p:cNvPr id="12" name="Rectangle 11"/>
          <p:cNvSpPr/>
          <p:nvPr/>
        </p:nvSpPr>
        <p:spPr>
          <a:xfrm>
            <a:off x="-3629" y="1135093"/>
            <a:ext cx="9144000" cy="9561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457200" y="1092686"/>
            <a:ext cx="853971" cy="1040914"/>
            <a:chOff x="6522100" y="381000"/>
            <a:chExt cx="1250300" cy="1524000"/>
          </a:xfrm>
        </p:grpSpPr>
        <p:sp>
          <p:nvSpPr>
            <p:cNvPr id="14" name="Freeform 13"/>
            <p:cNvSpPr/>
            <p:nvPr userDrawn="1"/>
          </p:nvSpPr>
          <p:spPr>
            <a:xfrm>
              <a:off x="7695029"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Isosceles Triangle 14"/>
            <p:cNvSpPr/>
            <p:nvPr userDrawn="1"/>
          </p:nvSpPr>
          <p:spPr>
            <a:xfrm flipV="1">
              <a:off x="6550567" y="381000"/>
              <a:ext cx="1193067" cy="762000"/>
            </a:xfrm>
            <a:prstGeom prst="triangle">
              <a:avLst/>
            </a:prstGeom>
            <a:solidFill>
              <a:srgbClr val="00B0F0">
                <a:alpha val="86667"/>
              </a:srgbClr>
            </a:solidFill>
            <a:ln>
              <a:noFill/>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 name="Freeform 15"/>
            <p:cNvSpPr/>
            <p:nvPr userDrawn="1"/>
          </p:nvSpPr>
          <p:spPr>
            <a:xfrm flipH="1">
              <a:off x="6522100" y="381116"/>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Freeform 16"/>
            <p:cNvSpPr/>
            <p:nvPr userDrawn="1"/>
          </p:nvSpPr>
          <p:spPr>
            <a:xfrm flipV="1">
              <a:off x="7695029"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Freeform 17"/>
            <p:cNvSpPr/>
            <p:nvPr userDrawn="1"/>
          </p:nvSpPr>
          <p:spPr>
            <a:xfrm flipH="1" flipV="1">
              <a:off x="6522100" y="1843029"/>
              <a:ext cx="77371" cy="61971"/>
            </a:xfrm>
            <a:custGeom>
              <a:avLst/>
              <a:gdLst/>
              <a:ahLst/>
              <a:cxnLst/>
              <a:rect l="l" t="t" r="r" b="b"/>
              <a:pathLst>
                <a:path w="242596" h="194310">
                  <a:moveTo>
                    <a:pt x="150495" y="0"/>
                  </a:moveTo>
                  <a:lnTo>
                    <a:pt x="152682" y="2754"/>
                  </a:lnTo>
                  <a:lnTo>
                    <a:pt x="242596" y="194310"/>
                  </a:lnTo>
                  <a:lnTo>
                    <a:pt x="0" y="19431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Isosceles Triangle 18"/>
            <p:cNvSpPr/>
            <p:nvPr userDrawn="1"/>
          </p:nvSpPr>
          <p:spPr>
            <a:xfrm>
              <a:off x="6550567" y="1143000"/>
              <a:ext cx="1193067" cy="762000"/>
            </a:xfrm>
            <a:prstGeom prst="triangle">
              <a:avLst/>
            </a:prstGeom>
            <a:solidFill>
              <a:srgbClr val="00B0F0">
                <a:alpha val="86667"/>
              </a:srgbClr>
            </a:solidFill>
            <a:ln>
              <a:noFill/>
            </a:ln>
            <a:effectLst>
              <a:outerShdw blurRad="889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0" name="Title 1"/>
          <p:cNvSpPr txBox="1">
            <a:spLocks/>
          </p:cNvSpPr>
          <p:nvPr/>
        </p:nvSpPr>
        <p:spPr>
          <a:xfrm>
            <a:off x="1905000" y="1288210"/>
            <a:ext cx="68580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r"/>
            <a:r>
              <a:rPr lang="en-US" smtClean="0"/>
              <a:t>Download More Free PowerPoint Templates</a:t>
            </a:r>
            <a:endParaRPr lang="en-US"/>
          </a:p>
        </p:txBody>
      </p:sp>
      <p:pic>
        <p:nvPicPr>
          <p:cNvPr id="21" name="Picture 2" descr="E:\cloud\drive\websites\ppttemplate\ppt\logo-ppttemplate.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75" y="5719575"/>
            <a:ext cx="3314701" cy="714375"/>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457200" y="304800"/>
            <a:ext cx="77724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r>
              <a:rPr lang="en-US" smtClean="0">
                <a:solidFill>
                  <a:schemeClr val="tx1"/>
                </a:solidFill>
                <a:effectLst/>
              </a:rPr>
              <a:t>And now what?</a:t>
            </a:r>
            <a:endParaRPr lang="en-US">
              <a:solidFill>
                <a:schemeClr val="tx1"/>
              </a:solidFill>
              <a:effectLst/>
            </a:endParaRPr>
          </a:p>
        </p:txBody>
      </p:sp>
      <p:pic>
        <p:nvPicPr>
          <p:cNvPr id="1027" name="Picture 3" descr="E:\cloud\drive\websites\ppttemplate\ppt\logo-slideonline.png">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5791200"/>
            <a:ext cx="3474720" cy="723900"/>
          </a:xfrm>
          <a:prstGeom prst="rect">
            <a:avLst/>
          </a:prstGeom>
          <a:noFill/>
          <a:extLst>
            <a:ext uri="{909E8E84-426E-40DD-AFC4-6F175D3DCCD1}">
              <a14:hiddenFill xmlns:a14="http://schemas.microsoft.com/office/drawing/2010/main">
                <a:solidFill>
                  <a:srgbClr val="FFFFFF"/>
                </a:solidFill>
              </a14:hiddenFill>
            </a:ext>
          </a:extLst>
        </p:spPr>
      </p:pic>
      <p:sp>
        <p:nvSpPr>
          <p:cNvPr id="26" name="Title 1"/>
          <p:cNvSpPr txBox="1">
            <a:spLocks/>
          </p:cNvSpPr>
          <p:nvPr/>
        </p:nvSpPr>
        <p:spPr>
          <a:xfrm>
            <a:off x="228600" y="2133600"/>
            <a:ext cx="8686800" cy="619386"/>
          </a:xfrm>
          <a:prstGeom prst="rect">
            <a:avLst/>
          </a:prstGeom>
        </p:spPr>
        <p:txBody>
          <a:bodyPr vert="horz" lIns="91440" tIns="45720" rIns="91440" bIns="45720" rtlCol="0" anchor="ctr">
            <a:noAutofit/>
          </a:bodyPr>
          <a:lstStyle>
            <a:lvl1pPr algn="l" defTabSz="914400" rtl="0" eaLnBrk="1" latinLnBrk="0" hangingPunct="1">
              <a:spcBef>
                <a:spcPct val="0"/>
              </a:spcBef>
              <a:buNone/>
              <a:defRPr lang="en-US" sz="2400" kern="1200">
                <a:solidFill>
                  <a:schemeClr val="bg1"/>
                </a:solidFill>
                <a:effectLst>
                  <a:outerShdw blurRad="50800" dist="38100" dir="5400000" algn="t" rotWithShape="0">
                    <a:prstClr val="black"/>
                  </a:outerShdw>
                </a:effectLst>
                <a:latin typeface="Arial" pitchFamily="34" charset="0"/>
                <a:ea typeface="+mj-ea"/>
                <a:cs typeface="Arial" pitchFamily="34" charset="0"/>
              </a:defRPr>
            </a:lvl1pPr>
          </a:lstStyle>
          <a:p>
            <a:pPr algn="ctr"/>
            <a:r>
              <a:rPr lang="en-US" sz="1400" smtClean="0">
                <a:solidFill>
                  <a:schemeClr val="tx1"/>
                </a:solidFill>
                <a:effectLst/>
              </a:rPr>
              <a:t>You can safely delete this slide, but please consider to read below:</a:t>
            </a:r>
            <a:endParaRPr lang="en-US" sz="1400">
              <a:solidFill>
                <a:schemeClr val="tx1"/>
              </a:solidFill>
              <a:effectLst/>
            </a:endParaRPr>
          </a:p>
        </p:txBody>
      </p:sp>
    </p:spTree>
    <p:extLst>
      <p:ext uri="{BB962C8B-B14F-4D97-AF65-F5344CB8AC3E}">
        <p14:creationId xmlns:p14="http://schemas.microsoft.com/office/powerpoint/2010/main" val="4292739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527605"/>
            <a:ext cx="7940659" cy="763524"/>
          </a:xfrm>
        </p:spPr>
        <p:txBody>
          <a:bodyPr>
            <a:normAutofit/>
          </a:bodyPr>
          <a:lstStyle/>
          <a:p>
            <a:r>
              <a:rPr lang="en-US" dirty="0" smtClean="0"/>
              <a:t>Slide Title</a:t>
            </a:r>
            <a:endParaRPr lang="en-US" dirty="0"/>
          </a:p>
        </p:txBody>
      </p:sp>
      <p:sp>
        <p:nvSpPr>
          <p:cNvPr id="3" name="Content Placeholder 2"/>
          <p:cNvSpPr>
            <a:spLocks noGrp="1"/>
          </p:cNvSpPr>
          <p:nvPr>
            <p:ph idx="1"/>
          </p:nvPr>
        </p:nvSpPr>
        <p:spPr/>
        <p:txBody>
          <a:bodyPr/>
          <a:lstStyle/>
          <a:p>
            <a:r>
              <a:rPr lang="en-US" dirty="0" smtClean="0">
                <a:solidFill>
                  <a:schemeClr val="bg1"/>
                </a:solidFill>
              </a:rPr>
              <a:t>Make Effective Presentations</a:t>
            </a:r>
          </a:p>
          <a:p>
            <a:r>
              <a:rPr lang="en-US" dirty="0" smtClean="0">
                <a:solidFill>
                  <a:schemeClr val="bg1"/>
                </a:solidFill>
              </a:rPr>
              <a:t>Using Awesome Backgrounds</a:t>
            </a:r>
          </a:p>
          <a:p>
            <a:r>
              <a:rPr lang="en-US" dirty="0" smtClean="0">
                <a:solidFill>
                  <a:schemeClr val="bg1"/>
                </a:solidFill>
              </a:rPr>
              <a:t>Engage your Audience</a:t>
            </a:r>
          </a:p>
          <a:p>
            <a:r>
              <a:rPr lang="en-US" dirty="0" smtClean="0">
                <a:solidFill>
                  <a:schemeClr val="bg1"/>
                </a:solidFill>
              </a:rPr>
              <a:t>Capture Audience Attention</a:t>
            </a:r>
          </a:p>
          <a:p>
            <a:endParaRPr lang="en-US" dirty="0" smtClean="0"/>
          </a:p>
          <a:p>
            <a:endParaRPr lang="en-US" dirty="0"/>
          </a:p>
        </p:txBody>
      </p:sp>
      <p:pic>
        <p:nvPicPr>
          <p:cNvPr id="4"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a:bodyPr>
          <a:lstStyle/>
          <a:p>
            <a:r>
              <a:rPr lang="fr-BE" dirty="0"/>
              <a:t>API Java de Sun destinée à l’affichage 3D sous Java </a:t>
            </a:r>
            <a:endParaRPr lang="fr-BE" dirty="0" smtClean="0"/>
          </a:p>
          <a:p>
            <a:r>
              <a:rPr lang="fr-BE" dirty="0" smtClean="0"/>
              <a:t> </a:t>
            </a:r>
            <a:r>
              <a:rPr lang="fr-BE" dirty="0"/>
              <a:t>Destiné à l’écriture d’applications et </a:t>
            </a:r>
            <a:r>
              <a:rPr lang="fr-BE" dirty="0" smtClean="0"/>
              <a:t>d’Applets</a:t>
            </a:r>
          </a:p>
          <a:p>
            <a:r>
              <a:rPr lang="fr-BE" dirty="0" smtClean="0"/>
              <a:t> </a:t>
            </a:r>
            <a:r>
              <a:rPr lang="fr-BE" dirty="0"/>
              <a:t>Conçu dans le but de faciliter la programmation d'environnements 3D </a:t>
            </a:r>
          </a:p>
          <a:p>
            <a:r>
              <a:rPr lang="fr-BE" dirty="0" smtClean="0"/>
              <a:t> </a:t>
            </a:r>
            <a:r>
              <a:rPr lang="fr-BE" dirty="0"/>
              <a:t>Justifié par la portabilité de Java qui permet la portabilité des applications </a:t>
            </a:r>
            <a:endParaRPr lang="fr-BE" dirty="0" smtClean="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Historique</a:t>
            </a:r>
            <a:endParaRPr lang="en-US" dirty="0"/>
          </a:p>
        </p:txBody>
      </p:sp>
      <p:sp>
        <p:nvSpPr>
          <p:cNvPr id="5" name="Content Placeholder 4"/>
          <p:cNvSpPr>
            <a:spLocks noGrp="1"/>
          </p:cNvSpPr>
          <p:nvPr>
            <p:ph idx="1"/>
          </p:nvPr>
        </p:nvSpPr>
        <p:spPr/>
        <p:txBody>
          <a:bodyPr>
            <a:normAutofit/>
          </a:bodyPr>
          <a:lstStyle/>
          <a:p>
            <a:r>
              <a:rPr lang="fr-BE" dirty="0" smtClean="0"/>
              <a:t>1996 Lancement du projet par Intel, Sun, </a:t>
            </a:r>
            <a:r>
              <a:rPr lang="fr-BE" dirty="0" err="1" smtClean="0"/>
              <a:t>Silicon</a:t>
            </a:r>
            <a:r>
              <a:rPr lang="fr-BE" dirty="0" smtClean="0"/>
              <a:t> </a:t>
            </a:r>
            <a:r>
              <a:rPr lang="fr-BE" dirty="0" err="1" smtClean="0"/>
              <a:t>Graphics</a:t>
            </a:r>
            <a:r>
              <a:rPr lang="fr-BE" dirty="0" smtClean="0"/>
              <a:t> et Apple.</a:t>
            </a:r>
          </a:p>
          <a:p>
            <a:r>
              <a:rPr lang="fr-BE" dirty="0" smtClean="0"/>
              <a:t>1998 :  première version.</a:t>
            </a:r>
            <a:endParaRPr lang="fr-BE" dirty="0"/>
          </a:p>
          <a:p>
            <a:r>
              <a:rPr lang="en-US" dirty="0" smtClean="0"/>
              <a:t>2003-2004 : Arrêt du projet.</a:t>
            </a:r>
          </a:p>
          <a:p>
            <a:r>
              <a:rPr lang="en-US" dirty="0" smtClean="0"/>
              <a:t>2004  : le projet est </a:t>
            </a:r>
            <a:r>
              <a:rPr lang="en-US" dirty="0"/>
              <a:t>devenu Open Source. </a:t>
            </a:r>
            <a:endParaRPr lang="fr-BE" dirty="0"/>
          </a:p>
          <a:p>
            <a:r>
              <a:rPr lang="en-US" dirty="0"/>
              <a:t>Current version 1.5.2 </a:t>
            </a:r>
            <a:r>
              <a:rPr lang="en-US" dirty="0" smtClean="0"/>
              <a:t>3.</a:t>
            </a:r>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1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763525"/>
          </a:xfrm>
        </p:spPr>
        <p:txBody>
          <a:bodyPr>
            <a:normAutofit/>
          </a:bodyPr>
          <a:lstStyle/>
          <a:p>
            <a:r>
              <a:rPr lang="en-US" dirty="0" smtClean="0"/>
              <a:t>Installation</a:t>
            </a:r>
            <a:endParaRPr lang="en-US" dirty="0"/>
          </a:p>
        </p:txBody>
      </p:sp>
      <p:sp>
        <p:nvSpPr>
          <p:cNvPr id="6" name="Content Placeholder 5"/>
          <p:cNvSpPr>
            <a:spLocks noGrp="1"/>
          </p:cNvSpPr>
          <p:nvPr>
            <p:ph sz="half" idx="2"/>
          </p:nvPr>
        </p:nvSpPr>
        <p:spPr>
          <a:xfrm>
            <a:off x="448965" y="2054655"/>
            <a:ext cx="8398775" cy="3035058"/>
          </a:xfrm>
        </p:spPr>
        <p:txBody>
          <a:bodyPr/>
          <a:lstStyle/>
          <a:p>
            <a:r>
              <a:rPr lang="fr-BE" dirty="0"/>
              <a:t>J2SE SDK (Java 2 Standard Edition Software </a:t>
            </a:r>
            <a:r>
              <a:rPr lang="fr-BE" dirty="0" err="1"/>
              <a:t>Development</a:t>
            </a:r>
            <a:r>
              <a:rPr lang="fr-BE" dirty="0"/>
              <a:t> Kit) : JRE + le JDK + Virtual Machine</a:t>
            </a:r>
          </a:p>
          <a:p>
            <a:r>
              <a:rPr lang="fr-BE" dirty="0"/>
              <a:t>Java 3D </a:t>
            </a:r>
            <a:r>
              <a:rPr lang="fr-BE" dirty="0" smtClean="0"/>
              <a:t>development </a:t>
            </a:r>
            <a:r>
              <a:rPr lang="fr-BE" dirty="0"/>
              <a:t>kit : http://www.oracle.com/technetwork/articles/javase/index-jsp-138252.html</a:t>
            </a:r>
          </a:p>
          <a:p>
            <a:endParaRPr lang="en-US" dirty="0" smtClean="0"/>
          </a:p>
          <a:p>
            <a:endParaRPr lang="en-US" dirty="0"/>
          </a:p>
        </p:txBody>
      </p:sp>
      <p:pic>
        <p:nvPicPr>
          <p:cNvPr id="9"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Principales fonctionalités</a:t>
            </a:r>
            <a:endParaRPr lang="en-US" dirty="0"/>
          </a:p>
        </p:txBody>
      </p:sp>
      <p:sp>
        <p:nvSpPr>
          <p:cNvPr id="5" name="Content Placeholder 4"/>
          <p:cNvSpPr>
            <a:spLocks noGrp="1"/>
          </p:cNvSpPr>
          <p:nvPr>
            <p:ph idx="1"/>
          </p:nvPr>
        </p:nvSpPr>
        <p:spPr>
          <a:xfrm>
            <a:off x="1976015" y="1443835"/>
            <a:ext cx="6719020" cy="4886560"/>
          </a:xfrm>
        </p:spPr>
        <p:txBody>
          <a:bodyPr>
            <a:normAutofit fontScale="47500" lnSpcReduction="20000"/>
          </a:bodyPr>
          <a:lstStyle/>
          <a:p>
            <a:r>
              <a:rPr lang="fr-BE" sz="4600" dirty="0"/>
              <a:t>Modélisation et affichage 3D de scènes </a:t>
            </a:r>
            <a:endParaRPr lang="fr-BE" sz="4600" dirty="0" smtClean="0"/>
          </a:p>
          <a:p>
            <a:pPr lvl="1"/>
            <a:r>
              <a:rPr lang="fr-BE" sz="4200" dirty="0" smtClean="0">
                <a:solidFill>
                  <a:schemeClr val="tx1"/>
                </a:solidFill>
              </a:rPr>
              <a:t>moteur </a:t>
            </a:r>
            <a:r>
              <a:rPr lang="fr-BE" sz="4200" dirty="0">
                <a:solidFill>
                  <a:schemeClr val="tx1"/>
                </a:solidFill>
              </a:rPr>
              <a:t>de rendu: Z-Buffer  </a:t>
            </a:r>
            <a:r>
              <a:rPr lang="fr-BE" sz="4200" dirty="0" smtClean="0">
                <a:solidFill>
                  <a:schemeClr val="tx1"/>
                </a:solidFill>
              </a:rPr>
              <a:t>et ombrage </a:t>
            </a:r>
            <a:r>
              <a:rPr lang="fr-BE" sz="4200" dirty="0">
                <a:solidFill>
                  <a:schemeClr val="tx1"/>
                </a:solidFill>
              </a:rPr>
              <a:t>de Gouraud </a:t>
            </a:r>
            <a:r>
              <a:rPr lang="fr-BE" sz="4200" dirty="0" smtClean="0">
                <a:solidFill>
                  <a:schemeClr val="tx1"/>
                </a:solidFill>
              </a:rPr>
              <a:t>étendu.</a:t>
            </a:r>
            <a:endParaRPr lang="fr-BE" sz="4200" dirty="0">
              <a:solidFill>
                <a:schemeClr val="tx1"/>
              </a:solidFill>
            </a:endParaRPr>
          </a:p>
          <a:p>
            <a:r>
              <a:rPr lang="fr-BE" sz="4600" dirty="0" smtClean="0"/>
              <a:t>Notion </a:t>
            </a:r>
            <a:r>
              <a:rPr lang="fr-BE" sz="4600" dirty="0"/>
              <a:t>de "</a:t>
            </a:r>
            <a:r>
              <a:rPr lang="fr-BE" sz="4600" dirty="0" err="1"/>
              <a:t>Behaviors</a:t>
            </a:r>
            <a:r>
              <a:rPr lang="fr-BE" sz="4600" dirty="0"/>
              <a:t>": </a:t>
            </a:r>
          </a:p>
          <a:p>
            <a:pPr lvl="1"/>
            <a:r>
              <a:rPr lang="fr-BE" sz="4200" dirty="0" smtClean="0">
                <a:solidFill>
                  <a:schemeClr val="tx1"/>
                </a:solidFill>
              </a:rPr>
              <a:t>Possibilité </a:t>
            </a:r>
            <a:r>
              <a:rPr lang="fr-BE" sz="4200" dirty="0">
                <a:solidFill>
                  <a:schemeClr val="tx1"/>
                </a:solidFill>
              </a:rPr>
              <a:t>d'implanter des comportements spécifiques programmés.</a:t>
            </a:r>
          </a:p>
          <a:p>
            <a:r>
              <a:rPr lang="fr-BE" sz="4600" dirty="0"/>
              <a:t>Notion d'"</a:t>
            </a:r>
            <a:r>
              <a:rPr lang="fr-BE" sz="4600" dirty="0" err="1"/>
              <a:t>Interpolator</a:t>
            </a:r>
            <a:r>
              <a:rPr lang="fr-BE" sz="4600" dirty="0" smtClean="0"/>
              <a:t>":</a:t>
            </a:r>
          </a:p>
          <a:p>
            <a:pPr lvl="1"/>
            <a:r>
              <a:rPr lang="fr-BE" sz="2900" dirty="0" smtClean="0">
                <a:solidFill>
                  <a:schemeClr val="tx1"/>
                </a:solidFill>
              </a:rPr>
              <a:t> </a:t>
            </a:r>
            <a:r>
              <a:rPr lang="fr-BE" sz="4200" dirty="0">
                <a:solidFill>
                  <a:schemeClr val="tx1"/>
                </a:solidFill>
              </a:rPr>
              <a:t>Possibilité de "brancher" l'heure du système sur les variables définissant une scène -&gt; animations.</a:t>
            </a:r>
          </a:p>
          <a:p>
            <a:r>
              <a:rPr lang="fr-BE" sz="4600" dirty="0"/>
              <a:t>Détection des collisions entre objets.</a:t>
            </a:r>
          </a:p>
          <a:p>
            <a:r>
              <a:rPr lang="fr-BE" sz="4600" dirty="0" smtClean="0"/>
              <a:t>Fonctionnalités </a:t>
            </a:r>
            <a:r>
              <a:rPr lang="fr-BE" sz="4600" dirty="0"/>
              <a:t>de l'informatique graphique classique:</a:t>
            </a:r>
          </a:p>
          <a:p>
            <a:pPr lvl="1"/>
            <a:r>
              <a:rPr lang="fr-BE" sz="4200" dirty="0">
                <a:solidFill>
                  <a:schemeClr val="tx1"/>
                </a:solidFill>
              </a:rPr>
              <a:t>brouillard</a:t>
            </a:r>
          </a:p>
          <a:p>
            <a:pPr lvl="1"/>
            <a:r>
              <a:rPr lang="fr-BE" sz="4200" dirty="0" err="1">
                <a:solidFill>
                  <a:schemeClr val="tx1"/>
                </a:solidFill>
              </a:rPr>
              <a:t>antialiasing</a:t>
            </a:r>
            <a:endParaRPr lang="fr-BE" sz="4200" dirty="0">
              <a:solidFill>
                <a:schemeClr val="tx1"/>
              </a:solidFill>
            </a:endParaRPr>
          </a:p>
          <a:p>
            <a:pPr lvl="1"/>
            <a:r>
              <a:rPr lang="fr-BE" sz="4200" dirty="0">
                <a:solidFill>
                  <a:schemeClr val="tx1"/>
                </a:solidFill>
              </a:rPr>
              <a:t>...</a:t>
            </a:r>
          </a:p>
          <a:p>
            <a:r>
              <a:rPr lang="fr-BE" sz="4600" dirty="0"/>
              <a:t>Gestion des sons dans un environnement 3D.</a:t>
            </a:r>
          </a:p>
          <a:p>
            <a:endParaRPr lang="fr-BE" dirty="0"/>
          </a:p>
        </p:txBody>
      </p:sp>
      <p:pic>
        <p:nvPicPr>
          <p:cNvPr id="6" name="Picture 2" descr="E:\cloud\drive\websites\ppttemplate\ppt\logo-ppttemplate.pn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8674" y="6531587"/>
            <a:ext cx="1161288" cy="25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a:t>Graphe de scène</a:t>
            </a:r>
          </a:p>
        </p:txBody>
      </p:sp>
      <p:sp>
        <p:nvSpPr>
          <p:cNvPr id="3" name="Espace réservé du contenu 2"/>
          <p:cNvSpPr>
            <a:spLocks noGrp="1"/>
          </p:cNvSpPr>
          <p:nvPr>
            <p:ph idx="1"/>
          </p:nvPr>
        </p:nvSpPr>
        <p:spPr>
          <a:xfrm>
            <a:off x="1823309" y="1451855"/>
            <a:ext cx="7177135" cy="4573129"/>
          </a:xfrm>
        </p:spPr>
        <p:txBody>
          <a:bodyPr>
            <a:normAutofit/>
          </a:bodyPr>
          <a:lstStyle/>
          <a:p>
            <a:r>
              <a:rPr lang="fr-BE" dirty="0"/>
              <a:t>Une application Java3D doit construire un graphe de </a:t>
            </a:r>
            <a:r>
              <a:rPr lang="fr-BE" dirty="0" smtClean="0"/>
              <a:t>scène acyclique dont la racine est un univers (structure d’arbre)</a:t>
            </a:r>
          </a:p>
          <a:p>
            <a:r>
              <a:rPr lang="fr-BE" dirty="0" smtClean="0"/>
              <a:t>2 types de nœuds : </a:t>
            </a:r>
          </a:p>
          <a:p>
            <a:pPr lvl="1"/>
            <a:r>
              <a:rPr lang="fr-BE" dirty="0" smtClean="0"/>
              <a:t> les groupes 1 parent x enfants</a:t>
            </a:r>
          </a:p>
          <a:p>
            <a:pPr marL="914400" lvl="2" indent="0">
              <a:buNone/>
            </a:pPr>
            <a:r>
              <a:rPr lang="fr-BE" sz="2000" dirty="0" smtClean="0">
                <a:solidFill>
                  <a:schemeClr val="bg2">
                    <a:lumMod val="10000"/>
                  </a:schemeClr>
                </a:solidFill>
              </a:rPr>
              <a:t>Group-&gt;[ BranchGroup  - </a:t>
            </a:r>
            <a:r>
              <a:rPr lang="fr-BE" sz="2000" dirty="0" err="1" smtClean="0">
                <a:solidFill>
                  <a:schemeClr val="bg2">
                    <a:lumMod val="10000"/>
                  </a:schemeClr>
                </a:solidFill>
              </a:rPr>
              <a:t>TransformGroup</a:t>
            </a:r>
            <a:r>
              <a:rPr lang="fr-BE" sz="2000" dirty="0" smtClean="0">
                <a:solidFill>
                  <a:schemeClr val="bg2">
                    <a:lumMod val="10000"/>
                  </a:schemeClr>
                </a:solidFill>
              </a:rPr>
              <a:t>  –  </a:t>
            </a:r>
            <a:r>
              <a:rPr lang="fr-BE" sz="2000" dirty="0" err="1" smtClean="0">
                <a:solidFill>
                  <a:schemeClr val="bg2">
                    <a:lumMod val="10000"/>
                  </a:schemeClr>
                </a:solidFill>
              </a:rPr>
              <a:t>Primitves</a:t>
            </a:r>
            <a:r>
              <a:rPr lang="fr-BE" sz="2000" dirty="0" smtClean="0">
                <a:solidFill>
                  <a:schemeClr val="bg2">
                    <a:lumMod val="10000"/>
                  </a:schemeClr>
                </a:solidFill>
              </a:rPr>
              <a:t> ]</a:t>
            </a:r>
          </a:p>
          <a:p>
            <a:pPr lvl="1"/>
            <a:r>
              <a:rPr lang="fr-BE" dirty="0" smtClean="0"/>
              <a:t> les </a:t>
            </a:r>
            <a:r>
              <a:rPr lang="fr-BE" dirty="0"/>
              <a:t>feuilles </a:t>
            </a:r>
            <a:r>
              <a:rPr lang="fr-BE" dirty="0" smtClean="0"/>
              <a:t>1 parent 0 enfants</a:t>
            </a:r>
          </a:p>
          <a:p>
            <a:pPr marL="914400" lvl="2" indent="0">
              <a:buNone/>
            </a:pPr>
            <a:r>
              <a:rPr lang="fr-BE" sz="2000" dirty="0" smtClean="0">
                <a:solidFill>
                  <a:schemeClr val="bg2">
                    <a:lumMod val="10000"/>
                  </a:schemeClr>
                </a:solidFill>
              </a:rPr>
              <a:t>Leaf-&gt; [ BackGround -</a:t>
            </a:r>
            <a:r>
              <a:rPr lang="fr-BE" sz="2000" dirty="0">
                <a:solidFill>
                  <a:schemeClr val="bg2">
                    <a:lumMod val="10000"/>
                  </a:schemeClr>
                </a:solidFill>
              </a:rPr>
              <a:t> </a:t>
            </a:r>
            <a:r>
              <a:rPr lang="fr-BE" sz="2000" dirty="0" smtClean="0">
                <a:solidFill>
                  <a:schemeClr val="bg2">
                    <a:lumMod val="10000"/>
                  </a:schemeClr>
                </a:solidFill>
              </a:rPr>
              <a:t>Behavior</a:t>
            </a:r>
            <a:r>
              <a:rPr lang="fr-BE" sz="2000" dirty="0">
                <a:solidFill>
                  <a:schemeClr val="bg2">
                    <a:lumMod val="10000"/>
                  </a:schemeClr>
                </a:solidFill>
              </a:rPr>
              <a:t> </a:t>
            </a:r>
            <a:r>
              <a:rPr lang="fr-BE" sz="2000" dirty="0" smtClean="0">
                <a:solidFill>
                  <a:schemeClr val="bg2">
                    <a:lumMod val="10000"/>
                  </a:schemeClr>
                </a:solidFill>
              </a:rPr>
              <a:t>-</a:t>
            </a:r>
            <a:r>
              <a:rPr lang="fr-BE" sz="2000" dirty="0">
                <a:solidFill>
                  <a:schemeClr val="bg2">
                    <a:lumMod val="10000"/>
                  </a:schemeClr>
                </a:solidFill>
              </a:rPr>
              <a:t> </a:t>
            </a:r>
            <a:r>
              <a:rPr lang="fr-BE" sz="2000" dirty="0" smtClean="0">
                <a:solidFill>
                  <a:schemeClr val="bg2">
                    <a:lumMod val="10000"/>
                  </a:schemeClr>
                </a:solidFill>
              </a:rPr>
              <a:t>Light -</a:t>
            </a:r>
            <a:r>
              <a:rPr lang="fr-BE" sz="2000" dirty="0">
                <a:solidFill>
                  <a:schemeClr val="bg2">
                    <a:lumMod val="10000"/>
                  </a:schemeClr>
                </a:solidFill>
              </a:rPr>
              <a:t> </a:t>
            </a:r>
            <a:r>
              <a:rPr lang="fr-BE" sz="2000" dirty="0" smtClean="0">
                <a:solidFill>
                  <a:schemeClr val="bg2">
                    <a:lumMod val="10000"/>
                  </a:schemeClr>
                </a:solidFill>
              </a:rPr>
              <a:t>Shape3D ]</a:t>
            </a:r>
          </a:p>
          <a:p>
            <a:pPr marL="914400" lvl="2" indent="0">
              <a:buNone/>
            </a:pPr>
            <a:r>
              <a:rPr lang="fr-BE" sz="2000" dirty="0" smtClean="0">
                <a:solidFill>
                  <a:schemeClr val="bg2">
                    <a:lumMod val="10000"/>
                  </a:schemeClr>
                </a:solidFill>
              </a:rPr>
              <a:t>On ajoute une feuille à un group avec la fonction </a:t>
            </a:r>
          </a:p>
          <a:p>
            <a:pPr marL="914400" lvl="2" indent="0">
              <a:buNone/>
            </a:pPr>
            <a:r>
              <a:rPr lang="fr-BE" sz="2000" dirty="0">
                <a:solidFill>
                  <a:schemeClr val="bg2">
                    <a:lumMod val="10000"/>
                  </a:schemeClr>
                </a:solidFill>
              </a:rPr>
              <a:t>	</a:t>
            </a:r>
            <a:r>
              <a:rPr lang="fr-BE" sz="2000" dirty="0" err="1" smtClean="0">
                <a:solidFill>
                  <a:schemeClr val="bg2">
                    <a:lumMod val="10000"/>
                  </a:schemeClr>
                </a:solidFill>
              </a:rPr>
              <a:t>addChildNode</a:t>
            </a:r>
            <a:r>
              <a:rPr lang="fr-BE" sz="2000" dirty="0" smtClean="0">
                <a:solidFill>
                  <a:schemeClr val="bg2">
                    <a:lumMod val="10000"/>
                  </a:schemeClr>
                </a:solidFill>
              </a:rPr>
              <a:t>(</a:t>
            </a:r>
            <a:r>
              <a:rPr lang="fr-BE" sz="2000" dirty="0" err="1" smtClean="0">
                <a:solidFill>
                  <a:schemeClr val="bg2">
                    <a:lumMod val="10000"/>
                  </a:schemeClr>
                </a:solidFill>
              </a:rPr>
              <a:t>Node</a:t>
            </a:r>
            <a:r>
              <a:rPr lang="fr-BE" sz="2000" dirty="0" smtClean="0">
                <a:solidFill>
                  <a:schemeClr val="bg2">
                    <a:lumMod val="10000"/>
                  </a:schemeClr>
                </a:solidFill>
              </a:rPr>
              <a:t> nœud)</a:t>
            </a:r>
            <a:endParaRPr lang="fr-BE" sz="2000" dirty="0">
              <a:solidFill>
                <a:schemeClr val="bg2">
                  <a:lumMod val="10000"/>
                </a:schemeClr>
              </a:solidFill>
            </a:endParaRPr>
          </a:p>
          <a:p>
            <a:endParaRPr lang="fr-BE" dirty="0"/>
          </a:p>
          <a:p>
            <a:endParaRPr lang="fr-BE" dirty="0"/>
          </a:p>
        </p:txBody>
      </p:sp>
    </p:spTree>
    <p:extLst>
      <p:ext uri="{BB962C8B-B14F-4D97-AF65-F5344CB8AC3E}">
        <p14:creationId xmlns:p14="http://schemas.microsoft.com/office/powerpoint/2010/main" val="835587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8140" y="764525"/>
            <a:ext cx="8229600" cy="763525"/>
          </a:xfrm>
        </p:spPr>
        <p:txBody>
          <a:bodyPr/>
          <a:lstStyle/>
          <a:p>
            <a:r>
              <a:rPr lang="fr-BE" dirty="0" smtClean="0"/>
              <a:t>Graphe de scène</a:t>
            </a:r>
            <a:endParaRPr lang="fr-BE" dirty="0"/>
          </a:p>
        </p:txBody>
      </p:sp>
      <p:sp>
        <p:nvSpPr>
          <p:cNvPr id="3" name="Espace réservé du texte 2"/>
          <p:cNvSpPr>
            <a:spLocks noGrp="1"/>
          </p:cNvSpPr>
          <p:nvPr>
            <p:ph type="body" idx="1"/>
          </p:nvPr>
        </p:nvSpPr>
        <p:spPr>
          <a:xfrm>
            <a:off x="143555" y="1532961"/>
            <a:ext cx="8398774" cy="571628"/>
          </a:xfrm>
        </p:spPr>
        <p:txBody>
          <a:bodyPr>
            <a:normAutofit/>
          </a:bodyPr>
          <a:lstStyle/>
          <a:p>
            <a:r>
              <a:rPr lang="fr-BE" dirty="0" smtClean="0"/>
              <a:t>Ex :</a:t>
            </a:r>
            <a:endParaRPr lang="fr-BE" dirty="0"/>
          </a:p>
        </p:txBody>
      </p:sp>
      <p:pic>
        <p:nvPicPr>
          <p:cNvPr id="9" name="Espace réservé du contenu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59785" y="1818775"/>
            <a:ext cx="7177135" cy="4428445"/>
          </a:xfrm>
        </p:spPr>
      </p:pic>
    </p:spTree>
    <p:extLst>
      <p:ext uri="{BB962C8B-B14F-4D97-AF65-F5344CB8AC3E}">
        <p14:creationId xmlns:p14="http://schemas.microsoft.com/office/powerpoint/2010/main" val="19975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Graphe de scène </a:t>
            </a:r>
            <a:endParaRPr lang="fr-BE" dirty="0"/>
          </a:p>
        </p:txBody>
      </p:sp>
      <p:sp>
        <p:nvSpPr>
          <p:cNvPr id="3" name="Espace réservé du texte 2"/>
          <p:cNvSpPr>
            <a:spLocks noGrp="1"/>
          </p:cNvSpPr>
          <p:nvPr>
            <p:ph type="body" idx="1"/>
          </p:nvPr>
        </p:nvSpPr>
        <p:spPr>
          <a:xfrm>
            <a:off x="448966" y="1901950"/>
            <a:ext cx="3970329" cy="458116"/>
          </a:xfrm>
        </p:spPr>
        <p:txBody>
          <a:bodyPr/>
          <a:lstStyle/>
          <a:p>
            <a:r>
              <a:rPr lang="fr-BE" dirty="0" smtClean="0"/>
              <a:t>Exemple 1 </a:t>
            </a:r>
            <a:endParaRPr lang="fr-BE" dirty="0"/>
          </a:p>
        </p:txBody>
      </p:sp>
      <p:sp>
        <p:nvSpPr>
          <p:cNvPr id="4" name="Espace réservé du contenu 3"/>
          <p:cNvSpPr>
            <a:spLocks noGrp="1"/>
          </p:cNvSpPr>
          <p:nvPr>
            <p:ph sz="half" idx="2"/>
          </p:nvPr>
        </p:nvSpPr>
        <p:spPr>
          <a:xfrm>
            <a:off x="460783" y="2499126"/>
            <a:ext cx="3206805" cy="1260832"/>
          </a:xfrm>
        </p:spPr>
        <p:txBody>
          <a:bodyPr>
            <a:normAutofit fontScale="92500" lnSpcReduction="20000"/>
          </a:bodyPr>
          <a:lstStyle/>
          <a:p>
            <a:r>
              <a:rPr lang="fr-BE" dirty="0" smtClean="0"/>
              <a:t>l'arborescence </a:t>
            </a:r>
            <a:r>
              <a:rPr lang="fr-BE" dirty="0"/>
              <a:t>correspondant à </a:t>
            </a:r>
            <a:r>
              <a:rPr lang="fr-BE" dirty="0" smtClean="0"/>
              <a:t>un programme </a:t>
            </a:r>
            <a:r>
              <a:rPr lang="fr-BE" dirty="0"/>
              <a:t>3D traçant un cube multicolore </a:t>
            </a:r>
          </a:p>
        </p:txBody>
      </p:sp>
      <p:pic>
        <p:nvPicPr>
          <p:cNvPr id="8" name="Espace réservé du contenu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98606" y="1676239"/>
            <a:ext cx="1830592" cy="1778782"/>
          </a:xfrm>
        </p:spPr>
      </p:pic>
      <p:sp>
        <p:nvSpPr>
          <p:cNvPr id="9" name="Espace réservé du texte 2"/>
          <p:cNvSpPr>
            <a:spLocks noGrp="1"/>
          </p:cNvSpPr>
          <p:nvPr>
            <p:ph type="body" idx="1"/>
          </p:nvPr>
        </p:nvSpPr>
        <p:spPr>
          <a:xfrm>
            <a:off x="460783" y="4205298"/>
            <a:ext cx="3970329" cy="458116"/>
          </a:xfrm>
        </p:spPr>
        <p:txBody>
          <a:bodyPr/>
          <a:lstStyle/>
          <a:p>
            <a:r>
              <a:rPr lang="fr-BE" dirty="0" smtClean="0"/>
              <a:t>Exemple 2 </a:t>
            </a:r>
            <a:endParaRPr lang="fr-BE" dirty="0"/>
          </a:p>
        </p:txBody>
      </p:sp>
      <p:sp>
        <p:nvSpPr>
          <p:cNvPr id="10" name="Espace réservé du contenu 3"/>
          <p:cNvSpPr txBox="1">
            <a:spLocks/>
          </p:cNvSpPr>
          <p:nvPr/>
        </p:nvSpPr>
        <p:spPr>
          <a:xfrm>
            <a:off x="519452" y="4803345"/>
            <a:ext cx="3594433" cy="156624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fr-BE" sz="2200" dirty="0" smtClean="0"/>
              <a:t>Rotation appliquée à notre cube multicolore suivie d’une translation </a:t>
            </a:r>
          </a:p>
        </p:txBody>
      </p:sp>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359" y="3534721"/>
            <a:ext cx="1973085" cy="3249381"/>
          </a:xfrm>
          <a:prstGeom prst="rect">
            <a:avLst/>
          </a:prstGeom>
        </p:spPr>
      </p:pic>
    </p:spTree>
    <p:extLst>
      <p:ext uri="{BB962C8B-B14F-4D97-AF65-F5344CB8AC3E}">
        <p14:creationId xmlns:p14="http://schemas.microsoft.com/office/powerpoint/2010/main" val="352149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(4:3)</PresentationFormat>
  <Paragraphs>134</Paragraphs>
  <Slides>19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JAVA 3D</vt:lpstr>
      <vt:lpstr>Slide Title</vt:lpstr>
      <vt:lpstr>Introduction</vt:lpstr>
      <vt:lpstr>Historique</vt:lpstr>
      <vt:lpstr>Installation</vt:lpstr>
      <vt:lpstr>Principales fonctionalités</vt:lpstr>
      <vt:lpstr>Graphe de scène</vt:lpstr>
      <vt:lpstr>Graphe de scène</vt:lpstr>
      <vt:lpstr>Graphe de scène </vt:lpstr>
      <vt:lpstr>Graphe de scène</vt:lpstr>
      <vt:lpstr>Graphe scène : exécution</vt:lpstr>
      <vt:lpstr>Model de rendu</vt:lpstr>
      <vt:lpstr>Formes de base</vt:lpstr>
      <vt:lpstr>Création formes complexes</vt:lpstr>
      <vt:lpstr>PowerPoint Presentation</vt:lpstr>
      <vt:lpstr>Vocabulaire</vt:lpstr>
      <vt:lpstr>Bibliographie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2015-03-02T18:44:33Z</dcterms:created>
  <dcterms:modified xsi:type="dcterms:W3CDTF">2016-05-19T11:59:52Z</dcterms:modified>
</cp:coreProperties>
</file>