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46140" autoAdjust="0"/>
  </p:normalViewPr>
  <p:slideViewPr>
    <p:cSldViewPr>
      <p:cViewPr varScale="1">
        <p:scale>
          <a:sx n="34" d="100"/>
          <a:sy n="34" d="100"/>
        </p:scale>
        <p:origin x="2370" y="30"/>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3" Type="http://schemas.openxmlformats.org/officeDocument/2006/relationships/hyperlink" Target="https://fr.wikipedia.org/wiki/Interface_de_programmation" TargetMode="External"/><Relationship Id="rId7" Type="http://schemas.openxmlformats.org/officeDocument/2006/relationships/hyperlink" Target="https://fr.wikipedia.org/wiki/OpenG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fr.wikipedia.org/wiki/Graphe_de_sc%C3%A8ne" TargetMode="External"/><Relationship Id="rId5" Type="http://schemas.openxmlformats.org/officeDocument/2006/relationships/hyperlink" Target="https://fr.wikipedia.org/wiki/Synth%C3%A8se_d'image_3D" TargetMode="External"/><Relationship Id="rId10" Type="http://schemas.openxmlformats.org/officeDocument/2006/relationships/hyperlink" Target="https://fr.wikipedia.org/wiki/Java_Community_Process" TargetMode="External"/><Relationship Id="rId4" Type="http://schemas.openxmlformats.org/officeDocument/2006/relationships/hyperlink" Target="https://fr.wikipedia.org/wiki/Java_(langage)" TargetMode="External"/><Relationship Id="rId9" Type="http://schemas.openxmlformats.org/officeDocument/2006/relationships/hyperlink" Target="https://fr.wikipedia.org/wiki/JOGL"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r.wikipedia.org/wiki/Graphe_de_sc%C3%A8n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fr.wikipedia.org/wiki/Java_Development_Kit" TargetMode="External"/><Relationship Id="rId4" Type="http://schemas.openxmlformats.org/officeDocument/2006/relationships/hyperlink" Target="https://fr.wikipedia.org/wiki/Graphe_orient%C3%A9_acycliqu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fr.wikipedia.org/wiki/Direct3D" TargetMode="External"/><Relationship Id="rId13" Type="http://schemas.openxmlformats.org/officeDocument/2006/relationships/hyperlink" Target="https://fr.wikipedia.org/wiki/VRML" TargetMode="External"/><Relationship Id="rId3" Type="http://schemas.openxmlformats.org/officeDocument/2006/relationships/hyperlink" Target="https://fr.wikipedia.org/wiki/Graphe_de_sc%C3%A8ne" TargetMode="External"/><Relationship Id="rId7" Type="http://schemas.openxmlformats.org/officeDocument/2006/relationships/hyperlink" Target="https://fr.wikipedia.org/wiki/OpenGL" TargetMode="External"/><Relationship Id="rId12" Type="http://schemas.openxmlformats.org/officeDocument/2006/relationships/hyperlink" Target="https://fr.wikipedia.org/wiki/Objet_3D_(format_de_fichier)" TargetMode="External"/><Relationship Id="rId2" Type="http://schemas.openxmlformats.org/officeDocument/2006/relationships/slide" Target="../slides/slide6.xml"/><Relationship Id="rId16" Type="http://schemas.openxmlformats.org/officeDocument/2006/relationships/hyperlink" Target="https://fr.wikipedia.org/w/index.php?title=OpenFlight&amp;action=edit&amp;redlink=1" TargetMode="External"/><Relationship Id="rId1" Type="http://schemas.openxmlformats.org/officeDocument/2006/relationships/notesMaster" Target="../notesMasters/notesMaster1.xml"/><Relationship Id="rId6" Type="http://schemas.openxmlformats.org/officeDocument/2006/relationships/hyperlink" Target="https://fr.wikipedia.org/wiki/Java_OpenGL" TargetMode="External"/><Relationship Id="rId11" Type="http://schemas.openxmlformats.org/officeDocument/2006/relationships/hyperlink" Target="https://fr.wikipedia.org/w/index.php?title=.3ds&amp;action=edit&amp;redlink=1" TargetMode="External"/><Relationship Id="rId5" Type="http://schemas.openxmlformats.org/officeDocument/2006/relationships/hyperlink" Target="https://fr.wikipedia.org/wiki/3D_temps_r%C3%A9el" TargetMode="External"/><Relationship Id="rId15" Type="http://schemas.openxmlformats.org/officeDocument/2006/relationships/hyperlink" Target="https://fr.wikipedia.org/wiki/NWN" TargetMode="External"/><Relationship Id="rId10" Type="http://schemas.openxmlformats.org/officeDocument/2006/relationships/hyperlink" Target="https://fr.wikipedia.org/wiki/Cg_(langage)" TargetMode="External"/><Relationship Id="rId4" Type="http://schemas.openxmlformats.org/officeDocument/2006/relationships/hyperlink" Target="https://fr.wikipedia.org/wiki/Multiplate-forme" TargetMode="External"/><Relationship Id="rId9" Type="http://schemas.openxmlformats.org/officeDocument/2006/relationships/hyperlink" Target="https://fr.wikipedia.org/wiki/GLSL" TargetMode="External"/><Relationship Id="rId14" Type="http://schemas.openxmlformats.org/officeDocument/2006/relationships/hyperlink" Target="https://fr.wikipedia.org/wiki/X3D"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wikipedia.org/wiki/Synth%C3%A8se_d'image_3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Graphe_de_sc%C3%A8n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Java 3D</a:t>
            </a:r>
            <a:r>
              <a:rPr lang="fr-BE" sz="1200" b="0" i="0" kern="1200" dirty="0" smtClean="0">
                <a:solidFill>
                  <a:schemeClr val="tx1"/>
                </a:solidFill>
                <a:effectLst/>
                <a:latin typeface="+mn-lt"/>
                <a:ea typeface="+mn-ea"/>
                <a:cs typeface="+mn-cs"/>
              </a:rPr>
              <a:t> est une </a:t>
            </a:r>
            <a:r>
              <a:rPr lang="fr-BE" sz="1200" b="0" i="0" u="none" strike="noStrike" kern="1200" dirty="0" smtClean="0">
                <a:solidFill>
                  <a:schemeClr val="tx1"/>
                </a:solidFill>
                <a:effectLst/>
                <a:latin typeface="+mn-lt"/>
                <a:ea typeface="+mn-ea"/>
                <a:cs typeface="+mn-cs"/>
                <a:hlinkClick r:id="rId3" tooltip="Interface de programmation"/>
              </a:rPr>
              <a:t>interface de programmation</a:t>
            </a:r>
            <a:r>
              <a:rPr lang="fr-BE" sz="1200" b="0" i="0" kern="1200" dirty="0" smtClean="0">
                <a:solidFill>
                  <a:schemeClr val="tx1"/>
                </a:solidFill>
                <a:effectLst/>
                <a:latin typeface="+mn-lt"/>
                <a:ea typeface="+mn-ea"/>
                <a:cs typeface="+mn-cs"/>
              </a:rPr>
              <a:t> (</a:t>
            </a:r>
            <a:r>
              <a:rPr lang="fr-BE" sz="1200" b="0" i="1" kern="1200" dirty="0" smtClean="0">
                <a:solidFill>
                  <a:schemeClr val="tx1"/>
                </a:solidFill>
                <a:effectLst/>
                <a:latin typeface="+mn-lt"/>
                <a:ea typeface="+mn-ea"/>
                <a:cs typeface="+mn-cs"/>
              </a:rPr>
              <a:t>Application </a:t>
            </a:r>
            <a:r>
              <a:rPr lang="fr-BE" sz="1200" b="0" i="1" kern="1200" dirty="0" err="1" smtClean="0">
                <a:solidFill>
                  <a:schemeClr val="tx1"/>
                </a:solidFill>
                <a:effectLst/>
                <a:latin typeface="+mn-lt"/>
                <a:ea typeface="+mn-ea"/>
                <a:cs typeface="+mn-cs"/>
              </a:rPr>
              <a:t>Programming</a:t>
            </a:r>
            <a:r>
              <a:rPr lang="fr-BE" sz="1200" b="0" i="1" kern="1200" dirty="0" smtClean="0">
                <a:solidFill>
                  <a:schemeClr val="tx1"/>
                </a:solidFill>
                <a:effectLst/>
                <a:latin typeface="+mn-lt"/>
                <a:ea typeface="+mn-ea"/>
                <a:cs typeface="+mn-cs"/>
              </a:rPr>
              <a:t> Interface</a:t>
            </a:r>
            <a:r>
              <a:rPr lang="fr-BE" sz="1200" b="0" i="0" kern="1200" dirty="0" smtClean="0">
                <a:solidFill>
                  <a:schemeClr val="tx1"/>
                </a:solidFill>
                <a:effectLst/>
                <a:latin typeface="+mn-lt"/>
                <a:ea typeface="+mn-ea"/>
                <a:cs typeface="+mn-cs"/>
              </a:rPr>
              <a:t> ou </a:t>
            </a:r>
            <a:r>
              <a:rPr lang="fr-BE" sz="1200" b="0" i="1" kern="1200" dirty="0" smtClean="0">
                <a:solidFill>
                  <a:schemeClr val="tx1"/>
                </a:solidFill>
                <a:effectLst/>
                <a:latin typeface="+mn-lt"/>
                <a:ea typeface="+mn-ea"/>
                <a:cs typeface="+mn-cs"/>
              </a:rPr>
              <a:t>API</a:t>
            </a:r>
            <a:r>
              <a:rPr lang="fr-BE" sz="1200" b="0" i="0" kern="1200" dirty="0" smtClean="0">
                <a:solidFill>
                  <a:schemeClr val="tx1"/>
                </a:solidFill>
                <a:effectLst/>
                <a:latin typeface="+mn-lt"/>
                <a:ea typeface="+mn-ea"/>
                <a:cs typeface="+mn-cs"/>
              </a:rPr>
              <a:t>) pour la plateforme </a:t>
            </a:r>
            <a:r>
              <a:rPr lang="fr-BE" sz="1200" b="0" i="0" u="none" strike="noStrike" kern="1200" dirty="0" smtClean="0">
                <a:solidFill>
                  <a:schemeClr val="tx1"/>
                </a:solidFill>
                <a:effectLst/>
                <a:latin typeface="+mn-lt"/>
                <a:ea typeface="+mn-ea"/>
                <a:cs typeface="+mn-cs"/>
                <a:hlinkClick r:id="rId4" tooltip="Java (langage)"/>
              </a:rPr>
              <a:t>Java</a:t>
            </a:r>
            <a:r>
              <a:rPr lang="fr-BE" sz="1200" b="0" i="0" kern="1200" dirty="0" smtClean="0">
                <a:solidFill>
                  <a:schemeClr val="tx1"/>
                </a:solidFill>
                <a:effectLst/>
                <a:latin typeface="+mn-lt"/>
                <a:ea typeface="+mn-ea"/>
                <a:cs typeface="+mn-cs"/>
              </a:rPr>
              <a:t> visant la </a:t>
            </a:r>
            <a:r>
              <a:rPr lang="fr-BE" sz="1200" b="0" i="0" u="none" strike="noStrike" kern="1200" dirty="0" smtClean="0">
                <a:solidFill>
                  <a:schemeClr val="tx1"/>
                </a:solidFill>
                <a:effectLst/>
                <a:latin typeface="+mn-lt"/>
                <a:ea typeface="+mn-ea"/>
                <a:cs typeface="+mn-cs"/>
                <a:hlinkClick r:id="rId5"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6" tooltip="Graphe de scène"/>
              </a:rPr>
              <a:t>graphes de scène</a:t>
            </a:r>
            <a:r>
              <a:rPr lang="fr-BE" sz="1200" b="0" i="0" kern="1200" dirty="0" smtClean="0">
                <a:solidFill>
                  <a:schemeClr val="tx1"/>
                </a:solidFill>
                <a:effectLst/>
                <a:latin typeface="+mn-lt"/>
                <a:ea typeface="+mn-ea"/>
                <a:cs typeface="+mn-cs"/>
              </a:rPr>
              <a:t>. Cette API faisait appel soit aux fonctions de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ou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jusqu'à la version 1.6.0 qui fait appel aux fonctions de </a:t>
            </a:r>
            <a:r>
              <a:rPr lang="fr-BE" sz="1200" b="0" i="0" u="none" strike="noStrike" kern="1200" dirty="0" smtClean="0">
                <a:solidFill>
                  <a:schemeClr val="tx1"/>
                </a:solidFill>
                <a:effectLst/>
                <a:latin typeface="+mn-lt"/>
                <a:ea typeface="+mn-ea"/>
                <a:cs typeface="+mn-cs"/>
                <a:hlinkClick r:id="rId9" tooltip="JOGL"/>
              </a:rPr>
              <a:t>JOGL</a:t>
            </a:r>
            <a:r>
              <a:rPr lang="fr-BE" sz="1200" b="0" i="0" kern="1200" dirty="0" smtClean="0">
                <a:solidFill>
                  <a:schemeClr val="tx1"/>
                </a:solidFill>
                <a:effectLst/>
                <a:latin typeface="+mn-lt"/>
                <a:ea typeface="+mn-ea"/>
                <a:cs typeface="+mn-cs"/>
              </a:rPr>
              <a:t>. Depuis sa version 1.2, Java 3D est développé sous l'organisation du </a:t>
            </a:r>
            <a:r>
              <a:rPr lang="fr-BE" sz="1200" b="0" i="1" u="none" strike="noStrike" kern="1200" dirty="0" smtClean="0">
                <a:solidFill>
                  <a:schemeClr val="tx1"/>
                </a:solidFill>
                <a:effectLst/>
                <a:latin typeface="+mn-lt"/>
                <a:ea typeface="+mn-ea"/>
                <a:cs typeface="+mn-cs"/>
                <a:hlinkClick r:id="rId10" tooltip="Java Community Process"/>
              </a:rPr>
              <a:t>Java </a:t>
            </a:r>
            <a:r>
              <a:rPr lang="fr-BE" sz="1200" b="0" i="1" u="none" strike="noStrike" kern="1200" dirty="0" err="1" smtClean="0">
                <a:solidFill>
                  <a:schemeClr val="tx1"/>
                </a:solidFill>
                <a:effectLst/>
                <a:latin typeface="+mn-lt"/>
                <a:ea typeface="+mn-ea"/>
                <a:cs typeface="+mn-cs"/>
                <a:hlinkClick r:id="rId10" tooltip="Java Community Process"/>
              </a:rPr>
              <a:t>Community</a:t>
            </a:r>
            <a:r>
              <a:rPr lang="fr-BE" sz="1200" b="0" i="1" u="none" strike="noStrike" kern="1200" dirty="0" smtClean="0">
                <a:solidFill>
                  <a:schemeClr val="tx1"/>
                </a:solidFill>
                <a:effectLst/>
                <a:latin typeface="+mn-lt"/>
                <a:ea typeface="+mn-ea"/>
                <a:cs typeface="+mn-cs"/>
                <a:hlinkClick r:id="rId10" tooltip="Java Community Process"/>
              </a:rPr>
              <a:t> </a:t>
            </a:r>
            <a:r>
              <a:rPr lang="fr-BE" sz="1200" b="0" i="1" u="none" strike="noStrike" kern="1200" dirty="0" err="1" smtClean="0">
                <a:solidFill>
                  <a:schemeClr val="tx1"/>
                </a:solidFill>
                <a:effectLst/>
                <a:latin typeface="+mn-lt"/>
                <a:ea typeface="+mn-ea"/>
                <a:cs typeface="+mn-cs"/>
                <a:hlinkClick r:id="rId10" tooltip="Java Community Process"/>
              </a:rPr>
              <a:t>Process</a:t>
            </a:r>
            <a:r>
              <a:rPr lang="fr-BE" sz="1200" b="0" i="0" kern="1200" dirty="0" smtClean="0">
                <a:solidFill>
                  <a:schemeClr val="tx1"/>
                </a:solidFill>
                <a:effectLst/>
                <a:latin typeface="+mn-lt"/>
                <a:ea typeface="+mn-ea"/>
                <a:cs typeface="+mn-cs"/>
              </a:rPr>
              <a:t>.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a:t>
            </a:fld>
            <a:endParaRPr lang="en-US"/>
          </a:p>
        </p:txBody>
      </p:sp>
    </p:spTree>
    <p:extLst>
      <p:ext uri="{BB962C8B-B14F-4D97-AF65-F5344CB8AC3E}">
        <p14:creationId xmlns:p14="http://schemas.microsoft.com/office/powerpoint/2010/main" val="33223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Un </a:t>
            </a:r>
            <a:r>
              <a:rPr lang="fr-BE" sz="1200" b="0" i="0" u="none" strike="noStrike" kern="1200" dirty="0" smtClean="0">
                <a:solidFill>
                  <a:schemeClr val="tx1"/>
                </a:solidFill>
                <a:effectLst/>
                <a:latin typeface="+mn-lt"/>
                <a:ea typeface="+mn-ea"/>
                <a:cs typeface="+mn-cs"/>
                <a:hlinkClick r:id="rId3" tooltip="Graphe de scène"/>
              </a:rPr>
              <a:t>graphe de scène</a:t>
            </a:r>
            <a:r>
              <a:rPr lang="fr-BE" sz="1200" b="0" i="0" kern="1200" dirty="0" smtClean="0">
                <a:solidFill>
                  <a:schemeClr val="tx1"/>
                </a:solidFill>
                <a:effectLst/>
                <a:latin typeface="+mn-lt"/>
                <a:ea typeface="+mn-ea"/>
                <a:cs typeface="+mn-cs"/>
              </a:rPr>
              <a:t> Java 3D est un </a:t>
            </a:r>
            <a:r>
              <a:rPr lang="fr-BE" sz="1200" b="0" i="0" u="none" strike="noStrike" kern="1200" dirty="0" smtClean="0">
                <a:solidFill>
                  <a:schemeClr val="tx1"/>
                </a:solidFill>
                <a:effectLst/>
                <a:latin typeface="+mn-lt"/>
                <a:ea typeface="+mn-ea"/>
                <a:cs typeface="+mn-cs"/>
                <a:hlinkClick r:id="rId4" tooltip="Graphe orienté acyclique"/>
              </a:rPr>
              <a:t>graphe orienté acyclique</a:t>
            </a:r>
            <a:r>
              <a:rPr lang="fr-BE" sz="1200" b="0" i="0" kern="1200" dirty="0" smtClean="0">
                <a:solidFill>
                  <a:schemeClr val="tx1"/>
                </a:solidFill>
                <a:effectLst/>
                <a:latin typeface="+mn-lt"/>
                <a:ea typeface="+mn-ea"/>
                <a:cs typeface="+mn-cs"/>
              </a:rPr>
              <a:t>.</a:t>
            </a:r>
          </a:p>
          <a:p>
            <a:r>
              <a:rPr lang="fr-BE" sz="1200" b="0" i="0" kern="1200" dirty="0" smtClean="0">
                <a:solidFill>
                  <a:schemeClr val="tx1"/>
                </a:solidFill>
                <a:effectLst/>
                <a:latin typeface="+mn-lt"/>
                <a:ea typeface="+mn-ea"/>
                <a:cs typeface="+mn-cs"/>
              </a:rPr>
              <a:t>Java 3D et sa documentation sont disponibles en téléchargement, séparément. Ils ne font pas partie du </a:t>
            </a:r>
            <a:r>
              <a:rPr lang="fr-BE" sz="1200" b="0" i="0" u="none" strike="noStrike" kern="1200" dirty="0" smtClean="0">
                <a:solidFill>
                  <a:schemeClr val="tx1"/>
                </a:solidFill>
                <a:effectLst/>
                <a:latin typeface="+mn-lt"/>
                <a:ea typeface="+mn-ea"/>
                <a:cs typeface="+mn-cs"/>
                <a:hlinkClick r:id="rId5" tooltip="Java Development Kit"/>
              </a:rPr>
              <a:t>kit de développement Java (JDK)</a:t>
            </a:r>
            <a:r>
              <a:rPr lang="fr-BE" sz="1200" b="0" i="0" kern="1200" dirty="0" smtClean="0">
                <a:solidFill>
                  <a:schemeClr val="tx1"/>
                </a:solidFill>
                <a:effectLst/>
                <a:latin typeface="+mn-lt"/>
                <a:ea typeface="+mn-ea"/>
                <a:cs typeface="+mn-cs"/>
              </a:rPr>
              <a:t>.</a:t>
            </a:r>
          </a:p>
          <a:p>
            <a:endParaRPr lang="fr-BE"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5</a:t>
            </a:fld>
            <a:endParaRPr lang="en-US"/>
          </a:p>
        </p:txBody>
      </p:sp>
    </p:spTree>
    <p:extLst>
      <p:ext uri="{BB962C8B-B14F-4D97-AF65-F5344CB8AC3E}">
        <p14:creationId xmlns:p14="http://schemas.microsoft.com/office/powerpoint/2010/main" val="1803514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 nœud </a:t>
            </a:r>
            <a:r>
              <a:rPr lang="fr-BE" sz="1200" b="0" i="0" kern="1200" dirty="0" err="1" smtClean="0">
                <a:solidFill>
                  <a:schemeClr val="tx1"/>
                </a:solidFill>
                <a:effectLst/>
                <a:latin typeface="+mn-lt"/>
                <a:ea typeface="+mn-ea"/>
                <a:cs typeface="+mn-cs"/>
              </a:rPr>
              <a:t>Behavior</a:t>
            </a:r>
            <a:r>
              <a:rPr lang="fr-BE" sz="1200" b="0" i="0" kern="1200" dirty="0" smtClean="0">
                <a:solidFill>
                  <a:schemeClr val="tx1"/>
                </a:solidFill>
                <a:effectLst/>
                <a:latin typeface="+mn-lt"/>
                <a:ea typeface="+mn-ea"/>
                <a:cs typeface="+mn-cs"/>
              </a:rPr>
              <a:t> fille</a:t>
            </a:r>
            <a:r>
              <a:rPr lang="fr-BE" sz="1200" b="0" i="0" kern="1200" baseline="0" dirty="0" smtClean="0">
                <a:solidFill>
                  <a:schemeClr val="tx1"/>
                </a:solidFill>
                <a:effectLst/>
                <a:latin typeface="+mn-lt"/>
                <a:ea typeface="+mn-ea"/>
                <a:cs typeface="+mn-cs"/>
              </a:rPr>
              <a:t> de la classe </a:t>
            </a:r>
            <a:r>
              <a:rPr lang="fr-BE" sz="1200" b="0" i="0" kern="1200" baseline="0" dirty="0" err="1" smtClean="0">
                <a:solidFill>
                  <a:schemeClr val="tx1"/>
                </a:solidFill>
                <a:effectLst/>
                <a:latin typeface="+mn-lt"/>
                <a:ea typeface="+mn-ea"/>
                <a:cs typeface="+mn-cs"/>
              </a:rPr>
              <a:t>leaf</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fournit un cadre pour l'ajout d' actions définies par l'utilisateur dans le graphe de scène .</a:t>
            </a:r>
          </a:p>
          <a:p>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behabiorest</a:t>
            </a:r>
            <a:r>
              <a:rPr lang="fr-BE" sz="1200" b="0" i="0" kern="1200" dirty="0" smtClean="0">
                <a:solidFill>
                  <a:schemeClr val="tx1"/>
                </a:solidFill>
                <a:effectLst/>
                <a:latin typeface="+mn-lt"/>
                <a:ea typeface="+mn-ea"/>
                <a:cs typeface="+mn-cs"/>
              </a:rPr>
              <a:t> une classe abstraite qui définit deux méthodes qui doivent être ignorées par une sous-classe : Une méthode d'initialisation , appelés une fois quand le comportement passe « en direct », et une méthode de </a:t>
            </a:r>
            <a:r>
              <a:rPr lang="fr-BE" sz="1200" b="0" i="0" kern="1200" dirty="0" err="1" smtClean="0">
                <a:solidFill>
                  <a:schemeClr val="tx1"/>
                </a:solidFill>
                <a:effectLst/>
                <a:latin typeface="+mn-lt"/>
                <a:ea typeface="+mn-ea"/>
                <a:cs typeface="+mn-cs"/>
              </a:rPr>
              <a:t>processStimulus</a:t>
            </a:r>
            <a:r>
              <a:rPr lang="fr-BE" sz="1200" b="0" i="0" kern="1200" dirty="0" smtClean="0">
                <a:solidFill>
                  <a:schemeClr val="tx1"/>
                </a:solidFill>
                <a:effectLst/>
                <a:latin typeface="+mn-lt"/>
                <a:ea typeface="+mn-ea"/>
                <a:cs typeface="+mn-cs"/>
              </a:rPr>
              <a:t> appelé chaque fois que nécessaire par le comportement ordonnanceur Java 3D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de comportement contient également un drapeau de validation, une zone d' ordonnancement, un intervalle d' ordonnancement, et une condition d'activation.</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Interpolateur est une classe abstraite qui étend le comportement de fournir des méthodes couramment utilisées par les différentes sous-classes d'interpolation . Ceux-ci comprennent des procédés pour convertir une valeur de temps en une valeur alpha ( une valeur comprise entre 0 et 1 ) et un procédé pour initialiser le comportement. Les sous-classes fournissent les méthodes qui convertissent les valeurs alpha en valeurs au sein de cette sous-classe " plage de sortie .</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Structure de </a:t>
            </a:r>
            <a:r>
              <a:rPr lang="fr-BE" sz="1200" b="0" i="0" u="none" strike="noStrike" kern="1200" dirty="0" smtClean="0">
                <a:solidFill>
                  <a:schemeClr val="tx1"/>
                </a:solidFill>
                <a:effectLst/>
                <a:latin typeface="+mn-lt"/>
                <a:ea typeface="+mn-ea"/>
                <a:cs typeface="+mn-cs"/>
                <a:hlinkClick r:id="rId3" tooltip="Graphe de scène"/>
              </a:rPr>
              <a:t>graphe de scène</a:t>
            </a:r>
            <a:r>
              <a:rPr lang="fr-BE" sz="1200" b="0" i="0" kern="1200" dirty="0" smtClean="0">
                <a:solidFill>
                  <a:schemeClr val="tx1"/>
                </a:solidFill>
                <a:effectLst/>
                <a:latin typeface="+mn-lt"/>
                <a:ea typeface="+mn-ea"/>
                <a:cs typeface="+mn-cs"/>
              </a:rPr>
              <a:t> multithread</a:t>
            </a:r>
          </a:p>
          <a:p>
            <a:r>
              <a:rPr lang="fr-BE" sz="1200" b="0" i="0" u="none" strike="noStrike" kern="1200" dirty="0" err="1" smtClean="0">
                <a:solidFill>
                  <a:schemeClr val="tx1"/>
                </a:solidFill>
                <a:effectLst/>
                <a:latin typeface="+mn-lt"/>
                <a:ea typeface="+mn-ea"/>
                <a:cs typeface="+mn-cs"/>
                <a:hlinkClick r:id="rId4" tooltip="Multiplate-forme"/>
              </a:rPr>
              <a:t>Multiplate-forme</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API générique </a:t>
            </a:r>
            <a:r>
              <a:rPr lang="fr-BE" sz="1200" b="0" i="0" u="none" strike="noStrike" kern="1200" dirty="0" smtClean="0">
                <a:solidFill>
                  <a:schemeClr val="tx1"/>
                </a:solidFill>
                <a:effectLst/>
                <a:latin typeface="+mn-lt"/>
                <a:ea typeface="+mn-ea"/>
                <a:cs typeface="+mn-cs"/>
                <a:hlinkClick r:id="rId5" tooltip="3D temps réel"/>
              </a:rPr>
              <a:t>temps réel</a:t>
            </a:r>
            <a:r>
              <a:rPr lang="fr-BE" sz="1200" b="0" i="0" kern="1200" dirty="0" smtClean="0">
                <a:solidFill>
                  <a:schemeClr val="tx1"/>
                </a:solidFill>
                <a:effectLst/>
                <a:latin typeface="+mn-lt"/>
                <a:ea typeface="+mn-ea"/>
                <a:cs typeface="+mn-cs"/>
              </a:rPr>
              <a:t>, utilisable à la fois pour la visualisation et les jeux</a:t>
            </a:r>
          </a:p>
          <a:p>
            <a:r>
              <a:rPr lang="fr-BE" sz="1200" b="0" i="0" kern="1200" dirty="0" smtClean="0">
                <a:solidFill>
                  <a:schemeClr val="tx1"/>
                </a:solidFill>
                <a:effectLst/>
                <a:latin typeface="+mn-lt"/>
                <a:ea typeface="+mn-ea"/>
                <a:cs typeface="+mn-cs"/>
              </a:rPr>
              <a:t>Support des différents modes de rendu (immédiat, différé…)</a:t>
            </a:r>
          </a:p>
          <a:p>
            <a:r>
              <a:rPr lang="fr-BE" sz="1200" b="0" i="0" kern="1200" dirty="0" smtClean="0">
                <a:solidFill>
                  <a:schemeClr val="tx1"/>
                </a:solidFill>
                <a:effectLst/>
                <a:latin typeface="+mn-lt"/>
                <a:ea typeface="+mn-ea"/>
                <a:cs typeface="+mn-cs"/>
              </a:rPr>
              <a:t>Inclut le rendu accéléré matériellement via </a:t>
            </a:r>
            <a:r>
              <a:rPr lang="fr-BE" sz="1200" b="0" i="0" u="none" strike="noStrike" kern="1200" dirty="0" smtClean="0">
                <a:solidFill>
                  <a:schemeClr val="tx1"/>
                </a:solidFill>
                <a:effectLst/>
                <a:latin typeface="+mn-lt"/>
                <a:ea typeface="+mn-ea"/>
                <a:cs typeface="+mn-cs"/>
                <a:hlinkClick r:id="rId6" tooltip="Java OpenGL"/>
              </a:rPr>
              <a:t>JOGL</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7" tooltip="OpenGL"/>
              </a:rPr>
              <a:t>OpenGL</a:t>
            </a:r>
            <a:r>
              <a:rPr lang="fr-BE" sz="1200" b="0" i="0" kern="1200" dirty="0" smtClean="0">
                <a:solidFill>
                  <a:schemeClr val="tx1"/>
                </a:solidFill>
                <a:effectLst/>
                <a:latin typeface="+mn-lt"/>
                <a:ea typeface="+mn-ea"/>
                <a:cs typeface="+mn-cs"/>
              </a:rPr>
              <a:t> et </a:t>
            </a:r>
            <a:r>
              <a:rPr lang="fr-BE" sz="1200" b="0" i="0" u="none" strike="noStrike" kern="1200" dirty="0" smtClean="0">
                <a:solidFill>
                  <a:schemeClr val="tx1"/>
                </a:solidFill>
                <a:effectLst/>
                <a:latin typeface="+mn-lt"/>
                <a:ea typeface="+mn-ea"/>
                <a:cs typeface="+mn-cs"/>
                <a:hlinkClick r:id="rId8" tooltip="Direct3D"/>
              </a:rPr>
              <a:t>Direct3D</a:t>
            </a:r>
            <a:r>
              <a:rPr lang="fr-BE" sz="1200" b="0" i="0" kern="1200" dirty="0" smtClean="0">
                <a:solidFill>
                  <a:schemeClr val="tx1"/>
                </a:solidFill>
                <a:effectLst/>
                <a:latin typeface="+mn-lt"/>
                <a:ea typeface="+mn-ea"/>
                <a:cs typeface="+mn-cs"/>
              </a:rPr>
              <a:t> (en fonction de la plateforme, uniquement </a:t>
            </a:r>
            <a:r>
              <a:rPr lang="fr-BE" sz="1200" b="0" i="0" u="none" strike="noStrike" kern="1200" dirty="0" smtClean="0">
                <a:solidFill>
                  <a:schemeClr val="tx1"/>
                </a:solidFill>
                <a:effectLst/>
                <a:latin typeface="+mn-lt"/>
                <a:ea typeface="+mn-ea"/>
                <a:cs typeface="+mn-cs"/>
                <a:hlinkClick r:id="rId6" tooltip="Java OpenGL"/>
              </a:rPr>
              <a:t>JOGL</a:t>
            </a:r>
            <a:r>
              <a:rPr lang="fr-BE" sz="1200" b="0" i="0" kern="1200" dirty="0" smtClean="0">
                <a:solidFill>
                  <a:schemeClr val="tx1"/>
                </a:solidFill>
                <a:effectLst/>
                <a:latin typeface="+mn-lt"/>
                <a:ea typeface="+mn-ea"/>
                <a:cs typeface="+mn-cs"/>
              </a:rPr>
              <a:t> 2.0 pour Java 3D 1.6)</a:t>
            </a:r>
          </a:p>
          <a:p>
            <a:r>
              <a:rPr lang="fr-BE" sz="1200" b="0" i="0" kern="1200" dirty="0" smtClean="0">
                <a:solidFill>
                  <a:schemeClr val="tx1"/>
                </a:solidFill>
                <a:effectLst/>
                <a:latin typeface="+mn-lt"/>
                <a:ea typeface="+mn-ea"/>
                <a:cs typeface="+mn-cs"/>
              </a:rPr>
              <a:t>Modèle de vue sophistiqué basée sur la réalité virtuelle et prenant en charge le rendu stéréoscopique et les configurations complexes d'affichages multiples</a:t>
            </a:r>
          </a:p>
          <a:p>
            <a:r>
              <a:rPr lang="fr-BE" sz="1200" b="0" i="0" kern="1200" dirty="0" smtClean="0">
                <a:solidFill>
                  <a:schemeClr val="tx1"/>
                </a:solidFill>
                <a:effectLst/>
                <a:latin typeface="+mn-lt"/>
                <a:ea typeface="+mn-ea"/>
                <a:cs typeface="+mn-cs"/>
              </a:rPr>
              <a:t>Support natif du visiocasque</a:t>
            </a:r>
          </a:p>
          <a:p>
            <a:r>
              <a:rPr lang="fr-BE" sz="1200" b="0" i="0" kern="1200" dirty="0" smtClean="0">
                <a:solidFill>
                  <a:schemeClr val="tx1"/>
                </a:solidFill>
                <a:effectLst/>
                <a:latin typeface="+mn-lt"/>
                <a:ea typeface="+mn-ea"/>
                <a:cs typeface="+mn-cs"/>
              </a:rPr>
              <a:t>CAVE (projecteurs sur plusieurs écrans)</a:t>
            </a:r>
          </a:p>
          <a:p>
            <a:r>
              <a:rPr lang="fr-BE" sz="1200" b="0" i="0" kern="1200" dirty="0" smtClean="0">
                <a:solidFill>
                  <a:schemeClr val="tx1"/>
                </a:solidFill>
                <a:effectLst/>
                <a:latin typeface="+mn-lt"/>
                <a:ea typeface="+mn-ea"/>
                <a:cs typeface="+mn-cs"/>
              </a:rPr>
              <a:t>Son spatial 3D</a:t>
            </a:r>
          </a:p>
          <a:p>
            <a:r>
              <a:rPr lang="fr-BE" sz="1200" b="0" i="0" kern="1200" dirty="0" err="1" smtClean="0">
                <a:solidFill>
                  <a:schemeClr val="tx1"/>
                </a:solidFill>
                <a:effectLst/>
                <a:latin typeface="+mn-lt"/>
                <a:ea typeface="+mn-ea"/>
                <a:cs typeface="+mn-cs"/>
              </a:rPr>
              <a:t>Shaders</a:t>
            </a:r>
            <a:r>
              <a:rPr lang="fr-BE" sz="1200" b="0" i="0" kern="1200" dirty="0" smtClean="0">
                <a:solidFill>
                  <a:schemeClr val="tx1"/>
                </a:solidFill>
                <a:effectLst/>
                <a:latin typeface="+mn-lt"/>
                <a:ea typeface="+mn-ea"/>
                <a:cs typeface="+mn-cs"/>
              </a:rPr>
              <a:t> programmables, supportant à la fois </a:t>
            </a:r>
            <a:r>
              <a:rPr lang="fr-BE" sz="1200" b="0" i="0" u="none" strike="noStrike" kern="1200" dirty="0" smtClean="0">
                <a:solidFill>
                  <a:schemeClr val="tx1"/>
                </a:solidFill>
                <a:effectLst/>
                <a:latin typeface="+mn-lt"/>
                <a:ea typeface="+mn-ea"/>
                <a:cs typeface="+mn-cs"/>
                <a:hlinkClick r:id="rId9" tooltip="GLSL"/>
              </a:rPr>
              <a:t>GLSL</a:t>
            </a:r>
            <a:r>
              <a:rPr lang="fr-BE" sz="1200" b="0" i="0" kern="1200" dirty="0" smtClean="0">
                <a:solidFill>
                  <a:schemeClr val="tx1"/>
                </a:solidFill>
                <a:effectLst/>
                <a:latin typeface="+mn-lt"/>
                <a:ea typeface="+mn-ea"/>
                <a:cs typeface="+mn-cs"/>
              </a:rPr>
              <a:t> et </a:t>
            </a:r>
            <a:r>
              <a:rPr lang="fr-BE" sz="1200" b="0" i="0" u="none" strike="noStrike" kern="1200" dirty="0" smtClean="0">
                <a:solidFill>
                  <a:schemeClr val="tx1"/>
                </a:solidFill>
                <a:effectLst/>
                <a:latin typeface="+mn-lt"/>
                <a:ea typeface="+mn-ea"/>
                <a:cs typeface="+mn-cs"/>
                <a:hlinkClick r:id="rId10" tooltip="Cg (langage)"/>
              </a:rPr>
              <a:t>Cg</a:t>
            </a:r>
            <a:endParaRPr lang="fr-BE" sz="1200" b="0" i="0" kern="1200" dirty="0" smtClean="0">
              <a:solidFill>
                <a:schemeClr val="tx1"/>
              </a:solidFill>
              <a:effectLst/>
              <a:latin typeface="+mn-lt"/>
              <a:ea typeface="+mn-ea"/>
              <a:cs typeface="+mn-cs"/>
            </a:endParaRPr>
          </a:p>
          <a:p>
            <a:r>
              <a:rPr lang="fr-BE" sz="1200" b="0" i="1" kern="1200" dirty="0" smtClean="0">
                <a:solidFill>
                  <a:schemeClr val="tx1"/>
                </a:solidFill>
                <a:effectLst/>
                <a:latin typeface="+mn-lt"/>
                <a:ea typeface="+mn-ea"/>
                <a:cs typeface="+mn-cs"/>
              </a:rPr>
              <a:t>Stencil buffer</a:t>
            </a:r>
            <a:endParaRPr lang="fr-BE" sz="1200" b="0" i="0" kern="1200" dirty="0" smtClean="0">
              <a:solidFill>
                <a:schemeClr val="tx1"/>
              </a:solidFill>
              <a:effectLst/>
              <a:latin typeface="+mn-lt"/>
              <a:ea typeface="+mn-ea"/>
              <a:cs typeface="+mn-cs"/>
            </a:endParaRPr>
          </a:p>
          <a:p>
            <a:r>
              <a:rPr lang="fr-BE" sz="1200" b="0" i="0" kern="1200" dirty="0" err="1" smtClean="0">
                <a:solidFill>
                  <a:schemeClr val="tx1"/>
                </a:solidFill>
                <a:effectLst/>
                <a:latin typeface="+mn-lt"/>
                <a:ea typeface="+mn-ea"/>
                <a:cs typeface="+mn-cs"/>
              </a:rPr>
              <a:t>Importeurs</a:t>
            </a:r>
            <a:r>
              <a:rPr lang="fr-BE" sz="1200" b="0" i="0" kern="1200" dirty="0" smtClean="0">
                <a:solidFill>
                  <a:schemeClr val="tx1"/>
                </a:solidFill>
                <a:effectLst/>
                <a:latin typeface="+mn-lt"/>
                <a:ea typeface="+mn-ea"/>
                <a:cs typeface="+mn-cs"/>
              </a:rPr>
              <a:t> pour la plupart des formats courants, comme </a:t>
            </a:r>
            <a:r>
              <a:rPr lang="fr-BE" sz="1200" b="0" i="0" u="none" strike="noStrike" kern="1200" dirty="0" smtClean="0">
                <a:solidFill>
                  <a:schemeClr val="tx1"/>
                </a:solidFill>
                <a:effectLst/>
                <a:latin typeface="+mn-lt"/>
                <a:ea typeface="+mn-ea"/>
                <a:cs typeface="+mn-cs"/>
                <a:hlinkClick r:id="rId11" tooltip=".3ds (page inexistante)"/>
              </a:rPr>
              <a:t>3DS</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12" tooltip="Objet 3D (format de fichier)"/>
              </a:rPr>
              <a:t>OBJ</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13" tooltip="VRML"/>
              </a:rPr>
              <a:t>VRML</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14" tooltip="X3D"/>
              </a:rPr>
              <a:t>X3D</a:t>
            </a:r>
            <a:r>
              <a:rPr lang="fr-BE" sz="1200" b="0" i="0" kern="1200" dirty="0" smtClean="0">
                <a:solidFill>
                  <a:schemeClr val="tx1"/>
                </a:solidFill>
                <a:effectLst/>
                <a:latin typeface="+mn-lt"/>
                <a:ea typeface="+mn-ea"/>
                <a:cs typeface="+mn-cs"/>
              </a:rPr>
              <a:t>, </a:t>
            </a:r>
            <a:r>
              <a:rPr lang="fr-BE" sz="1200" b="0" i="0" u="none" strike="noStrike" kern="1200" dirty="0" smtClean="0">
                <a:solidFill>
                  <a:schemeClr val="tx1"/>
                </a:solidFill>
                <a:effectLst/>
                <a:latin typeface="+mn-lt"/>
                <a:ea typeface="+mn-ea"/>
                <a:cs typeface="+mn-cs"/>
                <a:hlinkClick r:id="rId15" tooltip="NWN"/>
              </a:rPr>
              <a:t>NWN</a:t>
            </a:r>
            <a:r>
              <a:rPr lang="fr-BE" sz="1200" b="0" i="0" kern="1200" dirty="0" smtClean="0">
                <a:solidFill>
                  <a:schemeClr val="tx1"/>
                </a:solidFill>
                <a:effectLst/>
                <a:latin typeface="+mn-lt"/>
                <a:ea typeface="+mn-ea"/>
                <a:cs typeface="+mn-cs"/>
              </a:rPr>
              <a:t>, and </a:t>
            </a:r>
            <a:r>
              <a:rPr lang="fr-BE" sz="1200" b="0" i="0" u="none" strike="noStrike" kern="1200" dirty="0" smtClean="0">
                <a:solidFill>
                  <a:schemeClr val="tx1"/>
                </a:solidFill>
                <a:effectLst/>
                <a:latin typeface="+mn-lt"/>
                <a:ea typeface="+mn-ea"/>
                <a:cs typeface="+mn-cs"/>
                <a:hlinkClick r:id="rId16" tooltip="OpenFlight (page inexistante)"/>
              </a:rPr>
              <a:t>FLT</a:t>
            </a:r>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6</a:t>
            </a:fld>
            <a:endParaRPr lang="en-US"/>
          </a:p>
        </p:txBody>
      </p:sp>
    </p:spTree>
    <p:extLst>
      <p:ext uri="{BB962C8B-B14F-4D97-AF65-F5344CB8AC3E}">
        <p14:creationId xmlns:p14="http://schemas.microsoft.com/office/powerpoint/2010/main" val="2732541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la </a:t>
            </a:r>
            <a:r>
              <a:rPr lang="fr-BE" sz="1200" b="0" i="0" u="none" strike="noStrike" kern="1200" dirty="0" smtClean="0">
                <a:solidFill>
                  <a:schemeClr val="tx1"/>
                </a:solidFill>
                <a:effectLst/>
                <a:latin typeface="+mn-lt"/>
                <a:ea typeface="+mn-ea"/>
                <a:cs typeface="+mn-cs"/>
                <a:hlinkClick r:id="rId3" tooltip="Synthèse d'image 3D"/>
              </a:rPr>
              <a:t>synthèse d'image 3D</a:t>
            </a:r>
            <a:r>
              <a:rPr lang="fr-BE" sz="1200" b="0" i="0" kern="1200" dirty="0" smtClean="0">
                <a:solidFill>
                  <a:schemeClr val="tx1"/>
                </a:solidFill>
                <a:effectLst/>
                <a:latin typeface="+mn-lt"/>
                <a:ea typeface="+mn-ea"/>
                <a:cs typeface="+mn-cs"/>
              </a:rPr>
              <a:t> basée sur les </a:t>
            </a:r>
            <a:r>
              <a:rPr lang="fr-BE" sz="1200" b="0" i="0" u="none" strike="noStrike" kern="1200" dirty="0" smtClean="0">
                <a:solidFill>
                  <a:schemeClr val="tx1"/>
                </a:solidFill>
                <a:effectLst/>
                <a:latin typeface="+mn-lt"/>
                <a:ea typeface="+mn-ea"/>
                <a:cs typeface="+mn-cs"/>
                <a:hlinkClick r:id="rId4" tooltip="Graphe de scène"/>
              </a:rPr>
              <a:t>graphes de scène</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a:t>
            </a:r>
            <a:r>
              <a:rPr lang="fr-BE" sz="1200" b="0" i="0" kern="1200" dirty="0" smtClean="0">
                <a:solidFill>
                  <a:schemeClr val="tx1"/>
                </a:solidFill>
                <a:effectLst/>
                <a:latin typeface="+mn-lt"/>
                <a:ea typeface="+mn-ea"/>
                <a:cs typeface="+mn-cs"/>
              </a:rPr>
              <a:t>Ces </a:t>
            </a:r>
            <a:r>
              <a:rPr lang="fr-BE" sz="1200" b="0" i="0" kern="1200" dirty="0" smtClean="0">
                <a:solidFill>
                  <a:schemeClr val="tx1"/>
                </a:solidFill>
                <a:effectLst/>
                <a:latin typeface="+mn-lt"/>
                <a:ea typeface="+mn-ea"/>
                <a:cs typeface="+mn-cs"/>
              </a:rPr>
              <a:t>paramètres incluent </a:t>
            </a:r>
            <a:r>
              <a:rPr lang="fr-BE" dirty="0" smtClean="0">
                <a:solidFill>
                  <a:schemeClr val="accent6">
                    <a:lumMod val="75000"/>
                  </a:schemeClr>
                </a:solidFill>
              </a:rPr>
              <a:t>la couleur de la lumière , un drapeau activer , et une région d'influence dans lequel ce </a:t>
            </a:r>
            <a:r>
              <a:rPr lang="fr-BE" dirty="0" err="1" smtClean="0">
                <a:solidFill>
                  <a:schemeClr val="accent6">
                    <a:lumMod val="75000"/>
                  </a:schemeClr>
                </a:solidFill>
              </a:rPr>
              <a:t>noeud</a:t>
            </a:r>
            <a:r>
              <a:rPr lang="fr-BE" dirty="0" smtClean="0">
                <a:solidFill>
                  <a:schemeClr val="accent6">
                    <a:lumMod val="75000"/>
                  </a:schemeClr>
                </a:solidFill>
              </a:rPr>
              <a:t> Light est actif</a:t>
            </a:r>
            <a:r>
              <a:rPr lang="fr-BE" sz="1200" b="0" i="0" kern="1200" dirty="0" smtClean="0">
                <a:solidFill>
                  <a:schemeClr val="tx1"/>
                </a:solidFill>
                <a:effectLst/>
                <a:latin typeface="+mn-lt"/>
                <a:ea typeface="+mn-ea"/>
                <a:cs typeface="+mn-cs"/>
              </a:rPr>
              <a:t>.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smtClean="0"/>
              <a:t>Une application Java3D doit construire un graphe de scène acyclique dont la racine est un univers (structure d’arbre)</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265247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smtClean="0"/>
              <a:t>Un </a:t>
            </a:r>
            <a:r>
              <a:rPr lang="fr-BE" dirty="0"/>
              <a:t>graphe de scène acyclique </a:t>
            </a:r>
            <a:r>
              <a:rPr lang="fr-BE" dirty="0" smtClean="0"/>
              <a:t>: racine = univers</a:t>
            </a:r>
            <a:endParaRPr lang="fr-BE" dirty="0"/>
          </a:p>
          <a:p>
            <a:r>
              <a:rPr lang="fr-BE" dirty="0" smtClean="0"/>
              <a:t>2 </a:t>
            </a:r>
            <a:r>
              <a:rPr lang="fr-BE" dirty="0" smtClean="0"/>
              <a:t>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sp>
        <p:nvSpPr>
          <p:cNvPr id="5" name="Title 3"/>
          <p:cNvSpPr>
            <a:spLocks noGrp="1"/>
          </p:cNvSpPr>
          <p:nvPr>
            <p:ph type="title"/>
          </p:nvPr>
        </p:nvSpPr>
        <p:spPr>
          <a:xfrm>
            <a:off x="1976015" y="954161"/>
            <a:ext cx="6719020" cy="763525"/>
          </a:xfrm>
        </p:spPr>
        <p:txBody>
          <a:bodyPr/>
          <a:lstStyle/>
          <a:p>
            <a:r>
              <a:rPr lang="en-US" dirty="0" smtClean="0"/>
              <a:t>Overview</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901950"/>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r>
              <a:rPr lang="fr-BE" sz="4200" dirty="0" smtClean="0">
                <a:solidFill>
                  <a:schemeClr val="tx1"/>
                </a:solidFill>
              </a:rPr>
              <a:t>.</a:t>
            </a:r>
            <a:endParaRPr lang="fr-BE" sz="4200" dirty="0">
              <a:solidFill>
                <a:schemeClr val="tx1"/>
              </a:solidFill>
            </a:endParaRP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Words>
  <Application>Microsoft Office PowerPoint</Application>
  <PresentationFormat>Affichage à l'écran (4:3)</PresentationFormat>
  <Paragraphs>402</Paragraphs>
  <Slides>41</Slides>
  <Notes>33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Arial</vt:lpstr>
      <vt:lpstr>Calibri</vt:lpstr>
      <vt:lpstr>Wingdings</vt:lpstr>
      <vt:lpstr>Office Theme</vt:lpstr>
      <vt:lpstr>JAVA 3D</vt:lpstr>
      <vt:lpstr>Overview</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Présentation PowerPoint</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2016-05-20T09:38:29Z</dcterms:modified>
</cp:coreProperties>
</file>