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56" r:id="rId2"/>
    <p:sldId id="257" r:id="rId3"/>
    <p:sldId id="259" r:id="rId4"/>
    <p:sldId id="262" r:id="rId5"/>
    <p:sldId id="258" r:id="rId6"/>
    <p:sldId id="263" r:id="rId7"/>
    <p:sldId id="269" r:id="rId8"/>
    <p:sldId id="268" r:id="rId9"/>
    <p:sldId id="267" r:id="rId10"/>
    <p:sldId id="271" r:id="rId11"/>
    <p:sldId id="266" r:id="rId12"/>
    <p:sldId id="272" r:id="rId13"/>
    <p:sldId id="275" r:id="rId14"/>
    <p:sldId id="273" r:id="rId15"/>
    <p:sldId id="274" r:id="rId16"/>
    <p:sldId id="270" r:id="rId17"/>
    <p:sldId id="276" r:id="rId18"/>
    <p:sldId id="280" r:id="rId19"/>
    <p:sldId id="281" r:id="rId20"/>
    <p:sldId id="277" r:id="rId21"/>
    <p:sldId id="278" r:id="rId22"/>
    <p:sldId id="260" r:id="rId23"/>
    <p:sldId id="264" r:id="rId24"/>
    <p:sldId id="265" r:id="rId25"/>
    <p:sldId id="26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24" autoAdjust="0"/>
  </p:normalViewPr>
  <p:slideViewPr>
    <p:cSldViewPr>
      <p:cViewPr>
        <p:scale>
          <a:sx n="81" d="100"/>
          <a:sy n="81" d="100"/>
        </p:scale>
        <p:origin x="834" y="10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rotX(), rotY(), rotZ(), set() -&gt; annulation de</a:t>
            </a:r>
            <a:r>
              <a:rPr lang="fr-BE" baseline="0" dirty="0" smtClean="0"/>
              <a:t> de tout (rotation, translation,..)</a:t>
            </a:r>
          </a:p>
          <a:p>
            <a:endParaRPr lang="fr-BE" baseline="0" dirty="0" smtClean="0"/>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18</a:t>
            </a:fld>
            <a:endParaRPr lang="en-US"/>
          </a:p>
        </p:txBody>
      </p:sp>
    </p:spTree>
    <p:extLst>
      <p:ext uri="{BB962C8B-B14F-4D97-AF65-F5344CB8AC3E}">
        <p14:creationId xmlns:p14="http://schemas.microsoft.com/office/powerpoint/2010/main" val="3137523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19</a:t>
            </a:fld>
            <a:endParaRPr lang="en-US"/>
          </a:p>
        </p:txBody>
      </p:sp>
    </p:spTree>
    <p:extLst>
      <p:ext uri="{BB962C8B-B14F-4D97-AF65-F5344CB8AC3E}">
        <p14:creationId xmlns:p14="http://schemas.microsoft.com/office/powerpoint/2010/main" val="3875412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20</a:t>
            </a:fld>
            <a:endParaRPr lang="en-US"/>
          </a:p>
        </p:txBody>
      </p:sp>
    </p:spTree>
    <p:extLst>
      <p:ext uri="{BB962C8B-B14F-4D97-AF65-F5344CB8AC3E}">
        <p14:creationId xmlns:p14="http://schemas.microsoft.com/office/powerpoint/2010/main" val="2668240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21</a:t>
            </a:fld>
            <a:endParaRPr lang="en-US"/>
          </a:p>
        </p:txBody>
      </p:sp>
    </p:spTree>
    <p:extLst>
      <p:ext uri="{BB962C8B-B14F-4D97-AF65-F5344CB8AC3E}">
        <p14:creationId xmlns:p14="http://schemas.microsoft.com/office/powerpoint/2010/main" val="1165866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050090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11</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411133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4098458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 Les </a:t>
            </a:r>
            <a:r>
              <a:rPr lang="fr-BE" dirty="0" smtClean="0"/>
              <a:t>formes de base dérivent de </a:t>
            </a:r>
            <a:r>
              <a:rPr lang="fr-BE" dirty="0" smtClean="0"/>
              <a:t>Primitive</a:t>
            </a:r>
          </a:p>
          <a:p>
            <a:r>
              <a:rPr lang="fr-BE" dirty="0" smtClean="0"/>
              <a:t>Couleur noire par défaut</a:t>
            </a:r>
          </a:p>
          <a:p>
            <a:r>
              <a:rPr lang="fr-BE" baseline="0" dirty="0" smtClean="0"/>
              <a:t>Box : chaque face = Shape3D</a:t>
            </a:r>
          </a:p>
          <a:p>
            <a:r>
              <a:rPr lang="fr-BE" baseline="0" dirty="0" smtClean="0"/>
              <a:t>Cylindre : 3 Shape3D : disque haut, disque bas, corps</a:t>
            </a:r>
          </a:p>
          <a:p>
            <a:r>
              <a:rPr lang="fr-BE" baseline="0" dirty="0" smtClean="0"/>
              <a:t>Cone : 2Shape 3D : base, corps</a:t>
            </a:r>
          </a:p>
          <a:p>
            <a:endParaRPr lang="fr-BE" baseline="0" dirty="0" smtClean="0"/>
          </a:p>
          <a:p>
            <a:r>
              <a:rPr lang="fr-BE" baseline="0" dirty="0" smtClean="0"/>
              <a:t>Les formes plus complexes dérivent de Shape3D</a:t>
            </a:r>
          </a:p>
        </p:txBody>
      </p:sp>
      <p:sp>
        <p:nvSpPr>
          <p:cNvPr id="4" name="Slide Number Placeholder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On passe à la Geometry le tableau des points et des couleurs</a:t>
            </a:r>
          </a:p>
          <a:p>
            <a:endParaRPr lang="fr-BE" baseline="0" dirty="0" smtClean="0"/>
          </a:p>
          <a:p>
            <a:r>
              <a:rPr lang="fr-BE" baseline="0" dirty="0" smtClean="0"/>
              <a:t>!! Ordre des points… pour que facette visible face utilisateur </a:t>
            </a:r>
            <a:r>
              <a:rPr lang="fr-BE" baseline="0" dirty="0" smtClean="0">
                <a:sym typeface="Wingdings" panose="05000000000000000000" pitchFamily="2" charset="2"/>
              </a:rPr>
              <a:t> points énumérés en sens inverse des aiguilles d’une montre</a:t>
            </a:r>
          </a:p>
          <a:p>
            <a:r>
              <a:rPr lang="fr-BE" baseline="0" dirty="0" smtClean="0">
                <a:sym typeface="Wingdings" panose="05000000000000000000" pitchFamily="2" charset="2"/>
              </a:rPr>
              <a:t>Si la couleur des commets d’une face est la même  couleur unie</a:t>
            </a:r>
          </a:p>
          <a:p>
            <a:r>
              <a:rPr lang="fr-BE" baseline="0" dirty="0" smtClean="0">
                <a:sym typeface="Wingdings" panose="05000000000000000000" pitchFamily="2" charset="2"/>
              </a:rPr>
              <a:t>Sinon  dégradé</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399359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17</a:t>
            </a:fld>
            <a:endParaRPr lang="en-US"/>
          </a:p>
        </p:txBody>
      </p:sp>
    </p:spTree>
    <p:extLst>
      <p:ext uri="{BB962C8B-B14F-4D97-AF65-F5344CB8AC3E}">
        <p14:creationId xmlns:p14="http://schemas.microsoft.com/office/powerpoint/2010/main" val="3585284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hyperlink" Target="http://slideonline.com/?utm_source=ppt&amp;utm_medium=link&amp;utm_content=lastslide&amp;utm_campaign=ppt" TargetMode="External"/><Relationship Id="rId3" Type="http://schemas.openxmlformats.org/officeDocument/2006/relationships/hyperlink" Target="http://slideonline.com/" TargetMode="External"/><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hyperlink" Target="http://ppttemplate.net/?utm_source=ppt&amp;utm_medium=logo&amp;utm_term=thanksgiving&amp;utm_content=0056&amp;utm_campaign=ppt" TargetMode="External"/><Relationship Id="rId5" Type="http://schemas.openxmlformats.org/officeDocument/2006/relationships/hyperlink" Target="http://ppttemplate.net/?utm_source=ppt&amp;utm_medium=link&amp;utm_term=basic&amp;utm_content=lastslide&amp;utm_campaign=ppt" TargetMode="External"/><Relationship Id="rId4" Type="http://schemas.openxmlformats.org/officeDocument/2006/relationships/hyperlink" Target="https://twitter.com/ppttemplatenet" TargetMode="External"/><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2819" y="833015"/>
            <a:ext cx="2884925" cy="763525"/>
          </a:xfrm>
        </p:spPr>
        <p:txBody>
          <a:bodyPr>
            <a:normAutofit/>
          </a:bodyPr>
          <a:lstStyle/>
          <a:p>
            <a:r>
              <a:rPr lang="fr-BE" dirty="0" smtClean="0"/>
              <a:t>Arrière-plan</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smtClean="0"/>
              <a:t>Classe « Background »</a:t>
            </a:r>
          </a:p>
          <a:p>
            <a:r>
              <a:rPr lang="fr-BE" dirty="0" smtClean="0"/>
              <a:t>Par défaut : noir</a:t>
            </a:r>
          </a:p>
          <a:p>
            <a:r>
              <a:rPr lang="fr-BE" dirty="0" smtClean="0"/>
              <a:t>Possibilité de changer la couleur ou appliquer une image</a:t>
            </a:r>
          </a:p>
        </p:txBody>
      </p:sp>
    </p:spTree>
    <p:extLst>
      <p:ext uri="{BB962C8B-B14F-4D97-AF65-F5344CB8AC3E}">
        <p14:creationId xmlns:p14="http://schemas.microsoft.com/office/powerpoint/2010/main" val="392862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spTree>
    <p:extLst>
      <p:ext uri="{BB962C8B-B14F-4D97-AF65-F5344CB8AC3E}">
        <p14:creationId xmlns:p14="http://schemas.microsoft.com/office/powerpoint/2010/main" val="97729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Formes </a:t>
            </a:r>
            <a:r>
              <a:rPr lang="fr-BE" dirty="0" smtClean="0"/>
              <a:t>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a:t>
            </a:r>
            <a:r>
              <a:rPr lang="fr-BE" dirty="0" smtClean="0"/>
              <a:t>Shape3d</a:t>
            </a:r>
          </a:p>
          <a:p>
            <a:r>
              <a:rPr lang="fr-BE" dirty="0" smtClean="0"/>
              <a:t>Créer un tableau de points (sommets)</a:t>
            </a:r>
          </a:p>
          <a:p>
            <a:r>
              <a:rPr lang="fr-BE" dirty="0" smtClean="0"/>
              <a:t>Créer un tableau de couleurs (1 par sommet)</a:t>
            </a:r>
            <a:endParaRPr lang="fr-BE" dirty="0" smtClean="0"/>
          </a:p>
          <a:p>
            <a:r>
              <a:rPr lang="fr-BE" dirty="0" smtClean="0"/>
              <a:t>Créer une </a:t>
            </a:r>
            <a:r>
              <a:rPr lang="fr-BE" dirty="0" smtClean="0"/>
              <a:t>Geometry</a:t>
            </a:r>
            <a:endParaRPr lang="fr-BE" dirty="0" smtClean="0"/>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p:txBody>
      </p:sp>
    </p:spTree>
    <p:extLst>
      <p:ext uri="{BB962C8B-B14F-4D97-AF65-F5344CB8AC3E}">
        <p14:creationId xmlns:p14="http://schemas.microsoft.com/office/powerpoint/2010/main" val="227781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05072" y="205442"/>
            <a:ext cx="3512215" cy="763525"/>
          </a:xfrm>
        </p:spPr>
        <p:txBody>
          <a:bodyPr>
            <a:normAutofit fontScale="90000"/>
          </a:bodyPr>
          <a:lstStyle/>
          <a:p>
            <a:r>
              <a:rPr lang="fr-BE" dirty="0" smtClean="0"/>
              <a:t>Formes complexes</a:t>
            </a:r>
            <a:endParaRPr lang="fr-BE" dirty="0"/>
          </a:p>
        </p:txBody>
      </p:sp>
      <p:sp>
        <p:nvSpPr>
          <p:cNvPr id="8" name="Espace réservé du contenu 3"/>
          <p:cNvSpPr>
            <a:spLocks noGrp="1"/>
          </p:cNvSpPr>
          <p:nvPr>
            <p:ph sz="half" idx="4294967295"/>
          </p:nvPr>
        </p:nvSpPr>
        <p:spPr>
          <a:xfrm>
            <a:off x="1059785" y="1138425"/>
            <a:ext cx="7739790" cy="916230"/>
          </a:xfrm>
          <a:prstGeom prst="rect">
            <a:avLst/>
          </a:prstGeom>
        </p:spPr>
        <p:txBody>
          <a:bodyPr>
            <a:normAutofit/>
          </a:bodyPr>
          <a:lstStyle/>
          <a:p>
            <a:r>
              <a:rPr lang="fr-BE" sz="2400" dirty="0" smtClean="0">
                <a:solidFill>
                  <a:schemeClr val="bg1"/>
                </a:solidFill>
              </a:rPr>
              <a:t>Possibilité de réutiliser certains points (géométrie indicée) -&gt; optimisation mémoire</a:t>
            </a:r>
            <a:endParaRPr lang="fr-BE" sz="2400" dirty="0" smtClean="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40" y="2086098"/>
            <a:ext cx="5497380" cy="4584647"/>
          </a:xfrm>
          <a:prstGeom prst="rect">
            <a:avLst/>
          </a:prstGeom>
        </p:spPr>
      </p:pic>
    </p:spTree>
    <p:extLst>
      <p:ext uri="{BB962C8B-B14F-4D97-AF65-F5344CB8AC3E}">
        <p14:creationId xmlns:p14="http://schemas.microsoft.com/office/powerpoint/2010/main" val="27471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8965" y="680310"/>
            <a:ext cx="8229600" cy="763525"/>
          </a:xfrm>
        </p:spPr>
        <p:txBody>
          <a:bodyPr>
            <a:normAutofit/>
          </a:bodyPr>
          <a:lstStyle/>
          <a:p>
            <a:r>
              <a:rPr lang="fr-BE" dirty="0" smtClean="0"/>
              <a:t>Transformations</a:t>
            </a:r>
            <a:endParaRPr lang="fr-BE" dirty="0"/>
          </a:p>
        </p:txBody>
      </p:sp>
      <p:sp>
        <p:nvSpPr>
          <p:cNvPr id="12" name="Espace réservé du contenu 3"/>
          <p:cNvSpPr>
            <a:spLocks noGrp="1"/>
          </p:cNvSpPr>
          <p:nvPr>
            <p:ph sz="half" idx="2"/>
          </p:nvPr>
        </p:nvSpPr>
        <p:spPr>
          <a:xfrm>
            <a:off x="448965" y="2207360"/>
            <a:ext cx="8398774" cy="2874141"/>
          </a:xfrm>
        </p:spPr>
        <p:txBody>
          <a:bodyPr>
            <a:normAutofit/>
          </a:bodyPr>
          <a:lstStyle/>
          <a:p>
            <a:r>
              <a:rPr lang="fr-BE" dirty="0" smtClean="0"/>
              <a:t>Classe « Transform3D »</a:t>
            </a:r>
          </a:p>
          <a:p>
            <a:pPr marL="0" indent="0">
              <a:buNone/>
            </a:pPr>
            <a:endParaRPr lang="fr-BE" dirty="0"/>
          </a:p>
          <a:p>
            <a:r>
              <a:rPr lang="fr-BE" dirty="0" smtClean="0"/>
              <a:t>Toujours associée à un nœud TransformGroup (TransformGroup.addChild(Transform3D)</a:t>
            </a:r>
          </a:p>
          <a:p>
            <a:pPr marL="0" indent="0">
              <a:buNone/>
            </a:pPr>
            <a:endParaRPr lang="fr-BE" dirty="0" smtClean="0"/>
          </a:p>
          <a:p>
            <a:r>
              <a:rPr lang="fr-BE" dirty="0" smtClean="0"/>
              <a:t>Transform3D -&gt; par rapport au centre du repère</a:t>
            </a:r>
          </a:p>
        </p:txBody>
      </p:sp>
    </p:spTree>
    <p:extLst>
      <p:ext uri="{BB962C8B-B14F-4D97-AF65-F5344CB8AC3E}">
        <p14:creationId xmlns:p14="http://schemas.microsoft.com/office/powerpoint/2010/main" val="970971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81425" y="222195"/>
            <a:ext cx="6244435" cy="763525"/>
          </a:xfrm>
        </p:spPr>
        <p:txBody>
          <a:bodyPr>
            <a:normAutofit/>
          </a:bodyPr>
          <a:lstStyle/>
          <a:p>
            <a:r>
              <a:rPr lang="fr-BE" dirty="0" smtClean="0"/>
              <a:t>Transformations simples</a:t>
            </a:r>
            <a:endParaRPr lang="fr-BE" dirty="0"/>
          </a:p>
        </p:txBody>
      </p:sp>
      <p:sp>
        <p:nvSpPr>
          <p:cNvPr id="8" name="Content Placeholder 4"/>
          <p:cNvSpPr>
            <a:spLocks noGrp="1"/>
          </p:cNvSpPr>
          <p:nvPr>
            <p:ph sz="half" idx="4294967295"/>
          </p:nvPr>
        </p:nvSpPr>
        <p:spPr>
          <a:xfrm>
            <a:off x="2044132" y="1291130"/>
            <a:ext cx="6719020" cy="5191970"/>
          </a:xfrm>
          <a:prstGeom prst="rect">
            <a:avLst/>
          </a:prstGeom>
        </p:spPr>
        <p:txBody>
          <a:bodyPr/>
          <a:lstStyle/>
          <a:p>
            <a:r>
              <a:rPr lang="fr-BE" sz="2800" dirty="0" smtClean="0">
                <a:solidFill>
                  <a:schemeClr val="bg1"/>
                </a:solidFill>
              </a:rPr>
              <a:t>Translation</a:t>
            </a:r>
          </a:p>
          <a:p>
            <a:pPr lvl="1"/>
            <a:r>
              <a:rPr lang="fr-BE" sz="2400" dirty="0" smtClean="0">
                <a:solidFill>
                  <a:schemeClr val="bg1"/>
                </a:solidFill>
              </a:rPr>
              <a:t>setTranslation(new Vector3f(0.5f, 0.5f, 0.5f));</a:t>
            </a:r>
          </a:p>
          <a:p>
            <a:r>
              <a:rPr lang="fr-BE" sz="2800" dirty="0" smtClean="0">
                <a:solidFill>
                  <a:schemeClr val="bg1"/>
                </a:solidFill>
              </a:rPr>
              <a:t>Rotation</a:t>
            </a:r>
          </a:p>
          <a:p>
            <a:pPr lvl="1"/>
            <a:r>
              <a:rPr lang="fr-BE" sz="2400" dirty="0" smtClean="0">
                <a:solidFill>
                  <a:schemeClr val="bg1"/>
                </a:solidFill>
              </a:rPr>
              <a:t>Autour d’un axe (X ou Y ou Z) du repère</a:t>
            </a:r>
          </a:p>
          <a:p>
            <a:pPr lvl="2"/>
            <a:r>
              <a:rPr lang="fr-BE" dirty="0">
                <a:solidFill>
                  <a:schemeClr val="bg1"/>
                </a:solidFill>
              </a:rPr>
              <a:t>rotX(), rotY(), rotZ</a:t>
            </a:r>
            <a:r>
              <a:rPr lang="fr-BE" dirty="0">
                <a:solidFill>
                  <a:schemeClr val="bg1"/>
                </a:solidFill>
              </a:rPr>
              <a:t>()</a:t>
            </a:r>
          </a:p>
          <a:p>
            <a:pPr lvl="1"/>
            <a:r>
              <a:rPr lang="fr-BE" sz="2400" dirty="0" smtClean="0">
                <a:solidFill>
                  <a:schemeClr val="bg1"/>
                </a:solidFill>
              </a:rPr>
              <a:t>Autour d’un axe quelconque d’origine (0,0,0)</a:t>
            </a:r>
          </a:p>
          <a:p>
            <a:pPr lvl="2"/>
            <a:r>
              <a:rPr lang="fr-BE" dirty="0">
                <a:solidFill>
                  <a:schemeClr val="bg1"/>
                </a:solidFill>
              </a:rPr>
              <a:t>set(new AxisAngle4f(1,1,1,angle</a:t>
            </a:r>
            <a:r>
              <a:rPr lang="fr-BE" dirty="0" smtClean="0">
                <a:solidFill>
                  <a:schemeClr val="bg1"/>
                </a:solidFill>
              </a:rPr>
              <a:t>));</a:t>
            </a:r>
            <a:endParaRPr lang="fr-BE" sz="1600" dirty="0">
              <a:solidFill>
                <a:schemeClr val="bg1"/>
              </a:solidFill>
            </a:endParaRPr>
          </a:p>
          <a:p>
            <a:r>
              <a:rPr lang="fr-BE" sz="2800" dirty="0" smtClean="0">
                <a:solidFill>
                  <a:schemeClr val="bg1"/>
                </a:solidFill>
              </a:rPr>
              <a:t>Homothéties</a:t>
            </a:r>
          </a:p>
          <a:p>
            <a:pPr lvl="1"/>
            <a:r>
              <a:rPr lang="fr-BE" sz="2400" dirty="0" smtClean="0">
                <a:solidFill>
                  <a:schemeClr val="bg1"/>
                </a:solidFill>
              </a:rPr>
              <a:t>Uniforme : setScale(0.5)</a:t>
            </a:r>
          </a:p>
          <a:p>
            <a:pPr lvl="1"/>
            <a:r>
              <a:rPr lang="fr-BE" sz="2400" dirty="0" smtClean="0">
                <a:solidFill>
                  <a:schemeClr val="bg1"/>
                </a:solidFill>
              </a:rPr>
              <a:t>Non uniforme : </a:t>
            </a:r>
          </a:p>
          <a:p>
            <a:pPr marL="457200" lvl="1" indent="0">
              <a:buNone/>
            </a:pPr>
            <a:r>
              <a:rPr lang="fr-BE" sz="2400" dirty="0" smtClean="0">
                <a:solidFill>
                  <a:schemeClr val="bg1"/>
                </a:solidFill>
              </a:rPr>
              <a:t>	setScale(new Vector3d(0.2, 0.6, 0.8))</a:t>
            </a:r>
            <a:endParaRPr lang="fr-BE" sz="2400" dirty="0">
              <a:solidFill>
                <a:schemeClr val="bg1"/>
              </a:solidFill>
            </a:endParaRPr>
          </a:p>
        </p:txBody>
      </p:sp>
    </p:spTree>
    <p:extLst>
      <p:ext uri="{BB962C8B-B14F-4D97-AF65-F5344CB8AC3E}">
        <p14:creationId xmlns:p14="http://schemas.microsoft.com/office/powerpoint/2010/main" val="1726599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281425" y="222195"/>
            <a:ext cx="6244435" cy="763525"/>
          </a:xfrm>
        </p:spPr>
        <p:txBody>
          <a:bodyPr>
            <a:normAutofit/>
          </a:bodyPr>
          <a:lstStyle/>
          <a:p>
            <a:r>
              <a:rPr lang="fr-BE" dirty="0" smtClean="0"/>
              <a:t>Transformations multiples</a:t>
            </a:r>
            <a:endParaRPr lang="fr-BE" dirty="0"/>
          </a:p>
        </p:txBody>
      </p:sp>
      <p:sp>
        <p:nvSpPr>
          <p:cNvPr id="6" name="Content Placeholder 4"/>
          <p:cNvSpPr>
            <a:spLocks noGrp="1"/>
          </p:cNvSpPr>
          <p:nvPr>
            <p:ph sz="half" idx="4294967295"/>
          </p:nvPr>
        </p:nvSpPr>
        <p:spPr>
          <a:xfrm>
            <a:off x="1766485" y="1291130"/>
            <a:ext cx="7233959" cy="5191970"/>
          </a:xfrm>
          <a:prstGeom prst="rect">
            <a:avLst/>
          </a:prstGeom>
        </p:spPr>
        <p:txBody>
          <a:bodyPr>
            <a:normAutofit/>
          </a:bodyPr>
          <a:lstStyle/>
          <a:p>
            <a:r>
              <a:rPr lang="fr-BE" sz="2800" dirty="0">
                <a:solidFill>
                  <a:schemeClr val="bg1"/>
                </a:solidFill>
              </a:rPr>
              <a:t>1 TransformGroup</a:t>
            </a:r>
          </a:p>
          <a:p>
            <a:pPr lvl="1"/>
            <a:r>
              <a:rPr lang="fr-BE" sz="2400" dirty="0" smtClean="0">
                <a:solidFill>
                  <a:schemeClr val="bg1"/>
                </a:solidFill>
              </a:rPr>
              <a:t>Méthode mul() pour « multiplier » les transformations Transform3D</a:t>
            </a:r>
          </a:p>
          <a:p>
            <a:pPr marL="457200" lvl="1" indent="0">
              <a:buNone/>
            </a:pPr>
            <a:r>
              <a:rPr lang="fr-BE" sz="2400" dirty="0" smtClean="0">
                <a:solidFill>
                  <a:schemeClr val="bg1"/>
                </a:solidFill>
              </a:rPr>
              <a:t>	transfo1.mul(transfo2</a:t>
            </a:r>
            <a:r>
              <a:rPr lang="fr-BE" sz="2400" dirty="0">
                <a:solidFill>
                  <a:schemeClr val="bg1"/>
                </a:solidFill>
              </a:rPr>
              <a:t>) -&gt; transfo 2 puis transfo </a:t>
            </a:r>
            <a:endParaRPr lang="fr-BE" sz="2400" dirty="0" smtClean="0">
              <a:solidFill>
                <a:schemeClr val="bg1"/>
              </a:solidFill>
            </a:endParaRPr>
          </a:p>
          <a:p>
            <a:pPr lvl="1"/>
            <a:r>
              <a:rPr lang="fr-BE" sz="2400" dirty="0" smtClean="0">
                <a:solidFill>
                  <a:schemeClr val="bg1"/>
                </a:solidFill>
              </a:rPr>
              <a:t>Ajout de la dernière transformation comme fils du TransformGroup</a:t>
            </a:r>
          </a:p>
          <a:p>
            <a:pPr marL="457200" lvl="1" indent="0">
              <a:buNone/>
            </a:pPr>
            <a:endParaRPr lang="fr-BE" sz="2400" dirty="0" smtClean="0">
              <a:solidFill>
                <a:schemeClr val="bg1"/>
              </a:solidFill>
            </a:endParaRPr>
          </a:p>
          <a:p>
            <a:r>
              <a:rPr lang="fr-BE" sz="2800" dirty="0" smtClean="0">
                <a:solidFill>
                  <a:schemeClr val="bg1"/>
                </a:solidFill>
              </a:rPr>
              <a:t>2+ TransformGroup</a:t>
            </a:r>
          </a:p>
          <a:p>
            <a:pPr lvl="1"/>
            <a:r>
              <a:rPr lang="fr-BE" sz="2400" dirty="0" smtClean="0">
                <a:solidFill>
                  <a:schemeClr val="bg1"/>
                </a:solidFill>
              </a:rPr>
              <a:t>Un TransformGroup par transformation</a:t>
            </a:r>
          </a:p>
          <a:p>
            <a:pPr lvl="1"/>
            <a:r>
              <a:rPr lang="fr-BE" sz="2400" dirty="0" smtClean="0">
                <a:solidFill>
                  <a:schemeClr val="bg1"/>
                </a:solidFill>
              </a:rPr>
              <a:t>Ajout de chaque TransformGroup comme fils d’un autre</a:t>
            </a:r>
            <a:endParaRPr lang="fr-BE" sz="2400" dirty="0">
              <a:solidFill>
                <a:schemeClr val="bg1"/>
              </a:solidFill>
            </a:endParaRPr>
          </a:p>
        </p:txBody>
      </p:sp>
    </p:spTree>
    <p:extLst>
      <p:ext uri="{BB962C8B-B14F-4D97-AF65-F5344CB8AC3E}">
        <p14:creationId xmlns:p14="http://schemas.microsoft.com/office/powerpoint/2010/main" val="1546500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527605"/>
            <a:ext cx="7940659" cy="763524"/>
          </a:xfrm>
        </p:spPr>
        <p:txBody>
          <a:bodyPr>
            <a:normAutofit/>
          </a:bodyPr>
          <a:lstStyle/>
          <a:p>
            <a:r>
              <a:rPr lang="en-US" dirty="0" smtClean="0"/>
              <a:t>Slide Title</a:t>
            </a:r>
            <a:endParaRPr lang="en-US" dirty="0"/>
          </a:p>
        </p:txBody>
      </p:sp>
      <p:sp>
        <p:nvSpPr>
          <p:cNvPr id="3" name="Content Placeholder 2"/>
          <p:cNvSpPr>
            <a:spLocks noGrp="1"/>
          </p:cNvSpPr>
          <p:nvPr>
            <p:ph idx="1"/>
          </p:nvPr>
        </p:nvSpPr>
        <p:spPr/>
        <p:txBody>
          <a:bodyPr/>
          <a:lstStyle/>
          <a:p>
            <a:r>
              <a:rPr lang="en-US" dirty="0" smtClean="0">
                <a:solidFill>
                  <a:schemeClr val="bg1"/>
                </a:solidFill>
              </a:rPr>
              <a:t>Make Effective Presentations</a:t>
            </a:r>
          </a:p>
          <a:p>
            <a:r>
              <a:rPr lang="en-US" dirty="0" smtClean="0">
                <a:solidFill>
                  <a:schemeClr val="bg1"/>
                </a:solidFill>
              </a:rPr>
              <a:t>Using Awesome Backgrounds</a:t>
            </a:r>
          </a:p>
          <a:p>
            <a:r>
              <a:rPr lang="en-US" dirty="0" smtClean="0">
                <a:solidFill>
                  <a:schemeClr val="bg1"/>
                </a:solidFill>
              </a:rPr>
              <a:t>Engage your Audience</a:t>
            </a:r>
          </a:p>
          <a:p>
            <a:r>
              <a:rPr lang="en-US" dirty="0" smtClean="0">
                <a:solidFill>
                  <a:schemeClr val="bg1"/>
                </a:solidFill>
              </a:rPr>
              <a:t>Capture Audience Attention</a:t>
            </a:r>
          </a:p>
          <a:p>
            <a:endParaRPr lang="en-US" dirty="0" smtClean="0"/>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fr-BE"/>
          </a:p>
        </p:txBody>
      </p:sp>
      <p:sp>
        <p:nvSpPr>
          <p:cNvPr id="5" name="Content Placeholder 4"/>
          <p:cNvSpPr>
            <a:spLocks noGrp="1"/>
          </p:cNvSpPr>
          <p:nvPr>
            <p:ph sz="half" idx="2"/>
          </p:nvPr>
        </p:nvSpPr>
        <p:spPr/>
        <p:txBody>
          <a:bodyPr/>
          <a:lstStyle/>
          <a:p>
            <a:endParaRPr lang="fr-BE"/>
          </a:p>
        </p:txBody>
      </p:sp>
    </p:spTree>
    <p:extLst>
      <p:ext uri="{BB962C8B-B14F-4D97-AF65-F5344CB8AC3E}">
        <p14:creationId xmlns:p14="http://schemas.microsoft.com/office/powerpoint/2010/main" val="1557306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fr-BE"/>
          </a:p>
        </p:txBody>
      </p:sp>
      <p:sp>
        <p:nvSpPr>
          <p:cNvPr id="5" name="Content Placeholder 4"/>
          <p:cNvSpPr>
            <a:spLocks noGrp="1"/>
          </p:cNvSpPr>
          <p:nvPr>
            <p:ph idx="1"/>
          </p:nvPr>
        </p:nvSpPr>
        <p:spPr/>
        <p:txBody>
          <a:bodyPr/>
          <a:lstStyle/>
          <a:p>
            <a:endParaRPr lang="fr-BE"/>
          </a:p>
        </p:txBody>
      </p:sp>
    </p:spTree>
    <p:extLst>
      <p:ext uri="{BB962C8B-B14F-4D97-AF65-F5344CB8AC3E}">
        <p14:creationId xmlns:p14="http://schemas.microsoft.com/office/powerpoint/2010/main" val="542987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Bibliographie</a:t>
            </a:r>
            <a:endParaRPr lang="fr-BE" dirty="0"/>
          </a:p>
        </p:txBody>
      </p:sp>
      <p:sp>
        <p:nvSpPr>
          <p:cNvPr id="3" name="Espace réservé du contenu 2"/>
          <p:cNvSpPr>
            <a:spLocks noGrp="1"/>
          </p:cNvSpPr>
          <p:nvPr>
            <p:ph idx="1"/>
          </p:nvPr>
        </p:nvSpPr>
        <p:spPr/>
        <p:txBody>
          <a:bodyPr>
            <a:normAutofit/>
          </a:bodyPr>
          <a:lstStyle/>
          <a:p>
            <a:endParaRPr lang="fr-BE" dirty="0"/>
          </a:p>
        </p:txBody>
      </p:sp>
    </p:spTree>
    <p:extLst>
      <p:ext uri="{BB962C8B-B14F-4D97-AF65-F5344CB8AC3E}">
        <p14:creationId xmlns:p14="http://schemas.microsoft.com/office/powerpoint/2010/main" val="14110326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texte 2"/>
          <p:cNvSpPr>
            <a:spLocks noGrp="1"/>
          </p:cNvSpPr>
          <p:nvPr>
            <p:ph type="body" idx="1"/>
          </p:nvPr>
        </p:nvSpPr>
        <p:spPr>
          <a:xfrm>
            <a:off x="448965" y="1901949"/>
            <a:ext cx="8229599" cy="610821"/>
          </a:xfrm>
        </p:spPr>
        <p:txBody>
          <a:bodyPr/>
          <a:lstStyle/>
          <a:p>
            <a:r>
              <a:rPr lang="fr-BE" dirty="0" smtClean="0"/>
              <a:t>Bibliographie</a:t>
            </a:r>
            <a:endParaRPr lang="fr-BE" dirty="0"/>
          </a:p>
        </p:txBody>
      </p:sp>
      <p:sp>
        <p:nvSpPr>
          <p:cNvPr id="4" name="Espace réservé du contenu 3"/>
          <p:cNvSpPr>
            <a:spLocks noGrp="1"/>
          </p:cNvSpPr>
          <p:nvPr>
            <p:ph sz="half" idx="2"/>
          </p:nvPr>
        </p:nvSpPr>
        <p:spPr>
          <a:xfrm>
            <a:off x="601670" y="2778987"/>
            <a:ext cx="8076895" cy="3551407"/>
          </a:xfrm>
        </p:spPr>
        <p:txBody>
          <a:bodyPr/>
          <a:lstStyle/>
          <a:p>
            <a:r>
              <a:rPr lang="fr-BE" dirty="0"/>
              <a:t>Nicolas JANEY : </a:t>
            </a:r>
          </a:p>
          <a:p>
            <a:pPr lvl="1"/>
            <a:r>
              <a:rPr lang="fr-BE" dirty="0"/>
              <a:t>LIFC, Département Informatique Université de Franche Comté : http://raphaello.univ-fcomte.fr/IG/Java3D/Java3D.htm</a:t>
            </a:r>
          </a:p>
          <a:p>
            <a:pPr marL="457200" lvl="1" indent="0">
              <a:buNone/>
            </a:pPr>
            <a:r>
              <a:rPr lang="fr-BE" dirty="0"/>
              <a:t>Le site de la communauté Java3D : ✔ https://java3d.dev.java.net/ ➢ Le tutorial Java3D : ✔ http://java.sun.com/developer/onlineTraining/java3d/ </a:t>
            </a:r>
          </a:p>
          <a:p>
            <a:endParaRPr lang="fr-BE" dirty="0"/>
          </a:p>
        </p:txBody>
      </p:sp>
    </p:spTree>
    <p:extLst>
      <p:ext uri="{BB962C8B-B14F-4D97-AF65-F5344CB8AC3E}">
        <p14:creationId xmlns:p14="http://schemas.microsoft.com/office/powerpoint/2010/main" val="3969128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
          <p:cNvSpPr txBox="1">
            <a:spLocks/>
          </p:cNvSpPr>
          <p:nvPr/>
        </p:nvSpPr>
        <p:spPr>
          <a:xfrm>
            <a:off x="4876800" y="2819400"/>
            <a:ext cx="40385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mtClean="0">
                <a:solidFill>
                  <a:prstClr val="black"/>
                </a:solidFill>
              </a:rPr>
              <a:t>Did you know?</a:t>
            </a:r>
          </a:p>
          <a:p>
            <a:pPr marL="0" indent="0" algn="ctr">
              <a:buFontTx/>
              <a:buNone/>
            </a:pPr>
            <a:endParaRPr lang="en-US" sz="1600" smtClean="0">
              <a:solidFill>
                <a:prstClr val="black"/>
              </a:solidFill>
            </a:endParaRPr>
          </a:p>
          <a:p>
            <a:pPr marL="0" indent="0" algn="ctr">
              <a:buFontTx/>
              <a:buNone/>
            </a:pPr>
            <a:r>
              <a:rPr lang="en-US" sz="1600" smtClean="0">
                <a:solidFill>
                  <a:prstClr val="black"/>
                </a:solidFill>
              </a:rPr>
              <a:t>When you finish your PowerPoint presentation, you can upload it to:</a:t>
            </a:r>
          </a:p>
          <a:p>
            <a:pPr marL="0" indent="0" algn="ctr">
              <a:buFontTx/>
              <a:buNone/>
            </a:pPr>
            <a:endParaRPr lang="en-US" sz="160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2400" smtClean="0">
                <a:solidFill>
                  <a:prstClr val="black"/>
                </a:solidFill>
                <a:hlinkClick r:id="rId3"/>
              </a:rPr>
              <a:t>SlideOnline.com</a:t>
            </a:r>
            <a:endParaRPr lang="en-US" sz="2400" dirty="0" smtClean="0">
              <a:solidFill>
                <a:prstClr val="black"/>
              </a:solidFill>
            </a:endParaRPr>
          </a:p>
        </p:txBody>
      </p:sp>
      <p:sp>
        <p:nvSpPr>
          <p:cNvPr id="3" name="Content Placeholder 1"/>
          <p:cNvSpPr txBox="1">
            <a:spLocks/>
          </p:cNvSpPr>
          <p:nvPr/>
        </p:nvSpPr>
        <p:spPr>
          <a:xfrm>
            <a:off x="228600" y="2819400"/>
            <a:ext cx="41909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smtClean="0">
                <a:solidFill>
                  <a:prstClr val="black"/>
                </a:solidFill>
              </a:rPr>
              <a:t>Congratulations</a:t>
            </a:r>
            <a:endParaRPr lang="en-US" sz="2000" dirty="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1600" dirty="0" smtClean="0">
                <a:solidFill>
                  <a:prstClr val="black"/>
                </a:solidFill>
              </a:rPr>
              <a:t>You can use this free PowerPoint template for your own presentations.  Follow us on Twitter </a:t>
            </a:r>
            <a:r>
              <a:rPr lang="en-US" sz="1600" dirty="0" smtClean="0">
                <a:solidFill>
                  <a:prstClr val="black"/>
                </a:solidFill>
                <a:hlinkClick r:id="rId4"/>
              </a:rPr>
              <a:t>@</a:t>
            </a:r>
            <a:r>
              <a:rPr lang="en-US" sz="1600" dirty="0" err="1" smtClean="0">
                <a:solidFill>
                  <a:prstClr val="black"/>
                </a:solidFill>
                <a:hlinkClick r:id="rId4"/>
              </a:rPr>
              <a:t>ppttemplatenet</a:t>
            </a:r>
            <a:r>
              <a:rPr lang="en-US" sz="1600" dirty="0" smtClean="0">
                <a:solidFill>
                  <a:prstClr val="black"/>
                </a:solidFill>
              </a:rPr>
              <a:t> </a:t>
            </a:r>
          </a:p>
          <a:p>
            <a:pPr marL="0" indent="0" algn="ctr">
              <a:buFontTx/>
              <a:buNone/>
            </a:pPr>
            <a:endParaRPr lang="en-US" sz="1600" dirty="0" smtClean="0">
              <a:solidFill>
                <a:prstClr val="black"/>
              </a:solidFill>
            </a:endParaRPr>
          </a:p>
          <a:p>
            <a:pPr marL="0" indent="0" algn="ctr">
              <a:buFontTx/>
              <a:buNone/>
            </a:pPr>
            <a:r>
              <a:rPr lang="en-US" sz="2400" dirty="0" smtClean="0">
                <a:solidFill>
                  <a:prstClr val="black"/>
                </a:solidFill>
                <a:hlinkClick r:id="rId5"/>
              </a:rPr>
              <a:t>PPTTemplate.net</a:t>
            </a:r>
            <a:endParaRPr lang="en-US" sz="2400" dirty="0" smtClean="0">
              <a:solidFill>
                <a:prstClr val="black"/>
              </a:solidFill>
            </a:endParaRPr>
          </a:p>
        </p:txBody>
      </p:sp>
      <p:sp>
        <p:nvSpPr>
          <p:cNvPr id="12" name="Rectangle 11"/>
          <p:cNvSpPr/>
          <p:nvPr/>
        </p:nvSpPr>
        <p:spPr>
          <a:xfrm>
            <a:off x="-3629" y="1135093"/>
            <a:ext cx="9144000" cy="956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57200" y="1092686"/>
            <a:ext cx="853971" cy="1040914"/>
            <a:chOff x="6522100" y="381000"/>
            <a:chExt cx="1250300" cy="1524000"/>
          </a:xfrm>
        </p:grpSpPr>
        <p:sp>
          <p:nvSpPr>
            <p:cNvPr id="14" name="Freeform 13"/>
            <p:cNvSpPr/>
            <p:nvPr userDrawn="1"/>
          </p:nvSpPr>
          <p:spPr>
            <a:xfrm>
              <a:off x="7695029"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Isosceles Triangle 14"/>
            <p:cNvSpPr/>
            <p:nvPr userDrawn="1"/>
          </p:nvSpPr>
          <p:spPr>
            <a:xfrm flipV="1">
              <a:off x="6550567" y="381000"/>
              <a:ext cx="1193067" cy="762000"/>
            </a:xfrm>
            <a:prstGeom prst="triangle">
              <a:avLst/>
            </a:prstGeom>
            <a:solidFill>
              <a:srgbClr val="00B0F0">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15"/>
            <p:cNvSpPr/>
            <p:nvPr userDrawn="1"/>
          </p:nvSpPr>
          <p:spPr>
            <a:xfrm flipH="1">
              <a:off x="6522100"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16"/>
            <p:cNvSpPr/>
            <p:nvPr userDrawn="1"/>
          </p:nvSpPr>
          <p:spPr>
            <a:xfrm flipV="1">
              <a:off x="7695029"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Freeform 17"/>
            <p:cNvSpPr/>
            <p:nvPr userDrawn="1"/>
          </p:nvSpPr>
          <p:spPr>
            <a:xfrm flipH="1" flipV="1">
              <a:off x="6522100"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Isosceles Triangle 18"/>
            <p:cNvSpPr/>
            <p:nvPr userDrawn="1"/>
          </p:nvSpPr>
          <p:spPr>
            <a:xfrm>
              <a:off x="6550567" y="1143000"/>
              <a:ext cx="1193067" cy="762000"/>
            </a:xfrm>
            <a:prstGeom prst="triangle">
              <a:avLst/>
            </a:prstGeom>
            <a:solidFill>
              <a:srgbClr val="00B0F0">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0" name="Title 1"/>
          <p:cNvSpPr txBox="1">
            <a:spLocks/>
          </p:cNvSpPr>
          <p:nvPr/>
        </p:nvSpPr>
        <p:spPr>
          <a:xfrm>
            <a:off x="1905000" y="1288210"/>
            <a:ext cx="68580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r"/>
            <a:r>
              <a:rPr lang="en-US" smtClean="0"/>
              <a:t>Download More Free PowerPoint Templates</a:t>
            </a:r>
            <a:endParaRPr lang="en-US"/>
          </a:p>
        </p:txBody>
      </p:sp>
      <p:pic>
        <p:nvPicPr>
          <p:cNvPr id="21" name="Picture 2" descr="E:\cloud\drive\websites\ppttemplate\ppt\logo-ppttemplate.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75" y="5719575"/>
            <a:ext cx="3314701" cy="714375"/>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7200" y="304800"/>
            <a:ext cx="77724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r>
              <a:rPr lang="en-US" smtClean="0">
                <a:solidFill>
                  <a:schemeClr val="tx1"/>
                </a:solidFill>
                <a:effectLst/>
              </a:rPr>
              <a:t>And now what?</a:t>
            </a:r>
            <a:endParaRPr lang="en-US">
              <a:solidFill>
                <a:schemeClr val="tx1"/>
              </a:solidFill>
              <a:effectLst/>
            </a:endParaRPr>
          </a:p>
        </p:txBody>
      </p:sp>
      <p:pic>
        <p:nvPicPr>
          <p:cNvPr id="1027" name="Picture 3" descr="E:\cloud\drive\websites\ppttemplate\ppt\logo-slideonline.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791200"/>
            <a:ext cx="3474720" cy="723900"/>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txBox="1">
            <a:spLocks/>
          </p:cNvSpPr>
          <p:nvPr/>
        </p:nvSpPr>
        <p:spPr>
          <a:xfrm>
            <a:off x="228600" y="2133600"/>
            <a:ext cx="86868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ctr"/>
            <a:r>
              <a:rPr lang="en-US" sz="1400" smtClean="0">
                <a:solidFill>
                  <a:schemeClr val="tx1"/>
                </a:solidFill>
                <a:effectLst/>
              </a:rPr>
              <a:t>You can safely delete this slide, but please consider to read below:</a:t>
            </a:r>
            <a:endParaRPr lang="en-US" sz="1400">
              <a:solidFill>
                <a:schemeClr val="tx1"/>
              </a:solidFill>
              <a:effectLst/>
            </a:endParaRPr>
          </a:p>
        </p:txBody>
      </p:sp>
    </p:spTree>
    <p:extLst>
      <p:ext uri="{BB962C8B-B14F-4D97-AF65-F5344CB8AC3E}">
        <p14:creationId xmlns:p14="http://schemas.microsoft.com/office/powerpoint/2010/main" val="4292739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943</Words>
  <Application>Microsoft Office PowerPoint</Application>
  <PresentationFormat>On-screen Show (4:3)</PresentationFormat>
  <Paragraphs>184</Paragraphs>
  <Slides>25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JAVA 3D</vt:lpstr>
      <vt:lpstr>Slide Title</vt:lpstr>
      <vt:lpstr>Introduction</vt:lpstr>
      <vt:lpstr>Historique</vt:lpstr>
      <vt:lpstr>Installation</vt:lpstr>
      <vt:lpstr>Principales fonctionalités</vt:lpstr>
      <vt:lpstr>Graphe de scène</vt:lpstr>
      <vt:lpstr>Graphe de scène</vt:lpstr>
      <vt:lpstr>Graphe de scène </vt:lpstr>
      <vt:lpstr>Graphe de scène</vt:lpstr>
      <vt:lpstr>Graphe scène : exécution</vt:lpstr>
      <vt:lpstr>Model de rendu</vt:lpstr>
      <vt:lpstr>Arrière-plan</vt:lpstr>
      <vt:lpstr>Formes de base</vt:lpstr>
      <vt:lpstr>Formes complexes</vt:lpstr>
      <vt:lpstr>Formes complexes</vt:lpstr>
      <vt:lpstr>Transformations</vt:lpstr>
      <vt:lpstr>Transformations simples</vt:lpstr>
      <vt:lpstr>Transformations multiples</vt:lpstr>
      <vt:lpstr>PowerPoint Presentation</vt:lpstr>
      <vt:lpstr>PowerPoint Presentation</vt:lpstr>
      <vt:lpstr>Vocabulaire</vt:lpstr>
      <vt:lpstr>Bibliographie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2016-05-19T15:11:35Z</dcterms:modified>
</cp:coreProperties>
</file>