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99" r:id="rId37"/>
    <p:sldId id="300" r:id="rId38"/>
    <p:sldId id="301" r:id="rId39"/>
    <p:sldId id="302" r:id="rId40"/>
    <p:sldId id="303"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639"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fr.wikipedia.org/wiki/Direct3D" TargetMode="External"/><Relationship Id="rId3" Type="http://schemas.openxmlformats.org/officeDocument/2006/relationships/hyperlink" Target="https://fr.wikipedia.org/wiki/Interface_de_programmation" TargetMode="External"/><Relationship Id="rId7" Type="http://schemas.openxmlformats.org/officeDocument/2006/relationships/hyperlink" Target="https://fr.wikipedia.org/wiki/OpenGL" TargetMode="External"/><Relationship Id="rId12" Type="http://schemas.openxmlformats.org/officeDocument/2006/relationships/hyperlink" Target="https://fr.wikipedia.org/wiki/Java_Development_Ki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fr.wikipedia.org/wiki/Graphe_de_sc%C3%A8ne" TargetMode="External"/><Relationship Id="rId11" Type="http://schemas.openxmlformats.org/officeDocument/2006/relationships/hyperlink" Target="https://fr.wikipedia.org/wiki/Graphe_orient%C3%A9_acyclique" TargetMode="External"/><Relationship Id="rId5" Type="http://schemas.openxmlformats.org/officeDocument/2006/relationships/hyperlink" Target="https://fr.wikipedia.org/wiki/Synth%C3%A8se_d'image_3D" TargetMode="External"/><Relationship Id="rId10" Type="http://schemas.openxmlformats.org/officeDocument/2006/relationships/hyperlink" Target="https://fr.wikipedia.org/wiki/Java_Community_Process" TargetMode="External"/><Relationship Id="rId4" Type="http://schemas.openxmlformats.org/officeDocument/2006/relationships/hyperlink" Target="https://fr.wikipedia.org/wiki/Java_(langage)" TargetMode="External"/><Relationship Id="rId9" Type="http://schemas.openxmlformats.org/officeDocument/2006/relationships/hyperlink" Target="https://fr.wikipedia.org/wiki/JOG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Synth%C3%A8se_d'image_3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fr.wikipedia.org/wiki/Graphe_de_sc%C3%A8n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Java 3D</a:t>
            </a:r>
            <a:r>
              <a:rPr lang="fr-BE" sz="1200" b="0" i="0" kern="1200" dirty="0" smtClean="0">
                <a:solidFill>
                  <a:schemeClr val="tx1"/>
                </a:solidFill>
                <a:effectLst/>
                <a:latin typeface="+mn-lt"/>
                <a:ea typeface="+mn-ea"/>
                <a:cs typeface="+mn-cs"/>
              </a:rPr>
              <a:t> est une </a:t>
            </a:r>
            <a:r>
              <a:rPr lang="fr-BE" sz="1200" b="0" i="0" u="none" strike="noStrike" kern="1200" dirty="0" smtClean="0">
                <a:solidFill>
                  <a:schemeClr val="tx1"/>
                </a:solidFill>
                <a:effectLst/>
                <a:latin typeface="+mn-lt"/>
                <a:ea typeface="+mn-ea"/>
                <a:cs typeface="+mn-cs"/>
                <a:hlinkClick r:id="rId3" tooltip="Interface de programmation"/>
              </a:rPr>
              <a:t>interface de programmation</a:t>
            </a:r>
            <a:r>
              <a:rPr lang="fr-BE" sz="1200" b="0" i="0" kern="1200" dirty="0" smtClean="0">
                <a:solidFill>
                  <a:schemeClr val="tx1"/>
                </a:solidFill>
                <a:effectLst/>
                <a:latin typeface="+mn-lt"/>
                <a:ea typeface="+mn-ea"/>
                <a:cs typeface="+mn-cs"/>
              </a:rPr>
              <a:t> (</a:t>
            </a:r>
            <a:r>
              <a:rPr lang="fr-BE" sz="1200" b="0" i="1" kern="1200" dirty="0" smtClean="0">
                <a:solidFill>
                  <a:schemeClr val="tx1"/>
                </a:solidFill>
                <a:effectLst/>
                <a:latin typeface="+mn-lt"/>
                <a:ea typeface="+mn-ea"/>
                <a:cs typeface="+mn-cs"/>
              </a:rPr>
              <a:t>Application </a:t>
            </a:r>
            <a:r>
              <a:rPr lang="fr-BE" sz="1200" b="0" i="1" kern="1200" dirty="0" err="1" smtClean="0">
                <a:solidFill>
                  <a:schemeClr val="tx1"/>
                </a:solidFill>
                <a:effectLst/>
                <a:latin typeface="+mn-lt"/>
                <a:ea typeface="+mn-ea"/>
                <a:cs typeface="+mn-cs"/>
              </a:rPr>
              <a:t>Programming</a:t>
            </a:r>
            <a:r>
              <a:rPr lang="fr-BE" sz="1200" b="0" i="1" kern="1200" dirty="0" smtClean="0">
                <a:solidFill>
                  <a:schemeClr val="tx1"/>
                </a:solidFill>
                <a:effectLst/>
                <a:latin typeface="+mn-lt"/>
                <a:ea typeface="+mn-ea"/>
                <a:cs typeface="+mn-cs"/>
              </a:rPr>
              <a:t> Interface</a:t>
            </a:r>
            <a:r>
              <a:rPr lang="fr-BE" sz="1200" b="0" i="0" kern="1200" dirty="0" smtClean="0">
                <a:solidFill>
                  <a:schemeClr val="tx1"/>
                </a:solidFill>
                <a:effectLst/>
                <a:latin typeface="+mn-lt"/>
                <a:ea typeface="+mn-ea"/>
                <a:cs typeface="+mn-cs"/>
              </a:rPr>
              <a:t> ou </a:t>
            </a:r>
            <a:r>
              <a:rPr lang="fr-BE" sz="1200" b="0" i="1" kern="1200" dirty="0" smtClean="0">
                <a:solidFill>
                  <a:schemeClr val="tx1"/>
                </a:solidFill>
                <a:effectLst/>
                <a:latin typeface="+mn-lt"/>
                <a:ea typeface="+mn-ea"/>
                <a:cs typeface="+mn-cs"/>
              </a:rPr>
              <a:t>API</a:t>
            </a:r>
            <a:r>
              <a:rPr lang="fr-BE" sz="1200" b="0" i="0" kern="1200" dirty="0" smtClean="0">
                <a:solidFill>
                  <a:schemeClr val="tx1"/>
                </a:solidFill>
                <a:effectLst/>
                <a:latin typeface="+mn-lt"/>
                <a:ea typeface="+mn-ea"/>
                <a:cs typeface="+mn-cs"/>
              </a:rPr>
              <a:t>) pour la plateforme </a:t>
            </a:r>
            <a:r>
              <a:rPr lang="fr-BE" sz="1200" b="0" i="0" u="none" strike="noStrike" kern="1200" dirty="0" smtClean="0">
                <a:solidFill>
                  <a:schemeClr val="tx1"/>
                </a:solidFill>
                <a:effectLst/>
                <a:latin typeface="+mn-lt"/>
                <a:ea typeface="+mn-ea"/>
                <a:cs typeface="+mn-cs"/>
                <a:hlinkClick r:id="rId4" tooltip="Java (langage)"/>
              </a:rPr>
              <a:t>Java</a:t>
            </a:r>
            <a:r>
              <a:rPr lang="fr-BE" sz="1200" b="0" i="0" kern="1200" dirty="0" smtClean="0">
                <a:solidFill>
                  <a:schemeClr val="tx1"/>
                </a:solidFill>
                <a:effectLst/>
                <a:latin typeface="+mn-lt"/>
                <a:ea typeface="+mn-ea"/>
                <a:cs typeface="+mn-cs"/>
              </a:rPr>
              <a:t> visant la </a:t>
            </a:r>
            <a:r>
              <a:rPr lang="fr-BE" sz="1200" b="0" i="0" u="none" strike="noStrike" kern="1200" dirty="0" smtClean="0">
                <a:solidFill>
                  <a:schemeClr val="tx1"/>
                </a:solidFill>
                <a:effectLst/>
                <a:latin typeface="+mn-lt"/>
                <a:ea typeface="+mn-ea"/>
                <a:cs typeface="+mn-cs"/>
                <a:hlinkClick r:id="rId5"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6" tooltip="Graphe de scène"/>
              </a:rPr>
              <a:t>graphes de scène</a:t>
            </a:r>
            <a:r>
              <a:rPr lang="fr-BE" sz="1200" b="0" i="0" kern="1200" dirty="0" smtClean="0">
                <a:solidFill>
                  <a:schemeClr val="tx1"/>
                </a:solidFill>
                <a:effectLst/>
                <a:latin typeface="+mn-lt"/>
                <a:ea typeface="+mn-ea"/>
                <a:cs typeface="+mn-cs"/>
              </a:rPr>
              <a:t>. Cette API faisait appel soit aux fonctions de </a:t>
            </a:r>
            <a:r>
              <a:rPr lang="fr-BE" sz="1200" b="0" i="0" u="none" strike="noStrike" kern="1200" dirty="0" smtClean="0">
                <a:solidFill>
                  <a:schemeClr val="tx1"/>
                </a:solidFill>
                <a:effectLst/>
                <a:latin typeface="+mn-lt"/>
                <a:ea typeface="+mn-ea"/>
                <a:cs typeface="+mn-cs"/>
                <a:hlinkClick r:id="rId7" tooltip="OpenGL"/>
              </a:rPr>
              <a:t>OpenGL</a:t>
            </a:r>
            <a:r>
              <a:rPr lang="fr-BE" sz="1200" b="0" i="0" kern="1200" dirty="0" smtClean="0">
                <a:solidFill>
                  <a:schemeClr val="tx1"/>
                </a:solidFill>
                <a:effectLst/>
                <a:latin typeface="+mn-lt"/>
                <a:ea typeface="+mn-ea"/>
                <a:cs typeface="+mn-cs"/>
              </a:rPr>
              <a:t> ou </a:t>
            </a:r>
            <a:r>
              <a:rPr lang="fr-BE" sz="1200" b="0" i="0" u="none" strike="noStrike" kern="1200" dirty="0" smtClean="0">
                <a:solidFill>
                  <a:schemeClr val="tx1"/>
                </a:solidFill>
                <a:effectLst/>
                <a:latin typeface="+mn-lt"/>
                <a:ea typeface="+mn-ea"/>
                <a:cs typeface="+mn-cs"/>
                <a:hlinkClick r:id="rId8" tooltip="Direct3D"/>
              </a:rPr>
              <a:t>Direct3D</a:t>
            </a:r>
            <a:r>
              <a:rPr lang="fr-BE" sz="1200" b="0" i="0" kern="1200" dirty="0" smtClean="0">
                <a:solidFill>
                  <a:schemeClr val="tx1"/>
                </a:solidFill>
                <a:effectLst/>
                <a:latin typeface="+mn-lt"/>
                <a:ea typeface="+mn-ea"/>
                <a:cs typeface="+mn-cs"/>
              </a:rPr>
              <a:t> jusqu'à la version 1.6.0 qui fait appel aux fonctions de </a:t>
            </a:r>
            <a:r>
              <a:rPr lang="fr-BE" sz="1200" b="0" i="0" u="none" strike="noStrike" kern="1200" dirty="0" smtClean="0">
                <a:solidFill>
                  <a:schemeClr val="tx1"/>
                </a:solidFill>
                <a:effectLst/>
                <a:latin typeface="+mn-lt"/>
                <a:ea typeface="+mn-ea"/>
                <a:cs typeface="+mn-cs"/>
                <a:hlinkClick r:id="rId9" tooltip="JOGL"/>
              </a:rPr>
              <a:t>JOGL</a:t>
            </a:r>
            <a:r>
              <a:rPr lang="fr-BE" sz="1200" b="0" i="0" kern="1200" dirty="0" smtClean="0">
                <a:solidFill>
                  <a:schemeClr val="tx1"/>
                </a:solidFill>
                <a:effectLst/>
                <a:latin typeface="+mn-lt"/>
                <a:ea typeface="+mn-ea"/>
                <a:cs typeface="+mn-cs"/>
              </a:rPr>
              <a:t>. Depuis sa version 1.2, Java 3D est développé sous l'organisation du </a:t>
            </a:r>
            <a:r>
              <a:rPr lang="fr-BE" sz="1200" b="0" i="1" u="none" strike="noStrike" kern="1200" dirty="0" smtClean="0">
                <a:solidFill>
                  <a:schemeClr val="tx1"/>
                </a:solidFill>
                <a:effectLst/>
                <a:latin typeface="+mn-lt"/>
                <a:ea typeface="+mn-ea"/>
                <a:cs typeface="+mn-cs"/>
                <a:hlinkClick r:id="rId10" tooltip="Java Community Process"/>
              </a:rPr>
              <a:t>Java </a:t>
            </a:r>
            <a:r>
              <a:rPr lang="fr-BE" sz="1200" b="0" i="1" u="none" strike="noStrike" kern="1200" dirty="0" err="1" smtClean="0">
                <a:solidFill>
                  <a:schemeClr val="tx1"/>
                </a:solidFill>
                <a:effectLst/>
                <a:latin typeface="+mn-lt"/>
                <a:ea typeface="+mn-ea"/>
                <a:cs typeface="+mn-cs"/>
                <a:hlinkClick r:id="rId10" tooltip="Java Community Process"/>
              </a:rPr>
              <a:t>Community</a:t>
            </a:r>
            <a:r>
              <a:rPr lang="fr-BE" sz="1200" b="0" i="1" u="none" strike="noStrike" kern="1200" dirty="0" smtClean="0">
                <a:solidFill>
                  <a:schemeClr val="tx1"/>
                </a:solidFill>
                <a:effectLst/>
                <a:latin typeface="+mn-lt"/>
                <a:ea typeface="+mn-ea"/>
                <a:cs typeface="+mn-cs"/>
                <a:hlinkClick r:id="rId10" tooltip="Java Community Process"/>
              </a:rPr>
              <a:t> </a:t>
            </a:r>
            <a:r>
              <a:rPr lang="fr-BE" sz="1200" b="0" i="1" u="none" strike="noStrike" kern="1200" dirty="0" err="1" smtClean="0">
                <a:solidFill>
                  <a:schemeClr val="tx1"/>
                </a:solidFill>
                <a:effectLst/>
                <a:latin typeface="+mn-lt"/>
                <a:ea typeface="+mn-ea"/>
                <a:cs typeface="+mn-cs"/>
                <a:hlinkClick r:id="rId10" tooltip="Java Community Process"/>
              </a:rPr>
              <a:t>Process</a:t>
            </a:r>
            <a:r>
              <a:rPr lang="fr-BE" sz="1200" b="0" i="0" kern="1200" dirty="0" smtClean="0">
                <a:solidFill>
                  <a:schemeClr val="tx1"/>
                </a:solidFill>
                <a:effectLst/>
                <a:latin typeface="+mn-lt"/>
                <a:ea typeface="+mn-ea"/>
                <a:cs typeface="+mn-cs"/>
              </a:rPr>
              <a:t>. Un </a:t>
            </a:r>
            <a:r>
              <a:rPr lang="fr-BE" sz="1200" b="0" i="0" u="none" strike="noStrike" kern="1200" dirty="0" smtClean="0">
                <a:solidFill>
                  <a:schemeClr val="tx1"/>
                </a:solidFill>
                <a:effectLst/>
                <a:latin typeface="+mn-lt"/>
                <a:ea typeface="+mn-ea"/>
                <a:cs typeface="+mn-cs"/>
                <a:hlinkClick r:id="rId6" tooltip="Graphe de scène"/>
              </a:rPr>
              <a:t>graphe de scène</a:t>
            </a:r>
            <a:r>
              <a:rPr lang="fr-BE" sz="1200" b="0" i="0" kern="1200" dirty="0" smtClean="0">
                <a:solidFill>
                  <a:schemeClr val="tx1"/>
                </a:solidFill>
                <a:effectLst/>
                <a:latin typeface="+mn-lt"/>
                <a:ea typeface="+mn-ea"/>
                <a:cs typeface="+mn-cs"/>
              </a:rPr>
              <a:t> Java 3D est un </a:t>
            </a:r>
            <a:r>
              <a:rPr lang="fr-BE" sz="1200" b="0" i="0" u="none" strike="noStrike" kern="1200" dirty="0" smtClean="0">
                <a:solidFill>
                  <a:schemeClr val="tx1"/>
                </a:solidFill>
                <a:effectLst/>
                <a:latin typeface="+mn-lt"/>
                <a:ea typeface="+mn-ea"/>
                <a:cs typeface="+mn-cs"/>
                <a:hlinkClick r:id="rId11" tooltip="Graphe orienté acyclique"/>
              </a:rPr>
              <a:t>graphe orienté acyclique</a:t>
            </a:r>
            <a:r>
              <a:rPr lang="fr-BE" sz="1200" b="0" i="0" kern="1200" dirty="0" smtClean="0">
                <a:solidFill>
                  <a:schemeClr val="tx1"/>
                </a:solidFill>
                <a:effectLst/>
                <a:latin typeface="+mn-lt"/>
                <a:ea typeface="+mn-ea"/>
                <a:cs typeface="+mn-cs"/>
              </a:rPr>
              <a:t>.</a:t>
            </a:r>
          </a:p>
          <a:p>
            <a:r>
              <a:rPr lang="fr-BE" sz="1200" b="0" i="0" kern="1200" dirty="0" smtClean="0">
                <a:solidFill>
                  <a:schemeClr val="tx1"/>
                </a:solidFill>
                <a:effectLst/>
                <a:latin typeface="+mn-lt"/>
                <a:ea typeface="+mn-ea"/>
                <a:cs typeface="+mn-cs"/>
              </a:rPr>
              <a:t>Java 3D et sa documentation sont disponibles en téléchargement, séparément. Ils ne font pas partie du </a:t>
            </a:r>
            <a:r>
              <a:rPr lang="fr-BE" sz="1200" b="0" i="0" u="none" strike="noStrike" kern="1200" dirty="0" smtClean="0">
                <a:solidFill>
                  <a:schemeClr val="tx1"/>
                </a:solidFill>
                <a:effectLst/>
                <a:latin typeface="+mn-lt"/>
                <a:ea typeface="+mn-ea"/>
                <a:cs typeface="+mn-cs"/>
                <a:hlinkClick r:id="rId12" tooltip="Java Development Kit"/>
              </a:rPr>
              <a:t>kit de développement Java (JDK)</a:t>
            </a:r>
            <a:r>
              <a:rPr lang="fr-BE" sz="1200" b="0" i="0" kern="1200" dirty="0" smtClean="0">
                <a:solidFill>
                  <a:schemeClr val="tx1"/>
                </a:solidFill>
                <a:effectLst/>
                <a:latin typeface="+mn-lt"/>
                <a:ea typeface="+mn-ea"/>
                <a:cs typeface="+mn-cs"/>
              </a:rPr>
              <a: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a:t>
            </a:fld>
            <a:endParaRPr lang="en-US"/>
          </a:p>
        </p:txBody>
      </p:sp>
    </p:spTree>
    <p:extLst>
      <p:ext uri="{BB962C8B-B14F-4D97-AF65-F5344CB8AC3E}">
        <p14:creationId xmlns:p14="http://schemas.microsoft.com/office/powerpoint/2010/main" val="332232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 nœud </a:t>
            </a:r>
            <a:r>
              <a:rPr lang="fr-BE" sz="1200" b="0" i="0" kern="1200" dirty="0" err="1" smtClean="0">
                <a:solidFill>
                  <a:schemeClr val="tx1"/>
                </a:solidFill>
                <a:effectLst/>
                <a:latin typeface="+mn-lt"/>
                <a:ea typeface="+mn-ea"/>
                <a:cs typeface="+mn-cs"/>
              </a:rPr>
              <a:t>Behavior</a:t>
            </a:r>
            <a:r>
              <a:rPr lang="fr-BE" sz="1200" b="0" i="0" kern="1200" dirty="0" smtClean="0">
                <a:solidFill>
                  <a:schemeClr val="tx1"/>
                </a:solidFill>
                <a:effectLst/>
                <a:latin typeface="+mn-lt"/>
                <a:ea typeface="+mn-ea"/>
                <a:cs typeface="+mn-cs"/>
              </a:rPr>
              <a:t> fille</a:t>
            </a:r>
            <a:r>
              <a:rPr lang="fr-BE" sz="1200" b="0" i="0" kern="1200" baseline="0" dirty="0" smtClean="0">
                <a:solidFill>
                  <a:schemeClr val="tx1"/>
                </a:solidFill>
                <a:effectLst/>
                <a:latin typeface="+mn-lt"/>
                <a:ea typeface="+mn-ea"/>
                <a:cs typeface="+mn-cs"/>
              </a:rPr>
              <a:t> de la classe </a:t>
            </a:r>
            <a:r>
              <a:rPr lang="fr-BE" sz="1200" b="0" i="0" kern="1200" baseline="0" dirty="0" err="1" smtClean="0">
                <a:solidFill>
                  <a:schemeClr val="tx1"/>
                </a:solidFill>
                <a:effectLst/>
                <a:latin typeface="+mn-lt"/>
                <a:ea typeface="+mn-ea"/>
                <a:cs typeface="+mn-cs"/>
              </a:rPr>
              <a:t>leaf</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fournit un cadre pour l'ajout d' actions définies par l'utilisateur dans le graphe de scène .</a:t>
            </a:r>
          </a:p>
          <a:p>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behabiorest</a:t>
            </a:r>
            <a:r>
              <a:rPr lang="fr-BE" sz="1200" b="0" i="0" kern="1200" dirty="0" smtClean="0">
                <a:solidFill>
                  <a:schemeClr val="tx1"/>
                </a:solidFill>
                <a:effectLst/>
                <a:latin typeface="+mn-lt"/>
                <a:ea typeface="+mn-ea"/>
                <a:cs typeface="+mn-cs"/>
              </a:rPr>
              <a:t> une classe abstraite qui définit deux méthodes qui doivent être ignorées par une sous-classe : Une méthode d'initialisation , appelés une fois quand le comportement passe « en direct », et une méthode de </a:t>
            </a:r>
            <a:r>
              <a:rPr lang="fr-BE" sz="1200" b="0" i="0" kern="1200" dirty="0" err="1" smtClean="0">
                <a:solidFill>
                  <a:schemeClr val="tx1"/>
                </a:solidFill>
                <a:effectLst/>
                <a:latin typeface="+mn-lt"/>
                <a:ea typeface="+mn-ea"/>
                <a:cs typeface="+mn-cs"/>
              </a:rPr>
              <a:t>processStimulus</a:t>
            </a:r>
            <a:r>
              <a:rPr lang="fr-BE" sz="1200" b="0" i="0" kern="1200" dirty="0" smtClean="0">
                <a:solidFill>
                  <a:schemeClr val="tx1"/>
                </a:solidFill>
                <a:effectLst/>
                <a:latin typeface="+mn-lt"/>
                <a:ea typeface="+mn-ea"/>
                <a:cs typeface="+mn-cs"/>
              </a:rPr>
              <a:t> appelé chaque fois que nécessaire par le comportement ordonnanceur Java 3D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de comportement contient également un drapeau de validation, une zone d' ordonnancement, un intervalle d' ordonnancement, et une condition d'activation.</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Interpolateur est une classe abstraite qui étend le comportement de fournir des méthodes couramment utilisées par les différentes sous-classes d'interpolation . Ceux-ci comprennent des procédés pour convertir une valeur de temps en une valeur alpha ( une valeur comprise entre 0 et 1 ) et un procédé pour initialiser le comportement. Les sous-classes fournissent les méthodes qui convertissent les valeurs alpha en valeurs au sein de cette sous-classe " plage de sortie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6</a:t>
            </a:fld>
            <a:endParaRPr lang="en-US"/>
          </a:p>
        </p:txBody>
      </p:sp>
    </p:spTree>
    <p:extLst>
      <p:ext uri="{BB962C8B-B14F-4D97-AF65-F5344CB8AC3E}">
        <p14:creationId xmlns:p14="http://schemas.microsoft.com/office/powerpoint/2010/main" val="2732541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36</a:t>
            </a:fld>
            <a:endParaRPr lang="en-US"/>
          </a:p>
        </p:txBody>
      </p:sp>
    </p:spTree>
    <p:extLst>
      <p:ext uri="{BB962C8B-B14F-4D97-AF65-F5344CB8AC3E}">
        <p14:creationId xmlns:p14="http://schemas.microsoft.com/office/powerpoint/2010/main" val="2891736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37</a:t>
            </a:fld>
            <a:endParaRPr lang="en-US"/>
          </a:p>
        </p:txBody>
      </p:sp>
    </p:spTree>
    <p:extLst>
      <p:ext uri="{BB962C8B-B14F-4D97-AF65-F5344CB8AC3E}">
        <p14:creationId xmlns:p14="http://schemas.microsoft.com/office/powerpoint/2010/main" val="126652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la </a:t>
            </a:r>
            <a:r>
              <a:rPr lang="fr-BE" sz="1200" b="0" i="0" u="none" strike="noStrike" kern="1200" dirty="0" smtClean="0">
                <a:solidFill>
                  <a:schemeClr val="tx1"/>
                </a:solidFill>
                <a:effectLst/>
                <a:latin typeface="+mn-lt"/>
                <a:ea typeface="+mn-ea"/>
                <a:cs typeface="+mn-cs"/>
                <a:hlinkClick r:id="rId3"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4" tooltip="Graphe de scène"/>
              </a:rPr>
              <a:t>graphes de scène</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38</a:t>
            </a:fld>
            <a:endParaRPr lang="en-US"/>
          </a:p>
        </p:txBody>
      </p:sp>
    </p:spTree>
    <p:extLst>
      <p:ext uri="{BB962C8B-B14F-4D97-AF65-F5344CB8AC3E}">
        <p14:creationId xmlns:p14="http://schemas.microsoft.com/office/powerpoint/2010/main" val="2716323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39</a:t>
            </a:fld>
            <a:endParaRPr lang="en-US"/>
          </a:p>
        </p:txBody>
      </p:sp>
    </p:spTree>
    <p:extLst>
      <p:ext uri="{BB962C8B-B14F-4D97-AF65-F5344CB8AC3E}">
        <p14:creationId xmlns:p14="http://schemas.microsoft.com/office/powerpoint/2010/main" val="396300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668" y="1714443"/>
            <a:ext cx="7940661" cy="4615952"/>
          </a:xfrm>
        </p:spPr>
        <p:txBody>
          <a:bodyPr>
            <a:normAutofit/>
          </a:bodyPr>
          <a:lstStyle/>
          <a:p>
            <a:r>
              <a:rPr lang="en-US" dirty="0" smtClean="0">
                <a:solidFill>
                  <a:schemeClr val="bg1"/>
                </a:solidFill>
              </a:rPr>
              <a:t>Introduction</a:t>
            </a:r>
          </a:p>
          <a:p>
            <a:r>
              <a:rPr lang="en-US" dirty="0" smtClean="0">
                <a:solidFill>
                  <a:schemeClr val="bg1"/>
                </a:solidFill>
              </a:rPr>
              <a:t>Historique</a:t>
            </a:r>
          </a:p>
          <a:p>
            <a:r>
              <a:rPr lang="en-US" dirty="0" smtClean="0">
                <a:solidFill>
                  <a:schemeClr val="bg1"/>
                </a:solidFill>
              </a:rPr>
              <a:t>Installation</a:t>
            </a:r>
          </a:p>
          <a:p>
            <a:r>
              <a:rPr lang="en-US" dirty="0"/>
              <a:t>Principales </a:t>
            </a:r>
            <a:r>
              <a:rPr lang="en-US" dirty="0" smtClean="0"/>
              <a:t>fonctionalités</a:t>
            </a:r>
          </a:p>
          <a:p>
            <a:r>
              <a:rPr lang="en-US" dirty="0" smtClean="0">
                <a:solidFill>
                  <a:schemeClr val="bg1"/>
                </a:solidFill>
              </a:rPr>
              <a:t>Objets, formes</a:t>
            </a:r>
          </a:p>
          <a:p>
            <a:r>
              <a:rPr lang="en-US" dirty="0" smtClean="0">
                <a:solidFill>
                  <a:schemeClr val="bg1"/>
                </a:solidFill>
              </a:rPr>
              <a:t>Transformations</a:t>
            </a:r>
          </a:p>
          <a:p>
            <a:r>
              <a:rPr lang="en-US" dirty="0" smtClean="0">
                <a:solidFill>
                  <a:schemeClr val="bg1"/>
                </a:solidFill>
              </a:rPr>
              <a:t>Apparence</a:t>
            </a:r>
          </a:p>
          <a:p>
            <a:r>
              <a:rPr lang="en-US" dirty="0" smtClean="0">
                <a:solidFill>
                  <a:schemeClr val="bg1"/>
                </a:solidFill>
              </a:rPr>
              <a:t>Eclairage</a:t>
            </a:r>
          </a:p>
          <a:p>
            <a:r>
              <a:rPr lang="en-US" dirty="0" smtClean="0">
                <a:solidFill>
                  <a:schemeClr val="bg1"/>
                </a:solidFill>
              </a:rPr>
              <a:t>Interactions</a:t>
            </a:r>
          </a:p>
          <a:p>
            <a:endParaRPr lang="en-US" dirty="0" smtClean="0"/>
          </a:p>
          <a:p>
            <a:endParaRPr lang="en-US" dirty="0"/>
          </a:p>
        </p:txBody>
      </p:sp>
      <p:sp>
        <p:nvSpPr>
          <p:cNvPr id="5" name="Title 3"/>
          <p:cNvSpPr>
            <a:spLocks noGrp="1"/>
          </p:cNvSpPr>
          <p:nvPr>
            <p:ph type="title"/>
          </p:nvPr>
        </p:nvSpPr>
        <p:spPr>
          <a:xfrm>
            <a:off x="1976015" y="954161"/>
            <a:ext cx="6719020" cy="763525"/>
          </a:xfrm>
        </p:spPr>
        <p:txBody>
          <a:bodyPr/>
          <a:lstStyle/>
          <a:p>
            <a:r>
              <a:rPr lang="en-US" dirty="0" smtClean="0"/>
              <a:t>Overview</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2"/>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smtClean="0">
                <a:solidFill>
                  <a:schemeClr val="tx1">
                    <a:lumMod val="95000"/>
                    <a:lumOff val="5000"/>
                  </a:schemeClr>
                </a:solidFill>
              </a:rPr>
              <a:t>Material</a:t>
            </a: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br>
              <a:rPr lang="fr-BE" dirty="0"/>
            </a:br>
            <a:r>
              <a:rPr lang="fr-BE" dirty="0"/>
              <a:t>                                  </a:t>
            </a:r>
            <a:r>
              <a:rPr lang="fr-BE" dirty="0" err="1"/>
              <a:t>PolygonAttributes.CULL_NONE</a:t>
            </a:r>
            <a:r>
              <a:rPr lang="fr-BE" dirty="0"/>
              <a:t>,</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br>
              <a:rPr lang="fr-BE" dirty="0"/>
            </a:br>
            <a:r>
              <a:rPr lang="fr-BE" dirty="0"/>
              <a:t>                          </a:t>
            </a:r>
            <a:r>
              <a:rPr lang="fr-BE" dirty="0" err="1"/>
              <a:t>LineAttributes.PATTERN_DASH_DOT</a:t>
            </a:r>
            <a:r>
              <a:rPr lang="fr-BE" dirty="0"/>
              <a:t>,</a:t>
            </a:r>
            <a:br>
              <a:rPr lang="fr-BE" dirty="0"/>
            </a:br>
            <a:r>
              <a:rPr lang="fr-BE" dirty="0"/>
              <a:t>                            </a:t>
            </a:r>
            <a:r>
              <a:rPr lang="fr-BE" dirty="0" smtClean="0"/>
              <a:t>false</a:t>
            </a:r>
            <a:r>
              <a:rPr lang="fr-BE" dirty="0"/>
              <a:t>);</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586365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15548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965808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345109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1901950"/>
            <a:ext cx="7145221" cy="2278874"/>
          </a:xfrm>
          <a:prstGeom prst="rect">
            <a:avLst/>
          </a:prstGeom>
        </p:spPr>
      </p:pic>
    </p:spTree>
    <p:extLst>
      <p:ext uri="{BB962C8B-B14F-4D97-AF65-F5344CB8AC3E}">
        <p14:creationId xmlns:p14="http://schemas.microsoft.com/office/powerpoint/2010/main" val="3647947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r>
              <a:rPr lang="fr-BE" sz="4200" dirty="0" smtClean="0">
                <a:solidFill>
                  <a:schemeClr val="tx1"/>
                </a:solidFill>
              </a:rPr>
              <a:t>.</a:t>
            </a:r>
            <a:endParaRPr lang="fr-BE" sz="4200" dirty="0">
              <a:solidFill>
                <a:schemeClr val="tx1"/>
              </a:solidFill>
            </a:endParaRP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1856</Words>
  <Application>Microsoft Office PowerPoint</Application>
  <PresentationFormat>Affichage à l'écran (4:3)</PresentationFormat>
  <Paragraphs>384</Paragraphs>
  <Slides>41</Slides>
  <Notes>31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41</vt:i4>
      </vt:variant>
    </vt:vector>
  </HeadingPairs>
  <TitlesOfParts>
    <vt:vector size="45" baseType="lpstr">
      <vt:lpstr>Arial</vt:lpstr>
      <vt:lpstr>Calibri</vt:lpstr>
      <vt:lpstr>Wingdings</vt:lpstr>
      <vt:lpstr>Office Theme</vt:lpstr>
      <vt:lpstr>JAVA 3D</vt:lpstr>
      <vt:lpstr>Overview</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Eclairage : champ d’action</vt:lpstr>
      <vt:lpstr>Interaction avec la souris</vt:lpstr>
      <vt:lpstr>Interaction avec la souris</vt:lpstr>
      <vt:lpstr>Autres interactions</vt:lpstr>
      <vt:lpstr>Présentation PowerPoint</vt:lpstr>
      <vt:lpstr>Vocabulaire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2016-05-20T08:43:57Z</dcterms:modified>
</cp:coreProperties>
</file>