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3"/>
  </p:notesMasterIdLst>
  <p:sldIdLst>
    <p:sldId id="256" r:id="rId2"/>
    <p:sldId id="257" r:id="rId3"/>
    <p:sldId id="259" r:id="rId4"/>
    <p:sldId id="262" r:id="rId5"/>
    <p:sldId id="258" r:id="rId6"/>
    <p:sldId id="263" r:id="rId7"/>
    <p:sldId id="275" r:id="rId8"/>
    <p:sldId id="276" r:id="rId9"/>
    <p:sldId id="278" r:id="rId10"/>
    <p:sldId id="277" r:id="rId11"/>
    <p:sldId id="269" r:id="rId12"/>
    <p:sldId id="268" r:id="rId13"/>
    <p:sldId id="267" r:id="rId14"/>
    <p:sldId id="271" r:id="rId15"/>
    <p:sldId id="266" r:id="rId16"/>
    <p:sldId id="272" r:id="rId17"/>
    <p:sldId id="279" r:id="rId18"/>
    <p:sldId id="273" r:id="rId19"/>
    <p:sldId id="280" r:id="rId20"/>
    <p:sldId id="281" r:id="rId21"/>
    <p:sldId id="282" r:id="rId22"/>
    <p:sldId id="283" r:id="rId23"/>
    <p:sldId id="284" r:id="rId24"/>
    <p:sldId id="270" r:id="rId25"/>
    <p:sldId id="286" r:id="rId26"/>
    <p:sldId id="288" r:id="rId27"/>
    <p:sldId id="287" r:id="rId28"/>
    <p:sldId id="289" r:id="rId29"/>
    <p:sldId id="291" r:id="rId30"/>
    <p:sldId id="292" r:id="rId31"/>
    <p:sldId id="295" r:id="rId32"/>
    <p:sldId id="293" r:id="rId33"/>
    <p:sldId id="296" r:id="rId34"/>
    <p:sldId id="297" r:id="rId35"/>
    <p:sldId id="298" r:id="rId36"/>
    <p:sldId id="299" r:id="rId37"/>
    <p:sldId id="300" r:id="rId38"/>
    <p:sldId id="301" r:id="rId39"/>
    <p:sldId id="302" r:id="rId40"/>
    <p:sldId id="303" r:id="rId41"/>
    <p:sldId id="260"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0000"/>
    <a:srgbClr val="2597FF"/>
    <a:srgbClr val="0097CC"/>
    <a:srgbClr val="009A46"/>
    <a:srgbClr val="5B9DFF"/>
    <a:srgbClr val="D68B1C"/>
    <a:srgbClr val="600060"/>
    <a:srgbClr val="E600AA"/>
    <a:srgbClr val="A8007C"/>
    <a:srgbClr val="FF75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8456" autoAdjust="0"/>
  </p:normalViewPr>
  <p:slideViewPr>
    <p:cSldViewPr>
      <p:cViewPr varScale="1">
        <p:scale>
          <a:sx n="58" d="100"/>
          <a:sy n="58" d="100"/>
        </p:scale>
        <p:origin x="1740" y="54"/>
      </p:cViewPr>
      <p:guideLst>
        <p:guide orient="horz" pos="2160"/>
        <p:guide pos="2880"/>
      </p:guideLst>
    </p:cSldViewPr>
  </p:slideViewPr>
  <p:notesTextViewPr>
    <p:cViewPr>
      <p:scale>
        <a:sx n="100" d="100"/>
        <a:sy n="100" d="100"/>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A807B4-561F-4196-A2BD-89B27DE483A7}" type="datetimeFigureOut">
              <a:rPr lang="en-US" smtClean="0"/>
              <a:t>5/20/2016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B9F26C-5E20-463A-A30E-4B3CD8C634F9}" type="slidenum">
              <a:rPr lang="en-US" smtClean="0"/>
              <a:t>‹N°›</a:t>
            </a:fld>
            <a:endParaRPr lang="en-US"/>
          </a:p>
        </p:txBody>
      </p:sp>
    </p:spTree>
    <p:extLst>
      <p:ext uri="{BB962C8B-B14F-4D97-AF65-F5344CB8AC3E}">
        <p14:creationId xmlns:p14="http://schemas.microsoft.com/office/powerpoint/2010/main" val="1776607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raphaello.univ-fcomte.fr/IG/Java3D/BranchGroup.htm"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raphaello.univ-fcomte.fr/IG/Java3D/TransformGroup.htm"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deven3d.free.fr/java3d/chap03.ht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smtClean="0"/>
              <a:t/>
            </a:r>
            <a:br>
              <a:rPr lang="fr-BE" dirty="0" smtClean="0"/>
            </a:br>
            <a:r>
              <a:rPr lang="fr-BE" sz="1200" b="0" i="0" kern="1200" dirty="0" smtClean="0">
                <a:solidFill>
                  <a:schemeClr val="tx1"/>
                </a:solidFill>
                <a:effectLst/>
                <a:latin typeface="+mn-lt"/>
                <a:ea typeface="+mn-ea"/>
                <a:cs typeface="+mn-cs"/>
              </a:rPr>
              <a:t>Box </a:t>
            </a:r>
            <a:r>
              <a:rPr lang="fr-BE" sz="1200" b="0" i="0" kern="1200" dirty="0" err="1" smtClean="0">
                <a:solidFill>
                  <a:schemeClr val="tx1"/>
                </a:solidFill>
                <a:effectLst/>
                <a:latin typeface="+mn-lt"/>
                <a:ea typeface="+mn-ea"/>
                <a:cs typeface="+mn-cs"/>
              </a:rPr>
              <a:t>Box</a:t>
            </a:r>
            <a:r>
              <a:rPr lang="fr-BE" sz="1200" b="0" i="0" kern="1200" dirty="0" smtClean="0">
                <a:solidFill>
                  <a:schemeClr val="tx1"/>
                </a:solidFill>
                <a:effectLst/>
                <a:latin typeface="+mn-lt"/>
                <a:ea typeface="+mn-ea"/>
                <a:cs typeface="+mn-cs"/>
              </a:rPr>
              <a:t> est une géométrie primitive créée avec une longueur, la largeur et la hauteur donnée.</a:t>
            </a:r>
          </a:p>
          <a:p>
            <a:r>
              <a:rPr lang="fr-BE" sz="1200" b="0" i="0" kern="120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ColorCube</a:t>
            </a:r>
            <a:r>
              <a:rPr lang="fr-BE" sz="1200" b="0" i="0" kern="1200" dirty="0" smtClean="0">
                <a:solidFill>
                  <a:schemeClr val="tx1"/>
                </a:solidFill>
                <a:effectLst/>
                <a:latin typeface="+mn-lt"/>
                <a:ea typeface="+mn-ea"/>
                <a:cs typeface="+mn-cs"/>
              </a:rPr>
              <a:t> simple cube couleur par vertex avec une couleur différente pour chaque face </a:t>
            </a:r>
          </a:p>
          <a:p>
            <a:r>
              <a:rPr lang="fr-BE" sz="1200" b="0" i="0" kern="1200" dirty="0" err="1" smtClean="0">
                <a:solidFill>
                  <a:schemeClr val="tx1"/>
                </a:solidFill>
                <a:effectLst/>
                <a:latin typeface="+mn-lt"/>
                <a:ea typeface="+mn-ea"/>
                <a:cs typeface="+mn-cs"/>
              </a:rPr>
              <a:t>Cone</a:t>
            </a:r>
            <a:r>
              <a:rPr lang="fr-BE" sz="1200" b="0" i="0" kern="120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Cone</a:t>
            </a:r>
            <a:r>
              <a:rPr lang="fr-BE" sz="1200" b="0" i="0" kern="1200" dirty="0" smtClean="0">
                <a:solidFill>
                  <a:schemeClr val="tx1"/>
                </a:solidFill>
                <a:effectLst/>
                <a:latin typeface="+mn-lt"/>
                <a:ea typeface="+mn-ea"/>
                <a:cs typeface="+mn-cs"/>
              </a:rPr>
              <a:t> est une géométrie primitive définie avec un rayon et une hauteur.</a:t>
            </a:r>
          </a:p>
          <a:p>
            <a:r>
              <a:rPr lang="fr-BE" sz="1200" b="0" i="0" kern="1200" dirty="0" smtClean="0">
                <a:solidFill>
                  <a:schemeClr val="tx1"/>
                </a:solidFill>
                <a:effectLst/>
                <a:latin typeface="+mn-lt"/>
                <a:ea typeface="+mn-ea"/>
                <a:cs typeface="+mn-cs"/>
              </a:rPr>
              <a:t> Cylindre </a:t>
            </a:r>
            <a:r>
              <a:rPr lang="fr-BE" sz="1200" b="0" i="0" kern="1200" dirty="0" err="1" smtClean="0">
                <a:solidFill>
                  <a:schemeClr val="tx1"/>
                </a:solidFill>
                <a:effectLst/>
                <a:latin typeface="+mn-lt"/>
                <a:ea typeface="+mn-ea"/>
                <a:cs typeface="+mn-cs"/>
              </a:rPr>
              <a:t>Cylindre</a:t>
            </a:r>
            <a:r>
              <a:rPr lang="fr-BE" sz="1200" b="0" i="0" kern="1200" dirty="0" smtClean="0">
                <a:solidFill>
                  <a:schemeClr val="tx1"/>
                </a:solidFill>
                <a:effectLst/>
                <a:latin typeface="+mn-lt"/>
                <a:ea typeface="+mn-ea"/>
                <a:cs typeface="+mn-cs"/>
              </a:rPr>
              <a:t> est une géométrie primitive définie avec un rayon et une hauteur. objet </a:t>
            </a:r>
          </a:p>
          <a:p>
            <a:r>
              <a:rPr lang="fr-BE" sz="1200" b="0" i="0" kern="1200" dirty="0" err="1" smtClean="0">
                <a:solidFill>
                  <a:schemeClr val="tx1"/>
                </a:solidFill>
                <a:effectLst/>
                <a:latin typeface="+mn-lt"/>
                <a:ea typeface="+mn-ea"/>
                <a:cs typeface="+mn-cs"/>
              </a:rPr>
              <a:t>Sphere</a:t>
            </a:r>
            <a:r>
              <a:rPr lang="fr-BE" sz="1200" b="0" i="0" kern="120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Sphere</a:t>
            </a:r>
            <a:r>
              <a:rPr lang="fr-BE" sz="1200" b="0" i="0" kern="1200" dirty="0" smtClean="0">
                <a:solidFill>
                  <a:schemeClr val="tx1"/>
                </a:solidFill>
                <a:effectLst/>
                <a:latin typeface="+mn-lt"/>
                <a:ea typeface="+mn-ea"/>
                <a:cs typeface="+mn-cs"/>
              </a:rPr>
              <a:t> est une géométrie primitive créée avec un rayon et une résolution donnée. </a:t>
            </a:r>
          </a:p>
          <a:p>
            <a:r>
              <a:rPr lang="fr-BE" sz="1200" b="0" i="0" kern="1200" dirty="0" smtClean="0">
                <a:solidFill>
                  <a:schemeClr val="tx1"/>
                </a:solidFill>
                <a:effectLst/>
                <a:latin typeface="+mn-lt"/>
                <a:ea typeface="+mn-ea"/>
                <a:cs typeface="+mn-cs"/>
              </a:rPr>
              <a:t>Text2D A Text2D est une représentation d'une chaîne comme une texture mappée rectangle. </a:t>
            </a:r>
          </a:p>
          <a:p>
            <a:r>
              <a:rPr lang="fr-BE" sz="1200" b="0" i="0" kern="1200" dirty="0" err="1" smtClean="0">
                <a:solidFill>
                  <a:schemeClr val="tx1"/>
                </a:solidFill>
                <a:effectLst/>
                <a:latin typeface="+mn-lt"/>
                <a:ea typeface="+mn-ea"/>
                <a:cs typeface="+mn-cs"/>
              </a:rPr>
              <a:t>TriangulatorTriangulator</a:t>
            </a:r>
            <a:r>
              <a:rPr lang="fr-BE" sz="1200" b="0" i="0" kern="1200" dirty="0" smtClean="0">
                <a:solidFill>
                  <a:schemeClr val="tx1"/>
                </a:solidFill>
                <a:effectLst/>
                <a:latin typeface="+mn-lt"/>
                <a:ea typeface="+mn-ea"/>
                <a:cs typeface="+mn-cs"/>
              </a:rPr>
              <a:t> est un utilitaire pour transformer des polygones arbitraires en triangles afin qu'ils puissent être rendus par Java 3D </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7</a:t>
            </a:fld>
            <a:endParaRPr lang="en-US"/>
          </a:p>
        </p:txBody>
      </p:sp>
    </p:spTree>
    <p:extLst>
      <p:ext uri="{BB962C8B-B14F-4D97-AF65-F5344CB8AC3E}">
        <p14:creationId xmlns:p14="http://schemas.microsoft.com/office/powerpoint/2010/main" val="15049547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17</a:t>
            </a:fld>
            <a:endParaRPr lang="en-US"/>
          </a:p>
        </p:txBody>
      </p:sp>
    </p:spTree>
    <p:extLst>
      <p:ext uri="{BB962C8B-B14F-4D97-AF65-F5344CB8AC3E}">
        <p14:creationId xmlns:p14="http://schemas.microsoft.com/office/powerpoint/2010/main" val="3792618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dirty="0" smtClean="0"/>
              <a:t>Primitive -&gt;</a:t>
            </a:r>
            <a:r>
              <a:rPr lang="fr-BE" baseline="0" dirty="0" smtClean="0"/>
              <a:t> formes basiques</a:t>
            </a:r>
          </a:p>
          <a:p>
            <a:r>
              <a:rPr lang="fr-BE" baseline="0" dirty="0" smtClean="0"/>
              <a:t>Shape3D -&gt; formes plus complexes</a:t>
            </a:r>
          </a:p>
        </p:txBody>
      </p:sp>
      <p:sp>
        <p:nvSpPr>
          <p:cNvPr id="4" name="Slide Number Placeholder 3"/>
          <p:cNvSpPr>
            <a:spLocks noGrp="1"/>
          </p:cNvSpPr>
          <p:nvPr>
            <p:ph type="sldNum" sz="quarter" idx="10"/>
          </p:nvPr>
        </p:nvSpPr>
        <p:spPr/>
        <p:txBody>
          <a:bodyPr/>
          <a:lstStyle/>
          <a:p>
            <a:fld id="{F9B9F26C-5E20-463A-A30E-4B3CD8C634F9}" type="slidenum">
              <a:rPr lang="en-US" smtClean="0"/>
              <a:t>18</a:t>
            </a:fld>
            <a:endParaRPr lang="en-US"/>
          </a:p>
        </p:txBody>
      </p:sp>
    </p:spTree>
    <p:extLst>
      <p:ext uri="{BB962C8B-B14F-4D97-AF65-F5344CB8AC3E}">
        <p14:creationId xmlns:p14="http://schemas.microsoft.com/office/powerpoint/2010/main" val="1289593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baseline="0" dirty="0" smtClean="0"/>
              <a:t>On passe à la Geometry le tableau des points et des couleurs</a:t>
            </a:r>
          </a:p>
          <a:p>
            <a:endParaRPr lang="fr-BE" baseline="0" dirty="0" smtClean="0"/>
          </a:p>
          <a:p>
            <a:r>
              <a:rPr lang="fr-BE" baseline="0" dirty="0" smtClean="0"/>
              <a:t>!! Ordre des points… pour que facette visible face utilisateur </a:t>
            </a:r>
            <a:r>
              <a:rPr lang="fr-BE" baseline="0" dirty="0" smtClean="0">
                <a:sym typeface="Wingdings" panose="05000000000000000000" pitchFamily="2" charset="2"/>
              </a:rPr>
              <a:t> points énumérés en sens inverse des aiguilles d’une montre</a:t>
            </a:r>
          </a:p>
          <a:p>
            <a:r>
              <a:rPr lang="fr-BE" baseline="0" dirty="0" smtClean="0">
                <a:sym typeface="Wingdings" panose="05000000000000000000" pitchFamily="2" charset="2"/>
              </a:rPr>
              <a:t>Si la couleur des commets d’une face est la même  couleur unie</a:t>
            </a:r>
          </a:p>
          <a:p>
            <a:r>
              <a:rPr lang="fr-BE" baseline="0" dirty="0" smtClean="0">
                <a:sym typeface="Wingdings" panose="05000000000000000000" pitchFamily="2" charset="2"/>
              </a:rPr>
              <a:t>Sinon  dégradé</a:t>
            </a:r>
            <a:endParaRPr lang="fr-BE" baseline="0" dirty="0" smtClean="0"/>
          </a:p>
        </p:txBody>
      </p:sp>
      <p:sp>
        <p:nvSpPr>
          <p:cNvPr id="4" name="Slide Number Placeholder 3"/>
          <p:cNvSpPr>
            <a:spLocks noGrp="1"/>
          </p:cNvSpPr>
          <p:nvPr>
            <p:ph type="sldNum" sz="quarter" idx="10"/>
          </p:nvPr>
        </p:nvSpPr>
        <p:spPr/>
        <p:txBody>
          <a:bodyPr/>
          <a:lstStyle/>
          <a:p>
            <a:fld id="{F9B9F26C-5E20-463A-A30E-4B3CD8C634F9}" type="slidenum">
              <a:rPr lang="en-US" smtClean="0"/>
              <a:t>19</a:t>
            </a:fld>
            <a:endParaRPr lang="en-US"/>
          </a:p>
        </p:txBody>
      </p:sp>
    </p:spTree>
    <p:extLst>
      <p:ext uri="{BB962C8B-B14F-4D97-AF65-F5344CB8AC3E}">
        <p14:creationId xmlns:p14="http://schemas.microsoft.com/office/powerpoint/2010/main" val="480064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baseline="0" dirty="0" smtClean="0"/>
          </a:p>
        </p:txBody>
      </p:sp>
      <p:sp>
        <p:nvSpPr>
          <p:cNvPr id="4" name="Slide Number Placeholder 3"/>
          <p:cNvSpPr>
            <a:spLocks noGrp="1"/>
          </p:cNvSpPr>
          <p:nvPr>
            <p:ph type="sldNum" sz="quarter" idx="10"/>
          </p:nvPr>
        </p:nvSpPr>
        <p:spPr/>
        <p:txBody>
          <a:bodyPr/>
          <a:lstStyle/>
          <a:p>
            <a:fld id="{F9B9F26C-5E20-463A-A30E-4B3CD8C634F9}" type="slidenum">
              <a:rPr lang="en-US" smtClean="0"/>
              <a:t>21</a:t>
            </a:fld>
            <a:endParaRPr lang="en-US"/>
          </a:p>
        </p:txBody>
      </p:sp>
    </p:spTree>
    <p:extLst>
      <p:ext uri="{BB962C8B-B14F-4D97-AF65-F5344CB8AC3E}">
        <p14:creationId xmlns:p14="http://schemas.microsoft.com/office/powerpoint/2010/main" val="13988284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smtClean="0"/>
              <a:t>rotX(), rotY(), rotZ(), set() -&gt; annulation de</a:t>
            </a:r>
            <a:r>
              <a:rPr lang="fr-BE" baseline="0" dirty="0" smtClean="0"/>
              <a:t> de tout (rotation, translation,..)</a:t>
            </a:r>
          </a:p>
          <a:p>
            <a:endParaRPr lang="fr-BE" baseline="0" dirty="0" smtClean="0"/>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22</a:t>
            </a:fld>
            <a:endParaRPr lang="en-US"/>
          </a:p>
        </p:txBody>
      </p:sp>
    </p:spTree>
    <p:extLst>
      <p:ext uri="{BB962C8B-B14F-4D97-AF65-F5344CB8AC3E}">
        <p14:creationId xmlns:p14="http://schemas.microsoft.com/office/powerpoint/2010/main" val="3760028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23</a:t>
            </a:fld>
            <a:endParaRPr lang="en-US"/>
          </a:p>
        </p:txBody>
      </p:sp>
    </p:spTree>
    <p:extLst>
      <p:ext uri="{BB962C8B-B14F-4D97-AF65-F5344CB8AC3E}">
        <p14:creationId xmlns:p14="http://schemas.microsoft.com/office/powerpoint/2010/main" val="5512442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Couleur</a:t>
            </a:r>
          </a:p>
          <a:p>
            <a:r>
              <a:rPr lang="fr-BE" sz="1200" b="0" i="0" kern="1200" dirty="0" smtClean="0">
                <a:solidFill>
                  <a:schemeClr val="tx1"/>
                </a:solidFill>
                <a:effectLst/>
                <a:latin typeface="+mn-lt"/>
                <a:ea typeface="+mn-ea"/>
                <a:cs typeface="+mn-cs"/>
              </a:rPr>
              <a:t>L'attribution d'une couleur à un objet 3D est assez complexe à traiter et elle dépend de plusieurs paramètres. </a:t>
            </a:r>
          </a:p>
          <a:p>
            <a:r>
              <a:rPr lang="fr-BE" sz="1200" b="0" i="0" kern="1200" dirty="0" smtClean="0">
                <a:solidFill>
                  <a:schemeClr val="tx1"/>
                </a:solidFill>
                <a:effectLst/>
                <a:latin typeface="+mn-lt"/>
                <a:ea typeface="+mn-ea"/>
                <a:cs typeface="+mn-cs"/>
              </a:rPr>
              <a:t>On</a:t>
            </a:r>
            <a:r>
              <a:rPr lang="fr-BE" sz="1200" b="0" i="0" kern="1200" baseline="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peutdonner</a:t>
            </a:r>
            <a:r>
              <a:rPr lang="fr-BE" sz="1200" b="0" i="0" kern="1200" dirty="0" smtClean="0">
                <a:solidFill>
                  <a:schemeClr val="tx1"/>
                </a:solidFill>
                <a:effectLst/>
                <a:latin typeface="+mn-lt"/>
                <a:ea typeface="+mn-ea"/>
                <a:cs typeface="+mn-cs"/>
              </a:rPr>
              <a:t> une couleur à un objet géométrique en utilisant la méthode</a:t>
            </a:r>
            <a:r>
              <a:rPr lang="fr-BE" sz="1200" b="0" i="0" kern="1200" baseline="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setColors</a:t>
            </a:r>
            <a:r>
              <a:rPr lang="fr-BE" sz="1200" b="0" i="0" kern="1200" dirty="0" smtClean="0">
                <a:solidFill>
                  <a:schemeClr val="tx1"/>
                </a:solidFill>
                <a:effectLst/>
                <a:latin typeface="+mn-lt"/>
                <a:ea typeface="+mn-ea"/>
                <a:cs typeface="+mn-cs"/>
              </a:rPr>
              <a:t>() de la classe </a:t>
            </a:r>
            <a:r>
              <a:rPr lang="fr-BE" sz="1200" b="0" i="0" kern="1200" dirty="0" err="1" smtClean="0">
                <a:solidFill>
                  <a:schemeClr val="tx1"/>
                </a:solidFill>
                <a:effectLst/>
                <a:latin typeface="+mn-lt"/>
                <a:ea typeface="+mn-ea"/>
                <a:cs typeface="+mn-cs"/>
              </a:rPr>
              <a:t>GeometryArray</a:t>
            </a:r>
            <a:r>
              <a:rPr lang="fr-BE" sz="1200" b="0" i="0" kern="1200" dirty="0" smtClean="0">
                <a:solidFill>
                  <a:schemeClr val="tx1"/>
                </a:solidFill>
                <a:effectLst/>
                <a:latin typeface="+mn-lt"/>
                <a:ea typeface="+mn-ea"/>
                <a:cs typeface="+mn-cs"/>
              </a:rPr>
              <a:t>, l'objet est donc colorisé en fonction des couleurs que l'on a attribuées à chacun de ses sommets.</a:t>
            </a:r>
            <a:r>
              <a:rPr lang="fr-BE" dirty="0" smtClean="0"/>
              <a:t/>
            </a:r>
            <a:br>
              <a:rPr lang="fr-BE" dirty="0" smtClean="0"/>
            </a:br>
            <a:r>
              <a:rPr lang="fr-BE" sz="1200" b="0" i="0" kern="1200" dirty="0" smtClean="0">
                <a:solidFill>
                  <a:schemeClr val="tx1"/>
                </a:solidFill>
                <a:effectLst/>
                <a:latin typeface="+mn-lt"/>
                <a:ea typeface="+mn-ea"/>
                <a:cs typeface="+mn-cs"/>
              </a:rPr>
              <a:t>Cependant, il existe d’autres façons de coloriser un objet :</a:t>
            </a:r>
            <a:r>
              <a:rPr lang="fr-BE" dirty="0" smtClean="0"/>
              <a:t/>
            </a:r>
            <a:br>
              <a:rPr lang="fr-BE" dirty="0" smtClean="0"/>
            </a:br>
            <a:r>
              <a:rPr lang="fr-BE" sz="1200" b="0" i="0" kern="1200" dirty="0" smtClean="0">
                <a:solidFill>
                  <a:schemeClr val="tx1"/>
                </a:solidFill>
                <a:effectLst/>
                <a:latin typeface="+mn-lt"/>
                <a:ea typeface="+mn-ea"/>
                <a:cs typeface="+mn-cs"/>
              </a:rPr>
              <a:t>- en utilisant les couleurs de la classe </a:t>
            </a:r>
            <a:r>
              <a:rPr lang="fr-BE" sz="1200" b="0" i="0" kern="1200" dirty="0" err="1" smtClean="0">
                <a:solidFill>
                  <a:schemeClr val="tx1"/>
                </a:solidFill>
                <a:effectLst/>
                <a:latin typeface="+mn-lt"/>
                <a:ea typeface="+mn-ea"/>
                <a:cs typeface="+mn-cs"/>
              </a:rPr>
              <a:t>Material</a:t>
            </a:r>
            <a:r>
              <a:rPr lang="fr-BE" dirty="0" smtClean="0"/>
              <a:t/>
            </a:r>
            <a:br>
              <a:rPr lang="fr-BE" dirty="0" smtClean="0"/>
            </a:br>
            <a:r>
              <a:rPr lang="fr-BE" sz="1200" b="0" i="0" kern="1200" dirty="0" smtClean="0">
                <a:solidFill>
                  <a:schemeClr val="tx1"/>
                </a:solidFill>
                <a:effectLst/>
                <a:latin typeface="+mn-lt"/>
                <a:ea typeface="+mn-ea"/>
                <a:cs typeface="+mn-cs"/>
              </a:rPr>
              <a:t>- en utilisant l'éclairage de la scène 3D.</a:t>
            </a:r>
            <a:r>
              <a:rPr lang="fr-BE" dirty="0" smtClean="0"/>
              <a:t/>
            </a:r>
            <a:br>
              <a:rPr lang="fr-BE" dirty="0" smtClean="0"/>
            </a:br>
            <a:endParaRPr lang="fr-BE" dirty="0" smtClean="0"/>
          </a:p>
          <a:p>
            <a:r>
              <a:rPr lang="fr-BE" dirty="0" smtClean="0"/>
              <a:t>Rendu</a:t>
            </a:r>
          </a:p>
          <a:p>
            <a:r>
              <a:rPr lang="fr-BE" sz="1200" b="0" i="0" kern="1200" dirty="0" smtClean="0">
                <a:solidFill>
                  <a:schemeClr val="tx1"/>
                </a:solidFill>
                <a:effectLst/>
                <a:latin typeface="+mn-lt"/>
                <a:ea typeface="+mn-ea"/>
                <a:cs typeface="+mn-cs"/>
              </a:rPr>
              <a:t>Nous allons étudier dans cette section quelques aspects de la classe </a:t>
            </a:r>
            <a:r>
              <a:rPr lang="fr-BE" sz="1200" b="0" i="0" kern="1200" dirty="0" err="1" smtClean="0">
                <a:solidFill>
                  <a:schemeClr val="tx1"/>
                </a:solidFill>
                <a:effectLst/>
                <a:latin typeface="+mn-lt"/>
                <a:ea typeface="+mn-ea"/>
                <a:cs typeface="+mn-cs"/>
              </a:rPr>
              <a:t>RenderingAttributes</a:t>
            </a:r>
            <a:r>
              <a:rPr lang="fr-BE" sz="1200" b="0" i="0" kern="1200" dirty="0" smtClean="0">
                <a:solidFill>
                  <a:schemeClr val="tx1"/>
                </a:solidFill>
                <a:effectLst/>
                <a:latin typeface="+mn-lt"/>
                <a:ea typeface="+mn-ea"/>
                <a:cs typeface="+mn-cs"/>
              </a:rPr>
              <a:t>.</a:t>
            </a:r>
            <a:r>
              <a:rPr lang="fr-BE" dirty="0" smtClean="0"/>
              <a:t/>
            </a:r>
            <a:br>
              <a:rPr lang="fr-BE" dirty="0" smtClean="0"/>
            </a:br>
            <a:r>
              <a:rPr lang="fr-BE" sz="1200" b="0" i="0" kern="1200" dirty="0" smtClean="0">
                <a:solidFill>
                  <a:schemeClr val="tx1"/>
                </a:solidFill>
                <a:effectLst/>
                <a:latin typeface="+mn-lt"/>
                <a:ea typeface="+mn-ea"/>
                <a:cs typeface="+mn-cs"/>
              </a:rPr>
              <a:t>Nous allons voir que cette classe permet en autres d'ignorer les couleurs des sommets et de rendre tout ou partie d'un objet invisible.</a:t>
            </a:r>
          </a:p>
          <a:p>
            <a:r>
              <a:rPr lang="fr-BE" sz="1200" b="0" i="0" kern="1200" dirty="0" smtClean="0">
                <a:solidFill>
                  <a:schemeClr val="tx1"/>
                </a:solidFill>
                <a:effectLst/>
                <a:latin typeface="+mn-lt"/>
                <a:ea typeface="+mn-ea"/>
                <a:cs typeface="+mn-cs"/>
              </a:rPr>
              <a:t>nous pouvons aussi faire "clignoter" une objet en le rendant alternativement visible et invisible grâce à la méthode </a:t>
            </a:r>
            <a:r>
              <a:rPr lang="fr-BE" sz="1200" b="0" i="0" kern="1200" dirty="0" err="1" smtClean="0">
                <a:solidFill>
                  <a:schemeClr val="tx1"/>
                </a:solidFill>
                <a:effectLst/>
                <a:latin typeface="+mn-lt"/>
                <a:ea typeface="+mn-ea"/>
                <a:cs typeface="+mn-cs"/>
              </a:rPr>
              <a:t>setVisible</a:t>
            </a:r>
            <a:r>
              <a:rPr lang="fr-BE" sz="1200" b="0" i="0" kern="1200" dirty="0" smtClean="0">
                <a:solidFill>
                  <a:schemeClr val="tx1"/>
                </a:solidFill>
                <a:effectLst/>
                <a:latin typeface="+mn-lt"/>
                <a:ea typeface="+mn-ea"/>
                <a:cs typeface="+mn-cs"/>
              </a:rPr>
              <a:t>() de la classe </a:t>
            </a:r>
            <a:r>
              <a:rPr lang="fr-BE" sz="1200" b="0" i="0" kern="1200" dirty="0" err="1" smtClean="0">
                <a:solidFill>
                  <a:schemeClr val="tx1"/>
                </a:solidFill>
                <a:effectLst/>
                <a:latin typeface="+mn-lt"/>
                <a:ea typeface="+mn-ea"/>
                <a:cs typeface="+mn-cs"/>
              </a:rPr>
              <a:t>RenderingAttributes</a:t>
            </a:r>
            <a:r>
              <a:rPr lang="fr-BE" sz="1200" b="0" i="0" kern="1200" dirty="0" smtClean="0">
                <a:solidFill>
                  <a:schemeClr val="tx1"/>
                </a:solidFill>
                <a:effectLst/>
                <a:latin typeface="+mn-lt"/>
                <a:ea typeface="+mn-ea"/>
                <a:cs typeface="+mn-cs"/>
              </a:rPr>
              <a:t> :</a:t>
            </a:r>
          </a:p>
          <a:p>
            <a:endParaRPr lang="fr-BE" sz="1200" b="0" i="0" kern="1200" dirty="0" smtClean="0">
              <a:solidFill>
                <a:schemeClr val="tx1"/>
              </a:solidFill>
              <a:effectLst/>
              <a:latin typeface="+mn-lt"/>
              <a:ea typeface="+mn-ea"/>
              <a:cs typeface="+mn-cs"/>
            </a:endParaRPr>
          </a:p>
          <a:p>
            <a:r>
              <a:rPr lang="fr-BE" sz="1200" b="0" i="0" kern="1200" dirty="0" smtClean="0">
                <a:solidFill>
                  <a:schemeClr val="tx1"/>
                </a:solidFill>
                <a:effectLst/>
                <a:latin typeface="+mn-lt"/>
                <a:ea typeface="+mn-ea"/>
                <a:cs typeface="+mn-cs"/>
              </a:rPr>
              <a:t>Transparence</a:t>
            </a:r>
          </a:p>
          <a:p>
            <a:r>
              <a:rPr lang="fr-BE" sz="1200" b="1" i="0" kern="1200" dirty="0" smtClean="0">
                <a:solidFill>
                  <a:schemeClr val="tx1"/>
                </a:solidFill>
                <a:effectLst/>
                <a:latin typeface="+mn-lt"/>
                <a:ea typeface="+mn-ea"/>
                <a:cs typeface="+mn-cs"/>
              </a:rPr>
              <a:t>public </a:t>
            </a:r>
            <a:r>
              <a:rPr lang="fr-BE" sz="1200" b="1" i="0" kern="1200" dirty="0" err="1" smtClean="0">
                <a:solidFill>
                  <a:schemeClr val="tx1"/>
                </a:solidFill>
                <a:effectLst/>
                <a:latin typeface="+mn-lt"/>
                <a:ea typeface="+mn-ea"/>
                <a:cs typeface="+mn-cs"/>
              </a:rPr>
              <a:t>TransparencyAttributes</a:t>
            </a:r>
            <a:r>
              <a:rPr lang="fr-BE" sz="1200" b="1" i="0" kern="1200" dirty="0" smtClean="0">
                <a:solidFill>
                  <a:schemeClr val="tx1"/>
                </a:solidFill>
                <a:effectLst/>
                <a:latin typeface="+mn-lt"/>
                <a:ea typeface="+mn-ea"/>
                <a:cs typeface="+mn-cs"/>
              </a:rPr>
              <a:t>(</a:t>
            </a:r>
            <a:r>
              <a:rPr lang="fr-BE" sz="1200" b="1" i="0" kern="1200" dirty="0" err="1" smtClean="0">
                <a:solidFill>
                  <a:schemeClr val="tx1"/>
                </a:solidFill>
                <a:effectLst/>
                <a:latin typeface="+mn-lt"/>
                <a:ea typeface="+mn-ea"/>
                <a:cs typeface="+mn-cs"/>
              </a:rPr>
              <a:t>int</a:t>
            </a:r>
            <a:r>
              <a:rPr lang="fr-BE" sz="1200" b="1" i="0" kern="1200" dirty="0" smtClean="0">
                <a:solidFill>
                  <a:schemeClr val="tx1"/>
                </a:solidFill>
                <a:effectLst/>
                <a:latin typeface="+mn-lt"/>
                <a:ea typeface="+mn-ea"/>
                <a:cs typeface="+mn-cs"/>
              </a:rPr>
              <a:t> </a:t>
            </a:r>
            <a:r>
              <a:rPr lang="fr-BE" sz="1200" b="1" i="0" kern="1200" dirty="0" err="1" smtClean="0">
                <a:solidFill>
                  <a:schemeClr val="tx1"/>
                </a:solidFill>
                <a:effectLst/>
                <a:latin typeface="+mn-lt"/>
                <a:ea typeface="+mn-ea"/>
                <a:cs typeface="+mn-cs"/>
              </a:rPr>
              <a:t>tMode</a:t>
            </a:r>
            <a:r>
              <a:rPr lang="fr-BE" sz="1200" b="1" i="0" kern="1200" dirty="0" smtClean="0">
                <a:solidFill>
                  <a:schemeClr val="tx1"/>
                </a:solidFill>
                <a:effectLst/>
                <a:latin typeface="+mn-lt"/>
                <a:ea typeface="+mn-ea"/>
                <a:cs typeface="+mn-cs"/>
              </a:rPr>
              <a:t>, </a:t>
            </a:r>
            <a:r>
              <a:rPr lang="fr-BE" sz="1200" b="1" i="0" kern="1200" dirty="0" err="1" smtClean="0">
                <a:solidFill>
                  <a:schemeClr val="tx1"/>
                </a:solidFill>
                <a:effectLst/>
                <a:latin typeface="+mn-lt"/>
                <a:ea typeface="+mn-ea"/>
                <a:cs typeface="+mn-cs"/>
              </a:rPr>
              <a:t>float</a:t>
            </a:r>
            <a:r>
              <a:rPr lang="fr-BE" sz="1200" b="1" i="0" kern="1200" dirty="0" smtClean="0">
                <a:solidFill>
                  <a:schemeClr val="tx1"/>
                </a:solidFill>
                <a:effectLst/>
                <a:latin typeface="+mn-lt"/>
                <a:ea typeface="+mn-ea"/>
                <a:cs typeface="+mn-cs"/>
              </a:rPr>
              <a:t> </a:t>
            </a:r>
            <a:r>
              <a:rPr lang="fr-BE" sz="1200" b="1" i="0" kern="1200" dirty="0" err="1" smtClean="0">
                <a:solidFill>
                  <a:schemeClr val="tx1"/>
                </a:solidFill>
                <a:effectLst/>
                <a:latin typeface="+mn-lt"/>
                <a:ea typeface="+mn-ea"/>
                <a:cs typeface="+mn-cs"/>
              </a:rPr>
              <a:t>tVal</a:t>
            </a:r>
            <a:r>
              <a:rPr lang="fr-BE" sz="1200" b="1" i="0" kern="1200" dirty="0" smtClean="0">
                <a:solidFill>
                  <a:schemeClr val="tx1"/>
                </a:solidFill>
                <a:effectLst/>
                <a:latin typeface="+mn-lt"/>
                <a:ea typeface="+mn-ea"/>
                <a:cs typeface="+mn-cs"/>
              </a:rPr>
              <a:t>)</a:t>
            </a:r>
            <a:r>
              <a:rPr lang="fr-BE" dirty="0" smtClean="0"/>
              <a:t/>
            </a:r>
            <a:br>
              <a:rPr lang="fr-BE" dirty="0" smtClean="0"/>
            </a:br>
            <a:r>
              <a:rPr lang="fr-BE" sz="1200" b="0" i="0" kern="1200" dirty="0" err="1" smtClean="0">
                <a:solidFill>
                  <a:schemeClr val="tx1"/>
                </a:solidFill>
                <a:effectLst/>
                <a:latin typeface="+mn-lt"/>
                <a:ea typeface="+mn-ea"/>
                <a:cs typeface="+mn-cs"/>
              </a:rPr>
              <a:t>tMode</a:t>
            </a:r>
            <a:r>
              <a:rPr lang="fr-BE" sz="1200" b="0" i="0" kern="1200" dirty="0" smtClean="0">
                <a:solidFill>
                  <a:schemeClr val="tx1"/>
                </a:solidFill>
                <a:effectLst/>
                <a:latin typeface="+mn-lt"/>
                <a:ea typeface="+mn-ea"/>
                <a:cs typeface="+mn-cs"/>
              </a:rPr>
              <a:t> indique le mode de transparence que l'on veut utiliser. Citons entre autres les 2 valeurs :</a:t>
            </a:r>
            <a:r>
              <a:rPr lang="fr-BE" dirty="0" smtClean="0"/>
              <a:t/>
            </a:r>
            <a:br>
              <a:rPr lang="fr-BE" dirty="0" smtClean="0"/>
            </a:br>
            <a:r>
              <a:rPr lang="fr-BE" sz="1200" b="0" i="0" kern="120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TransparencyAttributes.BLENDED</a:t>
            </a:r>
            <a:r>
              <a:rPr lang="fr-BE" sz="1200" b="0" i="0" kern="1200" dirty="0" smtClean="0">
                <a:solidFill>
                  <a:schemeClr val="tx1"/>
                </a:solidFill>
                <a:effectLst/>
                <a:latin typeface="+mn-lt"/>
                <a:ea typeface="+mn-ea"/>
                <a:cs typeface="+mn-cs"/>
              </a:rPr>
              <a:t> : la couleur de l'objet 3D est mélangée avec la couleur de l'arrière-plan de la scène 3D</a:t>
            </a:r>
            <a:r>
              <a:rPr lang="fr-BE" dirty="0" smtClean="0"/>
              <a:t/>
            </a:r>
            <a:br>
              <a:rPr lang="fr-BE" dirty="0" smtClean="0"/>
            </a:br>
            <a:r>
              <a:rPr lang="fr-BE" sz="1200" b="0" i="0" kern="120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TransparencyAttributes.SCREEN_DOOR</a:t>
            </a:r>
            <a:r>
              <a:rPr lang="fr-BE" sz="1200" b="0" i="0" kern="1200" dirty="0" smtClean="0">
                <a:solidFill>
                  <a:schemeClr val="tx1"/>
                </a:solidFill>
                <a:effectLst/>
                <a:latin typeface="+mn-lt"/>
                <a:ea typeface="+mn-ea"/>
                <a:cs typeface="+mn-cs"/>
              </a:rPr>
              <a:t> : la couleur de l'objet 3D est représentée sous forme de grille dont les trous ont la couleur de l'arrière-plan.</a:t>
            </a:r>
            <a:r>
              <a:rPr lang="fr-BE" dirty="0" smtClean="0"/>
              <a:t/>
            </a:r>
            <a:br>
              <a:rPr lang="fr-BE" dirty="0" smtClean="0"/>
            </a:br>
            <a:r>
              <a:rPr lang="fr-BE" sz="1200" b="0" i="0" kern="1200" dirty="0" err="1" smtClean="0">
                <a:solidFill>
                  <a:schemeClr val="tx1"/>
                </a:solidFill>
                <a:effectLst/>
                <a:latin typeface="+mn-lt"/>
                <a:ea typeface="+mn-ea"/>
                <a:cs typeface="+mn-cs"/>
              </a:rPr>
              <a:t>tVal</a:t>
            </a:r>
            <a:r>
              <a:rPr lang="fr-BE" sz="1200" b="0" i="0" kern="1200" dirty="0" smtClean="0">
                <a:solidFill>
                  <a:schemeClr val="tx1"/>
                </a:solidFill>
                <a:effectLst/>
                <a:latin typeface="+mn-lt"/>
                <a:ea typeface="+mn-ea"/>
                <a:cs typeface="+mn-cs"/>
              </a:rPr>
              <a:t> représente </a:t>
            </a:r>
            <a:r>
              <a:rPr lang="fr-BE" sz="1200" b="0" i="0" kern="1200" dirty="0" err="1" smtClean="0">
                <a:solidFill>
                  <a:schemeClr val="tx1"/>
                </a:solidFill>
                <a:effectLst/>
                <a:latin typeface="+mn-lt"/>
                <a:ea typeface="+mn-ea"/>
                <a:cs typeface="+mn-cs"/>
              </a:rPr>
              <a:t>représente</a:t>
            </a:r>
            <a:r>
              <a:rPr lang="fr-BE" sz="1200" b="0" i="0" kern="1200" dirty="0" smtClean="0">
                <a:solidFill>
                  <a:schemeClr val="tx1"/>
                </a:solidFill>
                <a:effectLst/>
                <a:latin typeface="+mn-lt"/>
                <a:ea typeface="+mn-ea"/>
                <a:cs typeface="+mn-cs"/>
              </a:rPr>
              <a:t> le taux de transparence (0 correspond a une opacité totale et 1 à une transparence totale).</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24</a:t>
            </a:fld>
            <a:endParaRPr lang="en-US"/>
          </a:p>
        </p:txBody>
      </p:sp>
    </p:spTree>
    <p:extLst>
      <p:ext uri="{BB962C8B-B14F-4D97-AF65-F5344CB8AC3E}">
        <p14:creationId xmlns:p14="http://schemas.microsoft.com/office/powerpoint/2010/main" val="555013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Les attributs d’affichage</a:t>
            </a:r>
          </a:p>
          <a:p>
            <a:r>
              <a:rPr lang="fr-BE" sz="1200" b="0" i="0" kern="1200" dirty="0" smtClean="0">
                <a:solidFill>
                  <a:schemeClr val="tx1"/>
                </a:solidFill>
                <a:effectLst/>
                <a:latin typeface="+mn-lt"/>
                <a:ea typeface="+mn-ea"/>
                <a:cs typeface="+mn-cs"/>
              </a:rPr>
              <a:t>permettent d'afficher un objet 3D selon trois formes :</a:t>
            </a:r>
            <a:r>
              <a:rPr lang="fr-BE" dirty="0" smtClean="0"/>
              <a:t/>
            </a:r>
            <a:br>
              <a:rPr lang="fr-BE" dirty="0" smtClean="0"/>
            </a:br>
            <a:r>
              <a:rPr lang="fr-BE" sz="1200" b="0" i="0" kern="1200" dirty="0" smtClean="0">
                <a:solidFill>
                  <a:schemeClr val="tx1"/>
                </a:solidFill>
                <a:effectLst/>
                <a:latin typeface="+mn-lt"/>
                <a:ea typeface="+mn-ea"/>
                <a:cs typeface="+mn-cs"/>
              </a:rPr>
              <a:t>le mode </a:t>
            </a:r>
            <a:r>
              <a:rPr lang="fr-BE" sz="1200" b="1" i="0" kern="1200" dirty="0" smtClean="0">
                <a:solidFill>
                  <a:schemeClr val="tx1"/>
                </a:solidFill>
                <a:effectLst/>
                <a:latin typeface="+mn-lt"/>
                <a:ea typeface="+mn-ea"/>
                <a:cs typeface="+mn-cs"/>
              </a:rPr>
              <a:t>point</a:t>
            </a:r>
            <a:r>
              <a:rPr lang="fr-BE" sz="1200" b="0" i="0" kern="1200" dirty="0" smtClean="0">
                <a:solidFill>
                  <a:schemeClr val="tx1"/>
                </a:solidFill>
                <a:effectLst/>
                <a:latin typeface="+mn-lt"/>
                <a:ea typeface="+mn-ea"/>
                <a:cs typeface="+mn-cs"/>
              </a:rPr>
              <a:t>, </a:t>
            </a:r>
          </a:p>
          <a:p>
            <a:r>
              <a:rPr lang="fr-BE" sz="1200" b="0" i="0" kern="1200" dirty="0" smtClean="0">
                <a:solidFill>
                  <a:schemeClr val="tx1"/>
                </a:solidFill>
                <a:effectLst/>
                <a:latin typeface="+mn-lt"/>
                <a:ea typeface="+mn-ea"/>
                <a:cs typeface="+mn-cs"/>
              </a:rPr>
              <a:t>le mode </a:t>
            </a:r>
            <a:r>
              <a:rPr lang="fr-BE" sz="1200" b="1" i="0" kern="1200" dirty="0" smtClean="0">
                <a:solidFill>
                  <a:schemeClr val="tx1"/>
                </a:solidFill>
                <a:effectLst/>
                <a:latin typeface="+mn-lt"/>
                <a:ea typeface="+mn-ea"/>
                <a:cs typeface="+mn-cs"/>
              </a:rPr>
              <a:t>lignes</a:t>
            </a:r>
            <a:r>
              <a:rPr lang="fr-BE" sz="1200" b="0" i="0" kern="1200" dirty="0" smtClean="0">
                <a:solidFill>
                  <a:schemeClr val="tx1"/>
                </a:solidFill>
                <a:effectLst/>
                <a:latin typeface="+mn-lt"/>
                <a:ea typeface="+mn-ea"/>
                <a:cs typeface="+mn-cs"/>
              </a:rPr>
              <a:t> (fil de fer) et</a:t>
            </a:r>
          </a:p>
          <a:p>
            <a:r>
              <a:rPr lang="fr-BE" sz="1200" b="0" i="0" kern="1200" dirty="0" smtClean="0">
                <a:solidFill>
                  <a:schemeClr val="tx1"/>
                </a:solidFill>
                <a:effectLst/>
                <a:latin typeface="+mn-lt"/>
                <a:ea typeface="+mn-ea"/>
                <a:cs typeface="+mn-cs"/>
              </a:rPr>
              <a:t> enfin le mode </a:t>
            </a:r>
            <a:r>
              <a:rPr lang="fr-BE" sz="1200" b="1" i="0" kern="1200" dirty="0" smtClean="0">
                <a:solidFill>
                  <a:schemeClr val="tx1"/>
                </a:solidFill>
                <a:effectLst/>
                <a:latin typeface="+mn-lt"/>
                <a:ea typeface="+mn-ea"/>
                <a:cs typeface="+mn-cs"/>
              </a:rPr>
              <a:t>polygone</a:t>
            </a:r>
            <a:r>
              <a:rPr lang="fr-BE" sz="1200" b="0" i="0" kern="1200" dirty="0" smtClean="0">
                <a:solidFill>
                  <a:schemeClr val="tx1"/>
                </a:solidFill>
                <a:effectLst/>
                <a:latin typeface="+mn-lt"/>
                <a:ea typeface="+mn-ea"/>
                <a:cs typeface="+mn-cs"/>
              </a:rPr>
              <a:t>(mode par défaut). </a:t>
            </a:r>
          </a:p>
          <a:p>
            <a:r>
              <a:rPr lang="fr-BE" sz="1200" b="0" i="0" kern="1200" dirty="0" smtClean="0">
                <a:solidFill>
                  <a:schemeClr val="tx1"/>
                </a:solidFill>
                <a:effectLst/>
                <a:latin typeface="+mn-lt"/>
                <a:ea typeface="+mn-ea"/>
                <a:cs typeface="+mn-cs"/>
              </a:rPr>
              <a:t>C'est la classe </a:t>
            </a:r>
            <a:r>
              <a:rPr lang="fr-BE" sz="1200" b="0" i="0" kern="1200" dirty="0" err="1" smtClean="0">
                <a:solidFill>
                  <a:schemeClr val="tx1"/>
                </a:solidFill>
                <a:effectLst/>
                <a:latin typeface="+mn-lt"/>
                <a:ea typeface="+mn-ea"/>
                <a:cs typeface="+mn-cs"/>
              </a:rPr>
              <a:t>PolygoneAttributes</a:t>
            </a:r>
            <a:r>
              <a:rPr lang="fr-BE" sz="1200" b="0" i="0" kern="1200" dirty="0" smtClean="0">
                <a:solidFill>
                  <a:schemeClr val="tx1"/>
                </a:solidFill>
                <a:effectLst/>
                <a:latin typeface="+mn-lt"/>
                <a:ea typeface="+mn-ea"/>
                <a:cs typeface="+mn-cs"/>
              </a:rPr>
              <a:t> qui va nous permettre de sélectionner l'un de ces modes pour afficher notre objet 3D :</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27</a:t>
            </a:fld>
            <a:endParaRPr lang="en-US"/>
          </a:p>
        </p:txBody>
      </p:sp>
    </p:spTree>
    <p:extLst>
      <p:ext uri="{BB962C8B-B14F-4D97-AF65-F5344CB8AC3E}">
        <p14:creationId xmlns:p14="http://schemas.microsoft.com/office/powerpoint/2010/main" val="20508634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Pour construire une texture, il faut d'abord charger une image</a:t>
            </a:r>
          </a:p>
          <a:p>
            <a:r>
              <a:rPr lang="fr-BE" sz="1200" b="0" i="0" kern="1200" dirty="0" smtClean="0">
                <a:solidFill>
                  <a:schemeClr val="tx1"/>
                </a:solidFill>
                <a:effectLst/>
                <a:latin typeface="+mn-lt"/>
                <a:ea typeface="+mn-ea"/>
                <a:cs typeface="+mn-cs"/>
              </a:rPr>
              <a:t>Ensuite, il faut utiliser la classe </a:t>
            </a:r>
            <a:r>
              <a:rPr lang="fr-BE" sz="1200" b="0" i="0" kern="1200" dirty="0" err="1" smtClean="0">
                <a:solidFill>
                  <a:schemeClr val="tx1"/>
                </a:solidFill>
                <a:effectLst/>
                <a:latin typeface="+mn-lt"/>
                <a:ea typeface="+mn-ea"/>
                <a:cs typeface="+mn-cs"/>
              </a:rPr>
              <a:t>TextureLoader</a:t>
            </a:r>
            <a:r>
              <a:rPr lang="fr-BE" sz="1200" b="0" i="0" kern="1200" dirty="0" smtClean="0">
                <a:solidFill>
                  <a:schemeClr val="tx1"/>
                </a:solidFill>
                <a:effectLst/>
                <a:latin typeface="+mn-lt"/>
                <a:ea typeface="+mn-ea"/>
                <a:cs typeface="+mn-cs"/>
              </a:rPr>
              <a:t> pour récupérer une instance de la classe Texture. La </a:t>
            </a:r>
            <a:r>
              <a:rPr lang="fr-BE" sz="1200" b="0" i="0" kern="1200" dirty="0" err="1" smtClean="0">
                <a:solidFill>
                  <a:schemeClr val="tx1"/>
                </a:solidFill>
                <a:effectLst/>
                <a:latin typeface="+mn-lt"/>
                <a:ea typeface="+mn-ea"/>
                <a:cs typeface="+mn-cs"/>
              </a:rPr>
              <a:t>classeTexture</a:t>
            </a:r>
            <a:r>
              <a:rPr lang="fr-BE" sz="1200" b="0" i="0" kern="1200" dirty="0" smtClean="0">
                <a:solidFill>
                  <a:schemeClr val="tx1"/>
                </a:solidFill>
                <a:effectLst/>
                <a:latin typeface="+mn-lt"/>
                <a:ea typeface="+mn-ea"/>
                <a:cs typeface="+mn-cs"/>
              </a:rPr>
              <a:t> est abstraite, on ne peut donc pas l'instancier directement, d'où l'utilisation de la classe </a:t>
            </a:r>
            <a:r>
              <a:rPr lang="fr-BE" sz="1200" b="0" i="0" kern="1200" dirty="0" err="1" smtClean="0">
                <a:solidFill>
                  <a:schemeClr val="tx1"/>
                </a:solidFill>
                <a:effectLst/>
                <a:latin typeface="+mn-lt"/>
                <a:ea typeface="+mn-ea"/>
                <a:cs typeface="+mn-cs"/>
              </a:rPr>
              <a:t>TextureLoader</a:t>
            </a:r>
            <a:r>
              <a:rPr lang="fr-BE" sz="1200" b="0" i="0" kern="1200" dirty="0" smtClean="0">
                <a:solidFill>
                  <a:schemeClr val="tx1"/>
                </a:solidFill>
                <a:effectLst/>
                <a:latin typeface="+mn-lt"/>
                <a:ea typeface="+mn-ea"/>
                <a:cs typeface="+mn-cs"/>
              </a:rPr>
              <a:t> :</a:t>
            </a:r>
          </a:p>
          <a:p>
            <a:r>
              <a:rPr lang="fr-BE" sz="1200" b="0" i="0" kern="1200" dirty="0" smtClean="0">
                <a:solidFill>
                  <a:schemeClr val="tx1"/>
                </a:solidFill>
                <a:effectLst/>
                <a:latin typeface="+mn-lt"/>
                <a:ea typeface="+mn-ea"/>
                <a:cs typeface="+mn-cs"/>
              </a:rPr>
              <a:t>Pour optimiser le traitement des textures, Java 3D impose que la hauteur et la largeur de l'image (en pixels) soient une puissance de 2.</a:t>
            </a:r>
          </a:p>
          <a:p>
            <a:r>
              <a:rPr lang="fr-BE" sz="1200" b="0" i="0" kern="1200" dirty="0" smtClean="0">
                <a:solidFill>
                  <a:schemeClr val="tx1"/>
                </a:solidFill>
                <a:effectLst/>
                <a:latin typeface="+mn-lt"/>
                <a:ea typeface="+mn-ea"/>
                <a:cs typeface="+mn-cs"/>
              </a:rPr>
              <a:t> </a:t>
            </a:r>
          </a:p>
          <a:p>
            <a:r>
              <a:rPr lang="fr-BE" sz="1200" b="0" i="0" kern="1200" dirty="0" smtClean="0">
                <a:solidFill>
                  <a:schemeClr val="tx1"/>
                </a:solidFill>
                <a:effectLst/>
                <a:latin typeface="+mn-lt"/>
                <a:ea typeface="+mn-ea"/>
                <a:cs typeface="+mn-cs"/>
              </a:rPr>
              <a:t>Construction de notre objet 3D, ici une sphère. Il ne faut surtout pas oublier d'utiliser le </a:t>
            </a:r>
            <a:r>
              <a:rPr lang="fr-BE" sz="1200" b="0" i="0" kern="1200" dirty="0" err="1" smtClean="0">
                <a:solidFill>
                  <a:schemeClr val="tx1"/>
                </a:solidFill>
                <a:effectLst/>
                <a:latin typeface="+mn-lt"/>
                <a:ea typeface="+mn-ea"/>
                <a:cs typeface="+mn-cs"/>
              </a:rPr>
              <a:t>champPrimitive.GENERATE_TEXTURE_COORDINATES</a:t>
            </a:r>
            <a:r>
              <a:rPr lang="fr-BE" sz="1200" b="0" i="0" kern="1200" dirty="0" smtClean="0">
                <a:solidFill>
                  <a:schemeClr val="tx1"/>
                </a:solidFill>
                <a:effectLst/>
                <a:latin typeface="+mn-lt"/>
                <a:ea typeface="+mn-ea"/>
                <a:cs typeface="+mn-cs"/>
              </a:rPr>
              <a:t> pour que l'on puisse plaquer la texture sur la sphère. Il faut en effet générer les coordonnées de texture pour que le plaquage soit valide :</a:t>
            </a:r>
          </a:p>
          <a:p>
            <a:r>
              <a:rPr lang="fr-BE" sz="1200" b="0" i="0" kern="1200" dirty="0" smtClean="0">
                <a:solidFill>
                  <a:schemeClr val="tx1"/>
                </a:solidFill>
                <a:effectLst/>
                <a:latin typeface="+mn-lt"/>
                <a:ea typeface="+mn-ea"/>
                <a:cs typeface="+mn-cs"/>
              </a:rPr>
              <a:t> </a:t>
            </a:r>
          </a:p>
          <a:p>
            <a:r>
              <a:rPr lang="fr-BE" sz="1200" b="0" i="0" kern="1200" dirty="0" smtClean="0">
                <a:solidFill>
                  <a:schemeClr val="tx1"/>
                </a:solidFill>
                <a:effectLst/>
                <a:latin typeface="+mn-lt"/>
                <a:ea typeface="+mn-ea"/>
                <a:cs typeface="+mn-cs"/>
              </a:rPr>
              <a:t>Enfin, il faut intégrer notre texture à l'apparence de la sphère grâce à la méthode </a:t>
            </a:r>
            <a:r>
              <a:rPr lang="fr-BE" sz="1200" b="0" i="0" kern="1200" dirty="0" err="1" smtClean="0">
                <a:solidFill>
                  <a:schemeClr val="tx1"/>
                </a:solidFill>
                <a:effectLst/>
                <a:latin typeface="+mn-lt"/>
                <a:ea typeface="+mn-ea"/>
                <a:cs typeface="+mn-cs"/>
              </a:rPr>
              <a:t>setTexture</a:t>
            </a:r>
            <a:r>
              <a:rPr lang="fr-BE" sz="1200" b="0" i="0" kern="1200" dirty="0" smtClean="0">
                <a:solidFill>
                  <a:schemeClr val="tx1"/>
                </a:solidFill>
                <a:effectLst/>
                <a:latin typeface="+mn-lt"/>
                <a:ea typeface="+mn-ea"/>
                <a:cs typeface="+mn-cs"/>
              </a:rPr>
              <a:t>() de la </a:t>
            </a:r>
            <a:r>
              <a:rPr lang="fr-BE" sz="1200" b="0" i="0" kern="1200" dirty="0" err="1" smtClean="0">
                <a:solidFill>
                  <a:schemeClr val="tx1"/>
                </a:solidFill>
                <a:effectLst/>
                <a:latin typeface="+mn-lt"/>
                <a:ea typeface="+mn-ea"/>
                <a:cs typeface="+mn-cs"/>
              </a:rPr>
              <a:t>classeAppearance</a:t>
            </a:r>
            <a:r>
              <a:rPr lang="fr-BE" sz="1200" b="0" i="0" kern="1200" dirty="0" smtClean="0">
                <a:solidFill>
                  <a:schemeClr val="tx1"/>
                </a:solidFill>
                <a:effectLst/>
                <a:latin typeface="+mn-lt"/>
                <a:ea typeface="+mn-ea"/>
                <a:cs typeface="+mn-cs"/>
              </a:rPr>
              <a:t> :</a:t>
            </a:r>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28</a:t>
            </a:fld>
            <a:endParaRPr lang="en-US"/>
          </a:p>
        </p:txBody>
      </p:sp>
    </p:spTree>
    <p:extLst>
      <p:ext uri="{BB962C8B-B14F-4D97-AF65-F5344CB8AC3E}">
        <p14:creationId xmlns:p14="http://schemas.microsoft.com/office/powerpoint/2010/main" val="4228660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err="1" smtClean="0">
                <a:solidFill>
                  <a:schemeClr val="tx1"/>
                </a:solidFill>
                <a:effectLst/>
                <a:latin typeface="+mn-lt"/>
                <a:ea typeface="+mn-ea"/>
                <a:cs typeface="+mn-cs"/>
              </a:rPr>
              <a:t>ue</a:t>
            </a:r>
            <a:r>
              <a:rPr lang="fr-BE" sz="1200" b="0" i="0" kern="1200" dirty="0" smtClean="0">
                <a:solidFill>
                  <a:schemeClr val="tx1"/>
                </a:solidFill>
                <a:effectLst/>
                <a:latin typeface="+mn-lt"/>
                <a:ea typeface="+mn-ea"/>
                <a:cs typeface="+mn-cs"/>
              </a:rPr>
              <a:t> l'on pouvait appliquer une couleur à un objet 3D avec la couleur des sommets, les attributs de couleur de la classe </a:t>
            </a:r>
            <a:r>
              <a:rPr lang="fr-BE" sz="1200" b="0" i="0" kern="1200" dirty="0" err="1" smtClean="0">
                <a:solidFill>
                  <a:schemeClr val="tx1"/>
                </a:solidFill>
                <a:effectLst/>
                <a:latin typeface="+mn-lt"/>
                <a:ea typeface="+mn-ea"/>
                <a:cs typeface="+mn-cs"/>
              </a:rPr>
              <a:t>ColoringAttributes</a:t>
            </a:r>
            <a:r>
              <a:rPr lang="fr-BE" sz="1200" b="0" i="0" kern="1200" dirty="0" smtClean="0">
                <a:solidFill>
                  <a:schemeClr val="tx1"/>
                </a:solidFill>
                <a:effectLst/>
                <a:latin typeface="+mn-lt"/>
                <a:ea typeface="+mn-ea"/>
                <a:cs typeface="+mn-cs"/>
              </a:rPr>
              <a:t> et la couleur d'émission de la classe </a:t>
            </a:r>
            <a:r>
              <a:rPr lang="fr-BE" sz="1200" b="0" i="0" kern="1200" dirty="0" err="1" smtClean="0">
                <a:solidFill>
                  <a:schemeClr val="tx1"/>
                </a:solidFill>
                <a:effectLst/>
                <a:latin typeface="+mn-lt"/>
                <a:ea typeface="+mn-ea"/>
                <a:cs typeface="+mn-cs"/>
              </a:rPr>
              <a:t>Material.Nous</a:t>
            </a:r>
            <a:r>
              <a:rPr lang="fr-BE" sz="1200" b="0" i="0" kern="1200" dirty="0" smtClean="0">
                <a:solidFill>
                  <a:schemeClr val="tx1"/>
                </a:solidFill>
                <a:effectLst/>
                <a:latin typeface="+mn-lt"/>
                <a:ea typeface="+mn-ea"/>
                <a:cs typeface="+mn-cs"/>
              </a:rPr>
              <a:t> allons voir dans ce chapitre que la classe </a:t>
            </a:r>
            <a:r>
              <a:rPr lang="fr-BE" sz="1200" b="0" i="0" kern="1200" dirty="0" err="1" smtClean="0">
                <a:solidFill>
                  <a:schemeClr val="tx1"/>
                </a:solidFill>
                <a:effectLst/>
                <a:latin typeface="+mn-lt"/>
                <a:ea typeface="+mn-ea"/>
                <a:cs typeface="+mn-cs"/>
              </a:rPr>
              <a:t>Material</a:t>
            </a:r>
            <a:r>
              <a:rPr lang="fr-BE" sz="1200" b="0" i="0" kern="1200" dirty="0" smtClean="0">
                <a:solidFill>
                  <a:schemeClr val="tx1"/>
                </a:solidFill>
                <a:effectLst/>
                <a:latin typeface="+mn-lt"/>
                <a:ea typeface="+mn-ea"/>
                <a:cs typeface="+mn-cs"/>
              </a:rPr>
              <a:t> possède trois autres types de couleurs :</a:t>
            </a:r>
            <a:r>
              <a:rPr lang="fr-BE" dirty="0" smtClean="0"/>
              <a:t/>
            </a:r>
            <a:br>
              <a:rPr lang="fr-BE" dirty="0" smtClean="0"/>
            </a:br>
            <a:r>
              <a:rPr lang="fr-BE" sz="1200" b="0" i="0" kern="1200" dirty="0" smtClean="0">
                <a:solidFill>
                  <a:schemeClr val="tx1"/>
                </a:solidFill>
                <a:effectLst/>
                <a:latin typeface="+mn-lt"/>
                <a:ea typeface="+mn-ea"/>
                <a:cs typeface="+mn-cs"/>
              </a:rPr>
              <a:t>- la couleur ambiante</a:t>
            </a:r>
            <a:r>
              <a:rPr lang="fr-BE" dirty="0" smtClean="0"/>
              <a:t/>
            </a:r>
            <a:br>
              <a:rPr lang="fr-BE" dirty="0" smtClean="0"/>
            </a:br>
            <a:r>
              <a:rPr lang="fr-BE" sz="1200" b="0" i="0" kern="1200" dirty="0" smtClean="0">
                <a:solidFill>
                  <a:schemeClr val="tx1"/>
                </a:solidFill>
                <a:effectLst/>
                <a:latin typeface="+mn-lt"/>
                <a:ea typeface="+mn-ea"/>
                <a:cs typeface="+mn-cs"/>
              </a:rPr>
              <a:t>- la couleur diffuse</a:t>
            </a:r>
            <a:r>
              <a:rPr lang="fr-BE" dirty="0" smtClean="0"/>
              <a:t/>
            </a:r>
            <a:br>
              <a:rPr lang="fr-BE" dirty="0" smtClean="0"/>
            </a:br>
            <a:r>
              <a:rPr lang="fr-BE" sz="1200" b="0" i="0" kern="1200" dirty="0" smtClean="0">
                <a:solidFill>
                  <a:schemeClr val="tx1"/>
                </a:solidFill>
                <a:effectLst/>
                <a:latin typeface="+mn-lt"/>
                <a:ea typeface="+mn-ea"/>
                <a:cs typeface="+mn-cs"/>
              </a:rPr>
              <a:t>- la couleur spéculaire</a:t>
            </a:r>
            <a:r>
              <a:rPr lang="fr-BE" dirty="0" smtClean="0"/>
              <a:t/>
            </a:r>
            <a:br>
              <a:rPr lang="fr-BE" dirty="0" smtClean="0"/>
            </a:br>
            <a:r>
              <a:rPr lang="fr-BE" sz="1200" b="0" i="0" kern="1200" dirty="0" smtClean="0">
                <a:solidFill>
                  <a:schemeClr val="tx1"/>
                </a:solidFill>
                <a:effectLst/>
                <a:latin typeface="+mn-lt"/>
                <a:ea typeface="+mn-ea"/>
                <a:cs typeface="+mn-cs"/>
              </a:rPr>
              <a:t>Ces 3 types de couleurs n'auront d'effet que si la scène 3D est éclairée.</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29</a:t>
            </a:fld>
            <a:endParaRPr lang="en-US"/>
          </a:p>
        </p:txBody>
      </p:sp>
    </p:spTree>
    <p:extLst>
      <p:ext uri="{BB962C8B-B14F-4D97-AF65-F5344CB8AC3E}">
        <p14:creationId xmlns:p14="http://schemas.microsoft.com/office/powerpoint/2010/main" val="4198395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smtClean="0"/>
              <a:t>Axis</a:t>
            </a:r>
            <a:r>
              <a:rPr lang="fr-BE" baseline="0" dirty="0" smtClean="0"/>
              <a:t> </a:t>
            </a:r>
            <a:r>
              <a:rPr lang="en-US" sz="1200" b="0" i="0" kern="1200" dirty="0" smtClean="0">
                <a:solidFill>
                  <a:schemeClr val="tx1"/>
                </a:solidFill>
                <a:effectLst/>
                <a:latin typeface="+mn-lt"/>
                <a:ea typeface="+mn-ea"/>
                <a:cs typeface="+mn-cs"/>
              </a:rPr>
              <a:t>A four-element axis angle represented by double-precision floating point </a:t>
            </a:r>
            <a:r>
              <a:rPr lang="en-US" sz="1200" b="0" i="0" kern="1200" dirty="0" err="1" smtClean="0">
                <a:solidFill>
                  <a:schemeClr val="tx1"/>
                </a:solidFill>
                <a:effectLst/>
                <a:latin typeface="+mn-lt"/>
                <a:ea typeface="+mn-ea"/>
                <a:cs typeface="+mn-cs"/>
              </a:rPr>
              <a:t>x,y,z,angle</a:t>
            </a:r>
            <a:r>
              <a:rPr lang="en-US" sz="1200" b="0" i="0" kern="1200" dirty="0" smtClean="0">
                <a:solidFill>
                  <a:schemeClr val="tx1"/>
                </a:solidFill>
                <a:effectLst/>
                <a:latin typeface="+mn-lt"/>
                <a:ea typeface="+mn-ea"/>
                <a:cs typeface="+mn-cs"/>
              </a:rPr>
              <a:t> components. An axis angle is a rotation of angle (radians) about the vector (</a:t>
            </a:r>
            <a:r>
              <a:rPr lang="en-US" sz="1200" b="0" i="0" kern="1200" dirty="0" err="1" smtClean="0">
                <a:solidFill>
                  <a:schemeClr val="tx1"/>
                </a:solidFill>
                <a:effectLst/>
                <a:latin typeface="+mn-lt"/>
                <a:ea typeface="+mn-ea"/>
                <a:cs typeface="+mn-cs"/>
              </a:rPr>
              <a:t>x,y,z</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Gmatrix</a:t>
            </a:r>
            <a:r>
              <a:rPr lang="en-US" sz="1200" b="0" i="0" kern="1200" baseline="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A double precision, general, dynamically-resizable, two-dimensional matrix class. Row and column numbering begins with zero. The representation is row major.</a:t>
            </a:r>
          </a:p>
          <a:p>
            <a:r>
              <a:rPr lang="en-US" sz="1200" b="0" i="0" kern="1200" dirty="0" err="1" smtClean="0">
                <a:solidFill>
                  <a:schemeClr val="tx1"/>
                </a:solidFill>
                <a:effectLst/>
                <a:latin typeface="+mn-lt"/>
                <a:ea typeface="+mn-ea"/>
                <a:cs typeface="+mn-cs"/>
              </a:rPr>
              <a:t>Gvector</a:t>
            </a:r>
            <a:r>
              <a:rPr lang="en-US" sz="1200" b="0" i="0" kern="1200" baseline="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A double precision, general, dynamically-resizable, one-dimensional vector class. Index numbering begins with zero.</a:t>
            </a:r>
          </a:p>
          <a:p>
            <a:r>
              <a:rPr lang="fr-BE" dirty="0" err="1" smtClean="0"/>
              <a:t>Tuple</a:t>
            </a:r>
            <a:r>
              <a:rPr lang="fr-BE" dirty="0" smtClean="0"/>
              <a:t> 2D : </a:t>
            </a:r>
            <a:r>
              <a:rPr lang="en-US" sz="1200" b="0" i="0" kern="1200" dirty="0" smtClean="0">
                <a:solidFill>
                  <a:schemeClr val="tx1"/>
                </a:solidFill>
                <a:effectLst/>
                <a:latin typeface="+mn-lt"/>
                <a:ea typeface="+mn-ea"/>
                <a:cs typeface="+mn-cs"/>
              </a:rPr>
              <a:t>A 2 element point that is represented by double precision floating point </a:t>
            </a:r>
            <a:r>
              <a:rPr lang="en-US" sz="1200" b="0" i="0" kern="1200" dirty="0" err="1" smtClean="0">
                <a:solidFill>
                  <a:schemeClr val="tx1"/>
                </a:solidFill>
                <a:effectLst/>
                <a:latin typeface="+mn-lt"/>
                <a:ea typeface="+mn-ea"/>
                <a:cs typeface="+mn-cs"/>
              </a:rPr>
              <a:t>x,y</a:t>
            </a:r>
            <a:r>
              <a:rPr lang="en-US" sz="1200" b="0" i="0" kern="1200" dirty="0" smtClean="0">
                <a:solidFill>
                  <a:schemeClr val="tx1"/>
                </a:solidFill>
                <a:effectLst/>
                <a:latin typeface="+mn-lt"/>
                <a:ea typeface="+mn-ea"/>
                <a:cs typeface="+mn-cs"/>
              </a:rPr>
              <a:t> coordinates</a:t>
            </a:r>
          </a:p>
          <a:p>
            <a:r>
              <a:rPr lang="en-US" sz="1200" b="0" i="0" kern="1200" dirty="0" smtClean="0">
                <a:solidFill>
                  <a:schemeClr val="tx1"/>
                </a:solidFill>
                <a:effectLst/>
                <a:latin typeface="+mn-lt"/>
                <a:ea typeface="+mn-ea"/>
                <a:cs typeface="+mn-cs"/>
              </a:rPr>
              <a:t>Tuple3i :  A 3 element point represented by signed integer </a:t>
            </a:r>
            <a:r>
              <a:rPr lang="en-US" sz="1200" b="0" i="0" kern="1200" dirty="0" err="1" smtClean="0">
                <a:solidFill>
                  <a:schemeClr val="tx1"/>
                </a:solidFill>
                <a:effectLst/>
                <a:latin typeface="+mn-lt"/>
                <a:ea typeface="+mn-ea"/>
                <a:cs typeface="+mn-cs"/>
              </a:rPr>
              <a:t>x,y,z</a:t>
            </a:r>
            <a:r>
              <a:rPr lang="en-US" sz="1200" b="0" i="0" kern="1200" dirty="0" smtClean="0">
                <a:solidFill>
                  <a:schemeClr val="tx1"/>
                </a:solidFill>
                <a:effectLst/>
                <a:latin typeface="+mn-lt"/>
                <a:ea typeface="+mn-ea"/>
                <a:cs typeface="+mn-cs"/>
              </a:rPr>
              <a:t> coordinates.</a:t>
            </a: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8</a:t>
            </a:fld>
            <a:endParaRPr lang="en-US"/>
          </a:p>
        </p:txBody>
      </p:sp>
    </p:spTree>
    <p:extLst>
      <p:ext uri="{BB962C8B-B14F-4D97-AF65-F5344CB8AC3E}">
        <p14:creationId xmlns:p14="http://schemas.microsoft.com/office/powerpoint/2010/main" val="10881853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Source lumineuse ambiante (classe </a:t>
            </a:r>
            <a:r>
              <a:rPr lang="fr-BE" sz="1200" b="0" i="0" kern="1200" dirty="0" err="1" smtClean="0">
                <a:solidFill>
                  <a:schemeClr val="tx1"/>
                </a:solidFill>
                <a:effectLst/>
                <a:latin typeface="+mn-lt"/>
                <a:ea typeface="+mn-ea"/>
                <a:cs typeface="+mn-cs"/>
              </a:rPr>
              <a:t>AmbientLight</a:t>
            </a:r>
            <a:r>
              <a:rPr lang="fr-BE" sz="1200" b="0" i="0" kern="1200" dirty="0" smtClean="0">
                <a:solidFill>
                  <a:schemeClr val="tx1"/>
                </a:solidFill>
                <a:effectLst/>
                <a:latin typeface="+mn-lt"/>
                <a:ea typeface="+mn-ea"/>
                <a:cs typeface="+mn-cs"/>
              </a:rPr>
              <a:t>) est réfléchie par la couleur d'ambiance de la classe </a:t>
            </a:r>
            <a:r>
              <a:rPr lang="fr-BE" sz="1200" b="0" i="0" kern="1200" dirty="0" err="1" smtClean="0">
                <a:solidFill>
                  <a:schemeClr val="tx1"/>
                </a:solidFill>
                <a:effectLst/>
                <a:latin typeface="+mn-lt"/>
                <a:ea typeface="+mn-ea"/>
                <a:cs typeface="+mn-cs"/>
              </a:rPr>
              <a:t>Materia</a:t>
            </a:r>
            <a:endParaRPr lang="fr-BE" sz="1200" b="0" i="0" kern="1200" dirty="0" smtClean="0">
              <a:solidFill>
                <a:schemeClr val="tx1"/>
              </a:solidFill>
              <a:effectLst/>
              <a:latin typeface="+mn-lt"/>
              <a:ea typeface="+mn-ea"/>
              <a:cs typeface="+mn-cs"/>
            </a:endParaRPr>
          </a:p>
          <a:p>
            <a:r>
              <a:rPr lang="fr-BE" sz="1200" b="0" i="0" kern="1200" dirty="0" smtClean="0">
                <a:solidFill>
                  <a:schemeClr val="tx1"/>
                </a:solidFill>
                <a:effectLst/>
                <a:latin typeface="+mn-lt"/>
                <a:ea typeface="+mn-ea"/>
                <a:cs typeface="+mn-cs"/>
              </a:rPr>
              <a:t>Soient [r1, g1, b1] les 3 composantes RGB de la lumière ambiante de la classe </a:t>
            </a:r>
            <a:r>
              <a:rPr lang="fr-BE" sz="1200" b="0" i="0" kern="1200" dirty="0" err="1" smtClean="0">
                <a:solidFill>
                  <a:schemeClr val="tx1"/>
                </a:solidFill>
                <a:effectLst/>
                <a:latin typeface="+mn-lt"/>
                <a:ea typeface="+mn-ea"/>
                <a:cs typeface="+mn-cs"/>
              </a:rPr>
              <a:t>AmbientLight</a:t>
            </a:r>
            <a:r>
              <a:rPr lang="fr-BE" sz="1200" b="0" i="0" kern="1200" dirty="0" smtClean="0">
                <a:solidFill>
                  <a:schemeClr val="tx1"/>
                </a:solidFill>
                <a:effectLst/>
                <a:latin typeface="+mn-lt"/>
                <a:ea typeface="+mn-ea"/>
                <a:cs typeface="+mn-cs"/>
              </a:rPr>
              <a:t> et [r2,g2,b2] les 3 composantes RGB de la couleur d'ambiance de la classe </a:t>
            </a:r>
            <a:r>
              <a:rPr lang="fr-BE" sz="1200" b="0" i="0" kern="1200" dirty="0" err="1" smtClean="0">
                <a:solidFill>
                  <a:schemeClr val="tx1"/>
                </a:solidFill>
                <a:effectLst/>
                <a:latin typeface="+mn-lt"/>
                <a:ea typeface="+mn-ea"/>
                <a:cs typeface="+mn-cs"/>
              </a:rPr>
              <a:t>Material</a:t>
            </a:r>
            <a:r>
              <a:rPr lang="fr-BE" sz="1200" b="0" i="0" kern="1200" dirty="0" smtClean="0">
                <a:solidFill>
                  <a:schemeClr val="tx1"/>
                </a:solidFill>
                <a:effectLst/>
                <a:latin typeface="+mn-lt"/>
                <a:ea typeface="+mn-ea"/>
                <a:cs typeface="+mn-cs"/>
              </a:rPr>
              <a:t>, alors la couleur résultante qui sera réfléchie par notre objet 3D sera : [r1r2, g1g2, b1b2].</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30</a:t>
            </a:fld>
            <a:endParaRPr lang="en-US"/>
          </a:p>
        </p:txBody>
      </p:sp>
    </p:spTree>
    <p:extLst>
      <p:ext uri="{BB962C8B-B14F-4D97-AF65-F5344CB8AC3E}">
        <p14:creationId xmlns:p14="http://schemas.microsoft.com/office/powerpoint/2010/main" val="14707486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Pour construire une source lumineuse ambiante, on peut utiliser le constructeur suivant :</a:t>
            </a:r>
          </a:p>
          <a:p>
            <a:r>
              <a:rPr lang="fr-BE" sz="1200" b="1" i="0" kern="1200" dirty="0" smtClean="0">
                <a:solidFill>
                  <a:schemeClr val="tx1"/>
                </a:solidFill>
                <a:effectLst/>
                <a:latin typeface="+mn-lt"/>
                <a:ea typeface="+mn-ea"/>
                <a:cs typeface="+mn-cs"/>
              </a:rPr>
              <a:t>public </a:t>
            </a:r>
            <a:r>
              <a:rPr lang="fr-BE" sz="1200" b="1" i="0" kern="1200" dirty="0" err="1" smtClean="0">
                <a:solidFill>
                  <a:schemeClr val="tx1"/>
                </a:solidFill>
                <a:effectLst/>
                <a:latin typeface="+mn-lt"/>
                <a:ea typeface="+mn-ea"/>
                <a:cs typeface="+mn-cs"/>
              </a:rPr>
              <a:t>AmbientLight</a:t>
            </a:r>
            <a:r>
              <a:rPr lang="fr-BE" sz="1200" b="1" i="0" kern="1200" dirty="0" smtClean="0">
                <a:solidFill>
                  <a:schemeClr val="tx1"/>
                </a:solidFill>
                <a:effectLst/>
                <a:latin typeface="+mn-lt"/>
                <a:ea typeface="+mn-ea"/>
                <a:cs typeface="+mn-cs"/>
              </a:rPr>
              <a:t>(Color3f </a:t>
            </a:r>
            <a:r>
              <a:rPr lang="fr-BE" sz="1200" b="1" i="0" kern="1200" dirty="0" err="1" smtClean="0">
                <a:solidFill>
                  <a:schemeClr val="tx1"/>
                </a:solidFill>
                <a:effectLst/>
                <a:latin typeface="+mn-lt"/>
                <a:ea typeface="+mn-ea"/>
                <a:cs typeface="+mn-cs"/>
              </a:rPr>
              <a:t>color</a:t>
            </a:r>
            <a:r>
              <a:rPr lang="fr-BE" sz="1200" b="1" i="0" kern="1200" dirty="0" smtClean="0">
                <a:solidFill>
                  <a:schemeClr val="tx1"/>
                </a:solidFill>
                <a:effectLst/>
                <a:latin typeface="+mn-lt"/>
                <a:ea typeface="+mn-ea"/>
                <a:cs typeface="+mn-cs"/>
              </a:rPr>
              <a:t>)</a:t>
            </a:r>
            <a:r>
              <a:rPr lang="fr-BE" sz="1200" b="0" i="0" kern="1200" dirty="0" smtClean="0">
                <a:solidFill>
                  <a:schemeClr val="tx1"/>
                </a:solidFill>
                <a:effectLst/>
                <a:latin typeface="+mn-lt"/>
                <a:ea typeface="+mn-ea"/>
                <a:cs typeface="+mn-cs"/>
              </a:rPr>
              <a:t/>
            </a:r>
            <a:br>
              <a:rPr lang="fr-BE" sz="1200" b="0" i="0" kern="1200" dirty="0" smtClean="0">
                <a:solidFill>
                  <a:schemeClr val="tx1"/>
                </a:solidFill>
                <a:effectLst/>
                <a:latin typeface="+mn-lt"/>
                <a:ea typeface="+mn-ea"/>
                <a:cs typeface="+mn-cs"/>
              </a:rPr>
            </a:br>
            <a:r>
              <a:rPr lang="fr-BE" sz="1200" b="0" i="0" kern="1200" dirty="0" err="1" smtClean="0">
                <a:solidFill>
                  <a:schemeClr val="tx1"/>
                </a:solidFill>
                <a:effectLst/>
                <a:latin typeface="+mn-lt"/>
                <a:ea typeface="+mn-ea"/>
                <a:cs typeface="+mn-cs"/>
              </a:rPr>
              <a:t>color</a:t>
            </a:r>
            <a:r>
              <a:rPr lang="fr-BE" sz="1200" b="0" i="0" kern="1200" dirty="0" smtClean="0">
                <a:solidFill>
                  <a:schemeClr val="tx1"/>
                </a:solidFill>
                <a:effectLst/>
                <a:latin typeface="+mn-lt"/>
                <a:ea typeface="+mn-ea"/>
                <a:cs typeface="+mn-cs"/>
              </a:rPr>
              <a:t> est la couleur de la lumière</a:t>
            </a:r>
          </a:p>
          <a:p>
            <a:r>
              <a:rPr lang="fr-BE" sz="1200" b="0" i="0" kern="1200" dirty="0" smtClean="0">
                <a:solidFill>
                  <a:schemeClr val="tx1"/>
                </a:solidFill>
                <a:effectLst/>
                <a:latin typeface="+mn-lt"/>
                <a:ea typeface="+mn-ea"/>
                <a:cs typeface="+mn-cs"/>
              </a:rPr>
              <a:t>Cette lumière va être réfléchie par la couleur ambiante de matériau que l'on va affecter à notre objet 3D. On utilise la méthode </a:t>
            </a:r>
            <a:r>
              <a:rPr lang="fr-BE" sz="1200" b="0" i="0" kern="1200" dirty="0" err="1" smtClean="0">
                <a:solidFill>
                  <a:schemeClr val="tx1"/>
                </a:solidFill>
                <a:effectLst/>
                <a:latin typeface="+mn-lt"/>
                <a:ea typeface="+mn-ea"/>
                <a:cs typeface="+mn-cs"/>
              </a:rPr>
              <a:t>setAmbientColor</a:t>
            </a:r>
            <a:r>
              <a:rPr lang="fr-BE" sz="1200" b="0" i="0" kern="1200" dirty="0" smtClean="0">
                <a:solidFill>
                  <a:schemeClr val="tx1"/>
                </a:solidFill>
                <a:effectLst/>
                <a:latin typeface="+mn-lt"/>
                <a:ea typeface="+mn-ea"/>
                <a:cs typeface="+mn-cs"/>
              </a:rPr>
              <a:t>() de la classe </a:t>
            </a:r>
            <a:r>
              <a:rPr lang="fr-BE" sz="1200" b="0" i="0" kern="1200" dirty="0" err="1" smtClean="0">
                <a:solidFill>
                  <a:schemeClr val="tx1"/>
                </a:solidFill>
                <a:effectLst/>
                <a:latin typeface="+mn-lt"/>
                <a:ea typeface="+mn-ea"/>
                <a:cs typeface="+mn-cs"/>
              </a:rPr>
              <a:t>Material</a:t>
            </a:r>
            <a:r>
              <a:rPr lang="fr-BE" sz="1200" b="0" i="0" kern="1200" dirty="0" smtClean="0">
                <a:solidFill>
                  <a:schemeClr val="tx1"/>
                </a:solidFill>
                <a:effectLst/>
                <a:latin typeface="+mn-lt"/>
                <a:ea typeface="+mn-ea"/>
                <a:cs typeface="+mn-cs"/>
              </a:rPr>
              <a:t> pour donner une couleur ambiante à notre objet :</a:t>
            </a:r>
          </a:p>
          <a:p>
            <a:r>
              <a:rPr lang="fr-BE" sz="1200" b="1" i="0" kern="1200" dirty="0" smtClean="0">
                <a:solidFill>
                  <a:schemeClr val="tx1"/>
                </a:solidFill>
                <a:effectLst/>
                <a:latin typeface="+mn-lt"/>
                <a:ea typeface="+mn-ea"/>
                <a:cs typeface="+mn-cs"/>
              </a:rPr>
              <a:t>public </a:t>
            </a:r>
            <a:r>
              <a:rPr lang="fr-BE" sz="1200" b="1" i="0" kern="1200" dirty="0" err="1" smtClean="0">
                <a:solidFill>
                  <a:schemeClr val="tx1"/>
                </a:solidFill>
                <a:effectLst/>
                <a:latin typeface="+mn-lt"/>
                <a:ea typeface="+mn-ea"/>
                <a:cs typeface="+mn-cs"/>
              </a:rPr>
              <a:t>void</a:t>
            </a:r>
            <a:r>
              <a:rPr lang="fr-BE" sz="1200" b="1" i="0" kern="1200" dirty="0" smtClean="0">
                <a:solidFill>
                  <a:schemeClr val="tx1"/>
                </a:solidFill>
                <a:effectLst/>
                <a:latin typeface="+mn-lt"/>
                <a:ea typeface="+mn-ea"/>
                <a:cs typeface="+mn-cs"/>
              </a:rPr>
              <a:t> </a:t>
            </a:r>
            <a:r>
              <a:rPr lang="fr-BE" sz="1200" b="1" i="0" kern="1200" dirty="0" err="1" smtClean="0">
                <a:solidFill>
                  <a:schemeClr val="tx1"/>
                </a:solidFill>
                <a:effectLst/>
                <a:latin typeface="+mn-lt"/>
                <a:ea typeface="+mn-ea"/>
                <a:cs typeface="+mn-cs"/>
              </a:rPr>
              <a:t>setAmbientColor</a:t>
            </a:r>
            <a:r>
              <a:rPr lang="fr-BE" sz="1200" b="1" i="0" kern="1200" dirty="0" smtClean="0">
                <a:solidFill>
                  <a:schemeClr val="tx1"/>
                </a:solidFill>
                <a:effectLst/>
                <a:latin typeface="+mn-lt"/>
                <a:ea typeface="+mn-ea"/>
                <a:cs typeface="+mn-cs"/>
              </a:rPr>
              <a:t>(</a:t>
            </a:r>
            <a:r>
              <a:rPr lang="fr-BE" sz="1200" b="1" i="0" kern="1200" dirty="0" err="1" smtClean="0">
                <a:solidFill>
                  <a:schemeClr val="tx1"/>
                </a:solidFill>
                <a:effectLst/>
                <a:latin typeface="+mn-lt"/>
                <a:ea typeface="+mn-ea"/>
                <a:cs typeface="+mn-cs"/>
              </a:rPr>
              <a:t>Color</a:t>
            </a:r>
            <a:r>
              <a:rPr lang="fr-BE" sz="1200" b="1" i="0" kern="1200" dirty="0" smtClean="0">
                <a:solidFill>
                  <a:schemeClr val="tx1"/>
                </a:solidFill>
                <a:effectLst/>
                <a:latin typeface="+mn-lt"/>
                <a:ea typeface="+mn-ea"/>
                <a:cs typeface="+mn-cs"/>
              </a:rPr>
              <a:t> 3f)</a:t>
            </a:r>
            <a:r>
              <a:rPr lang="fr-BE" sz="1200" b="0" i="0" kern="1200" dirty="0" smtClean="0">
                <a:solidFill>
                  <a:schemeClr val="tx1"/>
                </a:solidFill>
                <a:effectLst/>
                <a:latin typeface="+mn-lt"/>
                <a:ea typeface="+mn-ea"/>
                <a:cs typeface="+mn-cs"/>
              </a:rPr>
              <a:t/>
            </a:r>
            <a:br>
              <a:rPr lang="fr-BE" sz="1200" b="0" i="0" kern="1200" dirty="0" smtClean="0">
                <a:solidFill>
                  <a:schemeClr val="tx1"/>
                </a:solidFill>
                <a:effectLst/>
                <a:latin typeface="+mn-lt"/>
                <a:ea typeface="+mn-ea"/>
                <a:cs typeface="+mn-cs"/>
              </a:rPr>
            </a:br>
            <a:r>
              <a:rPr lang="fr-BE" sz="1200" b="0" i="0" kern="1200" dirty="0" err="1" smtClean="0">
                <a:solidFill>
                  <a:schemeClr val="tx1"/>
                </a:solidFill>
                <a:effectLst/>
                <a:latin typeface="+mn-lt"/>
                <a:ea typeface="+mn-ea"/>
                <a:cs typeface="+mn-cs"/>
              </a:rPr>
              <a:t>color</a:t>
            </a:r>
            <a:r>
              <a:rPr lang="fr-BE" sz="1200" b="0" i="0" kern="1200" dirty="0" smtClean="0">
                <a:solidFill>
                  <a:schemeClr val="tx1"/>
                </a:solidFill>
                <a:effectLst/>
                <a:latin typeface="+mn-lt"/>
                <a:ea typeface="+mn-ea"/>
                <a:cs typeface="+mn-cs"/>
              </a:rPr>
              <a:t> est la couleur ambiante du matériau</a:t>
            </a:r>
          </a:p>
          <a:p>
            <a:r>
              <a:rPr lang="fr-BE" sz="1200" b="0" i="0" kern="1200" dirty="0" smtClean="0">
                <a:solidFill>
                  <a:schemeClr val="tx1"/>
                </a:solidFill>
                <a:effectLst/>
                <a:latin typeface="+mn-lt"/>
                <a:ea typeface="+mn-ea"/>
                <a:cs typeface="+mn-cs"/>
              </a:rPr>
              <a:t>Dans notre exemple, nous allons construire une sphère possédant une couleur ambiante cyan éclairée par une lumière ambiante de couleur jaune.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Pour la lumière de couleur jaune, les composantes [R,G,B] valent : [1,1,0]</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Pour la lumière cyan du matériau, les composants [R,G,B] valent : [0,1,1]</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La matériau va donc absorber la composante rouge et va </a:t>
            </a:r>
            <a:r>
              <a:rPr lang="fr-BE" sz="1200" b="0" i="0" kern="1200" dirty="0" err="1" smtClean="0">
                <a:solidFill>
                  <a:schemeClr val="tx1"/>
                </a:solidFill>
                <a:effectLst/>
                <a:latin typeface="+mn-lt"/>
                <a:ea typeface="+mn-ea"/>
                <a:cs typeface="+mn-cs"/>
              </a:rPr>
              <a:t>refléchir</a:t>
            </a:r>
            <a:r>
              <a:rPr lang="fr-BE" sz="1200" b="0" i="0" kern="1200" dirty="0" smtClean="0">
                <a:solidFill>
                  <a:schemeClr val="tx1"/>
                </a:solidFill>
                <a:effectLst/>
                <a:latin typeface="+mn-lt"/>
                <a:ea typeface="+mn-ea"/>
                <a:cs typeface="+mn-cs"/>
              </a:rPr>
              <a:t> les composantes vertes et bleues. Or comme la lumière ambiante incidente n'a pas de composante bleue, seule la composante verte sera réfléchie.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En conclusion, notre objet aura donc une couleur verte !!</a:t>
            </a:r>
            <a:endParaRPr lang="fr-BE"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31</a:t>
            </a:fld>
            <a:endParaRPr lang="en-US"/>
          </a:p>
        </p:txBody>
      </p:sp>
    </p:spTree>
    <p:extLst>
      <p:ext uri="{BB962C8B-B14F-4D97-AF65-F5344CB8AC3E}">
        <p14:creationId xmlns:p14="http://schemas.microsoft.com/office/powerpoint/2010/main" val="3523173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Cette source peut être assimilée à une source ponctuelle placée infiniment loin de la scène à éclairer (comme le soleil par exemple).</a:t>
            </a:r>
          </a:p>
          <a:p>
            <a:r>
              <a:rPr lang="fr-BE" sz="1200" b="0" i="0" kern="1200" dirty="0" smtClean="0">
                <a:solidFill>
                  <a:schemeClr val="tx1"/>
                </a:solidFill>
                <a:effectLst/>
                <a:latin typeface="+mn-lt"/>
                <a:ea typeface="+mn-ea"/>
                <a:cs typeface="+mn-cs"/>
              </a:rPr>
              <a:t> Ce sont les couleurs de diffusion (</a:t>
            </a:r>
            <a:r>
              <a:rPr lang="fr-BE" sz="1200" b="0" i="0" kern="1200" dirty="0" err="1" smtClean="0">
                <a:solidFill>
                  <a:schemeClr val="tx1"/>
                </a:solidFill>
                <a:effectLst/>
                <a:latin typeface="+mn-lt"/>
                <a:ea typeface="+mn-ea"/>
                <a:cs typeface="+mn-cs"/>
              </a:rPr>
              <a:t>diffuseColor</a:t>
            </a:r>
            <a:r>
              <a:rPr lang="fr-BE" sz="1200" b="0" i="0" kern="1200" dirty="0" smtClean="0">
                <a:solidFill>
                  <a:schemeClr val="tx1"/>
                </a:solidFill>
                <a:effectLst/>
                <a:latin typeface="+mn-lt"/>
                <a:ea typeface="+mn-ea"/>
                <a:cs typeface="+mn-cs"/>
              </a:rPr>
              <a:t>) et de </a:t>
            </a:r>
            <a:r>
              <a:rPr lang="fr-BE" sz="1200" b="0" i="0" kern="1200" dirty="0" err="1" smtClean="0">
                <a:solidFill>
                  <a:schemeClr val="tx1"/>
                </a:solidFill>
                <a:effectLst/>
                <a:latin typeface="+mn-lt"/>
                <a:ea typeface="+mn-ea"/>
                <a:cs typeface="+mn-cs"/>
              </a:rPr>
              <a:t>spécularité</a:t>
            </a:r>
            <a:r>
              <a:rPr lang="fr-BE" sz="1200" b="0" i="0" kern="120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specularColor</a:t>
            </a:r>
            <a:r>
              <a:rPr lang="fr-BE" sz="1200" b="0" i="0" kern="1200" dirty="0" smtClean="0">
                <a:solidFill>
                  <a:schemeClr val="tx1"/>
                </a:solidFill>
                <a:effectLst/>
                <a:latin typeface="+mn-lt"/>
                <a:ea typeface="+mn-ea"/>
                <a:cs typeface="+mn-cs"/>
              </a:rPr>
              <a:t>) de la classe </a:t>
            </a:r>
            <a:r>
              <a:rPr lang="fr-BE" sz="1200" b="0" i="0" kern="1200" dirty="0" err="1" smtClean="0">
                <a:solidFill>
                  <a:schemeClr val="tx1"/>
                </a:solidFill>
                <a:effectLst/>
                <a:latin typeface="+mn-lt"/>
                <a:ea typeface="+mn-ea"/>
                <a:cs typeface="+mn-cs"/>
              </a:rPr>
              <a:t>Material</a:t>
            </a:r>
            <a:r>
              <a:rPr lang="fr-BE" sz="1200" b="0" i="0" kern="1200" dirty="0" smtClean="0">
                <a:solidFill>
                  <a:schemeClr val="tx1"/>
                </a:solidFill>
                <a:effectLst/>
                <a:latin typeface="+mn-lt"/>
                <a:ea typeface="+mn-ea"/>
                <a:cs typeface="+mn-cs"/>
              </a:rPr>
              <a:t> qui réfléchissent cette lumière. </a:t>
            </a:r>
          </a:p>
          <a:p>
            <a:r>
              <a:rPr lang="fr-BE" sz="1200" b="0" i="0" kern="1200" dirty="0" smtClean="0">
                <a:solidFill>
                  <a:schemeClr val="tx1"/>
                </a:solidFill>
                <a:effectLst/>
                <a:latin typeface="+mn-lt"/>
                <a:ea typeface="+mn-ea"/>
                <a:cs typeface="+mn-cs"/>
              </a:rPr>
              <a:t>Cependant, contrairement à la lumière ambiante, </a:t>
            </a:r>
          </a:p>
          <a:p>
            <a:r>
              <a:rPr lang="fr-BE" sz="1200" b="0" i="0" kern="1200" dirty="0" smtClean="0">
                <a:solidFill>
                  <a:schemeClr val="tx1"/>
                </a:solidFill>
                <a:effectLst/>
                <a:latin typeface="+mn-lt"/>
                <a:ea typeface="+mn-ea"/>
                <a:cs typeface="+mn-cs"/>
              </a:rPr>
              <a:t>cette </a:t>
            </a:r>
            <a:r>
              <a:rPr lang="fr-BE" sz="1200" b="0" i="0" kern="1200" dirty="0" err="1" smtClean="0">
                <a:solidFill>
                  <a:schemeClr val="tx1"/>
                </a:solidFill>
                <a:effectLst/>
                <a:latin typeface="+mn-lt"/>
                <a:ea typeface="+mn-ea"/>
                <a:cs typeface="+mn-cs"/>
              </a:rPr>
              <a:t>reflexion</a:t>
            </a:r>
            <a:r>
              <a:rPr lang="fr-BE" sz="1200" b="0" i="0" kern="1200" dirty="0" smtClean="0">
                <a:solidFill>
                  <a:schemeClr val="tx1"/>
                </a:solidFill>
                <a:effectLst/>
                <a:latin typeface="+mn-lt"/>
                <a:ea typeface="+mn-ea"/>
                <a:cs typeface="+mn-cs"/>
              </a:rPr>
              <a:t> dépend de l'orientation des facettes par rapport à la direction de la lumière provenant de la source</a:t>
            </a:r>
          </a:p>
          <a:p>
            <a:r>
              <a:rPr lang="fr-BE" sz="1200" b="0" i="0" kern="1200" dirty="0" smtClean="0">
                <a:solidFill>
                  <a:schemeClr val="tx1"/>
                </a:solidFill>
                <a:effectLst/>
                <a:latin typeface="+mn-lt"/>
                <a:ea typeface="+mn-ea"/>
                <a:cs typeface="+mn-cs"/>
              </a:rPr>
              <a:t> : plus une facette "regarde" la source plus elle sera éclairée.</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32</a:t>
            </a:fld>
            <a:endParaRPr lang="en-US"/>
          </a:p>
        </p:txBody>
      </p:sp>
    </p:spTree>
    <p:extLst>
      <p:ext uri="{BB962C8B-B14F-4D97-AF65-F5344CB8AC3E}">
        <p14:creationId xmlns:p14="http://schemas.microsoft.com/office/powerpoint/2010/main" val="34183327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Tout comme notre exemple précédent sur la lumière ambiante, la composante verte sera principalement réfléchie mais à l'endroit où les normales des facettes sont orientées parallèlement à la direction de la lumière incidente, la couleur réfléchie apparaîtra jaune, couleur de la source. En fait, sur les facettes les plus éclairées, la couleur de la lumière incidente est directement réfléchie (sans absorption par le matériau) tandis que les facettes moins éclairées ne réfléchiront que les couleurs non absorbées par le matériau (tout comme la lumière ambiante).</a:t>
            </a:r>
            <a:r>
              <a:rPr lang="fr-BE" dirty="0" smtClean="0"/>
              <a:t/>
            </a:r>
            <a:br>
              <a:rPr lang="fr-BE" dirty="0" smtClean="0"/>
            </a:br>
            <a:r>
              <a:rPr lang="fr-BE" sz="1200" b="0" i="0" kern="1200" dirty="0" smtClean="0">
                <a:solidFill>
                  <a:schemeClr val="tx1"/>
                </a:solidFill>
                <a:effectLst/>
                <a:latin typeface="+mn-lt"/>
                <a:ea typeface="+mn-ea"/>
                <a:cs typeface="+mn-cs"/>
              </a:rPr>
              <a:t>C'est le principe d'un matériau contenant une couleur diffuse.</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33</a:t>
            </a:fld>
            <a:endParaRPr lang="en-US"/>
          </a:p>
        </p:txBody>
      </p:sp>
    </p:spTree>
    <p:extLst>
      <p:ext uri="{BB962C8B-B14F-4D97-AF65-F5344CB8AC3E}">
        <p14:creationId xmlns:p14="http://schemas.microsoft.com/office/powerpoint/2010/main" val="33448208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Cette source rayonne dans toutes les directions à partir d'un point dans l'espace, un peu comme une ampoule. Tout comme une source </a:t>
            </a:r>
            <a:r>
              <a:rPr lang="fr-BE" sz="1200" b="0" i="0" kern="1200" dirty="0" err="1" smtClean="0">
                <a:solidFill>
                  <a:schemeClr val="tx1"/>
                </a:solidFill>
                <a:effectLst/>
                <a:latin typeface="+mn-lt"/>
                <a:ea typeface="+mn-ea"/>
                <a:cs typeface="+mn-cs"/>
              </a:rPr>
              <a:t>lumieuse</a:t>
            </a:r>
            <a:r>
              <a:rPr lang="fr-BE" sz="1200" b="0" i="0" kern="1200" dirty="0" smtClean="0">
                <a:solidFill>
                  <a:schemeClr val="tx1"/>
                </a:solidFill>
                <a:effectLst/>
                <a:latin typeface="+mn-lt"/>
                <a:ea typeface="+mn-ea"/>
                <a:cs typeface="+mn-cs"/>
              </a:rPr>
              <a:t> unidirectionnelle, ce sont les couleurs de diffusion (</a:t>
            </a:r>
            <a:r>
              <a:rPr lang="fr-BE" sz="1200" b="0" i="0" kern="1200" dirty="0" err="1" smtClean="0">
                <a:solidFill>
                  <a:schemeClr val="tx1"/>
                </a:solidFill>
                <a:effectLst/>
                <a:latin typeface="+mn-lt"/>
                <a:ea typeface="+mn-ea"/>
                <a:cs typeface="+mn-cs"/>
              </a:rPr>
              <a:t>diffuseColor</a:t>
            </a:r>
            <a:r>
              <a:rPr lang="fr-BE" sz="1200" b="0" i="0" kern="1200" dirty="0" smtClean="0">
                <a:solidFill>
                  <a:schemeClr val="tx1"/>
                </a:solidFill>
                <a:effectLst/>
                <a:latin typeface="+mn-lt"/>
                <a:ea typeface="+mn-ea"/>
                <a:cs typeface="+mn-cs"/>
              </a:rPr>
              <a:t>) et de </a:t>
            </a:r>
            <a:r>
              <a:rPr lang="fr-BE" sz="1200" b="0" i="0" kern="1200" dirty="0" err="1" smtClean="0">
                <a:solidFill>
                  <a:schemeClr val="tx1"/>
                </a:solidFill>
                <a:effectLst/>
                <a:latin typeface="+mn-lt"/>
                <a:ea typeface="+mn-ea"/>
                <a:cs typeface="+mn-cs"/>
              </a:rPr>
              <a:t>spécularité</a:t>
            </a:r>
            <a:r>
              <a:rPr lang="fr-BE" sz="1200" b="0" i="0" kern="120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specularColor</a:t>
            </a:r>
            <a:r>
              <a:rPr lang="fr-BE" sz="1200" b="0" i="0" kern="1200" dirty="0" smtClean="0">
                <a:solidFill>
                  <a:schemeClr val="tx1"/>
                </a:solidFill>
                <a:effectLst/>
                <a:latin typeface="+mn-lt"/>
                <a:ea typeface="+mn-ea"/>
                <a:cs typeface="+mn-cs"/>
              </a:rPr>
              <a:t>) de la classe </a:t>
            </a:r>
            <a:r>
              <a:rPr lang="fr-BE" sz="1200" b="0" i="0" kern="1200" dirty="0" err="1" smtClean="0">
                <a:solidFill>
                  <a:schemeClr val="tx1"/>
                </a:solidFill>
                <a:effectLst/>
                <a:latin typeface="+mn-lt"/>
                <a:ea typeface="+mn-ea"/>
                <a:cs typeface="+mn-cs"/>
              </a:rPr>
              <a:t>Material</a:t>
            </a:r>
            <a:r>
              <a:rPr lang="fr-BE" sz="1200" b="0" i="0" kern="1200" dirty="0" smtClean="0">
                <a:solidFill>
                  <a:schemeClr val="tx1"/>
                </a:solidFill>
                <a:effectLst/>
                <a:latin typeface="+mn-lt"/>
                <a:ea typeface="+mn-ea"/>
                <a:cs typeface="+mn-cs"/>
              </a:rPr>
              <a:t> qui réfléchissent cette lumière. Et cette </a:t>
            </a:r>
            <a:r>
              <a:rPr lang="fr-BE" sz="1200" b="0" i="0" kern="1200" dirty="0" err="1" smtClean="0">
                <a:solidFill>
                  <a:schemeClr val="tx1"/>
                </a:solidFill>
                <a:effectLst/>
                <a:latin typeface="+mn-lt"/>
                <a:ea typeface="+mn-ea"/>
                <a:cs typeface="+mn-cs"/>
              </a:rPr>
              <a:t>reflexion</a:t>
            </a:r>
            <a:r>
              <a:rPr lang="fr-BE" sz="1200" b="0" i="0" kern="1200" dirty="0" smtClean="0">
                <a:solidFill>
                  <a:schemeClr val="tx1"/>
                </a:solidFill>
                <a:effectLst/>
                <a:latin typeface="+mn-lt"/>
                <a:ea typeface="+mn-ea"/>
                <a:cs typeface="+mn-cs"/>
              </a:rPr>
              <a:t> dépend également de l'orientation des facettes vis à vis de la source.</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34</a:t>
            </a:fld>
            <a:endParaRPr lang="en-US"/>
          </a:p>
        </p:txBody>
      </p:sp>
    </p:spTree>
    <p:extLst>
      <p:ext uri="{BB962C8B-B14F-4D97-AF65-F5344CB8AC3E}">
        <p14:creationId xmlns:p14="http://schemas.microsoft.com/office/powerpoint/2010/main" val="14365906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1" i="0" kern="1200" dirty="0" smtClean="0">
                <a:solidFill>
                  <a:schemeClr val="tx1"/>
                </a:solidFill>
                <a:effectLst/>
                <a:latin typeface="+mn-lt"/>
                <a:ea typeface="+mn-ea"/>
                <a:cs typeface="+mn-cs"/>
              </a:rPr>
              <a:t>public </a:t>
            </a:r>
            <a:r>
              <a:rPr lang="fr-BE" sz="1200" b="1" i="0" kern="1200" dirty="0" err="1" smtClean="0">
                <a:solidFill>
                  <a:schemeClr val="tx1"/>
                </a:solidFill>
                <a:effectLst/>
                <a:latin typeface="+mn-lt"/>
                <a:ea typeface="+mn-ea"/>
                <a:cs typeface="+mn-cs"/>
              </a:rPr>
              <a:t>PointLight</a:t>
            </a:r>
            <a:r>
              <a:rPr lang="fr-BE" sz="1200" b="1" i="0" kern="1200" dirty="0" smtClean="0">
                <a:solidFill>
                  <a:schemeClr val="tx1"/>
                </a:solidFill>
                <a:effectLst/>
                <a:latin typeface="+mn-lt"/>
                <a:ea typeface="+mn-ea"/>
                <a:cs typeface="+mn-cs"/>
              </a:rPr>
              <a:t>(Color3f </a:t>
            </a:r>
            <a:r>
              <a:rPr lang="fr-BE" sz="1200" b="1" i="0" kern="1200" dirty="0" err="1" smtClean="0">
                <a:solidFill>
                  <a:schemeClr val="tx1"/>
                </a:solidFill>
                <a:effectLst/>
                <a:latin typeface="+mn-lt"/>
                <a:ea typeface="+mn-ea"/>
                <a:cs typeface="+mn-cs"/>
              </a:rPr>
              <a:t>color</a:t>
            </a:r>
            <a:r>
              <a:rPr lang="fr-BE" sz="1200" b="1" i="0" kern="1200" dirty="0" smtClean="0">
                <a:solidFill>
                  <a:schemeClr val="tx1"/>
                </a:solidFill>
                <a:effectLst/>
                <a:latin typeface="+mn-lt"/>
                <a:ea typeface="+mn-ea"/>
                <a:cs typeface="+mn-cs"/>
              </a:rPr>
              <a:t>, Point3f position, Point3f </a:t>
            </a:r>
            <a:r>
              <a:rPr lang="fr-BE" sz="1200" b="1" i="0" kern="1200" dirty="0" err="1" smtClean="0">
                <a:solidFill>
                  <a:schemeClr val="tx1"/>
                </a:solidFill>
                <a:effectLst/>
                <a:latin typeface="+mn-lt"/>
                <a:ea typeface="+mn-ea"/>
                <a:cs typeface="+mn-cs"/>
              </a:rPr>
              <a:t>attenuation</a:t>
            </a:r>
            <a:r>
              <a:rPr lang="fr-BE" sz="1200" b="1" i="0" kern="1200" dirty="0" smtClean="0">
                <a:solidFill>
                  <a:schemeClr val="tx1"/>
                </a:solidFill>
                <a:effectLst/>
                <a:latin typeface="+mn-lt"/>
                <a:ea typeface="+mn-ea"/>
                <a:cs typeface="+mn-cs"/>
              </a:rPr>
              <a:t>)</a:t>
            </a:r>
            <a:r>
              <a:rPr lang="fr-BE" dirty="0" smtClean="0"/>
              <a:t/>
            </a:r>
            <a:br>
              <a:rPr lang="fr-BE" dirty="0" smtClean="0"/>
            </a:br>
            <a:r>
              <a:rPr lang="fr-BE" sz="1200" b="0" i="0" kern="1200" dirty="0" err="1" smtClean="0">
                <a:solidFill>
                  <a:schemeClr val="tx1"/>
                </a:solidFill>
                <a:effectLst/>
                <a:latin typeface="+mn-lt"/>
                <a:ea typeface="+mn-ea"/>
                <a:cs typeface="+mn-cs"/>
              </a:rPr>
              <a:t>color</a:t>
            </a:r>
            <a:r>
              <a:rPr lang="fr-BE" sz="1200" b="0" i="0" kern="1200" dirty="0" smtClean="0">
                <a:solidFill>
                  <a:schemeClr val="tx1"/>
                </a:solidFill>
                <a:effectLst/>
                <a:latin typeface="+mn-lt"/>
                <a:ea typeface="+mn-ea"/>
                <a:cs typeface="+mn-cs"/>
              </a:rPr>
              <a:t> représente la lumière de cette source ponctuelle</a:t>
            </a:r>
            <a:r>
              <a:rPr lang="fr-BE" dirty="0" smtClean="0"/>
              <a:t/>
            </a:r>
            <a:br>
              <a:rPr lang="fr-BE" dirty="0" smtClean="0"/>
            </a:br>
            <a:r>
              <a:rPr lang="fr-BE" sz="1200" b="0" i="0" kern="1200" dirty="0" smtClean="0">
                <a:solidFill>
                  <a:schemeClr val="tx1"/>
                </a:solidFill>
                <a:effectLst/>
                <a:latin typeface="+mn-lt"/>
                <a:ea typeface="+mn-ea"/>
                <a:cs typeface="+mn-cs"/>
              </a:rPr>
              <a:t>position représente la position de la source</a:t>
            </a:r>
            <a:r>
              <a:rPr lang="fr-BE" dirty="0" smtClean="0"/>
              <a:t/>
            </a:r>
            <a:br>
              <a:rPr lang="fr-BE" dirty="0" smtClean="0"/>
            </a:br>
            <a:r>
              <a:rPr lang="fr-BE" sz="1200" b="0" i="0" kern="1200" dirty="0" err="1" smtClean="0">
                <a:solidFill>
                  <a:schemeClr val="tx1"/>
                </a:solidFill>
                <a:effectLst/>
                <a:latin typeface="+mn-lt"/>
                <a:ea typeface="+mn-ea"/>
                <a:cs typeface="+mn-cs"/>
              </a:rPr>
              <a:t>attenuation</a:t>
            </a:r>
            <a:r>
              <a:rPr lang="fr-BE" sz="1200" b="0" i="0" kern="1200" dirty="0" smtClean="0">
                <a:solidFill>
                  <a:schemeClr val="tx1"/>
                </a:solidFill>
                <a:effectLst/>
                <a:latin typeface="+mn-lt"/>
                <a:ea typeface="+mn-ea"/>
                <a:cs typeface="+mn-cs"/>
              </a:rPr>
              <a:t> représente l'</a:t>
            </a:r>
            <a:r>
              <a:rPr lang="fr-BE" sz="1200" b="0" i="0" kern="1200" dirty="0" err="1" smtClean="0">
                <a:solidFill>
                  <a:schemeClr val="tx1"/>
                </a:solidFill>
                <a:effectLst/>
                <a:latin typeface="+mn-lt"/>
                <a:ea typeface="+mn-ea"/>
                <a:cs typeface="+mn-cs"/>
              </a:rPr>
              <a:t>attenuation</a:t>
            </a:r>
            <a:r>
              <a:rPr lang="fr-BE" sz="1200" b="0" i="0" kern="1200" dirty="0" smtClean="0">
                <a:solidFill>
                  <a:schemeClr val="tx1"/>
                </a:solidFill>
                <a:effectLst/>
                <a:latin typeface="+mn-lt"/>
                <a:ea typeface="+mn-ea"/>
                <a:cs typeface="+mn-cs"/>
              </a:rPr>
              <a:t> de la source (x = </a:t>
            </a:r>
            <a:r>
              <a:rPr lang="fr-BE" sz="1200" b="0" i="0" kern="1200" dirty="0" err="1" smtClean="0">
                <a:solidFill>
                  <a:schemeClr val="tx1"/>
                </a:solidFill>
                <a:effectLst/>
                <a:latin typeface="+mn-lt"/>
                <a:ea typeface="+mn-ea"/>
                <a:cs typeface="+mn-cs"/>
              </a:rPr>
              <a:t>attenuation</a:t>
            </a:r>
            <a:r>
              <a:rPr lang="fr-BE" sz="1200" b="0" i="0" kern="1200" dirty="0" smtClean="0">
                <a:solidFill>
                  <a:schemeClr val="tx1"/>
                </a:solidFill>
                <a:effectLst/>
                <a:latin typeface="+mn-lt"/>
                <a:ea typeface="+mn-ea"/>
                <a:cs typeface="+mn-cs"/>
              </a:rPr>
              <a:t> constante, y = </a:t>
            </a:r>
            <a:r>
              <a:rPr lang="fr-BE" sz="1200" b="0" i="0" kern="1200" dirty="0" err="1" smtClean="0">
                <a:solidFill>
                  <a:schemeClr val="tx1"/>
                </a:solidFill>
                <a:effectLst/>
                <a:latin typeface="+mn-lt"/>
                <a:ea typeface="+mn-ea"/>
                <a:cs typeface="+mn-cs"/>
              </a:rPr>
              <a:t>attenuation</a:t>
            </a:r>
            <a:r>
              <a:rPr lang="fr-BE" sz="1200" b="0" i="0" kern="1200" dirty="0" smtClean="0">
                <a:solidFill>
                  <a:schemeClr val="tx1"/>
                </a:solidFill>
                <a:effectLst/>
                <a:latin typeface="+mn-lt"/>
                <a:ea typeface="+mn-ea"/>
                <a:cs typeface="+mn-cs"/>
              </a:rPr>
              <a:t> linéaire, z = </a:t>
            </a:r>
            <a:r>
              <a:rPr lang="fr-BE" sz="1200" b="0" i="0" kern="1200" dirty="0" err="1" smtClean="0">
                <a:solidFill>
                  <a:schemeClr val="tx1"/>
                </a:solidFill>
                <a:effectLst/>
                <a:latin typeface="+mn-lt"/>
                <a:ea typeface="+mn-ea"/>
                <a:cs typeface="+mn-cs"/>
              </a:rPr>
              <a:t>attenuation</a:t>
            </a:r>
            <a:r>
              <a:rPr lang="fr-BE" sz="1200" b="0" i="0" kern="1200" dirty="0" smtClean="0">
                <a:solidFill>
                  <a:schemeClr val="tx1"/>
                </a:solidFill>
                <a:effectLst/>
                <a:latin typeface="+mn-lt"/>
                <a:ea typeface="+mn-ea"/>
                <a:cs typeface="+mn-cs"/>
              </a:rPr>
              <a:t> quadratique).</a:t>
            </a:r>
            <a:r>
              <a:rPr lang="fr-BE" dirty="0" smtClean="0"/>
              <a:t/>
            </a:r>
            <a:br>
              <a:rPr lang="fr-BE" dirty="0" smtClean="0"/>
            </a:br>
            <a:r>
              <a:rPr lang="fr-BE" sz="1200" b="0" i="0" kern="1200" dirty="0" smtClean="0">
                <a:solidFill>
                  <a:schemeClr val="tx1"/>
                </a:solidFill>
                <a:effectLst/>
                <a:latin typeface="+mn-lt"/>
                <a:ea typeface="+mn-ea"/>
                <a:cs typeface="+mn-cs"/>
              </a:rPr>
              <a:t>L'</a:t>
            </a:r>
            <a:r>
              <a:rPr lang="fr-BE" sz="1200" b="0" i="0" kern="1200" dirty="0" err="1" smtClean="0">
                <a:solidFill>
                  <a:schemeClr val="tx1"/>
                </a:solidFill>
                <a:effectLst/>
                <a:latin typeface="+mn-lt"/>
                <a:ea typeface="+mn-ea"/>
                <a:cs typeface="+mn-cs"/>
              </a:rPr>
              <a:t>attenuation</a:t>
            </a:r>
            <a:r>
              <a:rPr lang="fr-BE" sz="1200" b="0" i="0" kern="1200" dirty="0" smtClean="0">
                <a:solidFill>
                  <a:schemeClr val="tx1"/>
                </a:solidFill>
                <a:effectLst/>
                <a:latin typeface="+mn-lt"/>
                <a:ea typeface="+mn-ea"/>
                <a:cs typeface="+mn-cs"/>
              </a:rPr>
              <a:t> se calcule par la formule : </a:t>
            </a:r>
            <a:r>
              <a:rPr lang="fr-BE" sz="1200" b="0" i="0" kern="1200" dirty="0" err="1" smtClean="0">
                <a:solidFill>
                  <a:schemeClr val="tx1"/>
                </a:solidFill>
                <a:effectLst/>
                <a:latin typeface="+mn-lt"/>
                <a:ea typeface="+mn-ea"/>
                <a:cs typeface="+mn-cs"/>
              </a:rPr>
              <a:t>attenuation</a:t>
            </a:r>
            <a:r>
              <a:rPr lang="fr-BE" sz="1200" b="0" i="0" kern="1200" dirty="0" smtClean="0">
                <a:solidFill>
                  <a:schemeClr val="tx1"/>
                </a:solidFill>
                <a:effectLst/>
                <a:latin typeface="+mn-lt"/>
                <a:ea typeface="+mn-ea"/>
                <a:cs typeface="+mn-cs"/>
              </a:rPr>
              <a:t> = 1 / (x + </a:t>
            </a:r>
            <a:r>
              <a:rPr lang="fr-BE" sz="1200" b="0" i="0" kern="1200" dirty="0" err="1" smtClean="0">
                <a:solidFill>
                  <a:schemeClr val="tx1"/>
                </a:solidFill>
                <a:effectLst/>
                <a:latin typeface="+mn-lt"/>
                <a:ea typeface="+mn-ea"/>
                <a:cs typeface="+mn-cs"/>
              </a:rPr>
              <a:t>yd</a:t>
            </a:r>
            <a:r>
              <a:rPr lang="fr-BE" sz="1200" b="0" i="0" kern="1200" dirty="0" smtClean="0">
                <a:solidFill>
                  <a:schemeClr val="tx1"/>
                </a:solidFill>
                <a:effectLst/>
                <a:latin typeface="+mn-lt"/>
                <a:ea typeface="+mn-ea"/>
                <a:cs typeface="+mn-cs"/>
              </a:rPr>
              <a:t> + zd²) avec d distance entre la position de la source lumineuse et un point de l'objet éclairé</a:t>
            </a:r>
          </a:p>
          <a:p>
            <a:endParaRPr lang="fr-BE" sz="1200" b="0" i="0" kern="1200" dirty="0" smtClean="0">
              <a:solidFill>
                <a:schemeClr val="tx1"/>
              </a:solidFill>
              <a:effectLst/>
              <a:latin typeface="+mn-lt"/>
              <a:ea typeface="+mn-ea"/>
              <a:cs typeface="+mn-cs"/>
            </a:endParaRPr>
          </a:p>
          <a:p>
            <a:endParaRPr lang="fr-BE" sz="1200" b="0" i="0" kern="1200" dirty="0" smtClean="0">
              <a:solidFill>
                <a:schemeClr val="tx1"/>
              </a:solidFill>
              <a:effectLst/>
              <a:latin typeface="+mn-lt"/>
              <a:ea typeface="+mn-ea"/>
              <a:cs typeface="+mn-cs"/>
            </a:endParaRPr>
          </a:p>
          <a:p>
            <a:r>
              <a:rPr lang="fr-BE" sz="1200" b="0" i="0" kern="1200" dirty="0" smtClean="0">
                <a:solidFill>
                  <a:schemeClr val="tx1"/>
                </a:solidFill>
                <a:effectLst/>
                <a:latin typeface="+mn-lt"/>
                <a:ea typeface="+mn-ea"/>
                <a:cs typeface="+mn-cs"/>
              </a:rPr>
              <a:t>. Dans l'exemple que nous allons étudier pour illustrer cette source, nous allons utiliser dans le matériau qui constitue notre objet 3D (toujours une sphère ici) une couleur diffuse rouge et une couleur spéculaire verte.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Nous allons également jouer sur la brillance </a:t>
            </a:r>
            <a:r>
              <a:rPr lang="fr-BE" sz="1200" b="0" i="1" kern="1200" dirty="0" smtClean="0">
                <a:solidFill>
                  <a:schemeClr val="tx1"/>
                </a:solidFill>
                <a:effectLst/>
                <a:latin typeface="+mn-lt"/>
                <a:ea typeface="+mn-ea"/>
                <a:cs typeface="+mn-cs"/>
              </a:rPr>
              <a:t>(</a:t>
            </a:r>
            <a:r>
              <a:rPr lang="fr-BE" sz="1200" b="0" i="1" kern="1200" dirty="0" err="1" smtClean="0">
                <a:solidFill>
                  <a:schemeClr val="tx1"/>
                </a:solidFill>
                <a:effectLst/>
                <a:latin typeface="+mn-lt"/>
                <a:ea typeface="+mn-ea"/>
                <a:cs typeface="+mn-cs"/>
              </a:rPr>
              <a:t>shininess</a:t>
            </a:r>
            <a:r>
              <a:rPr lang="fr-BE" sz="1200" b="0" i="1" kern="1200" dirty="0" smtClean="0">
                <a:solidFill>
                  <a:schemeClr val="tx1"/>
                </a:solidFill>
                <a:effectLst/>
                <a:latin typeface="+mn-lt"/>
                <a:ea typeface="+mn-ea"/>
                <a:cs typeface="+mn-cs"/>
              </a:rPr>
              <a:t>)</a:t>
            </a:r>
            <a:r>
              <a:rPr lang="fr-BE" sz="1200" b="0" i="0" kern="1200" dirty="0" smtClean="0">
                <a:solidFill>
                  <a:schemeClr val="tx1"/>
                </a:solidFill>
                <a:effectLst/>
                <a:latin typeface="+mn-lt"/>
                <a:ea typeface="+mn-ea"/>
                <a:cs typeface="+mn-cs"/>
              </a:rPr>
              <a:t> du matériau.</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Pour introduire une couleur spéculaire à notre matériau, il suffit d'utiliser la méthode </a:t>
            </a:r>
            <a:r>
              <a:rPr lang="fr-BE" sz="1200" b="0" i="0" kern="1200" dirty="0" err="1" smtClean="0">
                <a:solidFill>
                  <a:schemeClr val="tx1"/>
                </a:solidFill>
                <a:effectLst/>
                <a:latin typeface="+mn-lt"/>
                <a:ea typeface="+mn-ea"/>
                <a:cs typeface="+mn-cs"/>
              </a:rPr>
              <a:t>setSpecularColor</a:t>
            </a:r>
            <a:r>
              <a:rPr lang="fr-BE" sz="1200" b="0" i="0" kern="1200" dirty="0" smtClean="0">
                <a:solidFill>
                  <a:schemeClr val="tx1"/>
                </a:solidFill>
                <a:effectLst/>
                <a:latin typeface="+mn-lt"/>
                <a:ea typeface="+mn-ea"/>
                <a:cs typeface="+mn-cs"/>
              </a:rPr>
              <a:t>() de la classe </a:t>
            </a:r>
            <a:r>
              <a:rPr lang="fr-BE" sz="1200" b="0" i="0" kern="1200" dirty="0" err="1" smtClean="0">
                <a:solidFill>
                  <a:schemeClr val="tx1"/>
                </a:solidFill>
                <a:effectLst/>
                <a:latin typeface="+mn-lt"/>
                <a:ea typeface="+mn-ea"/>
                <a:cs typeface="+mn-cs"/>
              </a:rPr>
              <a:t>Material</a:t>
            </a:r>
            <a:r>
              <a:rPr lang="fr-BE" sz="1200" b="0" i="0" kern="1200" dirty="0" smtClean="0">
                <a:solidFill>
                  <a:schemeClr val="tx1"/>
                </a:solidFill>
                <a:effectLst/>
                <a:latin typeface="+mn-lt"/>
                <a:ea typeface="+mn-ea"/>
                <a:cs typeface="+mn-cs"/>
              </a:rPr>
              <a:t> :</a:t>
            </a:r>
          </a:p>
          <a:p>
            <a:r>
              <a:rPr lang="fr-BE" sz="1200" b="1" i="0" kern="1200" dirty="0" smtClean="0">
                <a:solidFill>
                  <a:schemeClr val="tx1"/>
                </a:solidFill>
                <a:effectLst/>
                <a:latin typeface="+mn-lt"/>
                <a:ea typeface="+mn-ea"/>
                <a:cs typeface="+mn-cs"/>
              </a:rPr>
              <a:t>public </a:t>
            </a:r>
            <a:r>
              <a:rPr lang="fr-BE" sz="1200" b="1" i="0" kern="1200" dirty="0" err="1" smtClean="0">
                <a:solidFill>
                  <a:schemeClr val="tx1"/>
                </a:solidFill>
                <a:effectLst/>
                <a:latin typeface="+mn-lt"/>
                <a:ea typeface="+mn-ea"/>
                <a:cs typeface="+mn-cs"/>
              </a:rPr>
              <a:t>void</a:t>
            </a:r>
            <a:r>
              <a:rPr lang="fr-BE" sz="1200" b="1" i="0" kern="1200" dirty="0" smtClean="0">
                <a:solidFill>
                  <a:schemeClr val="tx1"/>
                </a:solidFill>
                <a:effectLst/>
                <a:latin typeface="+mn-lt"/>
                <a:ea typeface="+mn-ea"/>
                <a:cs typeface="+mn-cs"/>
              </a:rPr>
              <a:t> </a:t>
            </a:r>
            <a:r>
              <a:rPr lang="fr-BE" sz="1200" b="1" i="0" kern="1200" dirty="0" err="1" smtClean="0">
                <a:solidFill>
                  <a:schemeClr val="tx1"/>
                </a:solidFill>
                <a:effectLst/>
                <a:latin typeface="+mn-lt"/>
                <a:ea typeface="+mn-ea"/>
                <a:cs typeface="+mn-cs"/>
              </a:rPr>
              <a:t>setSpecularColor</a:t>
            </a:r>
            <a:r>
              <a:rPr lang="fr-BE" sz="1200" b="1" i="0" kern="1200" dirty="0" smtClean="0">
                <a:solidFill>
                  <a:schemeClr val="tx1"/>
                </a:solidFill>
                <a:effectLst/>
                <a:latin typeface="+mn-lt"/>
                <a:ea typeface="+mn-ea"/>
                <a:cs typeface="+mn-cs"/>
              </a:rPr>
              <a:t>(Color3f </a:t>
            </a:r>
            <a:r>
              <a:rPr lang="fr-BE" sz="1200" b="1" i="0" kern="1200" dirty="0" err="1" smtClean="0">
                <a:solidFill>
                  <a:schemeClr val="tx1"/>
                </a:solidFill>
                <a:effectLst/>
                <a:latin typeface="+mn-lt"/>
                <a:ea typeface="+mn-ea"/>
                <a:cs typeface="+mn-cs"/>
              </a:rPr>
              <a:t>color</a:t>
            </a:r>
            <a:r>
              <a:rPr lang="fr-BE" sz="1200" b="1" i="0" kern="1200" dirty="0" smtClean="0">
                <a:solidFill>
                  <a:schemeClr val="tx1"/>
                </a:solidFill>
                <a:effectLst/>
                <a:latin typeface="+mn-lt"/>
                <a:ea typeface="+mn-ea"/>
                <a:cs typeface="+mn-cs"/>
              </a:rPr>
              <a:t>)</a:t>
            </a:r>
            <a:r>
              <a:rPr lang="fr-BE" sz="1200" b="0" i="0" kern="1200" dirty="0" smtClean="0">
                <a:solidFill>
                  <a:schemeClr val="tx1"/>
                </a:solidFill>
                <a:effectLst/>
                <a:latin typeface="+mn-lt"/>
                <a:ea typeface="+mn-ea"/>
                <a:cs typeface="+mn-cs"/>
              </a:rPr>
              <a:t/>
            </a:r>
            <a:br>
              <a:rPr lang="fr-BE" sz="1200" b="0" i="0" kern="1200" dirty="0" smtClean="0">
                <a:solidFill>
                  <a:schemeClr val="tx1"/>
                </a:solidFill>
                <a:effectLst/>
                <a:latin typeface="+mn-lt"/>
                <a:ea typeface="+mn-ea"/>
                <a:cs typeface="+mn-cs"/>
              </a:rPr>
            </a:br>
            <a:r>
              <a:rPr lang="fr-BE" sz="1200" b="0" i="0" kern="1200" dirty="0" err="1" smtClean="0">
                <a:solidFill>
                  <a:schemeClr val="tx1"/>
                </a:solidFill>
                <a:effectLst/>
                <a:latin typeface="+mn-lt"/>
                <a:ea typeface="+mn-ea"/>
                <a:cs typeface="+mn-cs"/>
              </a:rPr>
              <a:t>color</a:t>
            </a:r>
            <a:r>
              <a:rPr lang="fr-BE" sz="1200" b="0" i="0" kern="1200" dirty="0" smtClean="0">
                <a:solidFill>
                  <a:schemeClr val="tx1"/>
                </a:solidFill>
                <a:effectLst/>
                <a:latin typeface="+mn-lt"/>
                <a:ea typeface="+mn-ea"/>
                <a:cs typeface="+mn-cs"/>
              </a:rPr>
              <a:t> est la couleur spéculaire du matériau.</a:t>
            </a:r>
          </a:p>
          <a:p>
            <a:r>
              <a:rPr lang="fr-BE" sz="1200" b="0" i="0" kern="1200" dirty="0" smtClean="0">
                <a:solidFill>
                  <a:schemeClr val="tx1"/>
                </a:solidFill>
                <a:effectLst/>
                <a:latin typeface="+mn-lt"/>
                <a:ea typeface="+mn-ea"/>
                <a:cs typeface="+mn-cs"/>
              </a:rPr>
              <a:t>La brillance d'un matériau peut être modifiée grâce à la méthode </a:t>
            </a:r>
            <a:r>
              <a:rPr lang="fr-BE" sz="1200" b="0" i="0" kern="1200" dirty="0" err="1" smtClean="0">
                <a:solidFill>
                  <a:schemeClr val="tx1"/>
                </a:solidFill>
                <a:effectLst/>
                <a:latin typeface="+mn-lt"/>
                <a:ea typeface="+mn-ea"/>
                <a:cs typeface="+mn-cs"/>
              </a:rPr>
              <a:t>setShininess</a:t>
            </a:r>
            <a:r>
              <a:rPr lang="fr-BE" sz="1200" b="0" i="0" kern="1200" dirty="0" smtClean="0">
                <a:solidFill>
                  <a:schemeClr val="tx1"/>
                </a:solidFill>
                <a:effectLst/>
                <a:latin typeface="+mn-lt"/>
                <a:ea typeface="+mn-ea"/>
                <a:cs typeface="+mn-cs"/>
              </a:rPr>
              <a:t>() de la classe </a:t>
            </a:r>
            <a:r>
              <a:rPr lang="fr-BE" sz="1200" b="0" i="0" kern="1200" dirty="0" err="1" smtClean="0">
                <a:solidFill>
                  <a:schemeClr val="tx1"/>
                </a:solidFill>
                <a:effectLst/>
                <a:latin typeface="+mn-lt"/>
                <a:ea typeface="+mn-ea"/>
                <a:cs typeface="+mn-cs"/>
              </a:rPr>
              <a:t>Material</a:t>
            </a:r>
            <a:r>
              <a:rPr lang="fr-BE" sz="1200" b="0" i="0" kern="1200" dirty="0" smtClean="0">
                <a:solidFill>
                  <a:schemeClr val="tx1"/>
                </a:solidFill>
                <a:effectLst/>
                <a:latin typeface="+mn-lt"/>
                <a:ea typeface="+mn-ea"/>
                <a:cs typeface="+mn-cs"/>
              </a:rPr>
              <a:t> :</a:t>
            </a:r>
          </a:p>
          <a:p>
            <a:r>
              <a:rPr lang="fr-BE" sz="1200" b="1" i="0" kern="1200" dirty="0" smtClean="0">
                <a:solidFill>
                  <a:schemeClr val="tx1"/>
                </a:solidFill>
                <a:effectLst/>
                <a:latin typeface="+mn-lt"/>
                <a:ea typeface="+mn-ea"/>
                <a:cs typeface="+mn-cs"/>
              </a:rPr>
              <a:t>public </a:t>
            </a:r>
            <a:r>
              <a:rPr lang="fr-BE" sz="1200" b="1" i="0" kern="1200" dirty="0" err="1" smtClean="0">
                <a:solidFill>
                  <a:schemeClr val="tx1"/>
                </a:solidFill>
                <a:effectLst/>
                <a:latin typeface="+mn-lt"/>
                <a:ea typeface="+mn-ea"/>
                <a:cs typeface="+mn-cs"/>
              </a:rPr>
              <a:t>void</a:t>
            </a:r>
            <a:r>
              <a:rPr lang="fr-BE" sz="1200" b="1" i="0" kern="1200" dirty="0" smtClean="0">
                <a:solidFill>
                  <a:schemeClr val="tx1"/>
                </a:solidFill>
                <a:effectLst/>
                <a:latin typeface="+mn-lt"/>
                <a:ea typeface="+mn-ea"/>
                <a:cs typeface="+mn-cs"/>
              </a:rPr>
              <a:t> </a:t>
            </a:r>
            <a:r>
              <a:rPr lang="fr-BE" sz="1200" b="1" i="0" kern="1200" dirty="0" err="1" smtClean="0">
                <a:solidFill>
                  <a:schemeClr val="tx1"/>
                </a:solidFill>
                <a:effectLst/>
                <a:latin typeface="+mn-lt"/>
                <a:ea typeface="+mn-ea"/>
                <a:cs typeface="+mn-cs"/>
              </a:rPr>
              <a:t>setShininess</a:t>
            </a:r>
            <a:r>
              <a:rPr lang="fr-BE" sz="1200" b="1" i="0" kern="1200" dirty="0" smtClean="0">
                <a:solidFill>
                  <a:schemeClr val="tx1"/>
                </a:solidFill>
                <a:effectLst/>
                <a:latin typeface="+mn-lt"/>
                <a:ea typeface="+mn-ea"/>
                <a:cs typeface="+mn-cs"/>
              </a:rPr>
              <a:t>(</a:t>
            </a:r>
            <a:r>
              <a:rPr lang="fr-BE" sz="1200" b="1" i="0" kern="1200" dirty="0" err="1" smtClean="0">
                <a:solidFill>
                  <a:schemeClr val="tx1"/>
                </a:solidFill>
                <a:effectLst/>
                <a:latin typeface="+mn-lt"/>
                <a:ea typeface="+mn-ea"/>
                <a:cs typeface="+mn-cs"/>
              </a:rPr>
              <a:t>int</a:t>
            </a:r>
            <a:r>
              <a:rPr lang="fr-BE" sz="1200" b="1" i="0" kern="1200" dirty="0" smtClean="0">
                <a:solidFill>
                  <a:schemeClr val="tx1"/>
                </a:solidFill>
                <a:effectLst/>
                <a:latin typeface="+mn-lt"/>
                <a:ea typeface="+mn-ea"/>
                <a:cs typeface="+mn-cs"/>
              </a:rPr>
              <a:t> </a:t>
            </a:r>
            <a:r>
              <a:rPr lang="fr-BE" sz="1200" b="1" i="0" kern="1200" dirty="0" err="1" smtClean="0">
                <a:solidFill>
                  <a:schemeClr val="tx1"/>
                </a:solidFill>
                <a:effectLst/>
                <a:latin typeface="+mn-lt"/>
                <a:ea typeface="+mn-ea"/>
                <a:cs typeface="+mn-cs"/>
              </a:rPr>
              <a:t>shininess</a:t>
            </a:r>
            <a:r>
              <a:rPr lang="fr-BE" sz="1200" b="1" i="0" kern="1200" dirty="0" smtClean="0">
                <a:solidFill>
                  <a:schemeClr val="tx1"/>
                </a:solidFill>
                <a:effectLst/>
                <a:latin typeface="+mn-lt"/>
                <a:ea typeface="+mn-ea"/>
                <a:cs typeface="+mn-cs"/>
              </a:rPr>
              <a:t>)</a:t>
            </a:r>
            <a:r>
              <a:rPr lang="fr-BE" sz="1200" b="0" i="0" kern="1200" dirty="0" smtClean="0">
                <a:solidFill>
                  <a:schemeClr val="tx1"/>
                </a:solidFill>
                <a:effectLst/>
                <a:latin typeface="+mn-lt"/>
                <a:ea typeface="+mn-ea"/>
                <a:cs typeface="+mn-cs"/>
              </a:rPr>
              <a:t/>
            </a:r>
            <a:br>
              <a:rPr lang="fr-BE" sz="1200" b="0" i="0" kern="1200" dirty="0" smtClean="0">
                <a:solidFill>
                  <a:schemeClr val="tx1"/>
                </a:solidFill>
                <a:effectLst/>
                <a:latin typeface="+mn-lt"/>
                <a:ea typeface="+mn-ea"/>
                <a:cs typeface="+mn-cs"/>
              </a:rPr>
            </a:br>
            <a:r>
              <a:rPr lang="fr-BE" sz="1200" b="0" i="0" kern="1200" dirty="0" err="1" smtClean="0">
                <a:solidFill>
                  <a:schemeClr val="tx1"/>
                </a:solidFill>
                <a:effectLst/>
                <a:latin typeface="+mn-lt"/>
                <a:ea typeface="+mn-ea"/>
                <a:cs typeface="+mn-cs"/>
              </a:rPr>
              <a:t>shininess</a:t>
            </a:r>
            <a:r>
              <a:rPr lang="fr-BE" sz="1200" b="0" i="0" kern="1200" dirty="0" smtClean="0">
                <a:solidFill>
                  <a:schemeClr val="tx1"/>
                </a:solidFill>
                <a:effectLst/>
                <a:latin typeface="+mn-lt"/>
                <a:ea typeface="+mn-ea"/>
                <a:cs typeface="+mn-cs"/>
              </a:rPr>
              <a:t> est la brillance su matériau. La brillance peut varier entre 1 (peu brillant) et 128 (très brillant)</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La valeur par défaut est de 64.</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Concrètement, on va voir que notre exemple que plus on diminue la brillance et moins le halo représentant l'impact de la source lumineuse ponctuelle sera net.</a:t>
            </a: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35</a:t>
            </a:fld>
            <a:endParaRPr lang="en-US"/>
          </a:p>
        </p:txBody>
      </p:sp>
    </p:spTree>
    <p:extLst>
      <p:ext uri="{BB962C8B-B14F-4D97-AF65-F5344CB8AC3E}">
        <p14:creationId xmlns:p14="http://schemas.microsoft.com/office/powerpoint/2010/main" val="6725436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dirty="0" smtClean="0"/>
              <a:t>On passe à un</a:t>
            </a:r>
            <a:r>
              <a:rPr lang="fr-BE" baseline="0" dirty="0" smtClean="0"/>
              <a:t> objet Light le TransformGroup auquel l’éclairage s’applique</a:t>
            </a:r>
            <a:endParaRPr lang="fr-BE" dirty="0"/>
          </a:p>
        </p:txBody>
      </p:sp>
      <p:sp>
        <p:nvSpPr>
          <p:cNvPr id="4" name="Slide Number Placeholder 3"/>
          <p:cNvSpPr>
            <a:spLocks noGrp="1"/>
          </p:cNvSpPr>
          <p:nvPr>
            <p:ph type="sldNum" sz="quarter" idx="10"/>
          </p:nvPr>
        </p:nvSpPr>
        <p:spPr/>
        <p:txBody>
          <a:bodyPr/>
          <a:lstStyle/>
          <a:p>
            <a:fld id="{F9B9F26C-5E20-463A-A30E-4B3CD8C634F9}" type="slidenum">
              <a:rPr lang="en-US" smtClean="0"/>
              <a:t>36</a:t>
            </a:fld>
            <a:endParaRPr lang="en-US"/>
          </a:p>
        </p:txBody>
      </p:sp>
    </p:spTree>
    <p:extLst>
      <p:ext uri="{BB962C8B-B14F-4D97-AF65-F5344CB8AC3E}">
        <p14:creationId xmlns:p14="http://schemas.microsoft.com/office/powerpoint/2010/main" val="28917367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dirty="0" smtClean="0"/>
              <a:t>MouseRotate</a:t>
            </a:r>
            <a:r>
              <a:rPr lang="fr-BE" baseline="0" dirty="0" smtClean="0"/>
              <a:t> : bouton gauche souris </a:t>
            </a:r>
            <a:r>
              <a:rPr lang="fr-BE" baseline="0" dirty="0" smtClean="0">
                <a:sym typeface="Wingdings" panose="05000000000000000000" pitchFamily="2" charset="2"/>
              </a:rPr>
              <a:t></a:t>
            </a:r>
            <a:r>
              <a:rPr lang="fr-BE" baseline="0" dirty="0" smtClean="0"/>
              <a:t> rotation de l’objet autour des axes X et Y</a:t>
            </a:r>
          </a:p>
          <a:p>
            <a:r>
              <a:rPr lang="fr-BE" baseline="0" dirty="0" smtClean="0"/>
              <a:t>MouseTranslate : bouton droit souris </a:t>
            </a:r>
            <a:r>
              <a:rPr lang="fr-BE" baseline="0" dirty="0" smtClean="0">
                <a:sym typeface="Wingdings" panose="05000000000000000000" pitchFamily="2" charset="2"/>
              </a:rPr>
              <a:t> </a:t>
            </a:r>
            <a:r>
              <a:rPr lang="fr-BE" baseline="0" dirty="0" smtClean="0"/>
              <a:t>translation selon les axes X et Y</a:t>
            </a:r>
          </a:p>
          <a:p>
            <a:r>
              <a:rPr lang="fr-BE" baseline="0" dirty="0" smtClean="0"/>
              <a:t>MouseZoom : alt + bouton gauche souris </a:t>
            </a:r>
            <a:r>
              <a:rPr lang="fr-BE" baseline="0" dirty="0" smtClean="0">
                <a:sym typeface="Wingdings" panose="05000000000000000000" pitchFamily="2" charset="2"/>
              </a:rPr>
              <a:t> zoom selon l’axe Z</a:t>
            </a:r>
          </a:p>
          <a:p>
            <a:r>
              <a:rPr lang="fr-BE" baseline="0" dirty="0" smtClean="0">
                <a:sym typeface="Wingdings" panose="05000000000000000000" pitchFamily="2" charset="2"/>
              </a:rPr>
              <a:t>MouseWheelZoom : roulette souris  zoom selon axe Z</a:t>
            </a:r>
            <a:endParaRPr lang="fr-BE" baseline="0" dirty="0" smtClean="0"/>
          </a:p>
          <a:p>
            <a:endParaRPr lang="fr-BE" dirty="0"/>
          </a:p>
        </p:txBody>
      </p:sp>
      <p:sp>
        <p:nvSpPr>
          <p:cNvPr id="4" name="Slide Number Placeholder 3"/>
          <p:cNvSpPr>
            <a:spLocks noGrp="1"/>
          </p:cNvSpPr>
          <p:nvPr>
            <p:ph type="sldNum" sz="quarter" idx="10"/>
          </p:nvPr>
        </p:nvSpPr>
        <p:spPr/>
        <p:txBody>
          <a:bodyPr/>
          <a:lstStyle/>
          <a:p>
            <a:fld id="{F9B9F26C-5E20-463A-A30E-4B3CD8C634F9}" type="slidenum">
              <a:rPr lang="en-US" smtClean="0"/>
              <a:t>37</a:t>
            </a:fld>
            <a:endParaRPr lang="en-US"/>
          </a:p>
        </p:txBody>
      </p:sp>
    </p:spTree>
    <p:extLst>
      <p:ext uri="{BB962C8B-B14F-4D97-AF65-F5344CB8AC3E}">
        <p14:creationId xmlns:p14="http://schemas.microsoft.com/office/powerpoint/2010/main" val="12665291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baseline="0" dirty="0" smtClean="0"/>
              <a:t>Un Behavior est le fils d’BranchGroup mais a un TransformGroup auquel il s’applique</a:t>
            </a:r>
          </a:p>
        </p:txBody>
      </p:sp>
      <p:sp>
        <p:nvSpPr>
          <p:cNvPr id="4" name="Slide Number Placeholder 3"/>
          <p:cNvSpPr>
            <a:spLocks noGrp="1"/>
          </p:cNvSpPr>
          <p:nvPr>
            <p:ph type="sldNum" sz="quarter" idx="10"/>
          </p:nvPr>
        </p:nvSpPr>
        <p:spPr/>
        <p:txBody>
          <a:bodyPr/>
          <a:lstStyle/>
          <a:p>
            <a:fld id="{F9B9F26C-5E20-463A-A30E-4B3CD8C634F9}" type="slidenum">
              <a:rPr lang="en-US" smtClean="0"/>
              <a:t>38</a:t>
            </a:fld>
            <a:endParaRPr lang="en-US"/>
          </a:p>
        </p:txBody>
      </p:sp>
    </p:spTree>
    <p:extLst>
      <p:ext uri="{BB962C8B-B14F-4D97-AF65-F5344CB8AC3E}">
        <p14:creationId xmlns:p14="http://schemas.microsoft.com/office/powerpoint/2010/main" val="27163232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baseline="0" dirty="0" smtClean="0"/>
          </a:p>
        </p:txBody>
      </p:sp>
      <p:sp>
        <p:nvSpPr>
          <p:cNvPr id="4" name="Slide Number Placeholder 3"/>
          <p:cNvSpPr>
            <a:spLocks noGrp="1"/>
          </p:cNvSpPr>
          <p:nvPr>
            <p:ph type="sldNum" sz="quarter" idx="10"/>
          </p:nvPr>
        </p:nvSpPr>
        <p:spPr/>
        <p:txBody>
          <a:bodyPr/>
          <a:lstStyle/>
          <a:p>
            <a:fld id="{F9B9F26C-5E20-463A-A30E-4B3CD8C634F9}" type="slidenum">
              <a:rPr lang="en-US" smtClean="0"/>
              <a:t>39</a:t>
            </a:fld>
            <a:endParaRPr lang="en-US"/>
          </a:p>
        </p:txBody>
      </p:sp>
    </p:spTree>
    <p:extLst>
      <p:ext uri="{BB962C8B-B14F-4D97-AF65-F5344CB8AC3E}">
        <p14:creationId xmlns:p14="http://schemas.microsoft.com/office/powerpoint/2010/main" val="3963006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L'objet de </a:t>
            </a:r>
            <a:r>
              <a:rPr lang="fr-BE" sz="1200" b="0" i="0" kern="1200" dirty="0" err="1" smtClean="0">
                <a:solidFill>
                  <a:schemeClr val="tx1"/>
                </a:solidFill>
                <a:effectLst/>
                <a:latin typeface="+mn-lt"/>
                <a:ea typeface="+mn-ea"/>
                <a:cs typeface="+mn-cs"/>
              </a:rPr>
              <a:t>GroupNode</a:t>
            </a:r>
            <a:r>
              <a:rPr lang="fr-BE" sz="1200" b="0" i="0" kern="1200" dirty="0" smtClean="0">
                <a:solidFill>
                  <a:schemeClr val="tx1"/>
                </a:solidFill>
                <a:effectLst/>
                <a:latin typeface="+mn-lt"/>
                <a:ea typeface="+mn-ea"/>
                <a:cs typeface="+mn-cs"/>
              </a:rPr>
              <a:t> est un nœud de regroupement à des fins générales. </a:t>
            </a:r>
            <a:r>
              <a:rPr lang="fr-BE" sz="1200" b="0" i="0" kern="1200" dirty="0" err="1" smtClean="0">
                <a:solidFill>
                  <a:schemeClr val="tx1"/>
                </a:solidFill>
                <a:effectLst/>
                <a:latin typeface="+mn-lt"/>
                <a:ea typeface="+mn-ea"/>
                <a:cs typeface="+mn-cs"/>
              </a:rPr>
              <a:t>GroupNode</a:t>
            </a:r>
            <a:r>
              <a:rPr lang="fr-BE" sz="1200" b="0" i="0" kern="1200" baseline="0" dirty="0" smtClean="0">
                <a:solidFill>
                  <a:schemeClr val="tx1"/>
                </a:solidFill>
                <a:effectLst/>
                <a:latin typeface="+mn-lt"/>
                <a:ea typeface="+mn-ea"/>
                <a:cs typeface="+mn-cs"/>
              </a:rPr>
              <a:t> </a:t>
            </a:r>
            <a:r>
              <a:rPr lang="fr-BE" sz="1200" b="0" i="0" kern="1200" dirty="0" smtClean="0">
                <a:solidFill>
                  <a:schemeClr val="tx1"/>
                </a:solidFill>
                <a:effectLst/>
                <a:latin typeface="+mn-lt"/>
                <a:ea typeface="+mn-ea"/>
                <a:cs typeface="+mn-cs"/>
              </a:rPr>
              <a:t>ont exactement un parent et un nombre arbitraire d'enfants qui sont rendus dans un ordre quelconque (ou en parallèle ). les enfants </a:t>
            </a:r>
            <a:r>
              <a:rPr lang="fr-BE" sz="1200" b="0" i="0" kern="1200" dirty="0" err="1" smtClean="0">
                <a:solidFill>
                  <a:schemeClr val="tx1"/>
                </a:solidFill>
                <a:effectLst/>
                <a:latin typeface="+mn-lt"/>
                <a:ea typeface="+mn-ea"/>
                <a:cs typeface="+mn-cs"/>
              </a:rPr>
              <a:t>Null</a:t>
            </a:r>
            <a:r>
              <a:rPr lang="fr-BE" sz="1200" b="0" i="0" kern="1200" dirty="0" smtClean="0">
                <a:solidFill>
                  <a:schemeClr val="tx1"/>
                </a:solidFill>
                <a:effectLst/>
                <a:latin typeface="+mn-lt"/>
                <a:ea typeface="+mn-ea"/>
                <a:cs typeface="+mn-cs"/>
              </a:rPr>
              <a:t> sont autorisés Opérations sur les objets sur les </a:t>
            </a:r>
            <a:r>
              <a:rPr lang="fr-BE" sz="1200" b="0" i="0" kern="1200" dirty="0" err="1" smtClean="0">
                <a:solidFill>
                  <a:schemeClr val="tx1"/>
                </a:solidFill>
                <a:effectLst/>
                <a:latin typeface="+mn-lt"/>
                <a:ea typeface="+mn-ea"/>
                <a:cs typeface="+mn-cs"/>
              </a:rPr>
              <a:t>groupNode</a:t>
            </a:r>
            <a:r>
              <a:rPr lang="fr-BE" sz="1200" b="0" i="0" kern="1200" baseline="0" dirty="0" smtClean="0">
                <a:solidFill>
                  <a:schemeClr val="tx1"/>
                </a:solidFill>
                <a:effectLst/>
                <a:latin typeface="+mn-lt"/>
                <a:ea typeface="+mn-ea"/>
                <a:cs typeface="+mn-cs"/>
              </a:rPr>
              <a:t> </a:t>
            </a:r>
            <a:r>
              <a:rPr lang="fr-BE" sz="1200" b="0" i="0" kern="1200" dirty="0" smtClean="0">
                <a:solidFill>
                  <a:schemeClr val="tx1"/>
                </a:solidFill>
                <a:effectLst/>
                <a:latin typeface="+mn-lt"/>
                <a:ea typeface="+mn-ea"/>
                <a:cs typeface="+mn-cs"/>
              </a:rPr>
              <a:t>comprennent l'ajout , la suppression et l'énumération des enfants du nœud Groupe . Les sous-classes de </a:t>
            </a:r>
            <a:r>
              <a:rPr lang="fr-BE" sz="1200" b="0" i="0" kern="1200" dirty="0" err="1" smtClean="0">
                <a:solidFill>
                  <a:schemeClr val="tx1"/>
                </a:solidFill>
                <a:effectLst/>
                <a:latin typeface="+mn-lt"/>
                <a:ea typeface="+mn-ea"/>
                <a:cs typeface="+mn-cs"/>
              </a:rPr>
              <a:t>noeud</a:t>
            </a:r>
            <a:r>
              <a:rPr lang="fr-BE" sz="1200" b="0" i="0" kern="1200" dirty="0" smtClean="0">
                <a:solidFill>
                  <a:schemeClr val="tx1"/>
                </a:solidFill>
                <a:effectLst/>
                <a:latin typeface="+mn-lt"/>
                <a:ea typeface="+mn-ea"/>
                <a:cs typeface="+mn-cs"/>
              </a:rPr>
              <a:t> Group ajouter une sémantique supplémentaire </a:t>
            </a:r>
          </a:p>
          <a:p>
            <a:r>
              <a:rPr lang="fr-BE" dirty="0" smtClean="0"/>
              <a:t/>
            </a:r>
            <a:br>
              <a:rPr lang="fr-BE" dirty="0" smtClean="0"/>
            </a:br>
            <a:r>
              <a:rPr lang="fr-BE" sz="1200" b="0" i="0" kern="1200" dirty="0" smtClean="0">
                <a:solidFill>
                  <a:schemeClr val="tx1"/>
                </a:solidFill>
                <a:effectLst/>
                <a:latin typeface="+mn-lt"/>
                <a:ea typeface="+mn-ea"/>
                <a:cs typeface="+mn-cs"/>
              </a:rPr>
              <a:t>Le </a:t>
            </a:r>
            <a:r>
              <a:rPr lang="fr-BE" sz="1200" b="0" i="0" kern="1200" dirty="0" err="1" smtClean="0">
                <a:solidFill>
                  <a:schemeClr val="tx1"/>
                </a:solidFill>
                <a:effectLst/>
                <a:latin typeface="+mn-lt"/>
                <a:ea typeface="+mn-ea"/>
                <a:cs typeface="+mn-cs"/>
              </a:rPr>
              <a:t>BranchGroup</a:t>
            </a:r>
            <a:r>
              <a:rPr lang="fr-BE" sz="1200" b="0" i="0" kern="1200" dirty="0" smtClean="0">
                <a:solidFill>
                  <a:schemeClr val="tx1"/>
                </a:solidFill>
                <a:effectLst/>
                <a:latin typeface="+mn-lt"/>
                <a:ea typeface="+mn-ea"/>
                <a:cs typeface="+mn-cs"/>
              </a:rPr>
              <a:t> sert de pointeur à la racine d'une branche de graphe de scène ; objets </a:t>
            </a:r>
            <a:r>
              <a:rPr lang="fr-BE" sz="1200" b="0" i="0" kern="1200" dirty="0" err="1" smtClean="0">
                <a:solidFill>
                  <a:schemeClr val="tx1"/>
                </a:solidFill>
                <a:effectLst/>
                <a:latin typeface="+mn-lt"/>
                <a:ea typeface="+mn-ea"/>
                <a:cs typeface="+mn-cs"/>
              </a:rPr>
              <a:t>BranchGroup</a:t>
            </a:r>
            <a:r>
              <a:rPr lang="fr-BE" sz="1200" b="0" i="0" kern="1200" dirty="0" smtClean="0">
                <a:solidFill>
                  <a:schemeClr val="tx1"/>
                </a:solidFill>
                <a:effectLst/>
                <a:latin typeface="+mn-lt"/>
                <a:ea typeface="+mn-ea"/>
                <a:cs typeface="+mn-cs"/>
              </a:rPr>
              <a:t> sont les seuls objets qui peuvent être insérés dans le jeu de paramètres régionaux d'objets</a:t>
            </a:r>
          </a:p>
          <a:p>
            <a:endParaRPr lang="fr-BE" sz="1200" b="0" i="0" kern="1200" dirty="0" smtClean="0">
              <a:solidFill>
                <a:schemeClr val="tx1"/>
              </a:solidFill>
              <a:effectLst/>
              <a:latin typeface="+mn-lt"/>
              <a:ea typeface="+mn-ea"/>
              <a:cs typeface="+mn-cs"/>
            </a:endParaRPr>
          </a:p>
          <a:p>
            <a:r>
              <a:rPr lang="fr-FR" dirty="0" smtClean="0"/>
              <a:t>Le </a:t>
            </a:r>
            <a:r>
              <a:rPr lang="fr-FR" dirty="0" err="1" smtClean="0"/>
              <a:t>noeud</a:t>
            </a:r>
            <a:r>
              <a:rPr lang="fr-FR" dirty="0" smtClean="0"/>
              <a:t> </a:t>
            </a:r>
            <a:r>
              <a:rPr lang="fr-FR" dirty="0" err="1" smtClean="0"/>
              <a:t>TransformGroup</a:t>
            </a:r>
            <a:r>
              <a:rPr lang="fr-FR" dirty="0" smtClean="0"/>
              <a:t> spécifie une transformation spatiale unique , via un objet Transform3D , qui peut positionner , orienter , et l'échelle de tous ses enfants .</a:t>
            </a:r>
            <a:endParaRPr lang="fr-BE" sz="1200" b="0" i="0" kern="1200" dirty="0" smtClean="0">
              <a:solidFill>
                <a:schemeClr val="tx1"/>
              </a:solidFill>
              <a:effectLst/>
              <a:latin typeface="+mn-lt"/>
              <a:ea typeface="+mn-ea"/>
              <a:cs typeface="+mn-cs"/>
            </a:endParaRPr>
          </a:p>
          <a:p>
            <a:endParaRPr lang="fr-BE" sz="1200" b="0" i="0" kern="1200" dirty="0" smtClean="0">
              <a:solidFill>
                <a:schemeClr val="tx1"/>
              </a:solidFill>
              <a:effectLst/>
              <a:latin typeface="+mn-lt"/>
              <a:ea typeface="+mn-ea"/>
              <a:cs typeface="+mn-cs"/>
            </a:endParaRPr>
          </a:p>
          <a:p>
            <a:endParaRPr lang="fr-BE" sz="1200" b="0" i="0" kern="1200" dirty="0" smtClean="0">
              <a:solidFill>
                <a:schemeClr val="tx1"/>
              </a:solidFill>
              <a:effectLst/>
              <a:latin typeface="+mn-lt"/>
              <a:ea typeface="+mn-ea"/>
              <a:cs typeface="+mn-cs"/>
            </a:endParaRPr>
          </a:p>
          <a:p>
            <a:endParaRPr lang="fr-BE" sz="1200" b="0" i="0" kern="1200" dirty="0" smtClean="0">
              <a:solidFill>
                <a:schemeClr val="tx1"/>
              </a:solidFill>
              <a:effectLst/>
              <a:latin typeface="+mn-lt"/>
              <a:ea typeface="+mn-ea"/>
              <a:cs typeface="+mn-cs"/>
            </a:endParaRP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9</a:t>
            </a:fld>
            <a:endParaRPr lang="en-US"/>
          </a:p>
        </p:txBody>
      </p:sp>
    </p:spTree>
    <p:extLst>
      <p:ext uri="{BB962C8B-B14F-4D97-AF65-F5344CB8AC3E}">
        <p14:creationId xmlns:p14="http://schemas.microsoft.com/office/powerpoint/2010/main" val="1159131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smtClean="0"/>
              <a:t/>
            </a:r>
            <a:br>
              <a:rPr lang="fr-BE" dirty="0" smtClean="0"/>
            </a:br>
            <a:r>
              <a:rPr lang="fr-BE" sz="1200" b="0" i="0" kern="1200" dirty="0" smtClean="0">
                <a:solidFill>
                  <a:schemeClr val="tx1"/>
                </a:solidFill>
                <a:effectLst/>
                <a:latin typeface="+mn-lt"/>
                <a:ea typeface="+mn-ea"/>
                <a:cs typeface="+mn-cs"/>
              </a:rPr>
              <a:t>L'objet Apparence définit tous les états de rendu qui peut être défini comme un objet composant d'un nœud</a:t>
            </a:r>
            <a:r>
              <a:rPr lang="fr-BE" sz="1200" b="0" i="0" kern="1200" baseline="0" dirty="0" smtClean="0">
                <a:solidFill>
                  <a:schemeClr val="tx1"/>
                </a:solidFill>
                <a:effectLst/>
                <a:latin typeface="+mn-lt"/>
                <a:ea typeface="+mn-ea"/>
                <a:cs typeface="+mn-cs"/>
              </a:rPr>
              <a:t> </a:t>
            </a:r>
            <a:r>
              <a:rPr lang="fr-BE" sz="1200" b="0" i="0" kern="1200" dirty="0" smtClean="0">
                <a:solidFill>
                  <a:schemeClr val="tx1"/>
                </a:solidFill>
                <a:effectLst/>
                <a:latin typeface="+mn-lt"/>
                <a:ea typeface="+mn-ea"/>
                <a:cs typeface="+mn-cs"/>
              </a:rPr>
              <a:t>Shape3D . L'état de rendu comprend.</a:t>
            </a:r>
          </a:p>
          <a:p>
            <a:endParaRPr lang="fr-BE" dirty="0" smtClean="0"/>
          </a:p>
          <a:p>
            <a:r>
              <a:rPr lang="fr-BE" dirty="0" smtClean="0"/>
              <a:t/>
            </a:r>
            <a:br>
              <a:rPr lang="fr-BE" dirty="0" smtClean="0"/>
            </a:br>
            <a:r>
              <a:rPr lang="fr-BE" sz="1200" b="0" i="0" kern="1200" dirty="0" smtClean="0">
                <a:solidFill>
                  <a:schemeClr val="tx1"/>
                </a:solidFill>
                <a:effectLst/>
                <a:latin typeface="+mn-lt"/>
                <a:ea typeface="+mn-ea"/>
                <a:cs typeface="+mn-cs"/>
              </a:rPr>
              <a:t>Le nœud feuille Light est une classe abstraite qui définit un ensemble de paramètres communs à tous les types de lumière. Ces paramètres incluent la couleur de la lumière , un drapeau activer , et une région d'influence dans lequel ce </a:t>
            </a:r>
            <a:r>
              <a:rPr lang="fr-BE" sz="1200" b="0" i="0" kern="1200" dirty="0" err="1" smtClean="0">
                <a:solidFill>
                  <a:schemeClr val="tx1"/>
                </a:solidFill>
                <a:effectLst/>
                <a:latin typeface="+mn-lt"/>
                <a:ea typeface="+mn-ea"/>
                <a:cs typeface="+mn-cs"/>
              </a:rPr>
              <a:t>noeud</a:t>
            </a:r>
            <a:r>
              <a:rPr lang="fr-BE" sz="1200" b="0" i="0" kern="1200" dirty="0" smtClean="0">
                <a:solidFill>
                  <a:schemeClr val="tx1"/>
                </a:solidFill>
                <a:effectLst/>
                <a:latin typeface="+mn-lt"/>
                <a:ea typeface="+mn-ea"/>
                <a:cs typeface="+mn-cs"/>
              </a:rPr>
              <a:t> Light est actif. Un nœud de lumière contient également une liste de nœuds du groupe qui spécifie la portée hiérarchique de cette Lumière . Si la liste de champ est vide , le </a:t>
            </a:r>
            <a:r>
              <a:rPr lang="fr-BE" sz="1200" b="0" i="0" kern="1200" dirty="0" err="1" smtClean="0">
                <a:solidFill>
                  <a:schemeClr val="tx1"/>
                </a:solidFill>
                <a:effectLst/>
                <a:latin typeface="+mn-lt"/>
                <a:ea typeface="+mn-ea"/>
                <a:cs typeface="+mn-cs"/>
              </a:rPr>
              <a:t>noeud</a:t>
            </a:r>
            <a:r>
              <a:rPr lang="fr-BE" sz="1200" b="0" i="0" kern="1200" dirty="0" smtClean="0">
                <a:solidFill>
                  <a:schemeClr val="tx1"/>
                </a:solidFill>
                <a:effectLst/>
                <a:latin typeface="+mn-lt"/>
                <a:ea typeface="+mn-ea"/>
                <a:cs typeface="+mn-cs"/>
              </a:rPr>
              <a:t> lumière a univers portée : tous les </a:t>
            </a:r>
            <a:r>
              <a:rPr lang="fr-BE" sz="1200" b="0" i="0" kern="1200" dirty="0" err="1" smtClean="0">
                <a:solidFill>
                  <a:schemeClr val="tx1"/>
                </a:solidFill>
                <a:effectLst/>
                <a:latin typeface="+mn-lt"/>
                <a:ea typeface="+mn-ea"/>
                <a:cs typeface="+mn-cs"/>
              </a:rPr>
              <a:t>noeuds</a:t>
            </a:r>
            <a:r>
              <a:rPr lang="fr-BE" sz="1200" b="0" i="0" kern="1200" dirty="0" smtClean="0">
                <a:solidFill>
                  <a:schemeClr val="tx1"/>
                </a:solidFill>
                <a:effectLst/>
                <a:latin typeface="+mn-lt"/>
                <a:ea typeface="+mn-ea"/>
                <a:cs typeface="+mn-cs"/>
              </a:rPr>
              <a:t> dans la région d'influence sont affectés par ce nœud Lumière. Si la liste de la portée est non vide , seuls les nœuds feuilles sous les nœuds du groupe dans la liste de la portée sont affectées par ce nœud Light ( sous réserve des limites qui influent ) .</a:t>
            </a:r>
          </a:p>
          <a:p>
            <a:endParaRPr lang="fr-BE" sz="1200" b="0" i="0" kern="1200" dirty="0" smtClean="0">
              <a:solidFill>
                <a:schemeClr val="tx1"/>
              </a:solidFill>
              <a:effectLst/>
              <a:latin typeface="+mn-lt"/>
              <a:ea typeface="+mn-ea"/>
              <a:cs typeface="+mn-cs"/>
            </a:endParaRPr>
          </a:p>
          <a:p>
            <a:r>
              <a:rPr lang="fr-BE" dirty="0" smtClean="0"/>
              <a:t/>
            </a:r>
            <a:br>
              <a:rPr lang="fr-BE" dirty="0" smtClean="0"/>
            </a:br>
            <a:r>
              <a:rPr lang="fr-BE" sz="1200" b="0" i="0" kern="1200" dirty="0" smtClean="0">
                <a:solidFill>
                  <a:schemeClr val="tx1"/>
                </a:solidFill>
                <a:effectLst/>
                <a:latin typeface="+mn-lt"/>
                <a:ea typeface="+mn-ea"/>
                <a:cs typeface="+mn-cs"/>
              </a:rPr>
              <a:t>L'objet de texture est un objet composant d'un objet </a:t>
            </a:r>
            <a:r>
              <a:rPr lang="fr-BE" sz="1200" b="0" i="0" kern="1200" dirty="0" err="1" smtClean="0">
                <a:solidFill>
                  <a:schemeClr val="tx1"/>
                </a:solidFill>
                <a:effectLst/>
                <a:latin typeface="+mn-lt"/>
                <a:ea typeface="+mn-ea"/>
                <a:cs typeface="+mn-cs"/>
              </a:rPr>
              <a:t>Appearence</a:t>
            </a:r>
            <a:r>
              <a:rPr lang="fr-BE" sz="1200" b="0" i="0" kern="1200" dirty="0" smtClean="0">
                <a:solidFill>
                  <a:schemeClr val="tx1"/>
                </a:solidFill>
                <a:effectLst/>
                <a:latin typeface="+mn-lt"/>
                <a:ea typeface="+mn-ea"/>
                <a:cs typeface="+mn-cs"/>
              </a:rPr>
              <a:t> qui définit les propriétés de texture utilisés lors de mappage de texture est activée . objet Texture est une classe abstraite et tous les objets de texture doit être créée soit comme un objet ou d'un objet Texture2D Texture3D .</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10</a:t>
            </a:fld>
            <a:endParaRPr lang="en-US"/>
          </a:p>
        </p:txBody>
      </p:sp>
    </p:spTree>
    <p:extLst>
      <p:ext uri="{BB962C8B-B14F-4D97-AF65-F5344CB8AC3E}">
        <p14:creationId xmlns:p14="http://schemas.microsoft.com/office/powerpoint/2010/main" val="1233030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err="1" smtClean="0">
                <a:solidFill>
                  <a:schemeClr val="tx1"/>
                </a:solidFill>
              </a:rPr>
              <a:t>VirtualUniverse</a:t>
            </a:r>
            <a:r>
              <a:rPr lang="fr-BE" dirty="0" smtClean="0">
                <a:solidFill>
                  <a:schemeClr val="tx1"/>
                </a:solidFill>
              </a:rPr>
              <a:t>: Racine d'un graphe de scène. Une application peut contenir plusieurs "Univers Virtuels".</a:t>
            </a:r>
          </a:p>
          <a:p>
            <a:r>
              <a:rPr lang="fr-BE" dirty="0" smtClean="0">
                <a:solidFill>
                  <a:schemeClr val="tx1"/>
                </a:solidFill>
              </a:rPr>
              <a:t>Locale: </a:t>
            </a:r>
            <a:r>
              <a:rPr lang="fr-BE" sz="1200" b="0" i="0" kern="1200" dirty="0" smtClean="0">
                <a:solidFill>
                  <a:schemeClr val="tx1"/>
                </a:solidFill>
                <a:effectLst/>
                <a:latin typeface="+mn-lt"/>
                <a:ea typeface="+mn-ea"/>
                <a:cs typeface="+mn-cs"/>
              </a:rPr>
              <a:t>Définit d'une position en haute-résolution dans un </a:t>
            </a:r>
            <a:r>
              <a:rPr lang="fr-BE" sz="1200" b="0" i="0" kern="1200" dirty="0" err="1" smtClean="0">
                <a:solidFill>
                  <a:schemeClr val="tx1"/>
                </a:solidFill>
                <a:effectLst/>
                <a:latin typeface="+mn-lt"/>
                <a:ea typeface="+mn-ea"/>
                <a:cs typeface="+mn-cs"/>
              </a:rPr>
              <a:t>VirtualUniverse</a:t>
            </a:r>
            <a:r>
              <a:rPr lang="fr-BE" sz="1200" b="0" i="0" kern="1200" dirty="0" smtClean="0">
                <a:solidFill>
                  <a:schemeClr val="tx1"/>
                </a:solidFill>
                <a:effectLst/>
                <a:latin typeface="+mn-lt"/>
                <a:ea typeface="+mn-ea"/>
                <a:cs typeface="+mn-cs"/>
              </a:rPr>
              <a:t>. Container pour un ensemble de sous-graphes enracinés en cette position.</a:t>
            </a:r>
          </a:p>
          <a:p>
            <a:r>
              <a:rPr lang="fr-BE" sz="1200" b="0" i="0" kern="1200" dirty="0" smtClean="0">
                <a:solidFill>
                  <a:schemeClr val="tx1"/>
                </a:solidFill>
                <a:effectLst/>
                <a:latin typeface="+mn-lt"/>
                <a:ea typeface="+mn-ea"/>
                <a:cs typeface="+mn-cs"/>
              </a:rPr>
              <a:t>Objets dans un objet Locale définis en utilisant des coordonnées double-précision relativement à l'origine de cet objet (définition du système de coordonnées du monde virtuel pour cet objet Locale).</a:t>
            </a:r>
          </a:p>
          <a:p>
            <a:r>
              <a:rPr lang="fr-BE" sz="1200" b="0" i="0" kern="1200" dirty="0" smtClean="0">
                <a:solidFill>
                  <a:schemeClr val="tx1"/>
                </a:solidFill>
                <a:effectLst/>
                <a:latin typeface="+mn-lt"/>
                <a:ea typeface="+mn-ea"/>
                <a:cs typeface="+mn-cs"/>
              </a:rPr>
              <a:t>Méthodes set et </a:t>
            </a:r>
            <a:r>
              <a:rPr lang="fr-BE" sz="1200" b="0" i="0" kern="1200" dirty="0" err="1" smtClean="0">
                <a:solidFill>
                  <a:schemeClr val="tx1"/>
                </a:solidFill>
                <a:effectLst/>
                <a:latin typeface="+mn-lt"/>
                <a:ea typeface="+mn-ea"/>
                <a:cs typeface="+mn-cs"/>
              </a:rPr>
              <a:t>get</a:t>
            </a:r>
            <a:r>
              <a:rPr lang="fr-BE" sz="1200" b="0" i="0" kern="1200" dirty="0" smtClean="0">
                <a:solidFill>
                  <a:schemeClr val="tx1"/>
                </a:solidFill>
                <a:effectLst/>
                <a:latin typeface="+mn-lt"/>
                <a:ea typeface="+mn-ea"/>
                <a:cs typeface="+mn-cs"/>
              </a:rPr>
              <a:t> nécessaires à la configuration des coordonnées haute-résolution.</a:t>
            </a:r>
          </a:p>
          <a:p>
            <a:r>
              <a:rPr lang="fr-BE" sz="1200" b="0" i="0" kern="1200" dirty="0" smtClean="0">
                <a:solidFill>
                  <a:schemeClr val="tx1"/>
                </a:solidFill>
                <a:effectLst/>
                <a:latin typeface="+mn-lt"/>
                <a:ea typeface="+mn-ea"/>
                <a:cs typeface="+mn-cs"/>
              </a:rPr>
              <a:t>Méthodes pour ajouter, retirer et énumérer les graphes branches contenus</a:t>
            </a:r>
          </a:p>
          <a:p>
            <a:pPr marL="0" marR="0" indent="0" algn="l" defTabSz="914400" rtl="0" eaLnBrk="1" fontAlgn="auto" latinLnBrk="0" hangingPunct="1">
              <a:lnSpc>
                <a:spcPct val="100000"/>
              </a:lnSpc>
              <a:spcBef>
                <a:spcPts val="0"/>
              </a:spcBef>
              <a:spcAft>
                <a:spcPts val="0"/>
              </a:spcAft>
              <a:buClrTx/>
              <a:buSzTx/>
              <a:buFontTx/>
              <a:buNone/>
              <a:tabLst/>
              <a:defRPr/>
            </a:pPr>
            <a:r>
              <a:rPr lang="fr-BE" sz="1200" b="1" i="0" kern="1200" dirty="0" smtClean="0">
                <a:solidFill>
                  <a:schemeClr val="tx1"/>
                </a:solidFill>
                <a:effectLst/>
                <a:latin typeface="+mn-lt"/>
                <a:ea typeface="+mn-ea"/>
                <a:cs typeface="+mn-cs"/>
                <a:hlinkClick r:id="rId3"/>
              </a:rPr>
              <a:t>BranchGroup</a:t>
            </a:r>
            <a:r>
              <a:rPr lang="fr-BE" sz="1200" b="0" i="0" kern="1200" dirty="0" smtClean="0">
                <a:solidFill>
                  <a:schemeClr val="tx1"/>
                </a:solidFill>
                <a:effectLst/>
                <a:latin typeface="+mn-lt"/>
                <a:ea typeface="+mn-ea"/>
                <a:cs typeface="+mn-cs"/>
              </a:rPr>
              <a:t>: Pointeur sur la racine d'une branche d'un graphe de scène. Insertion possible seulement dans l'ensemble des racines associé à un objet Locale.</a:t>
            </a:r>
          </a:p>
          <a:p>
            <a:pPr marL="0" marR="0" indent="0" algn="l" defTabSz="914400" rtl="0" eaLnBrk="1" fontAlgn="auto" latinLnBrk="0" hangingPunct="1">
              <a:lnSpc>
                <a:spcPct val="100000"/>
              </a:lnSpc>
              <a:spcBef>
                <a:spcPts val="0"/>
              </a:spcBef>
              <a:spcAft>
                <a:spcPts val="0"/>
              </a:spcAft>
              <a:buClrTx/>
              <a:buSzTx/>
              <a:buFontTx/>
              <a:buNone/>
              <a:tabLst/>
              <a:defRPr/>
            </a:pPr>
            <a:r>
              <a:rPr lang="fr-BE" sz="1200" b="1" i="0" kern="1200" dirty="0" err="1" smtClean="0">
                <a:solidFill>
                  <a:schemeClr val="tx1"/>
                </a:solidFill>
                <a:effectLst/>
                <a:latin typeface="+mn-lt"/>
                <a:ea typeface="+mn-ea"/>
                <a:cs typeface="+mn-cs"/>
                <a:hlinkClick r:id="rId4"/>
              </a:rPr>
              <a:t>TransformGroup</a:t>
            </a:r>
            <a:r>
              <a:rPr lang="fr-BE" sz="1200" b="0" i="0" kern="1200" dirty="0" smtClean="0">
                <a:solidFill>
                  <a:schemeClr val="tx1"/>
                </a:solidFill>
                <a:effectLst/>
                <a:latin typeface="+mn-lt"/>
                <a:ea typeface="+mn-ea"/>
                <a:cs typeface="+mn-cs"/>
              </a:rPr>
              <a:t>: Un nœud Group qui contient une transformation de classe Transform3D appliquée à chacun de ses fils avant son traitement.</a:t>
            </a:r>
          </a:p>
          <a:p>
            <a:pPr marL="0" marR="0" indent="0" algn="l" defTabSz="914400" rtl="0" eaLnBrk="1" fontAlgn="auto" latinLnBrk="0" hangingPunct="1">
              <a:lnSpc>
                <a:spcPct val="100000"/>
              </a:lnSpc>
              <a:spcBef>
                <a:spcPts val="0"/>
              </a:spcBef>
              <a:spcAft>
                <a:spcPts val="0"/>
              </a:spcAft>
              <a:buClrTx/>
              <a:buSzTx/>
              <a:buFontTx/>
              <a:buNone/>
              <a:tabLst/>
              <a:defRPr/>
            </a:pPr>
            <a:endParaRPr lang="fr-BE" sz="1200" b="0" i="0" kern="1200" dirty="0" smtClean="0">
              <a:solidFill>
                <a:schemeClr val="tx1"/>
              </a:solidFill>
              <a:effectLst/>
              <a:latin typeface="+mn-lt"/>
              <a:ea typeface="+mn-ea"/>
              <a:cs typeface="+mn-cs"/>
            </a:endParaRPr>
          </a:p>
          <a:p>
            <a:endParaRPr lang="fr-BE" sz="1200" b="0" i="0" kern="1200" dirty="0" smtClean="0">
              <a:solidFill>
                <a:schemeClr val="tx1"/>
              </a:solidFill>
              <a:effectLst/>
              <a:latin typeface="+mn-lt"/>
              <a:ea typeface="+mn-ea"/>
              <a:cs typeface="+mn-cs"/>
            </a:endParaRPr>
          </a:p>
          <a:p>
            <a:endParaRPr lang="fr-BE" dirty="0" smtClean="0"/>
          </a:p>
          <a:p>
            <a:endParaRPr lang="fr-BE" dirty="0" smtClean="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12</a:t>
            </a:fld>
            <a:endParaRPr lang="en-US"/>
          </a:p>
        </p:txBody>
      </p:sp>
    </p:spTree>
    <p:extLst>
      <p:ext uri="{BB962C8B-B14F-4D97-AF65-F5344CB8AC3E}">
        <p14:creationId xmlns:p14="http://schemas.microsoft.com/office/powerpoint/2010/main" val="1652654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 </a:t>
            </a:r>
          </a:p>
          <a:p>
            <a:r>
              <a:rPr lang="fr-BE" sz="1200" b="0" i="0" kern="1200" dirty="0" smtClean="0">
                <a:solidFill>
                  <a:schemeClr val="tx1"/>
                </a:solidFill>
                <a:effectLst/>
                <a:latin typeface="+mn-lt"/>
                <a:ea typeface="+mn-ea"/>
                <a:cs typeface="+mn-cs"/>
              </a:rPr>
              <a:t>Voici un autre exemple d'arbre correspondant à une scène 3D affichant un objet ayant subi deux transformations géométriques au préalable. Nous verrons dans le chapitre consacré aux </a:t>
            </a:r>
            <a:r>
              <a:rPr lang="fr-BE" sz="1200" b="0" i="0" kern="1200" dirty="0" smtClean="0">
                <a:solidFill>
                  <a:schemeClr val="tx1"/>
                </a:solidFill>
                <a:effectLst/>
                <a:latin typeface="+mn-lt"/>
                <a:ea typeface="+mn-ea"/>
                <a:cs typeface="+mn-cs"/>
                <a:hlinkClick r:id="rId3"/>
              </a:rPr>
              <a:t>transformations</a:t>
            </a:r>
            <a:r>
              <a:rPr lang="fr-BE" sz="1200" b="0" i="0" kern="1200" dirty="0" smtClean="0">
                <a:solidFill>
                  <a:schemeClr val="tx1"/>
                </a:solidFill>
                <a:effectLst/>
                <a:latin typeface="+mn-lt"/>
                <a:ea typeface="+mn-ea"/>
                <a:cs typeface="+mn-cs"/>
              </a:rPr>
              <a:t> que celles - ci sont toujours appliquées dans un ordre bien précis : de la feuille vers la racine. Dans notre exemple, c'est la translation qui est d'abord appliquée à l'objet </a:t>
            </a:r>
            <a:r>
              <a:rPr lang="fr-BE" sz="1200" b="0" i="0" kern="1200" dirty="0" err="1" smtClean="0">
                <a:solidFill>
                  <a:schemeClr val="tx1"/>
                </a:solidFill>
                <a:effectLst/>
                <a:latin typeface="+mn-lt"/>
                <a:ea typeface="+mn-ea"/>
                <a:cs typeface="+mn-cs"/>
              </a:rPr>
              <a:t>ColorCube</a:t>
            </a:r>
            <a:r>
              <a:rPr lang="fr-BE" sz="1200" b="0" i="0" kern="1200" dirty="0" smtClean="0">
                <a:solidFill>
                  <a:schemeClr val="tx1"/>
                </a:solidFill>
                <a:effectLst/>
                <a:latin typeface="+mn-lt"/>
                <a:ea typeface="+mn-ea"/>
                <a:cs typeface="+mn-cs"/>
              </a:rPr>
              <a:t> puis la rotation ensuite. L'ordre d'exécution des transformations est primordial car nous n'obtiendrions pas du tout le même résultat si la rotation était appliquée en premier :</a:t>
            </a: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13</a:t>
            </a:fld>
            <a:endParaRPr lang="en-US"/>
          </a:p>
        </p:txBody>
      </p:sp>
    </p:spTree>
    <p:extLst>
      <p:ext uri="{BB962C8B-B14F-4D97-AF65-F5344CB8AC3E}">
        <p14:creationId xmlns:p14="http://schemas.microsoft.com/office/powerpoint/2010/main" val="662840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La classe BranchGroup possède une méthode compile(). L'appel de cette méthode convertit toute la branche de l'arbre située sous le nœud BranchGroup en une représentation interne qui est optimisée pour le moteur de rendu afin d'avoir un affichage rapide. Les optimisations effectuées par cette méthode compile() sont multiples, l'une d'entre elles consiste à transformer plusieurs nœuds de type </a:t>
            </a:r>
            <a:r>
              <a:rPr lang="fr-BE" sz="1200" b="0" i="0" kern="1200" dirty="0" err="1" smtClean="0">
                <a:solidFill>
                  <a:schemeClr val="tx1"/>
                </a:solidFill>
                <a:effectLst/>
                <a:latin typeface="+mn-lt"/>
                <a:ea typeface="+mn-ea"/>
                <a:cs typeface="+mn-cs"/>
              </a:rPr>
              <a:t>TransformGroup</a:t>
            </a:r>
            <a:r>
              <a:rPr lang="fr-BE" sz="1200" b="0" i="0" kern="1200" dirty="0" smtClean="0">
                <a:solidFill>
                  <a:schemeClr val="tx1"/>
                </a:solidFill>
                <a:effectLst/>
                <a:latin typeface="+mn-lt"/>
                <a:ea typeface="+mn-ea"/>
                <a:cs typeface="+mn-cs"/>
              </a:rPr>
              <a:t> consécutifs en une seul objet </a:t>
            </a:r>
            <a:r>
              <a:rPr lang="fr-BE" sz="1200" b="0" i="0" kern="1200" dirty="0" err="1" smtClean="0">
                <a:solidFill>
                  <a:schemeClr val="tx1"/>
                </a:solidFill>
                <a:effectLst/>
                <a:latin typeface="+mn-lt"/>
                <a:ea typeface="+mn-ea"/>
                <a:cs typeface="+mn-cs"/>
              </a:rPr>
              <a:t>TransformGroup</a:t>
            </a:r>
            <a:r>
              <a:rPr lang="fr-BE" sz="1200" b="0" i="0" kern="1200" dirty="0" smtClean="0">
                <a:solidFill>
                  <a:schemeClr val="tx1"/>
                </a:solidFill>
                <a:effectLst/>
                <a:latin typeface="+mn-lt"/>
                <a:ea typeface="+mn-ea"/>
                <a:cs typeface="+mn-cs"/>
              </a:rPr>
              <a:t>. La transformation 3D résultante n'en sera que plus performante :</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14</a:t>
            </a:fld>
            <a:endParaRPr lang="en-US"/>
          </a:p>
        </p:txBody>
      </p:sp>
    </p:spTree>
    <p:extLst>
      <p:ext uri="{BB962C8B-B14F-4D97-AF65-F5344CB8AC3E}">
        <p14:creationId xmlns:p14="http://schemas.microsoft.com/office/powerpoint/2010/main" val="885670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15</a:t>
            </a:fld>
            <a:endParaRPr lang="en-US"/>
          </a:p>
        </p:txBody>
      </p:sp>
    </p:spTree>
    <p:extLst>
      <p:ext uri="{BB962C8B-B14F-4D97-AF65-F5344CB8AC3E}">
        <p14:creationId xmlns:p14="http://schemas.microsoft.com/office/powerpoint/2010/main" val="1095302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err="1" smtClean="0">
                <a:solidFill>
                  <a:schemeClr val="tx1"/>
                </a:solidFill>
                <a:effectLst/>
                <a:latin typeface="+mn-lt"/>
                <a:ea typeface="+mn-ea"/>
                <a:cs typeface="+mn-cs"/>
              </a:rPr>
              <a:t>Immediate</a:t>
            </a:r>
            <a:r>
              <a:rPr lang="fr-BE" sz="1200" b="0" i="0" kern="1200" dirty="0" smtClean="0">
                <a:solidFill>
                  <a:schemeClr val="tx1"/>
                </a:solidFill>
                <a:effectLst/>
                <a:latin typeface="+mn-lt"/>
                <a:ea typeface="+mn-ea"/>
                <a:cs typeface="+mn-cs"/>
              </a:rPr>
              <a:t> mode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Permet d'utiliser ou non la structure graphe de scène inhérente à l'API Java 3D.</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Maximum de flexibilité au prix d'une moins bonne vitesse de rendu.</a:t>
            </a:r>
          </a:p>
          <a:p>
            <a:r>
              <a:rPr lang="fr-BE" sz="1200" b="0" i="0" kern="1200" dirty="0" err="1" smtClean="0">
                <a:solidFill>
                  <a:schemeClr val="tx1"/>
                </a:solidFill>
                <a:effectLst/>
                <a:latin typeface="+mn-lt"/>
                <a:ea typeface="+mn-ea"/>
                <a:cs typeface="+mn-cs"/>
              </a:rPr>
              <a:t>Retained</a:t>
            </a:r>
            <a:r>
              <a:rPr lang="fr-BE" sz="1200" b="0" i="0" kern="1200" dirty="0" smtClean="0">
                <a:solidFill>
                  <a:schemeClr val="tx1"/>
                </a:solidFill>
                <a:effectLst/>
                <a:latin typeface="+mn-lt"/>
                <a:ea typeface="+mn-ea"/>
                <a:cs typeface="+mn-cs"/>
              </a:rPr>
              <a:t> mode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Tous les objets définis dans le graphe de scène accessibles et manipulables (création, destruction, ...) par programme, par sélection, ...</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Optimisation de la vitesse de rendu par réalisation automatique d'optimisations par Java3D (opération possible car Java 3D connaît ce que le programmeur a réalisé).</a:t>
            </a:r>
          </a:p>
          <a:p>
            <a:r>
              <a:rPr lang="fr-BE" sz="1200" b="0" i="0" kern="1200" dirty="0" err="1" smtClean="0">
                <a:solidFill>
                  <a:schemeClr val="tx1"/>
                </a:solidFill>
                <a:effectLst/>
                <a:latin typeface="+mn-lt"/>
                <a:ea typeface="+mn-ea"/>
                <a:cs typeface="+mn-cs"/>
              </a:rPr>
              <a:t>Compiled-Retained</a:t>
            </a:r>
            <a:r>
              <a:rPr lang="fr-BE" sz="1200" b="0" i="0" kern="1200" dirty="0" smtClean="0">
                <a:solidFill>
                  <a:schemeClr val="tx1"/>
                </a:solidFill>
                <a:effectLst/>
                <a:latin typeface="+mn-lt"/>
                <a:ea typeface="+mn-ea"/>
                <a:cs typeface="+mn-cs"/>
              </a:rPr>
              <a:t> mode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Meilleures performances de rendu par optimisation poussée, mais perte de la flexibilité de programmation liée aux possibilités d'accès et de modification des objets.</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Conservation d'un accès aux objets via les </a:t>
            </a:r>
            <a:r>
              <a:rPr lang="fr-BE" sz="1200" b="0" i="0" kern="1200" dirty="0" err="1" smtClean="0">
                <a:solidFill>
                  <a:schemeClr val="tx1"/>
                </a:solidFill>
                <a:effectLst/>
                <a:latin typeface="+mn-lt"/>
                <a:ea typeface="+mn-ea"/>
                <a:cs typeface="+mn-cs"/>
              </a:rPr>
              <a:t>capability</a:t>
            </a:r>
            <a:r>
              <a:rPr lang="fr-BE" sz="1200" b="0" i="0" kern="1200" dirty="0" smtClean="0">
                <a:solidFill>
                  <a:schemeClr val="tx1"/>
                </a:solidFill>
                <a:effectLst/>
                <a:latin typeface="+mn-lt"/>
                <a:ea typeface="+mn-ea"/>
                <a:cs typeface="+mn-cs"/>
              </a:rPr>
              <a:t> flags</a:t>
            </a: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16</a:t>
            </a:fld>
            <a:endParaRPr lang="en-US"/>
          </a:p>
        </p:txBody>
      </p:sp>
    </p:spTree>
    <p:extLst>
      <p:ext uri="{BB962C8B-B14F-4D97-AF65-F5344CB8AC3E}">
        <p14:creationId xmlns:p14="http://schemas.microsoft.com/office/powerpoint/2010/main" val="41113388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3581705"/>
            <a:ext cx="8093365" cy="1679755"/>
          </a:xfrm>
          <a:effectLst/>
        </p:spPr>
        <p:txBody>
          <a:bodyPr>
            <a:normAutofit/>
          </a:bodyPr>
          <a:lstStyle>
            <a:lvl1pPr algn="r">
              <a:defRPr sz="3600">
                <a:solidFill>
                  <a:schemeClr val="bg1"/>
                </a:solidFill>
                <a:effectLst>
                  <a:outerShdw blurRad="50800" dist="38100" dir="2700000" algn="tl" rotWithShape="0">
                    <a:prstClr val="black">
                      <a:alpha val="65000"/>
                    </a:prstClr>
                  </a:outerShdw>
                </a:effectLst>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448965" y="5261460"/>
            <a:ext cx="8093365" cy="763525"/>
          </a:xfrm>
        </p:spPr>
        <p:txBody>
          <a:bodyPr>
            <a:normAutofit/>
          </a:bodyPr>
          <a:lstStyle>
            <a:lvl1pPr marL="0" indent="0" algn="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5/20/2016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dirty="0"/>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670" y="833015"/>
            <a:ext cx="7940659" cy="610820"/>
          </a:xfrm>
        </p:spPr>
        <p:txBody>
          <a:bodyPr>
            <a:normAutofit/>
          </a:bodyPr>
          <a:lstStyle>
            <a:lvl1pPr algn="r">
              <a:defRPr sz="3600">
                <a:solidFill>
                  <a:schemeClr val="bg1"/>
                </a:solidFill>
                <a:effectLst>
                  <a:outerShdw blurRad="50800" dist="38100" dir="2700000" algn="tl" rotWithShape="0">
                    <a:prstClr val="black">
                      <a:alpha val="65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1670" y="1901949"/>
            <a:ext cx="7940661" cy="4428445"/>
          </a:xfrm>
        </p:spPr>
        <p:txBody>
          <a:bodyPr/>
          <a:lstStyle>
            <a:lvl1pPr algn="l">
              <a:defRPr sz="2800">
                <a:solidFill>
                  <a:schemeClr val="bg2"/>
                </a:solidFill>
              </a:defRPr>
            </a:lvl1pPr>
            <a:lvl2pPr algn="l">
              <a:defRPr>
                <a:solidFill>
                  <a:schemeClr val="bg2"/>
                </a:solidFill>
              </a:defRPr>
            </a:lvl2pPr>
            <a:lvl3pPr algn="l">
              <a:defRPr>
                <a:solidFill>
                  <a:schemeClr val="bg2"/>
                </a:solidFill>
              </a:defRPr>
            </a:lvl3pPr>
            <a:lvl4pPr algn="l">
              <a:defRPr>
                <a:solidFill>
                  <a:schemeClr val="bg2"/>
                </a:solidFill>
              </a:defRPr>
            </a:lvl4pPr>
            <a:lvl5pPr algn="l">
              <a:defRPr>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23309" y="535626"/>
            <a:ext cx="6719020" cy="763525"/>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1823310" y="1451856"/>
            <a:ext cx="6719020" cy="4275740"/>
          </a:xfrm>
        </p:spPr>
        <p:txBody>
          <a:bodyPr/>
          <a:lstStyle>
            <a:lvl1pPr>
              <a:defRPr sz="28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3014"/>
            <a:ext cx="8229600" cy="584623"/>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5/20/2016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833014"/>
            <a:ext cx="8229600" cy="763525"/>
          </a:xfrm>
        </p:spPr>
        <p:txBody>
          <a:bodyPr>
            <a:normAutofit/>
          </a:bodyPr>
          <a:lstStyle>
            <a:lvl1pPr algn="r">
              <a:defRPr sz="3600">
                <a:solidFill>
                  <a:schemeClr val="bg1"/>
                </a:solidFill>
                <a:effectLst>
                  <a:outerShdw blurRad="50800" dist="38100" dir="2700000" algn="tl" rotWithShape="0">
                    <a:prstClr val="black">
                      <a:alpha val="65000"/>
                    </a:prstClr>
                  </a:outerShdw>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48966" y="1901949"/>
            <a:ext cx="4123034" cy="571629"/>
          </a:xfrm>
        </p:spPr>
        <p:txBody>
          <a:bodyPr anchor="b"/>
          <a:lstStyle>
            <a:lvl1pPr marL="0" indent="0" algn="l">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48965" y="2626285"/>
            <a:ext cx="4123035" cy="3035058"/>
          </a:xfrm>
        </p:spPr>
        <p:txBody>
          <a:bodyPr/>
          <a:lstStyle>
            <a:lvl1pPr algn="l">
              <a:defRPr sz="2400">
                <a:solidFill>
                  <a:schemeClr val="bg1"/>
                </a:solidFill>
              </a:defRPr>
            </a:lvl1pPr>
            <a:lvl2pPr algn="l">
              <a:defRPr sz="2000">
                <a:solidFill>
                  <a:schemeClr val="bg1"/>
                </a:solidFill>
              </a:defRPr>
            </a:lvl2pPr>
            <a:lvl3pPr algn="l">
              <a:defRPr sz="1800">
                <a:solidFill>
                  <a:schemeClr val="bg1"/>
                </a:solidFill>
              </a:defRPr>
            </a:lvl3pPr>
            <a:lvl4pPr algn="l">
              <a:defRPr sz="1600">
                <a:solidFill>
                  <a:schemeClr val="bg1"/>
                </a:solidFill>
              </a:defRPr>
            </a:lvl4pPr>
            <a:lvl5pPr algn="l">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572001" y="1901950"/>
            <a:ext cx="4106566" cy="571630"/>
          </a:xfrm>
        </p:spPr>
        <p:txBody>
          <a:bodyPr anchor="b"/>
          <a:lstStyle>
            <a:lvl1pPr marL="0" indent="0" algn="l">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572000" y="2626286"/>
            <a:ext cx="4106566" cy="3035058"/>
          </a:xfrm>
        </p:spPr>
        <p:txBody>
          <a:bodyPr/>
          <a:lstStyle>
            <a:lvl1pPr algn="l">
              <a:defRPr sz="2400">
                <a:solidFill>
                  <a:schemeClr val="bg1"/>
                </a:solidFill>
              </a:defRPr>
            </a:lvl1pPr>
            <a:lvl2pPr algn="l">
              <a:defRPr sz="2000">
                <a:solidFill>
                  <a:schemeClr val="bg1"/>
                </a:solidFill>
              </a:defRPr>
            </a:lvl2pPr>
            <a:lvl3pPr algn="l">
              <a:defRPr sz="1800">
                <a:solidFill>
                  <a:schemeClr val="bg1"/>
                </a:solidFill>
              </a:defRPr>
            </a:lvl3pPr>
            <a:lvl4pPr algn="l">
              <a:defRPr sz="1600">
                <a:solidFill>
                  <a:schemeClr val="bg1"/>
                </a:solidFill>
              </a:defRPr>
            </a:lvl4pPr>
            <a:lvl5pPr algn="l">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5/20/2016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5/20/2016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5/20/2016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‹N°›</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2135" y="3581705"/>
            <a:ext cx="8240196" cy="1679755"/>
          </a:xfrm>
        </p:spPr>
        <p:txBody>
          <a:bodyPr>
            <a:noAutofit/>
          </a:bodyPr>
          <a:lstStyle/>
          <a:p>
            <a:r>
              <a:rPr lang="en-US" dirty="0" smtClean="0"/>
              <a:t>JAVA 3D</a:t>
            </a:r>
            <a:endParaRPr lang="en-US" dirty="0"/>
          </a:p>
        </p:txBody>
      </p:sp>
      <p:sp>
        <p:nvSpPr>
          <p:cNvPr id="3" name="Subtitle 2"/>
          <p:cNvSpPr>
            <a:spLocks noGrp="1"/>
          </p:cNvSpPr>
          <p:nvPr>
            <p:ph type="subTitle" idx="1"/>
          </p:nvPr>
        </p:nvSpPr>
        <p:spPr>
          <a:xfrm>
            <a:off x="296260" y="5261460"/>
            <a:ext cx="8246175" cy="763525"/>
          </a:xfrm>
        </p:spPr>
        <p:txBody>
          <a:bodyPr>
            <a:noAutofit/>
          </a:bodyPr>
          <a:lstStyle/>
          <a:p>
            <a:r>
              <a:rPr lang="en-US" dirty="0" smtClean="0"/>
              <a:t>B. </a:t>
            </a:r>
            <a:r>
              <a:rPr lang="en-US" dirty="0" err="1" smtClean="0"/>
              <a:t>Goffart</a:t>
            </a:r>
            <a:r>
              <a:rPr lang="en-US" dirty="0" smtClean="0"/>
              <a:t> – I. </a:t>
            </a:r>
            <a:r>
              <a:rPr lang="en-US" dirty="0" err="1" smtClean="0"/>
              <a:t>Souleiman</a:t>
            </a:r>
            <a:endParaRPr lang="en-US"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Les packages : javax.j3D.media</a:t>
            </a:r>
            <a:endParaRPr lang="fr-BE" dirty="0"/>
          </a:p>
        </p:txBody>
      </p:sp>
      <p:pic>
        <p:nvPicPr>
          <p:cNvPr id="6" name="Image 5"/>
          <p:cNvPicPr>
            <a:picLocks noChangeAspect="1"/>
          </p:cNvPicPr>
          <p:nvPr/>
        </p:nvPicPr>
        <p:blipFill rotWithShape="1">
          <a:blip r:embed="rId3">
            <a:extLst>
              <a:ext uri="{28A0092B-C50C-407E-A947-70E740481C1C}">
                <a14:useLocalDpi xmlns:a14="http://schemas.microsoft.com/office/drawing/2010/main" val="0"/>
              </a:ext>
            </a:extLst>
          </a:blip>
          <a:srcRect l="-3215" r="16405"/>
          <a:stretch/>
        </p:blipFill>
        <p:spPr>
          <a:xfrm>
            <a:off x="2961075" y="4295113"/>
            <a:ext cx="4123035" cy="1382367"/>
          </a:xfrm>
          <a:prstGeom prst="rect">
            <a:avLst/>
          </a:prstGeom>
        </p:spPr>
      </p:pic>
      <p:sp>
        <p:nvSpPr>
          <p:cNvPr id="8" name="Espace réservé du contenu 2"/>
          <p:cNvSpPr txBox="1">
            <a:spLocks/>
          </p:cNvSpPr>
          <p:nvPr/>
        </p:nvSpPr>
        <p:spPr>
          <a:xfrm>
            <a:off x="1357673" y="1392860"/>
            <a:ext cx="3206805" cy="602799"/>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BE" dirty="0" smtClean="0"/>
              <a:t>Sources lumineuses</a:t>
            </a:r>
          </a:p>
          <a:p>
            <a:endParaRPr lang="fr-BE" dirty="0" smtClean="0"/>
          </a:p>
          <a:p>
            <a:endParaRPr lang="fr-BE" dirty="0"/>
          </a:p>
        </p:txBody>
      </p:sp>
      <p:sp>
        <p:nvSpPr>
          <p:cNvPr id="9" name="Espace réservé du contenu 2"/>
          <p:cNvSpPr txBox="1">
            <a:spLocks/>
          </p:cNvSpPr>
          <p:nvPr/>
        </p:nvSpPr>
        <p:spPr>
          <a:xfrm>
            <a:off x="5397513" y="1381182"/>
            <a:ext cx="3206805" cy="6027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BE" dirty="0" smtClean="0"/>
              <a:t>Textures</a:t>
            </a:r>
          </a:p>
          <a:p>
            <a:endParaRPr lang="fr-BE" dirty="0" smtClean="0"/>
          </a:p>
          <a:p>
            <a:endParaRPr lang="fr-BE" dirty="0"/>
          </a:p>
        </p:txBody>
      </p:sp>
      <p:sp>
        <p:nvSpPr>
          <p:cNvPr id="10" name="Espace réservé du contenu 2"/>
          <p:cNvSpPr txBox="1">
            <a:spLocks/>
          </p:cNvSpPr>
          <p:nvPr/>
        </p:nvSpPr>
        <p:spPr>
          <a:xfrm>
            <a:off x="3745340" y="3692314"/>
            <a:ext cx="3206805" cy="6027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BE" dirty="0" smtClean="0"/>
              <a:t>Apparence</a:t>
            </a:r>
          </a:p>
          <a:p>
            <a:endParaRPr lang="fr-BE" dirty="0" smtClean="0"/>
          </a:p>
          <a:p>
            <a:endParaRPr lang="fr-BE" dirty="0"/>
          </a:p>
        </p:txBody>
      </p:sp>
      <p:pic>
        <p:nvPicPr>
          <p:cNvPr id="13" name="Espace réservé du contenu 1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365195" y="1901950"/>
            <a:ext cx="3696216" cy="1889862"/>
          </a:xfrm>
        </p:spPr>
      </p:pic>
      <p:pic>
        <p:nvPicPr>
          <p:cNvPr id="14" name="Imag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56458" y="1890926"/>
            <a:ext cx="3431054" cy="1905455"/>
          </a:xfrm>
          <a:prstGeom prst="rect">
            <a:avLst/>
          </a:prstGeom>
        </p:spPr>
      </p:pic>
    </p:spTree>
    <p:extLst>
      <p:ext uri="{BB962C8B-B14F-4D97-AF65-F5344CB8AC3E}">
        <p14:creationId xmlns:p14="http://schemas.microsoft.com/office/powerpoint/2010/main" val="8252542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a:t>Graphe de scène</a:t>
            </a:r>
          </a:p>
        </p:txBody>
      </p:sp>
      <p:sp>
        <p:nvSpPr>
          <p:cNvPr id="3" name="Espace réservé du contenu 2"/>
          <p:cNvSpPr>
            <a:spLocks noGrp="1"/>
          </p:cNvSpPr>
          <p:nvPr>
            <p:ph idx="1"/>
          </p:nvPr>
        </p:nvSpPr>
        <p:spPr>
          <a:xfrm>
            <a:off x="1823309" y="1451855"/>
            <a:ext cx="7177135" cy="4573129"/>
          </a:xfrm>
        </p:spPr>
        <p:txBody>
          <a:bodyPr>
            <a:normAutofit/>
          </a:bodyPr>
          <a:lstStyle/>
          <a:p>
            <a:r>
              <a:rPr lang="fr-BE" dirty="0"/>
              <a:t>Une application Java3D doit construire un graphe de </a:t>
            </a:r>
            <a:r>
              <a:rPr lang="fr-BE" dirty="0" smtClean="0"/>
              <a:t>scène acyclique dont la racine est un univers (structure d’arbre)</a:t>
            </a:r>
          </a:p>
          <a:p>
            <a:r>
              <a:rPr lang="fr-BE" dirty="0" smtClean="0"/>
              <a:t>2 types de nœuds : </a:t>
            </a:r>
          </a:p>
          <a:p>
            <a:pPr lvl="1"/>
            <a:r>
              <a:rPr lang="fr-BE" dirty="0" smtClean="0"/>
              <a:t> les groupes 1 parent x enfants</a:t>
            </a:r>
          </a:p>
          <a:p>
            <a:pPr marL="914400" lvl="2" indent="0">
              <a:buNone/>
            </a:pPr>
            <a:r>
              <a:rPr lang="fr-BE" sz="2000" dirty="0" smtClean="0">
                <a:solidFill>
                  <a:schemeClr val="bg2">
                    <a:lumMod val="10000"/>
                  </a:schemeClr>
                </a:solidFill>
              </a:rPr>
              <a:t>Group-&gt;[ BranchGroup  - </a:t>
            </a:r>
            <a:r>
              <a:rPr lang="fr-BE" sz="2000" dirty="0" err="1" smtClean="0">
                <a:solidFill>
                  <a:schemeClr val="bg2">
                    <a:lumMod val="10000"/>
                  </a:schemeClr>
                </a:solidFill>
              </a:rPr>
              <a:t>TransformGroup</a:t>
            </a:r>
            <a:r>
              <a:rPr lang="fr-BE" sz="2000" dirty="0" smtClean="0">
                <a:solidFill>
                  <a:schemeClr val="bg2">
                    <a:lumMod val="10000"/>
                  </a:schemeClr>
                </a:solidFill>
              </a:rPr>
              <a:t>  –  </a:t>
            </a:r>
            <a:r>
              <a:rPr lang="fr-BE" sz="2000" dirty="0" err="1" smtClean="0">
                <a:solidFill>
                  <a:schemeClr val="bg2">
                    <a:lumMod val="10000"/>
                  </a:schemeClr>
                </a:solidFill>
              </a:rPr>
              <a:t>Primitves</a:t>
            </a:r>
            <a:r>
              <a:rPr lang="fr-BE" sz="2000" dirty="0" smtClean="0">
                <a:solidFill>
                  <a:schemeClr val="bg2">
                    <a:lumMod val="10000"/>
                  </a:schemeClr>
                </a:solidFill>
              </a:rPr>
              <a:t> ]</a:t>
            </a:r>
          </a:p>
          <a:p>
            <a:pPr lvl="1"/>
            <a:r>
              <a:rPr lang="fr-BE" dirty="0" smtClean="0"/>
              <a:t> les </a:t>
            </a:r>
            <a:r>
              <a:rPr lang="fr-BE" dirty="0"/>
              <a:t>feuilles </a:t>
            </a:r>
            <a:r>
              <a:rPr lang="fr-BE" dirty="0" smtClean="0"/>
              <a:t>1 parent 0 enfants</a:t>
            </a:r>
          </a:p>
          <a:p>
            <a:pPr marL="914400" lvl="2" indent="0">
              <a:buNone/>
            </a:pPr>
            <a:r>
              <a:rPr lang="fr-BE" sz="2000" dirty="0" smtClean="0">
                <a:solidFill>
                  <a:schemeClr val="bg2">
                    <a:lumMod val="10000"/>
                  </a:schemeClr>
                </a:solidFill>
              </a:rPr>
              <a:t>Leaf-&gt; [ BackGround -</a:t>
            </a:r>
            <a:r>
              <a:rPr lang="fr-BE" sz="2000" dirty="0">
                <a:solidFill>
                  <a:schemeClr val="bg2">
                    <a:lumMod val="10000"/>
                  </a:schemeClr>
                </a:solidFill>
              </a:rPr>
              <a:t> </a:t>
            </a:r>
            <a:r>
              <a:rPr lang="fr-BE" sz="2000" dirty="0" smtClean="0">
                <a:solidFill>
                  <a:schemeClr val="bg2">
                    <a:lumMod val="10000"/>
                  </a:schemeClr>
                </a:solidFill>
              </a:rPr>
              <a:t>Behavior</a:t>
            </a:r>
            <a:r>
              <a:rPr lang="fr-BE" sz="2000" dirty="0">
                <a:solidFill>
                  <a:schemeClr val="bg2">
                    <a:lumMod val="10000"/>
                  </a:schemeClr>
                </a:solidFill>
              </a:rPr>
              <a:t> </a:t>
            </a:r>
            <a:r>
              <a:rPr lang="fr-BE" sz="2000" dirty="0" smtClean="0">
                <a:solidFill>
                  <a:schemeClr val="bg2">
                    <a:lumMod val="10000"/>
                  </a:schemeClr>
                </a:solidFill>
              </a:rPr>
              <a:t>-</a:t>
            </a:r>
            <a:r>
              <a:rPr lang="fr-BE" sz="2000" dirty="0">
                <a:solidFill>
                  <a:schemeClr val="bg2">
                    <a:lumMod val="10000"/>
                  </a:schemeClr>
                </a:solidFill>
              </a:rPr>
              <a:t> </a:t>
            </a:r>
            <a:r>
              <a:rPr lang="fr-BE" sz="2000" dirty="0" smtClean="0">
                <a:solidFill>
                  <a:schemeClr val="bg2">
                    <a:lumMod val="10000"/>
                  </a:schemeClr>
                </a:solidFill>
              </a:rPr>
              <a:t>Light -</a:t>
            </a:r>
            <a:r>
              <a:rPr lang="fr-BE" sz="2000" dirty="0">
                <a:solidFill>
                  <a:schemeClr val="bg2">
                    <a:lumMod val="10000"/>
                  </a:schemeClr>
                </a:solidFill>
              </a:rPr>
              <a:t> </a:t>
            </a:r>
            <a:r>
              <a:rPr lang="fr-BE" sz="2000" dirty="0" smtClean="0">
                <a:solidFill>
                  <a:schemeClr val="bg2">
                    <a:lumMod val="10000"/>
                  </a:schemeClr>
                </a:solidFill>
              </a:rPr>
              <a:t>Shape3D ]</a:t>
            </a:r>
          </a:p>
          <a:p>
            <a:pPr marL="914400" lvl="2" indent="0">
              <a:buNone/>
            </a:pPr>
            <a:r>
              <a:rPr lang="fr-BE" sz="2000" dirty="0" smtClean="0">
                <a:solidFill>
                  <a:schemeClr val="bg2">
                    <a:lumMod val="10000"/>
                  </a:schemeClr>
                </a:solidFill>
              </a:rPr>
              <a:t>On ajoute une feuille à un group avec la fonction </a:t>
            </a:r>
          </a:p>
          <a:p>
            <a:pPr marL="914400" lvl="2" indent="0">
              <a:buNone/>
            </a:pPr>
            <a:r>
              <a:rPr lang="fr-BE" sz="2000" dirty="0">
                <a:solidFill>
                  <a:schemeClr val="bg2">
                    <a:lumMod val="10000"/>
                  </a:schemeClr>
                </a:solidFill>
              </a:rPr>
              <a:t>	</a:t>
            </a:r>
            <a:r>
              <a:rPr lang="fr-BE" sz="2000" dirty="0" err="1" smtClean="0">
                <a:solidFill>
                  <a:schemeClr val="bg2">
                    <a:lumMod val="10000"/>
                  </a:schemeClr>
                </a:solidFill>
              </a:rPr>
              <a:t>addChildNode</a:t>
            </a:r>
            <a:r>
              <a:rPr lang="fr-BE" sz="2000" dirty="0" smtClean="0">
                <a:solidFill>
                  <a:schemeClr val="bg2">
                    <a:lumMod val="10000"/>
                  </a:schemeClr>
                </a:solidFill>
              </a:rPr>
              <a:t>(</a:t>
            </a:r>
            <a:r>
              <a:rPr lang="fr-BE" sz="2000" dirty="0" err="1" smtClean="0">
                <a:solidFill>
                  <a:schemeClr val="bg2">
                    <a:lumMod val="10000"/>
                  </a:schemeClr>
                </a:solidFill>
              </a:rPr>
              <a:t>Node</a:t>
            </a:r>
            <a:r>
              <a:rPr lang="fr-BE" sz="2000" dirty="0" smtClean="0">
                <a:solidFill>
                  <a:schemeClr val="bg2">
                    <a:lumMod val="10000"/>
                  </a:schemeClr>
                </a:solidFill>
              </a:rPr>
              <a:t> nœud)</a:t>
            </a:r>
            <a:endParaRPr lang="fr-BE" sz="2000" dirty="0">
              <a:solidFill>
                <a:schemeClr val="bg2">
                  <a:lumMod val="10000"/>
                </a:schemeClr>
              </a:solidFill>
            </a:endParaRPr>
          </a:p>
          <a:p>
            <a:endParaRPr lang="fr-BE" dirty="0"/>
          </a:p>
          <a:p>
            <a:endParaRPr lang="fr-BE" dirty="0"/>
          </a:p>
        </p:txBody>
      </p:sp>
    </p:spTree>
    <p:extLst>
      <p:ext uri="{BB962C8B-B14F-4D97-AF65-F5344CB8AC3E}">
        <p14:creationId xmlns:p14="http://schemas.microsoft.com/office/powerpoint/2010/main" val="8355875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8140" y="764525"/>
            <a:ext cx="8229600" cy="763525"/>
          </a:xfrm>
        </p:spPr>
        <p:txBody>
          <a:bodyPr/>
          <a:lstStyle/>
          <a:p>
            <a:r>
              <a:rPr lang="fr-BE" dirty="0" smtClean="0"/>
              <a:t>Graphe de scène</a:t>
            </a:r>
            <a:endParaRPr lang="fr-BE" dirty="0"/>
          </a:p>
        </p:txBody>
      </p:sp>
      <p:sp>
        <p:nvSpPr>
          <p:cNvPr id="3" name="Espace réservé du texte 2"/>
          <p:cNvSpPr>
            <a:spLocks noGrp="1"/>
          </p:cNvSpPr>
          <p:nvPr>
            <p:ph type="body" idx="1"/>
          </p:nvPr>
        </p:nvSpPr>
        <p:spPr>
          <a:xfrm>
            <a:off x="143555" y="1532961"/>
            <a:ext cx="8398774" cy="571628"/>
          </a:xfrm>
        </p:spPr>
        <p:txBody>
          <a:bodyPr>
            <a:normAutofit/>
          </a:bodyPr>
          <a:lstStyle/>
          <a:p>
            <a:r>
              <a:rPr lang="fr-BE" dirty="0" smtClean="0"/>
              <a:t>Ex :</a:t>
            </a:r>
            <a:endParaRPr lang="fr-BE" dirty="0"/>
          </a:p>
        </p:txBody>
      </p:sp>
      <p:pic>
        <p:nvPicPr>
          <p:cNvPr id="9" name="Espace réservé du contenu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059785" y="1818775"/>
            <a:ext cx="7177135" cy="4428445"/>
          </a:xfrm>
        </p:spPr>
      </p:pic>
    </p:spTree>
    <p:extLst>
      <p:ext uri="{BB962C8B-B14F-4D97-AF65-F5344CB8AC3E}">
        <p14:creationId xmlns:p14="http://schemas.microsoft.com/office/powerpoint/2010/main" val="199754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Graphe de scène </a:t>
            </a:r>
            <a:endParaRPr lang="fr-BE" dirty="0"/>
          </a:p>
        </p:txBody>
      </p:sp>
      <p:sp>
        <p:nvSpPr>
          <p:cNvPr id="3" name="Espace réservé du texte 2"/>
          <p:cNvSpPr>
            <a:spLocks noGrp="1"/>
          </p:cNvSpPr>
          <p:nvPr>
            <p:ph type="body" idx="1"/>
          </p:nvPr>
        </p:nvSpPr>
        <p:spPr>
          <a:xfrm>
            <a:off x="448966" y="1901950"/>
            <a:ext cx="3970329" cy="458116"/>
          </a:xfrm>
        </p:spPr>
        <p:txBody>
          <a:bodyPr/>
          <a:lstStyle/>
          <a:p>
            <a:r>
              <a:rPr lang="fr-BE" dirty="0" smtClean="0"/>
              <a:t>Exemple 1 </a:t>
            </a:r>
            <a:endParaRPr lang="fr-BE" dirty="0"/>
          </a:p>
        </p:txBody>
      </p:sp>
      <p:sp>
        <p:nvSpPr>
          <p:cNvPr id="4" name="Espace réservé du contenu 3"/>
          <p:cNvSpPr>
            <a:spLocks noGrp="1"/>
          </p:cNvSpPr>
          <p:nvPr>
            <p:ph sz="half" idx="2"/>
          </p:nvPr>
        </p:nvSpPr>
        <p:spPr>
          <a:xfrm>
            <a:off x="460783" y="2499126"/>
            <a:ext cx="3206805" cy="1260832"/>
          </a:xfrm>
        </p:spPr>
        <p:txBody>
          <a:bodyPr>
            <a:normAutofit fontScale="92500" lnSpcReduction="20000"/>
          </a:bodyPr>
          <a:lstStyle/>
          <a:p>
            <a:r>
              <a:rPr lang="fr-BE" dirty="0" smtClean="0"/>
              <a:t>l'arborescence </a:t>
            </a:r>
            <a:r>
              <a:rPr lang="fr-BE" dirty="0"/>
              <a:t>correspondant à </a:t>
            </a:r>
            <a:r>
              <a:rPr lang="fr-BE" dirty="0" smtClean="0"/>
              <a:t>un programme </a:t>
            </a:r>
            <a:r>
              <a:rPr lang="fr-BE" dirty="0"/>
              <a:t>3D traçant un cube multicolore </a:t>
            </a:r>
          </a:p>
        </p:txBody>
      </p:sp>
      <p:pic>
        <p:nvPicPr>
          <p:cNvPr id="8" name="Espace réservé du contenu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98606" y="1676239"/>
            <a:ext cx="1830592" cy="1778782"/>
          </a:xfrm>
        </p:spPr>
      </p:pic>
      <p:sp>
        <p:nvSpPr>
          <p:cNvPr id="9" name="Espace réservé du texte 2"/>
          <p:cNvSpPr>
            <a:spLocks noGrp="1"/>
          </p:cNvSpPr>
          <p:nvPr>
            <p:ph type="body" idx="1"/>
          </p:nvPr>
        </p:nvSpPr>
        <p:spPr>
          <a:xfrm>
            <a:off x="460783" y="4205298"/>
            <a:ext cx="3970329" cy="458116"/>
          </a:xfrm>
        </p:spPr>
        <p:txBody>
          <a:bodyPr/>
          <a:lstStyle/>
          <a:p>
            <a:r>
              <a:rPr lang="fr-BE" dirty="0" smtClean="0"/>
              <a:t>Exemple 2 </a:t>
            </a:r>
            <a:endParaRPr lang="fr-BE" dirty="0"/>
          </a:p>
        </p:txBody>
      </p:sp>
      <p:sp>
        <p:nvSpPr>
          <p:cNvPr id="10" name="Espace réservé du contenu 3"/>
          <p:cNvSpPr txBox="1">
            <a:spLocks/>
          </p:cNvSpPr>
          <p:nvPr/>
        </p:nvSpPr>
        <p:spPr>
          <a:xfrm>
            <a:off x="519452" y="4803345"/>
            <a:ext cx="3594433" cy="156624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fr-BE" sz="2200" dirty="0" smtClean="0"/>
              <a:t>Rotation appliquée à notre cube multicolore suivie d’une translation </a:t>
            </a:r>
          </a:p>
        </p:txBody>
      </p:sp>
      <p:pic>
        <p:nvPicPr>
          <p:cNvPr id="12" name="Imag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7359" y="3534721"/>
            <a:ext cx="1973085" cy="3249381"/>
          </a:xfrm>
          <a:prstGeom prst="rect">
            <a:avLst/>
          </a:prstGeom>
        </p:spPr>
      </p:pic>
    </p:spTree>
    <p:extLst>
      <p:ext uri="{BB962C8B-B14F-4D97-AF65-F5344CB8AC3E}">
        <p14:creationId xmlns:p14="http://schemas.microsoft.com/office/powerpoint/2010/main" val="3521493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Graphe de scène</a:t>
            </a:r>
            <a:endParaRPr lang="fr-BE" dirty="0"/>
          </a:p>
        </p:txBody>
      </p:sp>
      <p:sp>
        <p:nvSpPr>
          <p:cNvPr id="3" name="Espace réservé du texte 2"/>
          <p:cNvSpPr>
            <a:spLocks noGrp="1"/>
          </p:cNvSpPr>
          <p:nvPr>
            <p:ph type="body" idx="1"/>
          </p:nvPr>
        </p:nvSpPr>
        <p:spPr/>
        <p:txBody>
          <a:bodyPr/>
          <a:lstStyle/>
          <a:p>
            <a:r>
              <a:rPr lang="fr-BE" dirty="0" smtClean="0"/>
              <a:t>Compilation</a:t>
            </a:r>
            <a:endParaRPr lang="fr-BE" dirty="0"/>
          </a:p>
        </p:txBody>
      </p:sp>
      <p:sp>
        <p:nvSpPr>
          <p:cNvPr id="7" name="Espace réservé du contenu 2"/>
          <p:cNvSpPr>
            <a:spLocks noGrp="1"/>
          </p:cNvSpPr>
          <p:nvPr>
            <p:ph sz="half" idx="2"/>
          </p:nvPr>
        </p:nvSpPr>
        <p:spPr>
          <a:xfrm>
            <a:off x="449264" y="2625725"/>
            <a:ext cx="3970032" cy="2024915"/>
          </a:xfrm>
        </p:spPr>
        <p:txBody>
          <a:bodyPr>
            <a:normAutofit/>
          </a:bodyPr>
          <a:lstStyle/>
          <a:p>
            <a:r>
              <a:rPr lang="fr-BE" dirty="0" err="1" smtClean="0"/>
              <a:t>BranchGroup.compile</a:t>
            </a:r>
            <a:r>
              <a:rPr lang="fr-BE" dirty="0" smtClean="0"/>
              <a:t>() </a:t>
            </a:r>
          </a:p>
          <a:p>
            <a:pPr marL="0" indent="0">
              <a:buNone/>
            </a:pPr>
            <a:r>
              <a:rPr lang="fr-BE" dirty="0" smtClean="0"/>
              <a:t>Optimisation interne </a:t>
            </a:r>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6569" y="2055312"/>
            <a:ext cx="4543998" cy="4161870"/>
          </a:xfrm>
          <a:prstGeom prst="rect">
            <a:avLst/>
          </a:prstGeom>
        </p:spPr>
      </p:pic>
    </p:spTree>
    <p:extLst>
      <p:ext uri="{BB962C8B-B14F-4D97-AF65-F5344CB8AC3E}">
        <p14:creationId xmlns:p14="http://schemas.microsoft.com/office/powerpoint/2010/main" val="33611476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Graphe scène : exécution</a:t>
            </a:r>
            <a:endParaRPr lang="fr-BE" dirty="0"/>
          </a:p>
        </p:txBody>
      </p:sp>
      <p:sp>
        <p:nvSpPr>
          <p:cNvPr id="4" name="Espace réservé du contenu 3"/>
          <p:cNvSpPr>
            <a:spLocks noGrp="1"/>
          </p:cNvSpPr>
          <p:nvPr>
            <p:ph idx="1"/>
          </p:nvPr>
        </p:nvSpPr>
        <p:spPr/>
        <p:txBody>
          <a:bodyPr>
            <a:normAutofit/>
          </a:bodyPr>
          <a:lstStyle/>
          <a:p>
            <a:pPr marL="0" indent="0">
              <a:buNone/>
            </a:pPr>
            <a:r>
              <a:rPr lang="fr-BE" dirty="0"/>
              <a:t>Java3D utilise plusieurs threads, asynchrones </a:t>
            </a:r>
            <a:r>
              <a:rPr lang="fr-BE" dirty="0" smtClean="0"/>
              <a:t>et  ind</a:t>
            </a:r>
            <a:r>
              <a:rPr lang="fr-BE" dirty="0"/>
              <a:t>é</a:t>
            </a:r>
            <a:r>
              <a:rPr lang="fr-BE" dirty="0" smtClean="0"/>
              <a:t>pendants </a:t>
            </a:r>
            <a:r>
              <a:rPr lang="fr-BE" dirty="0"/>
              <a:t>:</a:t>
            </a:r>
          </a:p>
          <a:p>
            <a:pPr lvl="1"/>
            <a:r>
              <a:rPr lang="fr-BE" dirty="0" smtClean="0"/>
              <a:t> rendu </a:t>
            </a:r>
            <a:r>
              <a:rPr lang="fr-BE" dirty="0"/>
              <a:t>graphique</a:t>
            </a:r>
          </a:p>
          <a:p>
            <a:pPr lvl="1"/>
            <a:r>
              <a:rPr lang="fr-BE" dirty="0" smtClean="0"/>
              <a:t> rendu </a:t>
            </a:r>
            <a:r>
              <a:rPr lang="fr-BE" dirty="0"/>
              <a:t>sonore</a:t>
            </a:r>
          </a:p>
          <a:p>
            <a:pPr lvl="1"/>
            <a:r>
              <a:rPr lang="fr-BE" dirty="0" smtClean="0"/>
              <a:t> </a:t>
            </a:r>
            <a:r>
              <a:rPr lang="fr-BE" dirty="0"/>
              <a:t>animation du comportement</a:t>
            </a:r>
          </a:p>
          <a:p>
            <a:pPr lvl="1"/>
            <a:r>
              <a:rPr lang="fr-BE" dirty="0" smtClean="0"/>
              <a:t> </a:t>
            </a:r>
            <a:r>
              <a:rPr lang="fr-BE" dirty="0"/>
              <a:t>gestion des </a:t>
            </a:r>
            <a:r>
              <a:rPr lang="fr-BE" dirty="0" smtClean="0"/>
              <a:t>périphériques</a:t>
            </a:r>
            <a:endParaRPr lang="fr-BE" dirty="0"/>
          </a:p>
          <a:p>
            <a:pPr lvl="1"/>
            <a:r>
              <a:rPr lang="fr-BE" dirty="0" smtClean="0"/>
              <a:t> génération </a:t>
            </a:r>
            <a:r>
              <a:rPr lang="fr-BE" dirty="0"/>
              <a:t>des </a:t>
            </a:r>
            <a:r>
              <a:rPr lang="fr-BE" dirty="0" smtClean="0"/>
              <a:t>événements </a:t>
            </a:r>
            <a:r>
              <a:rPr lang="fr-BE" dirty="0"/>
              <a:t>(</a:t>
            </a:r>
            <a:r>
              <a:rPr lang="fr-BE" dirty="0" smtClean="0"/>
              <a:t>détection </a:t>
            </a:r>
            <a:r>
              <a:rPr lang="fr-BE" dirty="0"/>
              <a:t>de collision)</a:t>
            </a:r>
          </a:p>
        </p:txBody>
      </p:sp>
    </p:spTree>
    <p:extLst>
      <p:ext uri="{BB962C8B-B14F-4D97-AF65-F5344CB8AC3E}">
        <p14:creationId xmlns:p14="http://schemas.microsoft.com/office/powerpoint/2010/main" val="26908523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Model de rendu</a:t>
            </a:r>
            <a:endParaRPr lang="fr-BE" dirty="0"/>
          </a:p>
        </p:txBody>
      </p:sp>
      <p:sp>
        <p:nvSpPr>
          <p:cNvPr id="3" name="Espace réservé du texte 2"/>
          <p:cNvSpPr>
            <a:spLocks noGrp="1"/>
          </p:cNvSpPr>
          <p:nvPr>
            <p:ph type="body" idx="1"/>
          </p:nvPr>
        </p:nvSpPr>
        <p:spPr>
          <a:xfrm>
            <a:off x="448966" y="1901949"/>
            <a:ext cx="8398774" cy="571629"/>
          </a:xfrm>
        </p:spPr>
        <p:txBody>
          <a:bodyPr>
            <a:normAutofit/>
          </a:bodyPr>
          <a:lstStyle/>
          <a:p>
            <a:r>
              <a:rPr lang="fr-BE" dirty="0"/>
              <a:t>Existence de trois modèles de rendu </a:t>
            </a:r>
            <a:r>
              <a:rPr lang="fr-BE" dirty="0" smtClean="0"/>
              <a:t>:</a:t>
            </a:r>
            <a:endParaRPr lang="fr-BE" dirty="0"/>
          </a:p>
        </p:txBody>
      </p:sp>
      <p:sp>
        <p:nvSpPr>
          <p:cNvPr id="4" name="Espace réservé du contenu 3"/>
          <p:cNvSpPr>
            <a:spLocks noGrp="1"/>
          </p:cNvSpPr>
          <p:nvPr>
            <p:ph sz="half" idx="2"/>
          </p:nvPr>
        </p:nvSpPr>
        <p:spPr>
          <a:xfrm>
            <a:off x="448965" y="2626284"/>
            <a:ext cx="8398775" cy="3856815"/>
          </a:xfrm>
        </p:spPr>
        <p:txBody>
          <a:bodyPr/>
          <a:lstStyle/>
          <a:p>
            <a:r>
              <a:rPr lang="fr-BE" dirty="0" err="1" smtClean="0"/>
              <a:t>Immediate</a:t>
            </a:r>
            <a:r>
              <a:rPr lang="fr-BE" dirty="0" smtClean="0"/>
              <a:t> </a:t>
            </a:r>
            <a:r>
              <a:rPr lang="fr-BE" dirty="0"/>
              <a:t>mode</a:t>
            </a:r>
          </a:p>
          <a:p>
            <a:r>
              <a:rPr lang="fr-BE" dirty="0" smtClean="0"/>
              <a:t>Retained </a:t>
            </a:r>
            <a:r>
              <a:rPr lang="fr-BE" dirty="0"/>
              <a:t>mode</a:t>
            </a:r>
          </a:p>
          <a:p>
            <a:r>
              <a:rPr lang="fr-BE" dirty="0" smtClean="0"/>
              <a:t>Compiled-Retained </a:t>
            </a:r>
            <a:r>
              <a:rPr lang="fr-BE" dirty="0"/>
              <a:t>mode</a:t>
            </a:r>
          </a:p>
        </p:txBody>
      </p:sp>
    </p:spTree>
    <p:extLst>
      <p:ext uri="{BB962C8B-B14F-4D97-AF65-F5344CB8AC3E}">
        <p14:creationId xmlns:p14="http://schemas.microsoft.com/office/powerpoint/2010/main" val="3800168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82819" y="833015"/>
            <a:ext cx="2884925" cy="763525"/>
          </a:xfrm>
        </p:spPr>
        <p:txBody>
          <a:bodyPr>
            <a:normAutofit/>
          </a:bodyPr>
          <a:lstStyle/>
          <a:p>
            <a:r>
              <a:rPr lang="fr-BE" dirty="0" smtClean="0"/>
              <a:t>Arrière-plan</a:t>
            </a:r>
            <a:endParaRPr lang="fr-BE" dirty="0"/>
          </a:p>
        </p:txBody>
      </p:sp>
      <p:sp>
        <p:nvSpPr>
          <p:cNvPr id="4" name="Espace réservé du contenu 3"/>
          <p:cNvSpPr>
            <a:spLocks noGrp="1"/>
          </p:cNvSpPr>
          <p:nvPr>
            <p:ph sz="half" idx="2"/>
          </p:nvPr>
        </p:nvSpPr>
        <p:spPr>
          <a:xfrm>
            <a:off x="448965" y="2626284"/>
            <a:ext cx="8398775" cy="3856815"/>
          </a:xfrm>
        </p:spPr>
        <p:txBody>
          <a:bodyPr/>
          <a:lstStyle/>
          <a:p>
            <a:r>
              <a:rPr lang="fr-BE" dirty="0" smtClean="0"/>
              <a:t>Classe « Background »</a:t>
            </a:r>
          </a:p>
          <a:p>
            <a:r>
              <a:rPr lang="fr-BE" dirty="0" smtClean="0"/>
              <a:t>Par défaut : noir</a:t>
            </a:r>
          </a:p>
          <a:p>
            <a:r>
              <a:rPr lang="fr-BE" dirty="0" smtClean="0"/>
              <a:t>Possibilité de changer la couleur ou appliquer une image</a:t>
            </a:r>
          </a:p>
        </p:txBody>
      </p:sp>
    </p:spTree>
    <p:extLst>
      <p:ext uri="{BB962C8B-B14F-4D97-AF65-F5344CB8AC3E}">
        <p14:creationId xmlns:p14="http://schemas.microsoft.com/office/powerpoint/2010/main" val="4362482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Formes de base</a:t>
            </a:r>
            <a:endParaRPr lang="fr-BE" dirty="0"/>
          </a:p>
        </p:txBody>
      </p:sp>
      <p:sp>
        <p:nvSpPr>
          <p:cNvPr id="3" name="Espace réservé du texte 2"/>
          <p:cNvSpPr>
            <a:spLocks noGrp="1"/>
          </p:cNvSpPr>
          <p:nvPr>
            <p:ph type="body" idx="1"/>
          </p:nvPr>
        </p:nvSpPr>
        <p:spPr>
          <a:xfrm>
            <a:off x="440731" y="1596539"/>
            <a:ext cx="4123034" cy="571629"/>
          </a:xfrm>
        </p:spPr>
        <p:txBody>
          <a:bodyPr/>
          <a:lstStyle/>
          <a:p>
            <a:r>
              <a:rPr lang="fr-BE" u="sng" dirty="0" smtClean="0"/>
              <a:t>Dérivées de « Primitive »</a:t>
            </a:r>
            <a:endParaRPr lang="fr-BE" u="sng" dirty="0"/>
          </a:p>
        </p:txBody>
      </p:sp>
      <p:sp>
        <p:nvSpPr>
          <p:cNvPr id="4" name="Espace réservé du contenu 3"/>
          <p:cNvSpPr>
            <a:spLocks noGrp="1"/>
          </p:cNvSpPr>
          <p:nvPr>
            <p:ph sz="half" idx="2"/>
          </p:nvPr>
        </p:nvSpPr>
        <p:spPr>
          <a:xfrm>
            <a:off x="448965" y="2323617"/>
            <a:ext cx="4428445" cy="1686704"/>
          </a:xfrm>
        </p:spPr>
        <p:txBody>
          <a:bodyPr>
            <a:normAutofit lnSpcReduction="10000"/>
          </a:bodyPr>
          <a:lstStyle/>
          <a:p>
            <a:r>
              <a:rPr lang="fr-BE" dirty="0" smtClean="0"/>
              <a:t>Parallélipipède (classe « Box »)</a:t>
            </a:r>
          </a:p>
          <a:p>
            <a:r>
              <a:rPr lang="fr-BE" dirty="0" smtClean="0"/>
              <a:t>Sphère (classe « Spere »)</a:t>
            </a:r>
          </a:p>
          <a:p>
            <a:r>
              <a:rPr lang="fr-BE" dirty="0" smtClean="0"/>
              <a:t>Cylindre (classe « Cylinder »)</a:t>
            </a:r>
          </a:p>
          <a:p>
            <a:r>
              <a:rPr lang="fr-BE" dirty="0" smtClean="0"/>
              <a:t>Cône (classe « Cone »)</a:t>
            </a:r>
            <a:endParaRPr lang="fr-BE" dirty="0"/>
          </a:p>
        </p:txBody>
      </p:sp>
      <p:sp>
        <p:nvSpPr>
          <p:cNvPr id="7" name="Espace réservé du texte 2"/>
          <p:cNvSpPr>
            <a:spLocks noGrp="1"/>
          </p:cNvSpPr>
          <p:nvPr>
            <p:ph type="body" idx="1"/>
          </p:nvPr>
        </p:nvSpPr>
        <p:spPr>
          <a:xfrm>
            <a:off x="4113885" y="4212123"/>
            <a:ext cx="3449377" cy="571629"/>
          </a:xfrm>
        </p:spPr>
        <p:txBody>
          <a:bodyPr/>
          <a:lstStyle/>
          <a:p>
            <a:r>
              <a:rPr lang="fr-BE" u="sng" dirty="0" smtClean="0"/>
              <a:t>Dérivées de « Shape3D »</a:t>
            </a:r>
            <a:endParaRPr lang="fr-BE" u="sng" dirty="0"/>
          </a:p>
        </p:txBody>
      </p:sp>
      <p:sp>
        <p:nvSpPr>
          <p:cNvPr id="8" name="Espace réservé du contenu 3"/>
          <p:cNvSpPr>
            <a:spLocks noGrp="1"/>
          </p:cNvSpPr>
          <p:nvPr>
            <p:ph sz="half" idx="2"/>
          </p:nvPr>
        </p:nvSpPr>
        <p:spPr>
          <a:xfrm>
            <a:off x="4113885" y="4937999"/>
            <a:ext cx="4877410" cy="1068935"/>
          </a:xfrm>
        </p:spPr>
        <p:txBody>
          <a:bodyPr/>
          <a:lstStyle/>
          <a:p>
            <a:r>
              <a:rPr lang="fr-BE" dirty="0" smtClean="0"/>
              <a:t>Cube coloré (classe « ColorCube »)</a:t>
            </a:r>
          </a:p>
          <a:p>
            <a:r>
              <a:rPr lang="fr-BE" dirty="0" smtClean="0"/>
              <a:t>Texte 2D (classe « Text2D »)</a:t>
            </a:r>
            <a:endParaRPr lang="fr-BE"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8230" y="1709109"/>
            <a:ext cx="2984282" cy="2101178"/>
          </a:xfrm>
          <a:prstGeom prst="rect">
            <a:avLst/>
          </a:prstGeom>
        </p:spPr>
      </p:pic>
    </p:spTree>
    <p:extLst>
      <p:ext uri="{BB962C8B-B14F-4D97-AF65-F5344CB8AC3E}">
        <p14:creationId xmlns:p14="http://schemas.microsoft.com/office/powerpoint/2010/main" val="9772998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05605" y="1012974"/>
            <a:ext cx="8229600" cy="763525"/>
          </a:xfrm>
        </p:spPr>
        <p:txBody>
          <a:bodyPr>
            <a:normAutofit/>
          </a:bodyPr>
          <a:lstStyle/>
          <a:p>
            <a:r>
              <a:rPr lang="fr-BE" dirty="0" smtClean="0"/>
              <a:t>Formes complexes</a:t>
            </a:r>
            <a:endParaRPr lang="fr-BE" dirty="0"/>
          </a:p>
        </p:txBody>
      </p:sp>
      <p:sp>
        <p:nvSpPr>
          <p:cNvPr id="4" name="Espace réservé du contenu 3"/>
          <p:cNvSpPr>
            <a:spLocks noGrp="1"/>
          </p:cNvSpPr>
          <p:nvPr>
            <p:ph sz="half" idx="2"/>
          </p:nvPr>
        </p:nvSpPr>
        <p:spPr>
          <a:xfrm>
            <a:off x="448966" y="1776499"/>
            <a:ext cx="7787954" cy="4859306"/>
          </a:xfrm>
        </p:spPr>
        <p:txBody>
          <a:bodyPr>
            <a:normAutofit/>
          </a:bodyPr>
          <a:lstStyle/>
          <a:p>
            <a:r>
              <a:rPr lang="fr-BE" dirty="0" smtClean="0"/>
              <a:t>Créer une Shape3d</a:t>
            </a:r>
          </a:p>
          <a:p>
            <a:r>
              <a:rPr lang="fr-BE" dirty="0" smtClean="0"/>
              <a:t>Créer un tableau de points (sommets)</a:t>
            </a:r>
          </a:p>
          <a:p>
            <a:r>
              <a:rPr lang="fr-BE" dirty="0" smtClean="0"/>
              <a:t>Créer un tableau de couleurs (1 par sommet)</a:t>
            </a:r>
          </a:p>
          <a:p>
            <a:r>
              <a:rPr lang="fr-BE" dirty="0" smtClean="0"/>
              <a:t>Créer une Geometry</a:t>
            </a:r>
          </a:p>
          <a:p>
            <a:pPr lvl="1"/>
            <a:r>
              <a:rPr lang="fr-BE" dirty="0" smtClean="0"/>
              <a:t>PointArray</a:t>
            </a:r>
          </a:p>
          <a:p>
            <a:pPr lvl="1"/>
            <a:r>
              <a:rPr lang="fr-BE" dirty="0" smtClean="0"/>
              <a:t>LineArray</a:t>
            </a:r>
          </a:p>
          <a:p>
            <a:pPr lvl="1"/>
            <a:r>
              <a:rPr lang="fr-BE" dirty="0" smtClean="0"/>
              <a:t>TriangleArray</a:t>
            </a:r>
          </a:p>
          <a:p>
            <a:pPr lvl="1"/>
            <a:r>
              <a:rPr lang="fr-BE" dirty="0" smtClean="0"/>
              <a:t>QuadArray</a:t>
            </a:r>
          </a:p>
          <a:p>
            <a:pPr lvl="1"/>
            <a:r>
              <a:rPr lang="fr-BE" dirty="0" smtClean="0"/>
              <a:t>LineStripArray</a:t>
            </a:r>
          </a:p>
          <a:p>
            <a:pPr lvl="1"/>
            <a:r>
              <a:rPr lang="fr-BE" dirty="0" smtClean="0"/>
              <a:t>TriangleStripArray</a:t>
            </a:r>
          </a:p>
          <a:p>
            <a:pPr lvl="1"/>
            <a:r>
              <a:rPr lang="fr-BE" dirty="0" smtClean="0"/>
              <a:t>TriangleFanArray</a:t>
            </a:r>
          </a:p>
        </p:txBody>
      </p:sp>
    </p:spTree>
    <p:extLst>
      <p:ext uri="{BB962C8B-B14F-4D97-AF65-F5344CB8AC3E}">
        <p14:creationId xmlns:p14="http://schemas.microsoft.com/office/powerpoint/2010/main" val="23389307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1668" y="1714443"/>
            <a:ext cx="7940661" cy="4615952"/>
          </a:xfrm>
        </p:spPr>
        <p:txBody>
          <a:bodyPr>
            <a:normAutofit/>
          </a:bodyPr>
          <a:lstStyle/>
          <a:p>
            <a:r>
              <a:rPr lang="en-US" dirty="0" smtClean="0">
                <a:solidFill>
                  <a:schemeClr val="bg1"/>
                </a:solidFill>
              </a:rPr>
              <a:t>Introduction</a:t>
            </a:r>
          </a:p>
          <a:p>
            <a:r>
              <a:rPr lang="en-US" dirty="0" smtClean="0">
                <a:solidFill>
                  <a:schemeClr val="bg1"/>
                </a:solidFill>
              </a:rPr>
              <a:t>Historique</a:t>
            </a:r>
          </a:p>
          <a:p>
            <a:r>
              <a:rPr lang="en-US" dirty="0" smtClean="0">
                <a:solidFill>
                  <a:schemeClr val="bg1"/>
                </a:solidFill>
              </a:rPr>
              <a:t>Installation</a:t>
            </a:r>
          </a:p>
          <a:p>
            <a:r>
              <a:rPr lang="en-US" dirty="0"/>
              <a:t>Principales </a:t>
            </a:r>
            <a:r>
              <a:rPr lang="en-US" dirty="0" smtClean="0"/>
              <a:t>fonctionalités</a:t>
            </a:r>
          </a:p>
          <a:p>
            <a:r>
              <a:rPr lang="en-US" dirty="0" smtClean="0">
                <a:solidFill>
                  <a:schemeClr val="bg1"/>
                </a:solidFill>
              </a:rPr>
              <a:t>Objets, formes</a:t>
            </a:r>
          </a:p>
          <a:p>
            <a:r>
              <a:rPr lang="en-US" dirty="0" smtClean="0">
                <a:solidFill>
                  <a:schemeClr val="bg1"/>
                </a:solidFill>
              </a:rPr>
              <a:t>Transformations</a:t>
            </a:r>
          </a:p>
          <a:p>
            <a:r>
              <a:rPr lang="en-US" dirty="0" smtClean="0">
                <a:solidFill>
                  <a:schemeClr val="bg1"/>
                </a:solidFill>
              </a:rPr>
              <a:t>Apparence</a:t>
            </a:r>
          </a:p>
          <a:p>
            <a:r>
              <a:rPr lang="en-US" dirty="0" smtClean="0">
                <a:solidFill>
                  <a:schemeClr val="bg1"/>
                </a:solidFill>
              </a:rPr>
              <a:t>Eclairage</a:t>
            </a:r>
          </a:p>
          <a:p>
            <a:r>
              <a:rPr lang="en-US" dirty="0" smtClean="0">
                <a:solidFill>
                  <a:schemeClr val="bg1"/>
                </a:solidFill>
              </a:rPr>
              <a:t>Interactions</a:t>
            </a:r>
          </a:p>
          <a:p>
            <a:endParaRPr lang="en-US" dirty="0" smtClean="0"/>
          </a:p>
          <a:p>
            <a:endParaRPr lang="en-US" dirty="0"/>
          </a:p>
        </p:txBody>
      </p:sp>
      <p:pic>
        <p:nvPicPr>
          <p:cNvPr id="4"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2205072" y="205442"/>
            <a:ext cx="3512215" cy="763525"/>
          </a:xfrm>
        </p:spPr>
        <p:txBody>
          <a:bodyPr>
            <a:normAutofit fontScale="90000"/>
          </a:bodyPr>
          <a:lstStyle/>
          <a:p>
            <a:r>
              <a:rPr lang="fr-BE" dirty="0" smtClean="0"/>
              <a:t>Formes complexes</a:t>
            </a:r>
            <a:endParaRPr lang="fr-BE" dirty="0"/>
          </a:p>
        </p:txBody>
      </p:sp>
      <p:sp>
        <p:nvSpPr>
          <p:cNvPr id="8" name="Espace réservé du contenu 3"/>
          <p:cNvSpPr>
            <a:spLocks noGrp="1"/>
          </p:cNvSpPr>
          <p:nvPr>
            <p:ph sz="half" idx="4294967295"/>
          </p:nvPr>
        </p:nvSpPr>
        <p:spPr>
          <a:xfrm>
            <a:off x="1059785" y="1138425"/>
            <a:ext cx="7739790" cy="916230"/>
          </a:xfrm>
          <a:prstGeom prst="rect">
            <a:avLst/>
          </a:prstGeom>
        </p:spPr>
        <p:txBody>
          <a:bodyPr>
            <a:normAutofit/>
          </a:bodyPr>
          <a:lstStyle/>
          <a:p>
            <a:r>
              <a:rPr lang="fr-BE" sz="2400" dirty="0" smtClean="0">
                <a:solidFill>
                  <a:schemeClr val="bg1"/>
                </a:solidFill>
              </a:rPr>
              <a:t>Possibilité de réutiliser certains points (géométrie indicée) -&gt; optimisation mémoire</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9540" y="2086098"/>
            <a:ext cx="5497380" cy="4584647"/>
          </a:xfrm>
          <a:prstGeom prst="rect">
            <a:avLst/>
          </a:prstGeom>
        </p:spPr>
      </p:pic>
    </p:spTree>
    <p:extLst>
      <p:ext uri="{BB962C8B-B14F-4D97-AF65-F5344CB8AC3E}">
        <p14:creationId xmlns:p14="http://schemas.microsoft.com/office/powerpoint/2010/main" val="35042767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48965" y="680310"/>
            <a:ext cx="8229600" cy="763525"/>
          </a:xfrm>
        </p:spPr>
        <p:txBody>
          <a:bodyPr>
            <a:normAutofit/>
          </a:bodyPr>
          <a:lstStyle/>
          <a:p>
            <a:r>
              <a:rPr lang="fr-BE" dirty="0" smtClean="0"/>
              <a:t>Transformations</a:t>
            </a:r>
            <a:endParaRPr lang="fr-BE" dirty="0"/>
          </a:p>
        </p:txBody>
      </p:sp>
      <p:sp>
        <p:nvSpPr>
          <p:cNvPr id="12" name="Espace réservé du contenu 3"/>
          <p:cNvSpPr>
            <a:spLocks noGrp="1"/>
          </p:cNvSpPr>
          <p:nvPr>
            <p:ph sz="half" idx="2"/>
          </p:nvPr>
        </p:nvSpPr>
        <p:spPr>
          <a:xfrm>
            <a:off x="448965" y="2207360"/>
            <a:ext cx="8398774" cy="2874141"/>
          </a:xfrm>
        </p:spPr>
        <p:txBody>
          <a:bodyPr>
            <a:normAutofit/>
          </a:bodyPr>
          <a:lstStyle/>
          <a:p>
            <a:r>
              <a:rPr lang="fr-BE" dirty="0" smtClean="0"/>
              <a:t>Classe « Transform3D »</a:t>
            </a:r>
          </a:p>
          <a:p>
            <a:pPr marL="0" indent="0">
              <a:buNone/>
            </a:pPr>
            <a:endParaRPr lang="fr-BE" dirty="0"/>
          </a:p>
          <a:p>
            <a:r>
              <a:rPr lang="fr-BE" dirty="0" smtClean="0"/>
              <a:t>Toujours associée à un nœud TransformGroup (TransformGroup.addChild(Transform3D)</a:t>
            </a:r>
          </a:p>
          <a:p>
            <a:pPr marL="0" indent="0">
              <a:buNone/>
            </a:pPr>
            <a:endParaRPr lang="fr-BE" dirty="0" smtClean="0"/>
          </a:p>
          <a:p>
            <a:r>
              <a:rPr lang="fr-BE" dirty="0" smtClean="0"/>
              <a:t>Transform3D -&gt; par rapport au centre du repère</a:t>
            </a:r>
          </a:p>
        </p:txBody>
      </p:sp>
    </p:spTree>
    <p:extLst>
      <p:ext uri="{BB962C8B-B14F-4D97-AF65-F5344CB8AC3E}">
        <p14:creationId xmlns:p14="http://schemas.microsoft.com/office/powerpoint/2010/main" val="34918281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2281425" y="222195"/>
            <a:ext cx="6244435" cy="763525"/>
          </a:xfrm>
        </p:spPr>
        <p:txBody>
          <a:bodyPr>
            <a:normAutofit/>
          </a:bodyPr>
          <a:lstStyle/>
          <a:p>
            <a:r>
              <a:rPr lang="fr-BE" dirty="0" smtClean="0"/>
              <a:t>Transformations simples</a:t>
            </a:r>
            <a:endParaRPr lang="fr-BE" dirty="0"/>
          </a:p>
        </p:txBody>
      </p:sp>
      <p:sp>
        <p:nvSpPr>
          <p:cNvPr id="8" name="Content Placeholder 4"/>
          <p:cNvSpPr>
            <a:spLocks noGrp="1"/>
          </p:cNvSpPr>
          <p:nvPr>
            <p:ph sz="half" idx="4294967295"/>
          </p:nvPr>
        </p:nvSpPr>
        <p:spPr>
          <a:xfrm>
            <a:off x="2044132" y="1291130"/>
            <a:ext cx="6719020" cy="5191970"/>
          </a:xfrm>
          <a:prstGeom prst="rect">
            <a:avLst/>
          </a:prstGeom>
        </p:spPr>
        <p:txBody>
          <a:bodyPr/>
          <a:lstStyle/>
          <a:p>
            <a:r>
              <a:rPr lang="fr-BE" sz="2800" dirty="0" smtClean="0">
                <a:solidFill>
                  <a:schemeClr val="bg1"/>
                </a:solidFill>
              </a:rPr>
              <a:t>Translation</a:t>
            </a:r>
          </a:p>
          <a:p>
            <a:pPr lvl="1"/>
            <a:r>
              <a:rPr lang="fr-BE" sz="2400" dirty="0" smtClean="0">
                <a:solidFill>
                  <a:schemeClr val="bg1"/>
                </a:solidFill>
              </a:rPr>
              <a:t>setTranslation(new Vector3f(0.5f, 0.5f, 0.5f));</a:t>
            </a:r>
          </a:p>
          <a:p>
            <a:r>
              <a:rPr lang="fr-BE" sz="2800" dirty="0" smtClean="0">
                <a:solidFill>
                  <a:schemeClr val="bg1"/>
                </a:solidFill>
              </a:rPr>
              <a:t>Rotation</a:t>
            </a:r>
          </a:p>
          <a:p>
            <a:pPr lvl="1"/>
            <a:r>
              <a:rPr lang="fr-BE" sz="2400" dirty="0" smtClean="0">
                <a:solidFill>
                  <a:schemeClr val="bg1"/>
                </a:solidFill>
              </a:rPr>
              <a:t>Autour d’un axe (X ou Y ou Z) du repère</a:t>
            </a:r>
          </a:p>
          <a:p>
            <a:pPr lvl="2"/>
            <a:r>
              <a:rPr lang="fr-BE" dirty="0">
                <a:solidFill>
                  <a:schemeClr val="bg1"/>
                </a:solidFill>
              </a:rPr>
              <a:t>rotX(), rotY(), rotZ()</a:t>
            </a:r>
          </a:p>
          <a:p>
            <a:pPr lvl="1"/>
            <a:r>
              <a:rPr lang="fr-BE" sz="2400" dirty="0" smtClean="0">
                <a:solidFill>
                  <a:schemeClr val="bg1"/>
                </a:solidFill>
              </a:rPr>
              <a:t>Autour d’un axe quelconque d’origine (0,0,0)</a:t>
            </a:r>
          </a:p>
          <a:p>
            <a:pPr lvl="2"/>
            <a:r>
              <a:rPr lang="fr-BE" dirty="0">
                <a:solidFill>
                  <a:schemeClr val="bg1"/>
                </a:solidFill>
              </a:rPr>
              <a:t>set(new AxisAngle4f(1,1,1,angle</a:t>
            </a:r>
            <a:r>
              <a:rPr lang="fr-BE" dirty="0" smtClean="0">
                <a:solidFill>
                  <a:schemeClr val="bg1"/>
                </a:solidFill>
              </a:rPr>
              <a:t>));</a:t>
            </a:r>
            <a:endParaRPr lang="fr-BE" sz="1600" dirty="0">
              <a:solidFill>
                <a:schemeClr val="bg1"/>
              </a:solidFill>
            </a:endParaRPr>
          </a:p>
          <a:p>
            <a:r>
              <a:rPr lang="fr-BE" sz="2800" dirty="0" smtClean="0">
                <a:solidFill>
                  <a:schemeClr val="bg1"/>
                </a:solidFill>
              </a:rPr>
              <a:t>Homothéties</a:t>
            </a:r>
          </a:p>
          <a:p>
            <a:pPr lvl="1"/>
            <a:r>
              <a:rPr lang="fr-BE" sz="2400" dirty="0" smtClean="0">
                <a:solidFill>
                  <a:schemeClr val="bg1"/>
                </a:solidFill>
              </a:rPr>
              <a:t>Uniforme : setScale(0.5)</a:t>
            </a:r>
          </a:p>
          <a:p>
            <a:pPr lvl="1"/>
            <a:r>
              <a:rPr lang="fr-BE" sz="2400" dirty="0" smtClean="0">
                <a:solidFill>
                  <a:schemeClr val="bg1"/>
                </a:solidFill>
              </a:rPr>
              <a:t>Non uniforme : </a:t>
            </a:r>
          </a:p>
          <a:p>
            <a:pPr marL="457200" lvl="1" indent="0">
              <a:buNone/>
            </a:pPr>
            <a:r>
              <a:rPr lang="fr-BE" sz="2400" dirty="0" smtClean="0">
                <a:solidFill>
                  <a:schemeClr val="bg1"/>
                </a:solidFill>
              </a:rPr>
              <a:t>	setScale(new Vector3d(0.2, 0.6, 0.8))</a:t>
            </a:r>
            <a:endParaRPr lang="fr-BE" sz="2400" dirty="0">
              <a:solidFill>
                <a:schemeClr val="bg1"/>
              </a:solidFill>
            </a:endParaRPr>
          </a:p>
        </p:txBody>
      </p:sp>
    </p:spTree>
    <p:extLst>
      <p:ext uri="{BB962C8B-B14F-4D97-AF65-F5344CB8AC3E}">
        <p14:creationId xmlns:p14="http://schemas.microsoft.com/office/powerpoint/2010/main" val="21980696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281425" y="222195"/>
            <a:ext cx="6244435" cy="763525"/>
          </a:xfrm>
        </p:spPr>
        <p:txBody>
          <a:bodyPr>
            <a:normAutofit/>
          </a:bodyPr>
          <a:lstStyle/>
          <a:p>
            <a:r>
              <a:rPr lang="fr-BE" dirty="0" smtClean="0"/>
              <a:t>Transformations multiples</a:t>
            </a:r>
            <a:endParaRPr lang="fr-BE" dirty="0"/>
          </a:p>
        </p:txBody>
      </p:sp>
      <p:sp>
        <p:nvSpPr>
          <p:cNvPr id="6" name="Content Placeholder 4"/>
          <p:cNvSpPr>
            <a:spLocks noGrp="1"/>
          </p:cNvSpPr>
          <p:nvPr>
            <p:ph sz="half" idx="4294967295"/>
          </p:nvPr>
        </p:nvSpPr>
        <p:spPr>
          <a:xfrm>
            <a:off x="1766485" y="1291130"/>
            <a:ext cx="7233959" cy="5191970"/>
          </a:xfrm>
          <a:prstGeom prst="rect">
            <a:avLst/>
          </a:prstGeom>
        </p:spPr>
        <p:txBody>
          <a:bodyPr>
            <a:normAutofit/>
          </a:bodyPr>
          <a:lstStyle/>
          <a:p>
            <a:r>
              <a:rPr lang="fr-BE" sz="2800" dirty="0">
                <a:solidFill>
                  <a:schemeClr val="bg1"/>
                </a:solidFill>
              </a:rPr>
              <a:t>1 TransformGroup</a:t>
            </a:r>
          </a:p>
          <a:p>
            <a:pPr lvl="1"/>
            <a:r>
              <a:rPr lang="fr-BE" sz="2400" dirty="0" smtClean="0">
                <a:solidFill>
                  <a:schemeClr val="bg1"/>
                </a:solidFill>
              </a:rPr>
              <a:t>Méthode mul() pour « multiplier » les transformations Transform3D</a:t>
            </a:r>
          </a:p>
          <a:p>
            <a:pPr marL="457200" lvl="1" indent="0">
              <a:buNone/>
            </a:pPr>
            <a:r>
              <a:rPr lang="fr-BE" sz="2400" dirty="0" smtClean="0">
                <a:solidFill>
                  <a:schemeClr val="bg1"/>
                </a:solidFill>
              </a:rPr>
              <a:t>	transfo1.mul(transfo2</a:t>
            </a:r>
            <a:r>
              <a:rPr lang="fr-BE" sz="2400" dirty="0">
                <a:solidFill>
                  <a:schemeClr val="bg1"/>
                </a:solidFill>
              </a:rPr>
              <a:t>) -&gt; transfo 2 puis transfo </a:t>
            </a:r>
            <a:endParaRPr lang="fr-BE" sz="2400" dirty="0" smtClean="0">
              <a:solidFill>
                <a:schemeClr val="bg1"/>
              </a:solidFill>
            </a:endParaRPr>
          </a:p>
          <a:p>
            <a:pPr lvl="1"/>
            <a:r>
              <a:rPr lang="fr-BE" sz="2400" dirty="0" smtClean="0">
                <a:solidFill>
                  <a:schemeClr val="bg1"/>
                </a:solidFill>
              </a:rPr>
              <a:t>Ajout de la dernière transformation comme fils du TransformGroup</a:t>
            </a:r>
          </a:p>
          <a:p>
            <a:pPr marL="457200" lvl="1" indent="0">
              <a:buNone/>
            </a:pPr>
            <a:endParaRPr lang="fr-BE" sz="2400" dirty="0" smtClean="0">
              <a:solidFill>
                <a:schemeClr val="bg1"/>
              </a:solidFill>
            </a:endParaRPr>
          </a:p>
          <a:p>
            <a:r>
              <a:rPr lang="fr-BE" sz="2800" dirty="0" smtClean="0">
                <a:solidFill>
                  <a:schemeClr val="bg1"/>
                </a:solidFill>
              </a:rPr>
              <a:t>2+ TransformGroup</a:t>
            </a:r>
          </a:p>
          <a:p>
            <a:pPr lvl="1"/>
            <a:r>
              <a:rPr lang="fr-BE" sz="2400" dirty="0" smtClean="0">
                <a:solidFill>
                  <a:schemeClr val="bg1"/>
                </a:solidFill>
              </a:rPr>
              <a:t>Un TransformGroup par transformation</a:t>
            </a:r>
          </a:p>
          <a:p>
            <a:pPr lvl="1"/>
            <a:r>
              <a:rPr lang="fr-BE" sz="2400" dirty="0" smtClean="0">
                <a:solidFill>
                  <a:schemeClr val="bg1"/>
                </a:solidFill>
              </a:rPr>
              <a:t>Ajout de chaque TransformGroup comme fils d’un autre</a:t>
            </a:r>
            <a:endParaRPr lang="fr-BE" sz="2400" dirty="0">
              <a:solidFill>
                <a:schemeClr val="bg1"/>
              </a:solidFill>
            </a:endParaRPr>
          </a:p>
        </p:txBody>
      </p:sp>
    </p:spTree>
    <p:extLst>
      <p:ext uri="{BB962C8B-B14F-4D97-AF65-F5344CB8AC3E}">
        <p14:creationId xmlns:p14="http://schemas.microsoft.com/office/powerpoint/2010/main" val="838832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53179" y="222195"/>
            <a:ext cx="6719020" cy="763525"/>
          </a:xfrm>
        </p:spPr>
        <p:txBody>
          <a:bodyPr/>
          <a:lstStyle/>
          <a:p>
            <a:r>
              <a:rPr lang="fr-BE" dirty="0" smtClean="0"/>
              <a:t>Apparence  </a:t>
            </a:r>
            <a:endParaRPr lang="fr-BE" dirty="0"/>
          </a:p>
        </p:txBody>
      </p:sp>
      <p:sp>
        <p:nvSpPr>
          <p:cNvPr id="3" name="Espace réservé du contenu 2"/>
          <p:cNvSpPr>
            <a:spLocks noGrp="1"/>
          </p:cNvSpPr>
          <p:nvPr>
            <p:ph idx="1"/>
          </p:nvPr>
        </p:nvSpPr>
        <p:spPr>
          <a:xfrm>
            <a:off x="1823309" y="1211462"/>
            <a:ext cx="6719020" cy="5406144"/>
          </a:xfrm>
        </p:spPr>
        <p:txBody>
          <a:bodyPr>
            <a:normAutofit fontScale="92500" lnSpcReduction="20000"/>
          </a:bodyPr>
          <a:lstStyle/>
          <a:p>
            <a:r>
              <a:rPr lang="fr-BE" dirty="0"/>
              <a:t>C</a:t>
            </a:r>
            <a:r>
              <a:rPr lang="fr-BE" dirty="0" smtClean="0"/>
              <a:t>onstruit avec les objets :</a:t>
            </a:r>
          </a:p>
          <a:p>
            <a:pPr lvl="1"/>
            <a:r>
              <a:rPr lang="fr-BE" dirty="0" smtClean="0"/>
              <a:t>Couleur :</a:t>
            </a:r>
          </a:p>
          <a:p>
            <a:pPr lvl="2"/>
            <a:r>
              <a:rPr lang="fr-BE" sz="2200" dirty="0" err="1" smtClean="0">
                <a:solidFill>
                  <a:schemeClr val="tx1">
                    <a:lumMod val="95000"/>
                    <a:lumOff val="5000"/>
                  </a:schemeClr>
                </a:solidFill>
              </a:rPr>
              <a:t>Colors</a:t>
            </a:r>
            <a:endParaRPr lang="fr-BE" dirty="0" smtClean="0">
              <a:solidFill>
                <a:schemeClr val="tx1">
                  <a:lumMod val="95000"/>
                  <a:lumOff val="5000"/>
                </a:schemeClr>
              </a:solidFill>
            </a:endParaRPr>
          </a:p>
          <a:p>
            <a:pPr lvl="1"/>
            <a:r>
              <a:rPr lang="fr-BE" dirty="0" smtClean="0"/>
              <a:t>Rendu : </a:t>
            </a:r>
          </a:p>
          <a:p>
            <a:pPr lvl="2"/>
            <a:r>
              <a:rPr lang="fr-BE" dirty="0" err="1" smtClean="0">
                <a:solidFill>
                  <a:schemeClr val="tx1">
                    <a:lumMod val="95000"/>
                    <a:lumOff val="5000"/>
                  </a:schemeClr>
                </a:solidFill>
              </a:rPr>
              <a:t>RenderingAttributes</a:t>
            </a:r>
            <a:endParaRPr lang="fr-BE" dirty="0" smtClean="0">
              <a:solidFill>
                <a:schemeClr val="tx1">
                  <a:lumMod val="95000"/>
                  <a:lumOff val="5000"/>
                </a:schemeClr>
              </a:solidFill>
            </a:endParaRPr>
          </a:p>
          <a:p>
            <a:pPr lvl="1"/>
            <a:r>
              <a:rPr lang="fr-BE" dirty="0" smtClean="0"/>
              <a:t>Transparence </a:t>
            </a:r>
            <a:r>
              <a:rPr lang="fr-BE" dirty="0"/>
              <a:t>: </a:t>
            </a:r>
          </a:p>
          <a:p>
            <a:pPr lvl="2"/>
            <a:r>
              <a:rPr lang="fr-BE" dirty="0" err="1">
                <a:solidFill>
                  <a:schemeClr val="tx1">
                    <a:lumMod val="95000"/>
                    <a:lumOff val="5000"/>
                  </a:schemeClr>
                </a:solidFill>
              </a:rPr>
              <a:t>TransparencyAttributes</a:t>
            </a:r>
            <a:endParaRPr lang="fr-BE" dirty="0" smtClean="0">
              <a:solidFill>
                <a:schemeClr val="tx1">
                  <a:lumMod val="95000"/>
                  <a:lumOff val="5000"/>
                </a:schemeClr>
              </a:solidFill>
            </a:endParaRPr>
          </a:p>
          <a:p>
            <a:pPr lvl="1"/>
            <a:r>
              <a:rPr lang="fr-BE" dirty="0" smtClean="0"/>
              <a:t>Matériaux  </a:t>
            </a:r>
            <a:r>
              <a:rPr lang="fr-BE" dirty="0"/>
              <a:t>: </a:t>
            </a:r>
          </a:p>
          <a:p>
            <a:pPr lvl="2"/>
            <a:r>
              <a:rPr lang="fr-BE" dirty="0" smtClean="0">
                <a:solidFill>
                  <a:schemeClr val="tx1">
                    <a:lumMod val="95000"/>
                    <a:lumOff val="5000"/>
                  </a:schemeClr>
                </a:solidFill>
              </a:rPr>
              <a:t>Material</a:t>
            </a:r>
          </a:p>
          <a:p>
            <a:pPr lvl="1"/>
            <a:r>
              <a:rPr lang="fr-BE" dirty="0" smtClean="0"/>
              <a:t>Affichage : </a:t>
            </a:r>
          </a:p>
          <a:p>
            <a:pPr lvl="2"/>
            <a:r>
              <a:rPr lang="fr-BE" dirty="0" err="1" smtClean="0">
                <a:solidFill>
                  <a:schemeClr val="tx1">
                    <a:lumMod val="95000"/>
                    <a:lumOff val="5000"/>
                  </a:schemeClr>
                </a:solidFill>
              </a:rPr>
              <a:t>PolygoneAttributes</a:t>
            </a:r>
            <a:r>
              <a:rPr lang="fr-BE" dirty="0" smtClean="0">
                <a:solidFill>
                  <a:schemeClr val="tx1">
                    <a:lumMod val="95000"/>
                    <a:lumOff val="5000"/>
                  </a:schemeClr>
                </a:solidFill>
              </a:rPr>
              <a:t> – </a:t>
            </a:r>
            <a:r>
              <a:rPr lang="fr-BE" dirty="0" err="1" smtClean="0">
                <a:solidFill>
                  <a:schemeClr val="tx1">
                    <a:lumMod val="95000"/>
                    <a:lumOff val="5000"/>
                  </a:schemeClr>
                </a:solidFill>
              </a:rPr>
              <a:t>PointAttributes</a:t>
            </a:r>
            <a:r>
              <a:rPr lang="fr-BE" dirty="0" smtClean="0">
                <a:solidFill>
                  <a:schemeClr val="tx1">
                    <a:lumMod val="95000"/>
                    <a:lumOff val="5000"/>
                  </a:schemeClr>
                </a:solidFill>
              </a:rPr>
              <a:t> – </a:t>
            </a:r>
            <a:r>
              <a:rPr lang="fr-BE" dirty="0" err="1" smtClean="0">
                <a:solidFill>
                  <a:schemeClr val="tx1">
                    <a:lumMod val="95000"/>
                    <a:lumOff val="5000"/>
                  </a:schemeClr>
                </a:solidFill>
              </a:rPr>
              <a:t>LineAttributes</a:t>
            </a:r>
            <a:endParaRPr lang="fr-BE" dirty="0" smtClean="0"/>
          </a:p>
          <a:p>
            <a:pPr lvl="1"/>
            <a:r>
              <a:rPr lang="fr-BE" dirty="0" smtClean="0"/>
              <a:t>Texture :</a:t>
            </a:r>
          </a:p>
          <a:p>
            <a:pPr lvl="2"/>
            <a:r>
              <a:rPr lang="fr-BE" dirty="0" smtClean="0">
                <a:solidFill>
                  <a:schemeClr val="tx1">
                    <a:lumMod val="95000"/>
                    <a:lumOff val="5000"/>
                  </a:schemeClr>
                </a:solidFill>
              </a:rPr>
              <a:t>Texture</a:t>
            </a:r>
            <a:endParaRPr lang="fr-BE" dirty="0">
              <a:solidFill>
                <a:schemeClr val="tx1">
                  <a:lumMod val="95000"/>
                  <a:lumOff val="5000"/>
                </a:schemeClr>
              </a:solidFill>
            </a:endParaRPr>
          </a:p>
        </p:txBody>
      </p:sp>
    </p:spTree>
    <p:extLst>
      <p:ext uri="{BB962C8B-B14F-4D97-AF65-F5344CB8AC3E}">
        <p14:creationId xmlns:p14="http://schemas.microsoft.com/office/powerpoint/2010/main" val="2747109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a:t>Apparence  : matériaux</a:t>
            </a:r>
          </a:p>
        </p:txBody>
      </p:sp>
      <p:sp>
        <p:nvSpPr>
          <p:cNvPr id="3" name="Espace réservé du texte 2"/>
          <p:cNvSpPr>
            <a:spLocks noGrp="1"/>
          </p:cNvSpPr>
          <p:nvPr>
            <p:ph type="body" idx="1"/>
          </p:nvPr>
        </p:nvSpPr>
        <p:spPr/>
        <p:txBody>
          <a:bodyPr/>
          <a:lstStyle/>
          <a:p>
            <a:r>
              <a:rPr lang="fr-BE" dirty="0" smtClean="0"/>
              <a:t>Code :</a:t>
            </a:r>
            <a:endParaRPr lang="fr-BE" dirty="0"/>
          </a:p>
        </p:txBody>
      </p:sp>
      <p:sp>
        <p:nvSpPr>
          <p:cNvPr id="4" name="Espace réservé du contenu 3"/>
          <p:cNvSpPr>
            <a:spLocks noGrp="1"/>
          </p:cNvSpPr>
          <p:nvPr>
            <p:ph sz="half" idx="2"/>
          </p:nvPr>
        </p:nvSpPr>
        <p:spPr/>
        <p:txBody>
          <a:bodyPr>
            <a:normAutofit fontScale="70000" lnSpcReduction="20000"/>
          </a:bodyPr>
          <a:lstStyle/>
          <a:p>
            <a:r>
              <a:rPr lang="fr-BE" dirty="0" err="1" smtClean="0"/>
              <a:t>Material</a:t>
            </a:r>
            <a:r>
              <a:rPr lang="fr-BE" dirty="0" smtClean="0"/>
              <a:t> </a:t>
            </a:r>
            <a:r>
              <a:rPr lang="fr-BE" dirty="0" err="1"/>
              <a:t>emissiveColor</a:t>
            </a:r>
            <a:r>
              <a:rPr lang="fr-BE" dirty="0"/>
              <a:t> = new </a:t>
            </a:r>
            <a:r>
              <a:rPr lang="fr-BE" dirty="0" err="1"/>
              <a:t>Material</a:t>
            </a:r>
            <a:r>
              <a:rPr lang="fr-BE" dirty="0"/>
              <a:t>();</a:t>
            </a:r>
            <a:br>
              <a:rPr lang="fr-BE" dirty="0"/>
            </a:br>
            <a:r>
              <a:rPr lang="fr-BE" dirty="0" err="1"/>
              <a:t>emissiveColor.setEmissiveColor</a:t>
            </a:r>
            <a:r>
              <a:rPr lang="fr-BE" dirty="0"/>
              <a:t>(new Color3f(</a:t>
            </a:r>
            <a:r>
              <a:rPr lang="fr-BE" dirty="0" err="1"/>
              <a:t>Color.blue</a:t>
            </a:r>
            <a:r>
              <a:rPr lang="fr-BE" dirty="0"/>
              <a:t>));</a:t>
            </a:r>
          </a:p>
          <a:p>
            <a:pPr marL="0" indent="0">
              <a:buNone/>
            </a:pPr>
            <a:endParaRPr lang="fr-BE" dirty="0"/>
          </a:p>
          <a:p>
            <a:r>
              <a:rPr lang="fr-BE" dirty="0" err="1" smtClean="0"/>
              <a:t>Appearance</a:t>
            </a:r>
            <a:r>
              <a:rPr lang="fr-BE" dirty="0" smtClean="0"/>
              <a:t> </a:t>
            </a:r>
            <a:r>
              <a:rPr lang="fr-BE" dirty="0" err="1"/>
              <a:t>appearance</a:t>
            </a:r>
            <a:r>
              <a:rPr lang="fr-BE" dirty="0"/>
              <a:t> = new </a:t>
            </a:r>
            <a:r>
              <a:rPr lang="fr-BE" dirty="0" err="1"/>
              <a:t>Appearance</a:t>
            </a:r>
            <a:r>
              <a:rPr lang="fr-BE" dirty="0"/>
              <a:t>();</a:t>
            </a:r>
            <a:br>
              <a:rPr lang="fr-BE" dirty="0"/>
            </a:br>
            <a:r>
              <a:rPr lang="fr-BE" dirty="0" err="1"/>
              <a:t>appearance.setMaterial</a:t>
            </a:r>
            <a:r>
              <a:rPr lang="fr-BE" dirty="0"/>
              <a:t>(</a:t>
            </a:r>
            <a:r>
              <a:rPr lang="fr-BE" dirty="0" err="1"/>
              <a:t>emissiveColor</a:t>
            </a:r>
            <a:r>
              <a:rPr lang="fr-BE" dirty="0"/>
              <a:t>);</a:t>
            </a:r>
          </a:p>
          <a:p>
            <a:pPr marL="0" indent="0">
              <a:buNone/>
            </a:pPr>
            <a:r>
              <a:rPr lang="fr-BE" dirty="0"/>
              <a:t> </a:t>
            </a:r>
          </a:p>
          <a:p>
            <a:r>
              <a:rPr lang="fr-BE" dirty="0" err="1" smtClean="0"/>
              <a:t>Sphere</a:t>
            </a:r>
            <a:r>
              <a:rPr lang="fr-BE" dirty="0" smtClean="0"/>
              <a:t> </a:t>
            </a:r>
            <a:r>
              <a:rPr lang="fr-BE" dirty="0" err="1"/>
              <a:t>sphere</a:t>
            </a:r>
            <a:r>
              <a:rPr lang="fr-BE" dirty="0"/>
              <a:t> = new </a:t>
            </a:r>
            <a:r>
              <a:rPr lang="fr-BE" dirty="0" err="1"/>
              <a:t>Sphere</a:t>
            </a:r>
            <a:r>
              <a:rPr lang="fr-BE" dirty="0"/>
              <a:t>(0.5f);</a:t>
            </a:r>
            <a:br>
              <a:rPr lang="fr-BE" dirty="0"/>
            </a:br>
            <a:r>
              <a:rPr lang="fr-BE" dirty="0" err="1"/>
              <a:t>sphere.setAppearance</a:t>
            </a:r>
            <a:r>
              <a:rPr lang="fr-BE" dirty="0"/>
              <a:t>(</a:t>
            </a:r>
            <a:r>
              <a:rPr lang="fr-BE" dirty="0" err="1"/>
              <a:t>appearance</a:t>
            </a:r>
            <a:r>
              <a:rPr lang="fr-BE" dirty="0"/>
              <a:t>);</a:t>
            </a:r>
          </a:p>
          <a:p>
            <a:endParaRPr lang="fr-BE" dirty="0"/>
          </a:p>
        </p:txBody>
      </p:sp>
      <p:sp>
        <p:nvSpPr>
          <p:cNvPr id="5" name="Espace réservé du texte 4"/>
          <p:cNvSpPr>
            <a:spLocks noGrp="1"/>
          </p:cNvSpPr>
          <p:nvPr>
            <p:ph type="body" sz="quarter" idx="3"/>
          </p:nvPr>
        </p:nvSpPr>
        <p:spPr/>
        <p:txBody>
          <a:bodyPr/>
          <a:lstStyle/>
          <a:p>
            <a:r>
              <a:rPr lang="fr-BE" dirty="0" smtClean="0"/>
              <a:t>Rendu :</a:t>
            </a:r>
            <a:endParaRPr lang="fr-BE" dirty="0"/>
          </a:p>
        </p:txBody>
      </p:sp>
      <p:pic>
        <p:nvPicPr>
          <p:cNvPr id="9" name="Image 8"/>
          <p:cNvPicPr>
            <a:picLocks noChangeAspect="1"/>
          </p:cNvPicPr>
          <p:nvPr/>
        </p:nvPicPr>
        <p:blipFill>
          <a:blip r:embed="rId2"/>
          <a:stretch>
            <a:fillRect/>
          </a:stretch>
        </p:blipFill>
        <p:spPr>
          <a:xfrm>
            <a:off x="5335525" y="2626285"/>
            <a:ext cx="2409825" cy="2419350"/>
          </a:xfrm>
          <a:prstGeom prst="rect">
            <a:avLst/>
          </a:prstGeom>
        </p:spPr>
      </p:pic>
    </p:spTree>
    <p:extLst>
      <p:ext uri="{BB962C8B-B14F-4D97-AF65-F5344CB8AC3E}">
        <p14:creationId xmlns:p14="http://schemas.microsoft.com/office/powerpoint/2010/main" val="28580657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23309" y="680310"/>
            <a:ext cx="6719020" cy="763525"/>
          </a:xfrm>
        </p:spPr>
        <p:txBody>
          <a:bodyPr/>
          <a:lstStyle/>
          <a:p>
            <a:r>
              <a:rPr lang="fr-BE" dirty="0" smtClean="0"/>
              <a:t>Apparence : affichage</a:t>
            </a:r>
            <a:endParaRPr lang="fr-BE" dirty="0"/>
          </a:p>
        </p:txBody>
      </p:sp>
      <p:sp>
        <p:nvSpPr>
          <p:cNvPr id="3" name="Espace réservé du contenu 2"/>
          <p:cNvSpPr>
            <a:spLocks noGrp="1"/>
          </p:cNvSpPr>
          <p:nvPr>
            <p:ph idx="1"/>
          </p:nvPr>
        </p:nvSpPr>
        <p:spPr>
          <a:xfrm>
            <a:off x="1659261" y="1749245"/>
            <a:ext cx="7047116" cy="4275740"/>
          </a:xfrm>
        </p:spPr>
        <p:txBody>
          <a:bodyPr>
            <a:normAutofit lnSpcReduction="10000"/>
          </a:bodyPr>
          <a:lstStyle/>
          <a:p>
            <a:r>
              <a:rPr lang="fr-BE" dirty="0" err="1" smtClean="0"/>
              <a:t>PolygoneAttributes</a:t>
            </a:r>
            <a:r>
              <a:rPr lang="fr-BE" dirty="0" smtClean="0"/>
              <a:t> (</a:t>
            </a:r>
            <a:r>
              <a:rPr lang="fr-BE" dirty="0" err="1" smtClean="0"/>
              <a:t>polygoneMode</a:t>
            </a:r>
            <a:r>
              <a:rPr lang="fr-BE" dirty="0" smtClean="0"/>
              <a:t>…)</a:t>
            </a:r>
            <a:r>
              <a:rPr lang="fr-BE" dirty="0"/>
              <a:t/>
            </a:r>
            <a:br>
              <a:rPr lang="fr-BE" dirty="0"/>
            </a:br>
            <a:endParaRPr lang="fr-BE" dirty="0"/>
          </a:p>
          <a:p>
            <a:r>
              <a:rPr lang="fr-BE" b="1" dirty="0" err="1"/>
              <a:t>P</a:t>
            </a:r>
            <a:r>
              <a:rPr lang="fr-BE" dirty="0" err="1" smtClean="0"/>
              <a:t>olygonMode</a:t>
            </a:r>
            <a:r>
              <a:rPr lang="fr-BE" dirty="0" smtClean="0"/>
              <a:t> </a:t>
            </a:r>
            <a:r>
              <a:rPr lang="fr-BE" dirty="0"/>
              <a:t> permet de sélectionner le rendu des facettes </a:t>
            </a:r>
            <a:r>
              <a:rPr lang="fr-BE" dirty="0" smtClean="0"/>
              <a:t>:</a:t>
            </a:r>
          </a:p>
          <a:p>
            <a:pPr lvl="2"/>
            <a:r>
              <a:rPr lang="fr-BE" dirty="0" err="1" smtClean="0">
                <a:solidFill>
                  <a:schemeClr val="tx1">
                    <a:lumMod val="95000"/>
                    <a:lumOff val="5000"/>
                  </a:schemeClr>
                </a:solidFill>
              </a:rPr>
              <a:t>PolygonAttributes.POLYGON_FILL</a:t>
            </a:r>
            <a:r>
              <a:rPr lang="fr-BE" dirty="0" smtClean="0">
                <a:solidFill>
                  <a:schemeClr val="tx1">
                    <a:lumMod val="95000"/>
                    <a:lumOff val="5000"/>
                  </a:schemeClr>
                </a:solidFill>
              </a:rPr>
              <a:t>  :  les facettes sont remplies</a:t>
            </a:r>
          </a:p>
          <a:p>
            <a:pPr lvl="2"/>
            <a:r>
              <a:rPr lang="fr-BE" dirty="0" err="1" smtClean="0">
                <a:solidFill>
                  <a:schemeClr val="tx1">
                    <a:lumMod val="95000"/>
                    <a:lumOff val="5000"/>
                  </a:schemeClr>
                </a:solidFill>
              </a:rPr>
              <a:t>PolygonAttributes.POLYGON_LINE</a:t>
            </a:r>
            <a:r>
              <a:rPr lang="fr-BE" dirty="0" smtClean="0">
                <a:solidFill>
                  <a:schemeClr val="tx1">
                    <a:lumMod val="95000"/>
                    <a:lumOff val="5000"/>
                  </a:schemeClr>
                </a:solidFill>
              </a:rPr>
              <a:t> : seuls les contours des facettes sont </a:t>
            </a:r>
            <a:r>
              <a:rPr lang="fr-BE" dirty="0" err="1" smtClean="0">
                <a:solidFill>
                  <a:schemeClr val="tx1">
                    <a:lumMod val="95000"/>
                    <a:lumOff val="5000"/>
                  </a:schemeClr>
                </a:solidFill>
              </a:rPr>
              <a:t>dessinnés</a:t>
            </a:r>
            <a:r>
              <a:rPr lang="fr-BE" dirty="0" smtClean="0">
                <a:solidFill>
                  <a:schemeClr val="tx1">
                    <a:lumMod val="95000"/>
                    <a:lumOff val="5000"/>
                  </a:schemeClr>
                </a:solidFill>
              </a:rPr>
              <a:t> (lignes)</a:t>
            </a:r>
            <a:endParaRPr lang="fr-BE" dirty="0">
              <a:solidFill>
                <a:schemeClr val="tx1">
                  <a:lumMod val="95000"/>
                  <a:lumOff val="5000"/>
                </a:schemeClr>
              </a:solidFill>
            </a:endParaRPr>
          </a:p>
          <a:p>
            <a:pPr lvl="2"/>
            <a:r>
              <a:rPr lang="fr-BE" dirty="0" smtClean="0">
                <a:solidFill>
                  <a:schemeClr val="tx1">
                    <a:lumMod val="95000"/>
                    <a:lumOff val="5000"/>
                  </a:schemeClr>
                </a:solidFill>
              </a:rPr>
              <a:t> </a:t>
            </a:r>
            <a:r>
              <a:rPr lang="fr-BE" dirty="0" err="1" smtClean="0">
                <a:solidFill>
                  <a:schemeClr val="tx1">
                    <a:lumMod val="95000"/>
                    <a:lumOff val="5000"/>
                  </a:schemeClr>
                </a:solidFill>
              </a:rPr>
              <a:t>PolygonAttributes.POLYGON_POINT</a:t>
            </a:r>
            <a:r>
              <a:rPr lang="fr-BE" dirty="0" smtClean="0">
                <a:solidFill>
                  <a:schemeClr val="tx1">
                    <a:lumMod val="95000"/>
                    <a:lumOff val="5000"/>
                  </a:schemeClr>
                </a:solidFill>
              </a:rPr>
              <a:t> : seuls les sommets des facettes sont </a:t>
            </a:r>
            <a:r>
              <a:rPr lang="fr-BE" dirty="0" err="1" smtClean="0">
                <a:solidFill>
                  <a:schemeClr val="tx1">
                    <a:lumMod val="95000"/>
                    <a:lumOff val="5000"/>
                  </a:schemeClr>
                </a:solidFill>
              </a:rPr>
              <a:t>dessinnés</a:t>
            </a:r>
            <a:r>
              <a:rPr lang="fr-BE" dirty="0" smtClean="0">
                <a:solidFill>
                  <a:schemeClr val="tx1">
                    <a:lumMod val="95000"/>
                    <a:lumOff val="5000"/>
                  </a:schemeClr>
                </a:solidFill>
              </a:rPr>
              <a:t>.</a:t>
            </a:r>
            <a:endParaRPr lang="fr-BE" dirty="0">
              <a:solidFill>
                <a:schemeClr val="tx1">
                  <a:lumMod val="95000"/>
                  <a:lumOff val="5000"/>
                </a:schemeClr>
              </a:solidFill>
            </a:endParaRPr>
          </a:p>
        </p:txBody>
      </p:sp>
    </p:spTree>
    <p:extLst>
      <p:ext uri="{BB962C8B-B14F-4D97-AF65-F5344CB8AC3E}">
        <p14:creationId xmlns:p14="http://schemas.microsoft.com/office/powerpoint/2010/main" val="34585007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Apparence :  affichage</a:t>
            </a:r>
            <a:endParaRPr lang="fr-BE" dirty="0"/>
          </a:p>
        </p:txBody>
      </p:sp>
      <p:sp>
        <p:nvSpPr>
          <p:cNvPr id="3" name="Espace réservé du texte 2"/>
          <p:cNvSpPr>
            <a:spLocks noGrp="1"/>
          </p:cNvSpPr>
          <p:nvPr>
            <p:ph type="body" idx="1"/>
          </p:nvPr>
        </p:nvSpPr>
        <p:spPr/>
        <p:txBody>
          <a:bodyPr/>
          <a:lstStyle/>
          <a:p>
            <a:r>
              <a:rPr lang="fr-BE" dirty="0" smtClean="0"/>
              <a:t>Code :</a:t>
            </a:r>
            <a:endParaRPr lang="fr-BE" dirty="0"/>
          </a:p>
        </p:txBody>
      </p:sp>
      <p:sp>
        <p:nvSpPr>
          <p:cNvPr id="4" name="Espace réservé du contenu 3"/>
          <p:cNvSpPr>
            <a:spLocks noGrp="1"/>
          </p:cNvSpPr>
          <p:nvPr>
            <p:ph sz="half" idx="2"/>
          </p:nvPr>
        </p:nvSpPr>
        <p:spPr>
          <a:xfrm>
            <a:off x="448965" y="2626285"/>
            <a:ext cx="4581149" cy="3035058"/>
          </a:xfrm>
        </p:spPr>
        <p:txBody>
          <a:bodyPr>
            <a:normAutofit fontScale="62500" lnSpcReduction="20000"/>
          </a:bodyPr>
          <a:lstStyle/>
          <a:p>
            <a:pPr marL="0" indent="0">
              <a:buNone/>
            </a:pPr>
            <a:r>
              <a:rPr lang="fr-BE" dirty="0"/>
              <a:t/>
            </a:r>
            <a:br>
              <a:rPr lang="fr-BE" dirty="0"/>
            </a:br>
            <a:r>
              <a:rPr lang="fr-BE" dirty="0" err="1"/>
              <a:t>Appearance</a:t>
            </a:r>
            <a:r>
              <a:rPr lang="fr-BE" dirty="0"/>
              <a:t> </a:t>
            </a:r>
            <a:r>
              <a:rPr lang="fr-BE" dirty="0" err="1" smtClean="0"/>
              <a:t>apC</a:t>
            </a:r>
            <a:r>
              <a:rPr lang="fr-BE" dirty="0" smtClean="0"/>
              <a:t>= </a:t>
            </a:r>
            <a:r>
              <a:rPr lang="fr-BE" dirty="0"/>
              <a:t>new </a:t>
            </a:r>
            <a:r>
              <a:rPr lang="fr-BE" dirty="0" err="1"/>
              <a:t>Appearance</a:t>
            </a:r>
            <a:r>
              <a:rPr lang="fr-BE" dirty="0" smtClean="0"/>
              <a:t>();</a:t>
            </a:r>
          </a:p>
          <a:p>
            <a:pPr marL="0" indent="0">
              <a:buNone/>
            </a:pPr>
            <a:r>
              <a:rPr lang="fr-BE" dirty="0" err="1" smtClean="0"/>
              <a:t>PolygonAttributes</a:t>
            </a:r>
            <a:r>
              <a:rPr lang="fr-BE" dirty="0" smtClean="0"/>
              <a:t> </a:t>
            </a:r>
            <a:r>
              <a:rPr lang="fr-BE" dirty="0"/>
              <a:t>facettes = new </a:t>
            </a:r>
            <a:r>
              <a:rPr lang="fr-BE" dirty="0" err="1"/>
              <a:t>PolygonAttributes</a:t>
            </a:r>
            <a:r>
              <a:rPr lang="fr-BE" dirty="0"/>
              <a:t>(</a:t>
            </a:r>
            <a:r>
              <a:rPr lang="fr-BE" dirty="0" err="1"/>
              <a:t>PolygonAttributes.POLYGON_LINE</a:t>
            </a:r>
            <a:r>
              <a:rPr lang="fr-BE" dirty="0"/>
              <a:t>,</a:t>
            </a:r>
            <a:br>
              <a:rPr lang="fr-BE" dirty="0"/>
            </a:br>
            <a:r>
              <a:rPr lang="fr-BE" dirty="0"/>
              <a:t>                                  </a:t>
            </a:r>
            <a:r>
              <a:rPr lang="fr-BE" dirty="0" err="1"/>
              <a:t>PolygonAttributes.CULL_NONE</a:t>
            </a:r>
            <a:r>
              <a:rPr lang="fr-BE" dirty="0"/>
              <a:t>,</a:t>
            </a:r>
            <a:br>
              <a:rPr lang="fr-BE" dirty="0"/>
            </a:br>
            <a:r>
              <a:rPr lang="fr-BE" dirty="0"/>
              <a:t>                                    </a:t>
            </a:r>
            <a:r>
              <a:rPr lang="fr-BE" dirty="0" smtClean="0"/>
              <a:t>0);</a:t>
            </a:r>
          </a:p>
          <a:p>
            <a:pPr marL="0" indent="0">
              <a:buNone/>
            </a:pPr>
            <a:r>
              <a:rPr lang="fr-BE" dirty="0" err="1" smtClean="0"/>
              <a:t>apC.setPolygonAttributes</a:t>
            </a:r>
            <a:r>
              <a:rPr lang="fr-BE" dirty="0" smtClean="0"/>
              <a:t>(facettes</a:t>
            </a:r>
            <a:r>
              <a:rPr lang="fr-BE" dirty="0"/>
              <a:t>);</a:t>
            </a:r>
            <a:br>
              <a:rPr lang="fr-BE" dirty="0"/>
            </a:br>
            <a:r>
              <a:rPr lang="fr-BE" dirty="0"/>
              <a:t/>
            </a:r>
            <a:br>
              <a:rPr lang="fr-BE" dirty="0"/>
            </a:br>
            <a:r>
              <a:rPr lang="fr-BE" dirty="0" err="1" smtClean="0"/>
              <a:t>LineAttributes</a:t>
            </a:r>
            <a:r>
              <a:rPr lang="fr-BE" dirty="0" smtClean="0"/>
              <a:t> la= </a:t>
            </a:r>
            <a:r>
              <a:rPr lang="fr-BE" dirty="0"/>
              <a:t>new </a:t>
            </a:r>
            <a:r>
              <a:rPr lang="fr-BE" dirty="0" err="1" smtClean="0"/>
              <a:t>LineAttributes</a:t>
            </a:r>
            <a:endParaRPr lang="fr-BE" dirty="0" smtClean="0"/>
          </a:p>
          <a:p>
            <a:pPr marL="0" indent="0">
              <a:buNone/>
            </a:pPr>
            <a:r>
              <a:rPr lang="fr-BE" dirty="0" smtClean="0"/>
              <a:t>	  ( 1f</a:t>
            </a:r>
            <a:r>
              <a:rPr lang="fr-BE" dirty="0"/>
              <a:t>,</a:t>
            </a:r>
            <a:br>
              <a:rPr lang="fr-BE" dirty="0"/>
            </a:br>
            <a:r>
              <a:rPr lang="fr-BE" dirty="0"/>
              <a:t>                          </a:t>
            </a:r>
            <a:r>
              <a:rPr lang="fr-BE" dirty="0" err="1"/>
              <a:t>LineAttributes.PATTERN_DASH_DOT</a:t>
            </a:r>
            <a:r>
              <a:rPr lang="fr-BE" dirty="0"/>
              <a:t>,</a:t>
            </a:r>
            <a:br>
              <a:rPr lang="fr-BE" dirty="0"/>
            </a:br>
            <a:r>
              <a:rPr lang="fr-BE" dirty="0"/>
              <a:t>                            </a:t>
            </a:r>
            <a:r>
              <a:rPr lang="fr-BE" dirty="0" smtClean="0"/>
              <a:t>false</a:t>
            </a:r>
            <a:r>
              <a:rPr lang="fr-BE" dirty="0"/>
              <a:t>);</a:t>
            </a:r>
            <a:br>
              <a:rPr lang="fr-BE" dirty="0"/>
            </a:br>
            <a:r>
              <a:rPr lang="fr-BE" dirty="0" err="1" smtClean="0"/>
              <a:t>apC.setLineAttributes</a:t>
            </a:r>
            <a:r>
              <a:rPr lang="fr-BE" dirty="0" smtClean="0"/>
              <a:t>(la); </a:t>
            </a:r>
            <a:endParaRPr lang="fr-BE" dirty="0"/>
          </a:p>
        </p:txBody>
      </p:sp>
      <p:sp>
        <p:nvSpPr>
          <p:cNvPr id="5" name="Espace réservé du texte 4"/>
          <p:cNvSpPr>
            <a:spLocks noGrp="1"/>
          </p:cNvSpPr>
          <p:nvPr>
            <p:ph type="body" sz="quarter" idx="3"/>
          </p:nvPr>
        </p:nvSpPr>
        <p:spPr/>
        <p:txBody>
          <a:bodyPr/>
          <a:lstStyle/>
          <a:p>
            <a:r>
              <a:rPr lang="fr-BE" dirty="0" smtClean="0"/>
              <a:t>Rendu :</a:t>
            </a:r>
            <a:endParaRPr lang="fr-BE" dirty="0"/>
          </a:p>
        </p:txBody>
      </p:sp>
      <p:pic>
        <p:nvPicPr>
          <p:cNvPr id="7" name="Espace réservé du contenu 6"/>
          <p:cNvPicPr>
            <a:picLocks noGrp="1" noChangeAspect="1"/>
          </p:cNvPicPr>
          <p:nvPr>
            <p:ph sz="quarter" idx="4"/>
          </p:nvPr>
        </p:nvPicPr>
        <p:blipFill>
          <a:blip r:embed="rId3"/>
          <a:stretch>
            <a:fillRect/>
          </a:stretch>
        </p:blipFill>
        <p:spPr>
          <a:xfrm>
            <a:off x="4877410" y="2733345"/>
            <a:ext cx="4019061" cy="2680820"/>
          </a:xfrm>
          <a:prstGeom prst="rect">
            <a:avLst/>
          </a:prstGeom>
        </p:spPr>
      </p:pic>
    </p:spTree>
    <p:extLst>
      <p:ext uri="{BB962C8B-B14F-4D97-AF65-F5344CB8AC3E}">
        <p14:creationId xmlns:p14="http://schemas.microsoft.com/office/powerpoint/2010/main" val="29367223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Apparence  : texture </a:t>
            </a:r>
            <a:endParaRPr lang="fr-BE" dirty="0"/>
          </a:p>
        </p:txBody>
      </p:sp>
      <p:sp>
        <p:nvSpPr>
          <p:cNvPr id="3" name="Espace réservé du texte 2"/>
          <p:cNvSpPr>
            <a:spLocks noGrp="1"/>
          </p:cNvSpPr>
          <p:nvPr>
            <p:ph type="body" idx="1"/>
          </p:nvPr>
        </p:nvSpPr>
        <p:spPr/>
        <p:txBody>
          <a:bodyPr/>
          <a:lstStyle/>
          <a:p>
            <a:r>
              <a:rPr lang="fr-BE" dirty="0" smtClean="0"/>
              <a:t>Code :			</a:t>
            </a:r>
            <a:endParaRPr lang="fr-BE" dirty="0"/>
          </a:p>
        </p:txBody>
      </p:sp>
      <p:sp>
        <p:nvSpPr>
          <p:cNvPr id="4" name="Espace réservé du contenu 3"/>
          <p:cNvSpPr>
            <a:spLocks noGrp="1"/>
          </p:cNvSpPr>
          <p:nvPr>
            <p:ph sz="half" idx="2"/>
          </p:nvPr>
        </p:nvSpPr>
        <p:spPr>
          <a:xfrm>
            <a:off x="448966" y="2665475"/>
            <a:ext cx="5191970" cy="3165800"/>
          </a:xfrm>
        </p:spPr>
        <p:txBody>
          <a:bodyPr>
            <a:normAutofit fontScale="85000" lnSpcReduction="20000"/>
          </a:bodyPr>
          <a:lstStyle/>
          <a:p>
            <a:r>
              <a:rPr lang="fr-BE" dirty="0" err="1"/>
              <a:t>BufferedImage</a:t>
            </a:r>
            <a:r>
              <a:rPr lang="fr-BE" dirty="0"/>
              <a:t> image = </a:t>
            </a:r>
            <a:r>
              <a:rPr lang="fr-BE" dirty="0" err="1"/>
              <a:t>ImageIO.read</a:t>
            </a:r>
            <a:r>
              <a:rPr lang="fr-BE" dirty="0"/>
              <a:t>(new </a:t>
            </a:r>
            <a:r>
              <a:rPr lang="fr-BE" dirty="0" smtClean="0"/>
              <a:t>File</a:t>
            </a:r>
            <a:r>
              <a:rPr lang="fr-BE" dirty="0"/>
              <a:t>("bois.jpg"));</a:t>
            </a:r>
          </a:p>
          <a:p>
            <a:r>
              <a:rPr lang="fr-BE" dirty="0"/>
              <a:t> Texture </a:t>
            </a:r>
            <a:r>
              <a:rPr lang="fr-BE" dirty="0" err="1"/>
              <a:t>texture</a:t>
            </a:r>
            <a:r>
              <a:rPr lang="fr-BE" dirty="0"/>
              <a:t> = new </a:t>
            </a:r>
            <a:r>
              <a:rPr lang="fr-BE" dirty="0" err="1"/>
              <a:t>TextureLoader</a:t>
            </a:r>
            <a:r>
              <a:rPr lang="fr-BE" dirty="0"/>
              <a:t>(image).</a:t>
            </a:r>
            <a:r>
              <a:rPr lang="fr-BE" dirty="0" err="1"/>
              <a:t>getTexture</a:t>
            </a:r>
            <a:r>
              <a:rPr lang="fr-BE" dirty="0"/>
              <a:t>();</a:t>
            </a:r>
          </a:p>
          <a:p>
            <a:r>
              <a:rPr lang="fr-BE" dirty="0" err="1"/>
              <a:t>Sphere</a:t>
            </a:r>
            <a:r>
              <a:rPr lang="fr-BE" dirty="0"/>
              <a:t> </a:t>
            </a:r>
            <a:r>
              <a:rPr lang="fr-BE" dirty="0" err="1"/>
              <a:t>sphere</a:t>
            </a:r>
            <a:r>
              <a:rPr lang="fr-BE" dirty="0"/>
              <a:t> = new </a:t>
            </a:r>
            <a:r>
              <a:rPr lang="fr-BE" dirty="0" err="1"/>
              <a:t>Sphere</a:t>
            </a:r>
            <a:r>
              <a:rPr lang="fr-BE" dirty="0"/>
              <a:t>(0.5f, </a:t>
            </a:r>
            <a:r>
              <a:rPr lang="fr-BE" dirty="0" err="1"/>
              <a:t>Primitive.GENERATE_TEXTURE_COORDS</a:t>
            </a:r>
            <a:r>
              <a:rPr lang="fr-BE" dirty="0"/>
              <a:t>, </a:t>
            </a:r>
            <a:r>
              <a:rPr lang="fr-BE" dirty="0" err="1" smtClean="0"/>
              <a:t>appearance</a:t>
            </a:r>
            <a:r>
              <a:rPr lang="fr-BE" dirty="0" smtClean="0"/>
              <a:t>);</a:t>
            </a:r>
          </a:p>
          <a:p>
            <a:r>
              <a:rPr lang="fr-BE" dirty="0" err="1"/>
              <a:t>Appearance</a:t>
            </a:r>
            <a:r>
              <a:rPr lang="fr-BE" dirty="0"/>
              <a:t> </a:t>
            </a:r>
            <a:r>
              <a:rPr lang="fr-BE" dirty="0" err="1"/>
              <a:t>appearance</a:t>
            </a:r>
            <a:r>
              <a:rPr lang="fr-BE" dirty="0"/>
              <a:t> = new </a:t>
            </a:r>
            <a:r>
              <a:rPr lang="fr-BE" dirty="0" err="1"/>
              <a:t>Appearance</a:t>
            </a:r>
            <a:r>
              <a:rPr lang="fr-BE" dirty="0"/>
              <a:t>();</a:t>
            </a:r>
            <a:br>
              <a:rPr lang="fr-BE" dirty="0"/>
            </a:br>
            <a:r>
              <a:rPr lang="fr-BE" dirty="0" err="1"/>
              <a:t>appearance.setTexture</a:t>
            </a:r>
            <a:r>
              <a:rPr lang="fr-BE" dirty="0"/>
              <a:t>(texture);</a:t>
            </a:r>
          </a:p>
          <a:p>
            <a:r>
              <a:rPr lang="fr-BE" dirty="0"/>
              <a:t> </a:t>
            </a:r>
          </a:p>
          <a:p>
            <a:endParaRPr lang="fr-BE" dirty="0">
              <a:solidFill>
                <a:schemeClr val="tx1"/>
              </a:solidFill>
            </a:endParaRPr>
          </a:p>
          <a:p>
            <a:endParaRPr lang="fr-BE" dirty="0">
              <a:solidFill>
                <a:schemeClr val="tx1"/>
              </a:solidFill>
            </a:endParaRPr>
          </a:p>
          <a:p>
            <a:endParaRPr lang="fr-BE" dirty="0"/>
          </a:p>
        </p:txBody>
      </p:sp>
      <p:sp>
        <p:nvSpPr>
          <p:cNvPr id="5" name="Espace réservé du texte 4"/>
          <p:cNvSpPr>
            <a:spLocks noGrp="1"/>
          </p:cNvSpPr>
          <p:nvPr>
            <p:ph type="body" sz="quarter" idx="3"/>
          </p:nvPr>
        </p:nvSpPr>
        <p:spPr>
          <a:xfrm>
            <a:off x="5488230" y="1910090"/>
            <a:ext cx="4106566" cy="571630"/>
          </a:xfrm>
        </p:spPr>
        <p:txBody>
          <a:bodyPr/>
          <a:lstStyle/>
          <a:p>
            <a:r>
              <a:rPr lang="fr-BE" dirty="0" smtClean="0"/>
              <a:t>Rendu</a:t>
            </a:r>
            <a:endParaRPr lang="fr-BE" dirty="0"/>
          </a:p>
        </p:txBody>
      </p:sp>
      <p:pic>
        <p:nvPicPr>
          <p:cNvPr id="7" name="Espace réservé du contenu 6"/>
          <p:cNvPicPr>
            <a:picLocks noGrp="1" noChangeAspect="1"/>
          </p:cNvPicPr>
          <p:nvPr>
            <p:ph sz="quarter" idx="4"/>
          </p:nvPr>
        </p:nvPicPr>
        <p:blipFill>
          <a:blip r:embed="rId3"/>
          <a:stretch>
            <a:fillRect/>
          </a:stretch>
        </p:blipFill>
        <p:spPr>
          <a:xfrm>
            <a:off x="5946345" y="2521513"/>
            <a:ext cx="2190750" cy="2200275"/>
          </a:xfrm>
          <a:prstGeom prst="rect">
            <a:avLst/>
          </a:prstGeom>
        </p:spPr>
      </p:pic>
    </p:spTree>
    <p:extLst>
      <p:ext uri="{BB962C8B-B14F-4D97-AF65-F5344CB8AC3E}">
        <p14:creationId xmlns:p14="http://schemas.microsoft.com/office/powerpoint/2010/main" val="36065803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dirty="0" smtClean="0"/>
              <a:t>Eclairage </a:t>
            </a:r>
            <a:endParaRPr lang="fr-BE" dirty="0"/>
          </a:p>
        </p:txBody>
      </p:sp>
      <p:sp>
        <p:nvSpPr>
          <p:cNvPr id="3" name="Espace réservé du contenu 2"/>
          <p:cNvSpPr>
            <a:spLocks noGrp="1"/>
          </p:cNvSpPr>
          <p:nvPr>
            <p:ph idx="1"/>
          </p:nvPr>
        </p:nvSpPr>
        <p:spPr/>
        <p:txBody>
          <a:bodyPr/>
          <a:lstStyle/>
          <a:p>
            <a:r>
              <a:rPr lang="fr-BE" dirty="0" smtClean="0"/>
              <a:t>4 Différentes sources lumineuse : </a:t>
            </a:r>
          </a:p>
          <a:p>
            <a:pPr lvl="1"/>
            <a:r>
              <a:rPr lang="fr-BE" dirty="0" smtClean="0"/>
              <a:t>Ambiante : </a:t>
            </a:r>
            <a:r>
              <a:rPr lang="fr-BE" dirty="0" err="1"/>
              <a:t>AmbientLight</a:t>
            </a:r>
            <a:endParaRPr lang="fr-BE" dirty="0"/>
          </a:p>
          <a:p>
            <a:pPr lvl="1"/>
            <a:r>
              <a:rPr lang="fr-BE" dirty="0"/>
              <a:t>U</a:t>
            </a:r>
            <a:r>
              <a:rPr lang="fr-BE" dirty="0" smtClean="0"/>
              <a:t>nidirectionnelle</a:t>
            </a:r>
            <a:r>
              <a:rPr lang="fr-BE" dirty="0"/>
              <a:t> </a:t>
            </a:r>
            <a:r>
              <a:rPr lang="fr-BE" dirty="0" smtClean="0"/>
              <a:t>: </a:t>
            </a:r>
            <a:r>
              <a:rPr lang="fr-BE" dirty="0" err="1" smtClean="0"/>
              <a:t>DirectionalLight</a:t>
            </a:r>
            <a:endParaRPr lang="fr-BE" dirty="0" smtClean="0"/>
          </a:p>
          <a:p>
            <a:pPr lvl="1"/>
            <a:r>
              <a:rPr lang="fr-BE" dirty="0"/>
              <a:t>P</a:t>
            </a:r>
            <a:r>
              <a:rPr lang="fr-BE" dirty="0" smtClean="0"/>
              <a:t>onctuelle</a:t>
            </a:r>
            <a:r>
              <a:rPr lang="fr-BE" dirty="0"/>
              <a:t> </a:t>
            </a:r>
            <a:r>
              <a:rPr lang="fr-BE" dirty="0" smtClean="0"/>
              <a:t> :  </a:t>
            </a:r>
            <a:r>
              <a:rPr lang="fr-BE" dirty="0" err="1" smtClean="0"/>
              <a:t>PointLight</a:t>
            </a:r>
            <a:endParaRPr lang="fr-BE" dirty="0" smtClean="0"/>
          </a:p>
          <a:p>
            <a:pPr lvl="1"/>
            <a:r>
              <a:rPr lang="fr-BE" dirty="0"/>
              <a:t>ponctuelle en forme de </a:t>
            </a:r>
            <a:r>
              <a:rPr lang="fr-BE" dirty="0" smtClean="0"/>
              <a:t>spot : </a:t>
            </a:r>
            <a:r>
              <a:rPr lang="fr-BE" dirty="0" err="1"/>
              <a:t>SpotLight</a:t>
            </a:r>
            <a:endParaRPr lang="fr-BE" dirty="0" smtClean="0"/>
          </a:p>
          <a:p>
            <a:endParaRPr lang="fr-BE" dirty="0"/>
          </a:p>
        </p:txBody>
      </p:sp>
    </p:spTree>
    <p:extLst>
      <p:ext uri="{BB962C8B-B14F-4D97-AF65-F5344CB8AC3E}">
        <p14:creationId xmlns:p14="http://schemas.microsoft.com/office/powerpoint/2010/main" val="2690316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
        <p:nvSpPr>
          <p:cNvPr id="5" name="Content Placeholder 4"/>
          <p:cNvSpPr>
            <a:spLocks noGrp="1"/>
          </p:cNvSpPr>
          <p:nvPr>
            <p:ph idx="1"/>
          </p:nvPr>
        </p:nvSpPr>
        <p:spPr/>
        <p:txBody>
          <a:bodyPr>
            <a:normAutofit/>
          </a:bodyPr>
          <a:lstStyle/>
          <a:p>
            <a:r>
              <a:rPr lang="fr-BE" dirty="0"/>
              <a:t>API Java de Sun destinée à l’affichage 3D sous Java </a:t>
            </a:r>
            <a:endParaRPr lang="fr-BE" dirty="0" smtClean="0"/>
          </a:p>
          <a:p>
            <a:r>
              <a:rPr lang="fr-BE" dirty="0" smtClean="0"/>
              <a:t> </a:t>
            </a:r>
            <a:r>
              <a:rPr lang="fr-BE" dirty="0"/>
              <a:t>Destiné à l’écriture d’applications et </a:t>
            </a:r>
            <a:r>
              <a:rPr lang="fr-BE" dirty="0" smtClean="0"/>
              <a:t>d’Applets</a:t>
            </a:r>
          </a:p>
          <a:p>
            <a:r>
              <a:rPr lang="fr-BE" dirty="0" smtClean="0"/>
              <a:t> </a:t>
            </a:r>
            <a:r>
              <a:rPr lang="fr-BE" dirty="0"/>
              <a:t>Conçu dans le but de faciliter la programmation d'environnements 3D </a:t>
            </a:r>
          </a:p>
          <a:p>
            <a:r>
              <a:rPr lang="fr-BE" dirty="0" smtClean="0"/>
              <a:t> </a:t>
            </a:r>
            <a:r>
              <a:rPr lang="fr-BE" dirty="0"/>
              <a:t>Justifié par la portabilité de Java qui permet la portabilité des applications </a:t>
            </a:r>
            <a:endParaRPr lang="fr-BE" dirty="0" smtClean="0"/>
          </a:p>
        </p:txBody>
      </p:sp>
      <p:pic>
        <p:nvPicPr>
          <p:cNvPr id="6"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BE" dirty="0"/>
              <a:t>Eclairage  : </a:t>
            </a:r>
            <a:r>
              <a:rPr lang="fr-BE" dirty="0">
                <a:effectLst/>
              </a:rPr>
              <a:t>Source lumineuse ambiante</a:t>
            </a:r>
            <a:endParaRPr lang="fr-BE" dirty="0"/>
          </a:p>
        </p:txBody>
      </p:sp>
      <p:sp>
        <p:nvSpPr>
          <p:cNvPr id="3" name="Espace réservé du contenu 2"/>
          <p:cNvSpPr>
            <a:spLocks noGrp="1"/>
          </p:cNvSpPr>
          <p:nvPr>
            <p:ph idx="1"/>
          </p:nvPr>
        </p:nvSpPr>
        <p:spPr>
          <a:xfrm>
            <a:off x="1826969" y="1901950"/>
            <a:ext cx="4577491" cy="4275740"/>
          </a:xfrm>
        </p:spPr>
        <p:txBody>
          <a:bodyPr>
            <a:normAutofit fontScale="92500" lnSpcReduction="20000"/>
          </a:bodyPr>
          <a:lstStyle/>
          <a:p>
            <a:r>
              <a:rPr lang="fr-BE" dirty="0"/>
              <a:t>[r1, g1, b1]  =&gt; </a:t>
            </a:r>
            <a:r>
              <a:rPr lang="fr-BE" dirty="0" err="1"/>
              <a:t>AmbientLight</a:t>
            </a:r>
            <a:r>
              <a:rPr lang="fr-BE" dirty="0"/>
              <a:t> </a:t>
            </a:r>
          </a:p>
          <a:p>
            <a:r>
              <a:rPr lang="fr-BE" dirty="0"/>
              <a:t>[r2,g2,b2] =&gt; </a:t>
            </a:r>
            <a:r>
              <a:rPr lang="fr-BE" dirty="0" err="1"/>
              <a:t>Material</a:t>
            </a:r>
            <a:endParaRPr lang="fr-BE" dirty="0"/>
          </a:p>
          <a:p>
            <a:r>
              <a:rPr lang="pt-BR" dirty="0"/>
              <a:t> objet 3D =&gt; [r1r2, g1g2, b1b2].</a:t>
            </a:r>
          </a:p>
          <a:p>
            <a:endParaRPr lang="pt-BR" dirty="0"/>
          </a:p>
          <a:p>
            <a:r>
              <a:rPr lang="pt-BR" dirty="0" smtClean="0"/>
              <a:t>Ex : lumière ambiante = blanc</a:t>
            </a:r>
          </a:p>
          <a:p>
            <a:r>
              <a:rPr lang="pt-BR" dirty="0" smtClean="0"/>
              <a:t>Couleur ambiante de Material = verte</a:t>
            </a:r>
          </a:p>
          <a:p>
            <a:r>
              <a:rPr lang="pt-BR" dirty="0" smtClean="0"/>
              <a:t>Les composantes R-B sont de la lumière ambiante sont absorbées et V est refléchie.</a:t>
            </a:r>
            <a:endParaRPr lang="fr-BE" dirty="0"/>
          </a:p>
        </p:txBody>
      </p:sp>
    </p:spTree>
    <p:extLst>
      <p:ext uri="{BB962C8B-B14F-4D97-AF65-F5344CB8AC3E}">
        <p14:creationId xmlns:p14="http://schemas.microsoft.com/office/powerpoint/2010/main" val="35307992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9888" y="785658"/>
            <a:ext cx="8234112" cy="963583"/>
          </a:xfrm>
        </p:spPr>
        <p:txBody>
          <a:bodyPr>
            <a:normAutofit fontScale="90000"/>
          </a:bodyPr>
          <a:lstStyle/>
          <a:p>
            <a:r>
              <a:rPr lang="fr-BE" dirty="0" smtClean="0"/>
              <a:t>Eclairage </a:t>
            </a:r>
            <a:br>
              <a:rPr lang="fr-BE" dirty="0" smtClean="0"/>
            </a:br>
            <a:r>
              <a:rPr lang="fr-BE" sz="3200" dirty="0" smtClean="0"/>
              <a:t>source lumineuse ambiante</a:t>
            </a:r>
            <a:endParaRPr lang="fr-BE" sz="3200" dirty="0"/>
          </a:p>
        </p:txBody>
      </p:sp>
      <p:sp>
        <p:nvSpPr>
          <p:cNvPr id="3" name="Espace réservé du texte 2"/>
          <p:cNvSpPr>
            <a:spLocks noGrp="1"/>
          </p:cNvSpPr>
          <p:nvPr>
            <p:ph type="body" idx="1"/>
          </p:nvPr>
        </p:nvSpPr>
        <p:spPr/>
        <p:txBody>
          <a:bodyPr/>
          <a:lstStyle/>
          <a:p>
            <a:r>
              <a:rPr lang="fr-BE" dirty="0" smtClean="0"/>
              <a:t>Code :</a:t>
            </a:r>
            <a:endParaRPr lang="fr-BE" dirty="0"/>
          </a:p>
        </p:txBody>
      </p:sp>
      <p:sp>
        <p:nvSpPr>
          <p:cNvPr id="4" name="Espace réservé du contenu 3"/>
          <p:cNvSpPr>
            <a:spLocks noGrp="1"/>
          </p:cNvSpPr>
          <p:nvPr>
            <p:ph sz="half" idx="2"/>
          </p:nvPr>
        </p:nvSpPr>
        <p:spPr>
          <a:xfrm>
            <a:off x="448965" y="2626285"/>
            <a:ext cx="5497380" cy="3035058"/>
          </a:xfrm>
        </p:spPr>
        <p:txBody>
          <a:bodyPr>
            <a:normAutofit/>
          </a:bodyPr>
          <a:lstStyle/>
          <a:p>
            <a:r>
              <a:rPr lang="fr-BE" dirty="0"/>
              <a:t>public </a:t>
            </a:r>
            <a:r>
              <a:rPr lang="fr-BE" dirty="0" err="1"/>
              <a:t>AmbientLight</a:t>
            </a:r>
            <a:r>
              <a:rPr lang="fr-BE" dirty="0"/>
              <a:t>(Color3f </a:t>
            </a:r>
            <a:r>
              <a:rPr lang="fr-BE" dirty="0" err="1"/>
              <a:t>color</a:t>
            </a:r>
            <a:r>
              <a:rPr lang="fr-BE" dirty="0"/>
              <a:t>)</a:t>
            </a:r>
            <a:br>
              <a:rPr lang="fr-BE" dirty="0"/>
            </a:br>
            <a:r>
              <a:rPr lang="fr-BE" dirty="0" err="1" smtClean="0"/>
              <a:t>color</a:t>
            </a:r>
            <a:endParaRPr lang="fr-BE" dirty="0" smtClean="0"/>
          </a:p>
          <a:p>
            <a:r>
              <a:rPr lang="es-ES" dirty="0" err="1"/>
              <a:t>setAmbientColor</a:t>
            </a:r>
            <a:r>
              <a:rPr lang="es-ES" dirty="0"/>
              <a:t>() de la </a:t>
            </a:r>
            <a:r>
              <a:rPr lang="es-ES" dirty="0" err="1"/>
              <a:t>classe</a:t>
            </a:r>
            <a:r>
              <a:rPr lang="es-ES" dirty="0"/>
              <a:t> </a:t>
            </a:r>
            <a:r>
              <a:rPr lang="es-ES" dirty="0" smtClean="0"/>
              <a:t>Material</a:t>
            </a:r>
          </a:p>
          <a:p>
            <a:pPr marL="0" indent="0">
              <a:buNone/>
            </a:pPr>
            <a:r>
              <a:rPr lang="fr-BE" dirty="0" smtClean="0"/>
              <a:t>Couleur ambiante sphère : cyan  </a:t>
            </a:r>
          </a:p>
          <a:p>
            <a:pPr marL="0" indent="0">
              <a:buNone/>
            </a:pPr>
            <a:r>
              <a:rPr lang="fr-BE" dirty="0" smtClean="0"/>
              <a:t>Couleur lumière </a:t>
            </a:r>
            <a:r>
              <a:rPr lang="fr-BE" dirty="0"/>
              <a:t>ambiante de couleur </a:t>
            </a:r>
            <a:r>
              <a:rPr lang="fr-BE" dirty="0" smtClean="0"/>
              <a:t>: jaune</a:t>
            </a:r>
            <a:r>
              <a:rPr lang="fr-BE" dirty="0"/>
              <a:t>.</a:t>
            </a:r>
            <a:br>
              <a:rPr lang="fr-BE" dirty="0"/>
            </a:br>
            <a:endParaRPr lang="fr-BE" dirty="0"/>
          </a:p>
        </p:txBody>
      </p:sp>
      <p:sp>
        <p:nvSpPr>
          <p:cNvPr id="5" name="Espace réservé du texte 4"/>
          <p:cNvSpPr>
            <a:spLocks noGrp="1"/>
          </p:cNvSpPr>
          <p:nvPr>
            <p:ph type="body" sz="quarter" idx="3"/>
          </p:nvPr>
        </p:nvSpPr>
        <p:spPr>
          <a:xfrm>
            <a:off x="5182820" y="1974040"/>
            <a:ext cx="4106566" cy="571630"/>
          </a:xfrm>
        </p:spPr>
        <p:txBody>
          <a:bodyPr/>
          <a:lstStyle/>
          <a:p>
            <a:r>
              <a:rPr lang="fr-BE" dirty="0" smtClean="0"/>
              <a:t>Rendu :</a:t>
            </a:r>
            <a:endParaRPr lang="fr-BE" dirty="0"/>
          </a:p>
        </p:txBody>
      </p:sp>
      <p:pic>
        <p:nvPicPr>
          <p:cNvPr id="7" name="Espace réservé du contenu 6"/>
          <p:cNvPicPr>
            <a:picLocks noGrp="1" noChangeAspect="1"/>
          </p:cNvPicPr>
          <p:nvPr>
            <p:ph sz="quarter" idx="4"/>
          </p:nvPr>
        </p:nvPicPr>
        <p:blipFill>
          <a:blip r:embed="rId3"/>
          <a:stretch>
            <a:fillRect/>
          </a:stretch>
        </p:blipFill>
        <p:spPr>
          <a:xfrm>
            <a:off x="6155747" y="2626285"/>
            <a:ext cx="2539410" cy="2482472"/>
          </a:xfrm>
          <a:prstGeom prst="rect">
            <a:avLst/>
          </a:prstGeom>
        </p:spPr>
      </p:pic>
    </p:spTree>
    <p:extLst>
      <p:ext uri="{BB962C8B-B14F-4D97-AF65-F5344CB8AC3E}">
        <p14:creationId xmlns:p14="http://schemas.microsoft.com/office/powerpoint/2010/main" val="13168654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823308" y="1749245"/>
            <a:ext cx="6719020" cy="4275740"/>
          </a:xfrm>
        </p:spPr>
        <p:txBody>
          <a:bodyPr>
            <a:normAutofit lnSpcReduction="10000"/>
          </a:bodyPr>
          <a:lstStyle/>
          <a:p>
            <a:r>
              <a:rPr lang="fr-BE" dirty="0" smtClean="0"/>
              <a:t>Classe </a:t>
            </a:r>
            <a:r>
              <a:rPr lang="fr-BE" dirty="0" err="1" smtClean="0"/>
              <a:t>DirectionLight</a:t>
            </a:r>
            <a:r>
              <a:rPr lang="fr-BE" dirty="0" smtClean="0"/>
              <a:t>:</a:t>
            </a:r>
          </a:p>
          <a:p>
            <a:pPr lvl="1"/>
            <a:r>
              <a:rPr lang="fr-BE" dirty="0" smtClean="0"/>
              <a:t>source ponctuelle infiniment loin de la scène</a:t>
            </a:r>
          </a:p>
          <a:p>
            <a:r>
              <a:rPr lang="fr-BE" dirty="0"/>
              <a:t>Réfléchie par : </a:t>
            </a:r>
            <a:endParaRPr lang="fr-BE" dirty="0" smtClean="0"/>
          </a:p>
          <a:p>
            <a:pPr lvl="1"/>
            <a:r>
              <a:rPr lang="fr-BE" dirty="0" err="1" smtClean="0"/>
              <a:t>DiffuseColor</a:t>
            </a:r>
            <a:r>
              <a:rPr lang="fr-BE" dirty="0" smtClean="0"/>
              <a:t> </a:t>
            </a:r>
          </a:p>
          <a:p>
            <a:pPr lvl="1"/>
            <a:r>
              <a:rPr lang="fr-BE" dirty="0" smtClean="0"/>
              <a:t> </a:t>
            </a:r>
            <a:r>
              <a:rPr lang="fr-BE" dirty="0" err="1" smtClean="0"/>
              <a:t>SpecularColor</a:t>
            </a:r>
            <a:endParaRPr lang="fr-BE" dirty="0" smtClean="0"/>
          </a:p>
          <a:p>
            <a:r>
              <a:rPr lang="fr-BE" dirty="0" err="1" smtClean="0"/>
              <a:t>Réfléxion</a:t>
            </a:r>
            <a:r>
              <a:rPr lang="fr-BE" dirty="0" smtClean="0"/>
              <a:t> dépend</a:t>
            </a:r>
          </a:p>
          <a:p>
            <a:pPr lvl="1"/>
            <a:r>
              <a:rPr lang="fr-BE" dirty="0" smtClean="0"/>
              <a:t>Orientation de la source</a:t>
            </a:r>
          </a:p>
          <a:p>
            <a:pPr lvl="1"/>
            <a:r>
              <a:rPr lang="fr-BE" dirty="0" smtClean="0"/>
              <a:t>Direction de le source</a:t>
            </a:r>
          </a:p>
        </p:txBody>
      </p:sp>
      <p:sp>
        <p:nvSpPr>
          <p:cNvPr id="4" name="Titre 1"/>
          <p:cNvSpPr>
            <a:spLocks noGrp="1"/>
          </p:cNvSpPr>
          <p:nvPr>
            <p:ph type="title"/>
          </p:nvPr>
        </p:nvSpPr>
        <p:spPr>
          <a:xfrm>
            <a:off x="1823308" y="535626"/>
            <a:ext cx="7320691" cy="763525"/>
          </a:xfrm>
        </p:spPr>
        <p:txBody>
          <a:bodyPr>
            <a:normAutofit fontScale="90000"/>
          </a:bodyPr>
          <a:lstStyle/>
          <a:p>
            <a:r>
              <a:rPr lang="fr-BE" dirty="0" smtClean="0"/>
              <a:t>Eclairage  : </a:t>
            </a:r>
            <a:r>
              <a:rPr lang="fr-BE" dirty="0" smtClean="0">
                <a:effectLst/>
              </a:rPr>
              <a:t>Source lumineuse unidirectionnelle</a:t>
            </a:r>
            <a:endParaRPr lang="fr-BE" dirty="0"/>
          </a:p>
        </p:txBody>
      </p:sp>
    </p:spTree>
    <p:extLst>
      <p:ext uri="{BB962C8B-B14F-4D97-AF65-F5344CB8AC3E}">
        <p14:creationId xmlns:p14="http://schemas.microsoft.com/office/powerpoint/2010/main" val="9686388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BE" dirty="0"/>
              <a:t>Eclairage  : </a:t>
            </a:r>
            <a:r>
              <a:rPr lang="fr-BE" dirty="0" smtClean="0"/>
              <a:t/>
            </a:r>
            <a:br>
              <a:rPr lang="fr-BE" dirty="0" smtClean="0"/>
            </a:br>
            <a:r>
              <a:rPr lang="fr-BE" dirty="0" smtClean="0">
                <a:effectLst/>
              </a:rPr>
              <a:t>Source </a:t>
            </a:r>
            <a:r>
              <a:rPr lang="fr-BE" dirty="0">
                <a:effectLst/>
              </a:rPr>
              <a:t>lumineuse unidirectionnelle</a:t>
            </a:r>
            <a:endParaRPr lang="fr-BE" dirty="0"/>
          </a:p>
        </p:txBody>
      </p:sp>
      <p:sp>
        <p:nvSpPr>
          <p:cNvPr id="3" name="Espace réservé du texte 2"/>
          <p:cNvSpPr>
            <a:spLocks noGrp="1"/>
          </p:cNvSpPr>
          <p:nvPr>
            <p:ph type="body" idx="1"/>
          </p:nvPr>
        </p:nvSpPr>
        <p:spPr/>
        <p:txBody>
          <a:bodyPr/>
          <a:lstStyle/>
          <a:p>
            <a:r>
              <a:rPr lang="fr-BE" dirty="0" smtClean="0"/>
              <a:t>Code :</a:t>
            </a:r>
            <a:endParaRPr lang="fr-BE" dirty="0"/>
          </a:p>
        </p:txBody>
      </p:sp>
      <p:sp>
        <p:nvSpPr>
          <p:cNvPr id="4" name="Espace réservé du contenu 3"/>
          <p:cNvSpPr>
            <a:spLocks noGrp="1"/>
          </p:cNvSpPr>
          <p:nvPr>
            <p:ph sz="half" idx="2"/>
          </p:nvPr>
        </p:nvSpPr>
        <p:spPr>
          <a:xfrm>
            <a:off x="448965" y="2626285"/>
            <a:ext cx="4428445" cy="3035058"/>
          </a:xfrm>
        </p:spPr>
        <p:txBody>
          <a:bodyPr>
            <a:normAutofit lnSpcReduction="10000"/>
          </a:bodyPr>
          <a:lstStyle/>
          <a:p>
            <a:r>
              <a:rPr lang="en-US" dirty="0"/>
              <a:t>public </a:t>
            </a:r>
            <a:r>
              <a:rPr lang="en-US" dirty="0" err="1"/>
              <a:t>DirectionalLight</a:t>
            </a:r>
            <a:r>
              <a:rPr lang="en-US" dirty="0"/>
              <a:t>(Color3f color, Vector3f direction</a:t>
            </a:r>
            <a:r>
              <a:rPr lang="en-US" dirty="0" smtClean="0"/>
              <a:t>)</a:t>
            </a:r>
          </a:p>
          <a:p>
            <a:r>
              <a:rPr lang="fr-BE" dirty="0" err="1"/>
              <a:t>setDiffuseColor</a:t>
            </a:r>
            <a:r>
              <a:rPr lang="fr-BE" dirty="0"/>
              <a:t>() </a:t>
            </a:r>
            <a:r>
              <a:rPr lang="fr-BE" dirty="0" smtClean="0"/>
              <a:t> de la classe </a:t>
            </a:r>
            <a:r>
              <a:rPr lang="fr-BE" dirty="0" err="1" smtClean="0"/>
              <a:t>Material</a:t>
            </a:r>
            <a:endParaRPr lang="fr-BE" dirty="0" smtClean="0"/>
          </a:p>
          <a:p>
            <a:r>
              <a:rPr lang="fr-BE" dirty="0" smtClean="0"/>
              <a:t>Les sources lumineuse </a:t>
            </a:r>
            <a:r>
              <a:rPr lang="fr-BE" dirty="0"/>
              <a:t>unidirectionnelle ne réfléchit que les couleurs diffuses et spéculaires </a:t>
            </a:r>
          </a:p>
        </p:txBody>
      </p:sp>
      <p:sp>
        <p:nvSpPr>
          <p:cNvPr id="5" name="Espace réservé du texte 4"/>
          <p:cNvSpPr>
            <a:spLocks noGrp="1"/>
          </p:cNvSpPr>
          <p:nvPr>
            <p:ph type="body" sz="quarter" idx="3"/>
          </p:nvPr>
        </p:nvSpPr>
        <p:spPr>
          <a:xfrm>
            <a:off x="4877410" y="1901949"/>
            <a:ext cx="4106566" cy="571630"/>
          </a:xfrm>
        </p:spPr>
        <p:txBody>
          <a:bodyPr/>
          <a:lstStyle/>
          <a:p>
            <a:r>
              <a:rPr lang="fr-BE" dirty="0" smtClean="0"/>
              <a:t>Rendu :</a:t>
            </a:r>
            <a:endParaRPr lang="fr-BE" dirty="0"/>
          </a:p>
        </p:txBody>
      </p:sp>
      <p:pic>
        <p:nvPicPr>
          <p:cNvPr id="7" name="Espace réservé du contenu 6"/>
          <p:cNvPicPr>
            <a:picLocks noGrp="1" noChangeAspect="1"/>
          </p:cNvPicPr>
          <p:nvPr>
            <p:ph sz="quarter" idx="4"/>
          </p:nvPr>
        </p:nvPicPr>
        <p:blipFill>
          <a:blip r:embed="rId3"/>
          <a:stretch>
            <a:fillRect/>
          </a:stretch>
        </p:blipFill>
        <p:spPr>
          <a:xfrm>
            <a:off x="5640935" y="2685134"/>
            <a:ext cx="2750336" cy="2976209"/>
          </a:xfrm>
          <a:prstGeom prst="rect">
            <a:avLst/>
          </a:prstGeom>
        </p:spPr>
      </p:pic>
    </p:spTree>
    <p:extLst>
      <p:ext uri="{BB962C8B-B14F-4D97-AF65-F5344CB8AC3E}">
        <p14:creationId xmlns:p14="http://schemas.microsoft.com/office/powerpoint/2010/main" val="10048449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BE" dirty="0" smtClean="0"/>
              <a:t>Eclairage : source lumineuse ponctuelle </a:t>
            </a:r>
            <a:endParaRPr lang="fr-BE" dirty="0"/>
          </a:p>
        </p:txBody>
      </p:sp>
      <p:sp>
        <p:nvSpPr>
          <p:cNvPr id="4" name="Espace réservé du contenu 2"/>
          <p:cNvSpPr>
            <a:spLocks noGrp="1"/>
          </p:cNvSpPr>
          <p:nvPr>
            <p:ph idx="1"/>
          </p:nvPr>
        </p:nvSpPr>
        <p:spPr/>
        <p:txBody>
          <a:bodyPr>
            <a:normAutofit/>
          </a:bodyPr>
          <a:lstStyle/>
          <a:p>
            <a:r>
              <a:rPr lang="fr-BE" dirty="0" smtClean="0"/>
              <a:t>Classe </a:t>
            </a:r>
            <a:r>
              <a:rPr lang="fr-BE" dirty="0" err="1" smtClean="0"/>
              <a:t>PointLight</a:t>
            </a:r>
            <a:r>
              <a:rPr lang="fr-BE" dirty="0" smtClean="0"/>
              <a:t>:</a:t>
            </a:r>
          </a:p>
          <a:p>
            <a:pPr lvl="1"/>
            <a:r>
              <a:rPr lang="fr-BE" dirty="0" smtClean="0"/>
              <a:t>Rayonne dans toutes les directions</a:t>
            </a:r>
          </a:p>
          <a:p>
            <a:r>
              <a:rPr lang="fr-BE" dirty="0"/>
              <a:t>Réfléchie par : </a:t>
            </a:r>
            <a:endParaRPr lang="fr-BE" dirty="0" smtClean="0"/>
          </a:p>
          <a:p>
            <a:pPr lvl="1"/>
            <a:r>
              <a:rPr lang="fr-BE" dirty="0" err="1" smtClean="0"/>
              <a:t>DiffuseColor</a:t>
            </a:r>
            <a:r>
              <a:rPr lang="fr-BE" dirty="0" smtClean="0"/>
              <a:t> </a:t>
            </a:r>
          </a:p>
          <a:p>
            <a:pPr lvl="1"/>
            <a:r>
              <a:rPr lang="fr-BE" dirty="0" smtClean="0"/>
              <a:t> </a:t>
            </a:r>
            <a:r>
              <a:rPr lang="fr-BE" dirty="0" err="1" smtClean="0"/>
              <a:t>SpecularColor</a:t>
            </a:r>
            <a:endParaRPr lang="fr-BE" dirty="0" smtClean="0"/>
          </a:p>
          <a:p>
            <a:r>
              <a:rPr lang="fr-BE" dirty="0" err="1" smtClean="0"/>
              <a:t>Réfléxion</a:t>
            </a:r>
            <a:r>
              <a:rPr lang="fr-BE" dirty="0" smtClean="0"/>
              <a:t> dépend</a:t>
            </a:r>
          </a:p>
          <a:p>
            <a:pPr lvl="1"/>
            <a:r>
              <a:rPr lang="fr-BE" dirty="0" smtClean="0"/>
              <a:t>Orientation de la facette vis-à-vis de la source</a:t>
            </a:r>
          </a:p>
        </p:txBody>
      </p:sp>
    </p:spTree>
    <p:extLst>
      <p:ext uri="{BB962C8B-B14F-4D97-AF65-F5344CB8AC3E}">
        <p14:creationId xmlns:p14="http://schemas.microsoft.com/office/powerpoint/2010/main" val="30548362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BE" dirty="0" smtClean="0"/>
              <a:t>Eclairage </a:t>
            </a:r>
            <a:br>
              <a:rPr lang="fr-BE" dirty="0" smtClean="0"/>
            </a:br>
            <a:r>
              <a:rPr lang="fr-BE" dirty="0" smtClean="0"/>
              <a:t>source </a:t>
            </a:r>
            <a:r>
              <a:rPr lang="fr-BE" dirty="0"/>
              <a:t>lumineuse ponctuelle </a:t>
            </a:r>
          </a:p>
        </p:txBody>
      </p:sp>
      <p:sp>
        <p:nvSpPr>
          <p:cNvPr id="3" name="Espace réservé du texte 2"/>
          <p:cNvSpPr>
            <a:spLocks noGrp="1"/>
          </p:cNvSpPr>
          <p:nvPr>
            <p:ph type="body" idx="1"/>
          </p:nvPr>
        </p:nvSpPr>
        <p:spPr/>
        <p:txBody>
          <a:bodyPr/>
          <a:lstStyle/>
          <a:p>
            <a:r>
              <a:rPr lang="fr-BE" dirty="0" smtClean="0"/>
              <a:t>Code :</a:t>
            </a:r>
            <a:endParaRPr lang="fr-BE" dirty="0"/>
          </a:p>
        </p:txBody>
      </p:sp>
      <p:sp>
        <p:nvSpPr>
          <p:cNvPr id="4" name="Espace réservé du contenu 3"/>
          <p:cNvSpPr>
            <a:spLocks noGrp="1"/>
          </p:cNvSpPr>
          <p:nvPr>
            <p:ph sz="half" idx="2"/>
          </p:nvPr>
        </p:nvSpPr>
        <p:spPr/>
        <p:txBody>
          <a:bodyPr>
            <a:normAutofit fontScale="92500" lnSpcReduction="10000"/>
          </a:bodyPr>
          <a:lstStyle/>
          <a:p>
            <a:r>
              <a:rPr lang="en-US" dirty="0"/>
              <a:t>public </a:t>
            </a:r>
            <a:r>
              <a:rPr lang="en-US" dirty="0" err="1"/>
              <a:t>PointLight</a:t>
            </a:r>
            <a:r>
              <a:rPr lang="en-US" dirty="0"/>
              <a:t>(Color3f color, Point3f position, Point3f attenuation)</a:t>
            </a:r>
          </a:p>
          <a:p>
            <a:r>
              <a:rPr lang="fr-BE" dirty="0"/>
              <a:t>public </a:t>
            </a:r>
            <a:r>
              <a:rPr lang="fr-BE" dirty="0" err="1"/>
              <a:t>void</a:t>
            </a:r>
            <a:r>
              <a:rPr lang="fr-BE" dirty="0"/>
              <a:t> </a:t>
            </a:r>
            <a:r>
              <a:rPr lang="fr-BE" dirty="0" err="1"/>
              <a:t>setSpecularColor</a:t>
            </a:r>
            <a:r>
              <a:rPr lang="fr-BE" dirty="0"/>
              <a:t>(Color3f </a:t>
            </a:r>
            <a:r>
              <a:rPr lang="fr-BE" dirty="0" err="1"/>
              <a:t>color</a:t>
            </a:r>
            <a:r>
              <a:rPr lang="fr-BE" dirty="0"/>
              <a:t>)</a:t>
            </a:r>
          </a:p>
          <a:p>
            <a:r>
              <a:rPr lang="fr-BE" dirty="0"/>
              <a:t>public </a:t>
            </a:r>
            <a:r>
              <a:rPr lang="fr-BE" dirty="0" err="1"/>
              <a:t>void</a:t>
            </a:r>
            <a:r>
              <a:rPr lang="fr-BE" dirty="0"/>
              <a:t> </a:t>
            </a:r>
            <a:r>
              <a:rPr lang="fr-BE" dirty="0" err="1"/>
              <a:t>setShininess</a:t>
            </a:r>
            <a:r>
              <a:rPr lang="fr-BE" dirty="0"/>
              <a:t>(</a:t>
            </a:r>
            <a:r>
              <a:rPr lang="fr-BE" dirty="0" err="1"/>
              <a:t>int</a:t>
            </a:r>
            <a:r>
              <a:rPr lang="fr-BE" dirty="0"/>
              <a:t> </a:t>
            </a:r>
            <a:r>
              <a:rPr lang="fr-BE" dirty="0" err="1" smtClean="0"/>
              <a:t>shininess</a:t>
            </a:r>
            <a:r>
              <a:rPr lang="fr-BE" dirty="0" smtClean="0"/>
              <a:t>)</a:t>
            </a:r>
          </a:p>
          <a:p>
            <a:r>
              <a:rPr lang="fr-BE" dirty="0" smtClean="0"/>
              <a:t>Brillance de 1-128 64 par défaut</a:t>
            </a:r>
          </a:p>
          <a:p>
            <a:endParaRPr lang="fr-BE" dirty="0"/>
          </a:p>
        </p:txBody>
      </p:sp>
      <p:sp>
        <p:nvSpPr>
          <p:cNvPr id="5" name="Espace réservé du texte 4"/>
          <p:cNvSpPr>
            <a:spLocks noGrp="1"/>
          </p:cNvSpPr>
          <p:nvPr>
            <p:ph type="body" sz="quarter" idx="3"/>
          </p:nvPr>
        </p:nvSpPr>
        <p:spPr/>
        <p:txBody>
          <a:bodyPr/>
          <a:lstStyle/>
          <a:p>
            <a:r>
              <a:rPr lang="fr-BE" dirty="0" smtClean="0"/>
              <a:t>Rendu : </a:t>
            </a:r>
            <a:endParaRPr lang="fr-BE" dirty="0"/>
          </a:p>
        </p:txBody>
      </p:sp>
      <p:pic>
        <p:nvPicPr>
          <p:cNvPr id="7" name="Espace réservé du contenu 6"/>
          <p:cNvPicPr>
            <a:picLocks noGrp="1" noChangeAspect="1"/>
          </p:cNvPicPr>
          <p:nvPr>
            <p:ph sz="quarter" idx="4"/>
          </p:nvPr>
        </p:nvPicPr>
        <p:blipFill>
          <a:blip r:embed="rId3"/>
          <a:stretch>
            <a:fillRect/>
          </a:stretch>
        </p:blipFill>
        <p:spPr>
          <a:xfrm>
            <a:off x="5793640" y="2798041"/>
            <a:ext cx="2516364" cy="2503120"/>
          </a:xfrm>
          <a:prstGeom prst="rect">
            <a:avLst/>
          </a:prstGeom>
        </p:spPr>
      </p:pic>
    </p:spTree>
    <p:extLst>
      <p:ext uri="{BB962C8B-B14F-4D97-AF65-F5344CB8AC3E}">
        <p14:creationId xmlns:p14="http://schemas.microsoft.com/office/powerpoint/2010/main" val="9244499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a:t>E</a:t>
            </a:r>
            <a:r>
              <a:rPr lang="fr-BE" dirty="0" smtClean="0"/>
              <a:t>clairage : champ d’action</a:t>
            </a:r>
            <a:endParaRPr lang="fr-BE" dirty="0"/>
          </a:p>
        </p:txBody>
      </p:sp>
      <p:sp>
        <p:nvSpPr>
          <p:cNvPr id="3" name="Espace réservé du contenu 2"/>
          <p:cNvSpPr>
            <a:spLocks noGrp="1"/>
          </p:cNvSpPr>
          <p:nvPr>
            <p:ph idx="1"/>
          </p:nvPr>
        </p:nvSpPr>
        <p:spPr>
          <a:xfrm>
            <a:off x="1212490" y="1749245"/>
            <a:ext cx="7787954" cy="2129849"/>
          </a:xfrm>
        </p:spPr>
        <p:txBody>
          <a:bodyPr/>
          <a:lstStyle/>
          <a:p>
            <a:r>
              <a:rPr lang="fr-BE" dirty="0" smtClean="0"/>
              <a:t>L’éclairage ne s’applique plus à toute la scène</a:t>
            </a:r>
          </a:p>
          <a:p>
            <a:r>
              <a:rPr lang="fr-BE" dirty="0" smtClean="0"/>
              <a:t>L’éclairage s’applique à un groupe d’objets choisis</a:t>
            </a:r>
          </a:p>
          <a:p>
            <a:r>
              <a:rPr lang="fr-BE" dirty="0" smtClean="0"/>
              <a:t>Méthode addScope(Group) de la classe « Light »</a:t>
            </a:r>
            <a:endParaRPr lang="fr-BE" dirty="0"/>
          </a:p>
        </p:txBody>
      </p:sp>
    </p:spTree>
    <p:extLst>
      <p:ext uri="{BB962C8B-B14F-4D97-AF65-F5344CB8AC3E}">
        <p14:creationId xmlns:p14="http://schemas.microsoft.com/office/powerpoint/2010/main" val="25863658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2"/>
          </p:nvPr>
        </p:nvSpPr>
        <p:spPr>
          <a:xfrm>
            <a:off x="448965" y="2207360"/>
            <a:ext cx="8695035" cy="3035058"/>
          </a:xfrm>
        </p:spPr>
        <p:txBody>
          <a:bodyPr/>
          <a:lstStyle/>
          <a:p>
            <a:r>
              <a:rPr lang="fr-BE" dirty="0" smtClean="0"/>
              <a:t>Classe abstraite « Behavior »</a:t>
            </a:r>
          </a:p>
          <a:p>
            <a:r>
              <a:rPr lang="fr-BE" dirty="0" smtClean="0"/>
              <a:t>Classe abstraite « MouseBehavior »</a:t>
            </a:r>
          </a:p>
          <a:p>
            <a:r>
              <a:rPr lang="fr-BE" dirty="0" smtClean="0"/>
              <a:t>4 Classes de base : « MouseRotate », « MouseTranslate », « MouseZoom », « MouseWheelZoom »</a:t>
            </a:r>
          </a:p>
          <a:p>
            <a:r>
              <a:rPr lang="fr-BE" dirty="0" smtClean="0"/>
              <a:t>Actions prédéfinies</a:t>
            </a:r>
          </a:p>
          <a:p>
            <a:endParaRPr lang="fr-BE" dirty="0"/>
          </a:p>
          <a:p>
            <a:endParaRPr lang="fr-BE" dirty="0"/>
          </a:p>
        </p:txBody>
      </p:sp>
      <p:sp>
        <p:nvSpPr>
          <p:cNvPr id="7" name="Titre 1"/>
          <p:cNvSpPr>
            <a:spLocks noGrp="1"/>
          </p:cNvSpPr>
          <p:nvPr>
            <p:ph type="title"/>
          </p:nvPr>
        </p:nvSpPr>
        <p:spPr>
          <a:xfrm>
            <a:off x="2128720" y="985717"/>
            <a:ext cx="6719020" cy="763525"/>
          </a:xfrm>
        </p:spPr>
        <p:txBody>
          <a:bodyPr>
            <a:normAutofit/>
          </a:bodyPr>
          <a:lstStyle/>
          <a:p>
            <a:r>
              <a:rPr lang="fr-BE" dirty="0" smtClean="0"/>
              <a:t>Interaction avec la souris</a:t>
            </a:r>
            <a:endParaRPr lang="fr-BE" dirty="0"/>
          </a:p>
        </p:txBody>
      </p:sp>
      <p:sp>
        <p:nvSpPr>
          <p:cNvPr id="8" name="TextBox 7"/>
          <p:cNvSpPr txBox="1"/>
          <p:nvPr/>
        </p:nvSpPr>
        <p:spPr>
          <a:xfrm>
            <a:off x="907080" y="4650640"/>
            <a:ext cx="7177135" cy="1938992"/>
          </a:xfrm>
          <a:prstGeom prst="rect">
            <a:avLst/>
          </a:prstGeom>
          <a:noFill/>
        </p:spPr>
        <p:txBody>
          <a:bodyPr wrap="square" rtlCol="0">
            <a:spAutoFit/>
          </a:bodyPr>
          <a:lstStyle/>
          <a:p>
            <a:r>
              <a:rPr lang="fr-BE" sz="2000" dirty="0">
                <a:solidFill>
                  <a:schemeClr val="bg1"/>
                </a:solidFill>
              </a:rPr>
              <a:t>BranchGroup parent = new BranchGroup</a:t>
            </a:r>
            <a:r>
              <a:rPr lang="fr-BE" sz="2000" dirty="0" smtClean="0">
                <a:solidFill>
                  <a:schemeClr val="bg1"/>
                </a:solidFill>
              </a:rPr>
              <a:t>();</a:t>
            </a:r>
            <a:endParaRPr lang="fr-BE" sz="2000" dirty="0">
              <a:solidFill>
                <a:schemeClr val="bg1"/>
              </a:solidFill>
            </a:endParaRPr>
          </a:p>
          <a:p>
            <a:r>
              <a:rPr lang="fr-BE" sz="2000" dirty="0">
                <a:solidFill>
                  <a:schemeClr val="bg1"/>
                </a:solidFill>
              </a:rPr>
              <a:t>TransformGroup mouseTransform = new TransformGroup</a:t>
            </a:r>
            <a:r>
              <a:rPr lang="fr-BE" sz="2000" dirty="0" smtClean="0">
                <a:solidFill>
                  <a:schemeClr val="bg1"/>
                </a:solidFill>
              </a:rPr>
              <a:t>();</a:t>
            </a:r>
            <a:endParaRPr lang="fr-BE" sz="2000" dirty="0">
              <a:solidFill>
                <a:schemeClr val="bg1"/>
              </a:solidFill>
            </a:endParaRPr>
          </a:p>
          <a:p>
            <a:r>
              <a:rPr lang="fr-BE" sz="2000" dirty="0">
                <a:solidFill>
                  <a:schemeClr val="bg1"/>
                </a:solidFill>
              </a:rPr>
              <a:t/>
            </a:r>
            <a:br>
              <a:rPr lang="fr-BE" sz="2000" dirty="0">
                <a:solidFill>
                  <a:schemeClr val="bg1"/>
                </a:solidFill>
              </a:rPr>
            </a:br>
            <a:r>
              <a:rPr lang="fr-BE" sz="2000" dirty="0">
                <a:solidFill>
                  <a:schemeClr val="bg1"/>
                </a:solidFill>
              </a:rPr>
              <a:t>MouseRotate rotate = </a:t>
            </a:r>
            <a:r>
              <a:rPr lang="fr-BE" sz="2000" dirty="0" smtClean="0">
                <a:solidFill>
                  <a:schemeClr val="bg1"/>
                </a:solidFill>
              </a:rPr>
              <a:t>new MouseRotate(mouseTransform);</a:t>
            </a:r>
          </a:p>
          <a:p>
            <a:r>
              <a:rPr lang="fr-BE" sz="2000" dirty="0" smtClean="0">
                <a:solidFill>
                  <a:schemeClr val="bg1"/>
                </a:solidFill>
              </a:rPr>
              <a:t>rotate.setSchedulingBounds(new </a:t>
            </a:r>
            <a:r>
              <a:rPr lang="fr-BE" sz="2000" dirty="0">
                <a:solidFill>
                  <a:schemeClr val="bg1"/>
                </a:solidFill>
              </a:rPr>
              <a:t>BoundingSphere</a:t>
            </a:r>
            <a:r>
              <a:rPr lang="fr-BE" sz="2000" dirty="0" smtClean="0">
                <a:solidFill>
                  <a:schemeClr val="bg1"/>
                </a:solidFill>
              </a:rPr>
              <a:t>()); parent.addChild(rotate);</a:t>
            </a:r>
            <a:endParaRPr lang="fr-BE" sz="2000" dirty="0">
              <a:solidFill>
                <a:schemeClr val="bg1"/>
              </a:solidFill>
            </a:endParaRPr>
          </a:p>
        </p:txBody>
      </p:sp>
    </p:spTree>
    <p:extLst>
      <p:ext uri="{BB962C8B-B14F-4D97-AF65-F5344CB8AC3E}">
        <p14:creationId xmlns:p14="http://schemas.microsoft.com/office/powerpoint/2010/main" val="1554873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p:cNvSpPr>
            <a:spLocks noGrp="1"/>
          </p:cNvSpPr>
          <p:nvPr>
            <p:ph type="title"/>
          </p:nvPr>
        </p:nvSpPr>
        <p:spPr>
          <a:xfrm>
            <a:off x="2128720" y="222195"/>
            <a:ext cx="6719020" cy="763525"/>
          </a:xfrm>
        </p:spPr>
        <p:txBody>
          <a:bodyPr>
            <a:normAutofit/>
          </a:bodyPr>
          <a:lstStyle/>
          <a:p>
            <a:r>
              <a:rPr lang="fr-BE" dirty="0" smtClean="0"/>
              <a:t>Interaction avec la souris</a:t>
            </a:r>
            <a:endParaRPr lang="fr-BE" dirty="0"/>
          </a:p>
        </p:txBody>
      </p:sp>
      <p:pic>
        <p:nvPicPr>
          <p:cNvPr id="9" name="Content Placeholder 2"/>
          <p:cNvPicPr>
            <a:picLocks noGrp="1" noChangeAspect="1"/>
          </p:cNvPicPr>
          <p:nvPr>
            <p:ph sz="half" idx="4294967295"/>
          </p:nvPr>
        </p:nvPicPr>
        <p:blipFill>
          <a:blip r:embed="rId3">
            <a:extLst>
              <a:ext uri="{28A0092B-C50C-407E-A947-70E740481C1C}">
                <a14:useLocalDpi xmlns:a14="http://schemas.microsoft.com/office/drawing/2010/main" val="0"/>
              </a:ext>
            </a:extLst>
          </a:blip>
          <a:stretch>
            <a:fillRect/>
          </a:stretch>
        </p:blipFill>
        <p:spPr>
          <a:xfrm>
            <a:off x="2892245" y="1291130"/>
            <a:ext cx="5578124" cy="5100002"/>
          </a:xfrm>
          <a:prstGeom prst="rect">
            <a:avLst/>
          </a:prstGeom>
        </p:spPr>
      </p:pic>
    </p:spTree>
    <p:extLst>
      <p:ext uri="{BB962C8B-B14F-4D97-AF65-F5344CB8AC3E}">
        <p14:creationId xmlns:p14="http://schemas.microsoft.com/office/powerpoint/2010/main" val="9658085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p:cNvSpPr>
            <a:spLocks noGrp="1"/>
          </p:cNvSpPr>
          <p:nvPr>
            <p:ph type="title"/>
          </p:nvPr>
        </p:nvSpPr>
        <p:spPr>
          <a:xfrm>
            <a:off x="2128720" y="222195"/>
            <a:ext cx="6719020" cy="763525"/>
          </a:xfrm>
        </p:spPr>
        <p:txBody>
          <a:bodyPr>
            <a:normAutofit/>
          </a:bodyPr>
          <a:lstStyle/>
          <a:p>
            <a:r>
              <a:rPr lang="fr-BE" dirty="0" smtClean="0"/>
              <a:t>Autres interactions</a:t>
            </a:r>
            <a:endParaRPr lang="fr-BE" dirty="0"/>
          </a:p>
        </p:txBody>
      </p:sp>
      <p:sp>
        <p:nvSpPr>
          <p:cNvPr id="4" name="Content Placeholder 5"/>
          <p:cNvSpPr>
            <a:spLocks noGrp="1"/>
          </p:cNvSpPr>
          <p:nvPr>
            <p:ph sz="half" idx="4294967295"/>
          </p:nvPr>
        </p:nvSpPr>
        <p:spPr>
          <a:xfrm>
            <a:off x="1976015" y="1443834"/>
            <a:ext cx="7482544" cy="3512215"/>
          </a:xfrm>
          <a:prstGeom prst="rect">
            <a:avLst/>
          </a:prstGeom>
        </p:spPr>
        <p:txBody>
          <a:bodyPr/>
          <a:lstStyle/>
          <a:p>
            <a:r>
              <a:rPr lang="fr-BE" dirty="0" smtClean="0">
                <a:solidFill>
                  <a:schemeClr val="bg1"/>
                </a:solidFill>
              </a:rPr>
              <a:t>Gérer les événements clavier </a:t>
            </a:r>
          </a:p>
          <a:p>
            <a:r>
              <a:rPr lang="fr-BE" dirty="0" smtClean="0">
                <a:solidFill>
                  <a:schemeClr val="bg1"/>
                </a:solidFill>
              </a:rPr>
              <a:t>Pour souris et clavier :</a:t>
            </a:r>
          </a:p>
          <a:p>
            <a:pPr lvl="1"/>
            <a:r>
              <a:rPr lang="fr-BE" dirty="0" smtClean="0">
                <a:solidFill>
                  <a:schemeClr val="bg1"/>
                </a:solidFill>
              </a:rPr>
              <a:t>Actions prédéfinies</a:t>
            </a:r>
          </a:p>
          <a:p>
            <a:pPr lvl="1"/>
            <a:r>
              <a:rPr lang="fr-BE" dirty="0" smtClean="0">
                <a:solidFill>
                  <a:schemeClr val="bg1"/>
                </a:solidFill>
              </a:rPr>
              <a:t>Création de « Behavior »</a:t>
            </a:r>
          </a:p>
          <a:p>
            <a:r>
              <a:rPr lang="fr-BE" dirty="0" smtClean="0">
                <a:solidFill>
                  <a:schemeClr val="bg1"/>
                </a:solidFill>
              </a:rPr>
              <a:t>Interception d’objets avec la souris</a:t>
            </a:r>
          </a:p>
          <a:p>
            <a:r>
              <a:rPr lang="fr-BE" dirty="0" smtClean="0">
                <a:solidFill>
                  <a:schemeClr val="bg1"/>
                </a:solidFill>
              </a:rPr>
              <a:t>Gestion des collisions entre objets</a:t>
            </a:r>
          </a:p>
        </p:txBody>
      </p:sp>
    </p:spTree>
    <p:extLst>
      <p:ext uri="{BB962C8B-B14F-4D97-AF65-F5344CB8AC3E}">
        <p14:creationId xmlns:p14="http://schemas.microsoft.com/office/powerpoint/2010/main" val="34510924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Historique</a:t>
            </a:r>
            <a:endParaRPr lang="en-US" dirty="0"/>
          </a:p>
        </p:txBody>
      </p:sp>
      <p:sp>
        <p:nvSpPr>
          <p:cNvPr id="5" name="Content Placeholder 4"/>
          <p:cNvSpPr>
            <a:spLocks noGrp="1"/>
          </p:cNvSpPr>
          <p:nvPr>
            <p:ph idx="1"/>
          </p:nvPr>
        </p:nvSpPr>
        <p:spPr/>
        <p:txBody>
          <a:bodyPr>
            <a:normAutofit/>
          </a:bodyPr>
          <a:lstStyle/>
          <a:p>
            <a:r>
              <a:rPr lang="fr-BE" dirty="0" smtClean="0"/>
              <a:t>1996 Lancement du projet par Intel, Sun, </a:t>
            </a:r>
            <a:r>
              <a:rPr lang="fr-BE" dirty="0" err="1" smtClean="0"/>
              <a:t>Silicon</a:t>
            </a:r>
            <a:r>
              <a:rPr lang="fr-BE" dirty="0" smtClean="0"/>
              <a:t> </a:t>
            </a:r>
            <a:r>
              <a:rPr lang="fr-BE" dirty="0" err="1" smtClean="0"/>
              <a:t>Graphics</a:t>
            </a:r>
            <a:r>
              <a:rPr lang="fr-BE" dirty="0" smtClean="0"/>
              <a:t> et Apple.</a:t>
            </a:r>
          </a:p>
          <a:p>
            <a:r>
              <a:rPr lang="fr-BE" dirty="0" smtClean="0"/>
              <a:t>1998 :  première version.</a:t>
            </a:r>
            <a:endParaRPr lang="fr-BE" dirty="0"/>
          </a:p>
          <a:p>
            <a:r>
              <a:rPr lang="en-US" dirty="0" smtClean="0"/>
              <a:t>2003-2004 : Arrêt du projet.</a:t>
            </a:r>
          </a:p>
          <a:p>
            <a:r>
              <a:rPr lang="en-US" dirty="0" smtClean="0"/>
              <a:t>2004  : le projet est </a:t>
            </a:r>
            <a:r>
              <a:rPr lang="en-US" dirty="0"/>
              <a:t>devenu Open Source. </a:t>
            </a:r>
            <a:endParaRPr lang="fr-BE" dirty="0"/>
          </a:p>
          <a:p>
            <a:r>
              <a:rPr lang="en-US" dirty="0"/>
              <a:t>Current version 1.5.2 </a:t>
            </a:r>
            <a:r>
              <a:rPr lang="en-US" dirty="0" smtClean="0"/>
              <a:t>3.</a:t>
            </a:r>
            <a:endParaRPr lang="fr-BE" dirty="0"/>
          </a:p>
        </p:txBody>
      </p:sp>
      <p:pic>
        <p:nvPicPr>
          <p:cNvPr id="6"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168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7900" y="2054655"/>
            <a:ext cx="7145221" cy="2278874"/>
          </a:xfrm>
          <a:prstGeom prst="rect">
            <a:avLst/>
          </a:prstGeom>
        </p:spPr>
      </p:pic>
    </p:spTree>
    <p:extLst>
      <p:ext uri="{BB962C8B-B14F-4D97-AF65-F5344CB8AC3E}">
        <p14:creationId xmlns:p14="http://schemas.microsoft.com/office/powerpoint/2010/main" val="36479470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Vocabulaire</a:t>
            </a:r>
            <a:endParaRPr lang="en-US" dirty="0"/>
          </a:p>
        </p:txBody>
      </p:sp>
      <p:pic>
        <p:nvPicPr>
          <p:cNvPr id="4"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contenu 2"/>
          <p:cNvSpPr>
            <a:spLocks noGrp="1"/>
          </p:cNvSpPr>
          <p:nvPr>
            <p:ph idx="1"/>
          </p:nvPr>
        </p:nvSpPr>
        <p:spPr/>
        <p:txBody>
          <a:bodyPr/>
          <a:lstStyle/>
          <a:p>
            <a:r>
              <a:rPr lang="fr-BE" dirty="0" smtClean="0"/>
              <a:t>Primitive : formes </a:t>
            </a:r>
            <a:r>
              <a:rPr lang="fr-BE" dirty="0"/>
              <a:t>géométriques de bases, pouvant être créées sur demande par le logiciel, </a:t>
            </a:r>
            <a:r>
              <a:rPr lang="fr-BE" dirty="0" smtClean="0"/>
              <a:t>mathématiquement </a:t>
            </a:r>
            <a:r>
              <a:rPr lang="fr-BE" dirty="0"/>
              <a:t>parfaites car régies par des formules mathématiques </a:t>
            </a:r>
            <a:endParaRPr lang="fr-BE" dirty="0" smtClean="0"/>
          </a:p>
          <a:p>
            <a:r>
              <a:rPr lang="fr-BE" dirty="0"/>
              <a:t>Maillage </a:t>
            </a:r>
            <a:r>
              <a:rPr lang="fr-BE" dirty="0" smtClean="0"/>
              <a:t>: discrétisation </a:t>
            </a:r>
            <a:r>
              <a:rPr lang="fr-BE" dirty="0"/>
              <a:t>spatiale d’un milieu continu, ou aussi, une modélisation géométrique d’un domaine par des éléments proportionnés finis et bien définis. </a:t>
            </a:r>
          </a:p>
          <a:p>
            <a:endParaRPr lang="fr-BE" dirty="0"/>
          </a:p>
        </p:txBody>
      </p:sp>
    </p:spTree>
    <p:extLst>
      <p:ext uri="{BB962C8B-B14F-4D97-AF65-F5344CB8AC3E}">
        <p14:creationId xmlns:p14="http://schemas.microsoft.com/office/powerpoint/2010/main" val="1848822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527605"/>
            <a:ext cx="8229600" cy="763525"/>
          </a:xfrm>
        </p:spPr>
        <p:txBody>
          <a:bodyPr>
            <a:normAutofit/>
          </a:bodyPr>
          <a:lstStyle/>
          <a:p>
            <a:r>
              <a:rPr lang="en-US" dirty="0" smtClean="0"/>
              <a:t>Installation</a:t>
            </a:r>
            <a:endParaRPr lang="en-US" dirty="0"/>
          </a:p>
        </p:txBody>
      </p:sp>
      <p:sp>
        <p:nvSpPr>
          <p:cNvPr id="6" name="Content Placeholder 5"/>
          <p:cNvSpPr>
            <a:spLocks noGrp="1"/>
          </p:cNvSpPr>
          <p:nvPr>
            <p:ph sz="half" idx="2"/>
          </p:nvPr>
        </p:nvSpPr>
        <p:spPr>
          <a:xfrm>
            <a:off x="448965" y="2054655"/>
            <a:ext cx="8398775" cy="3035058"/>
          </a:xfrm>
        </p:spPr>
        <p:txBody>
          <a:bodyPr/>
          <a:lstStyle/>
          <a:p>
            <a:r>
              <a:rPr lang="fr-BE" dirty="0"/>
              <a:t>J2SE SDK (Java 2 Standard Edition Software </a:t>
            </a:r>
            <a:r>
              <a:rPr lang="fr-BE" dirty="0" err="1"/>
              <a:t>Development</a:t>
            </a:r>
            <a:r>
              <a:rPr lang="fr-BE" dirty="0"/>
              <a:t> Kit) : JRE + le JDK + Virtual Machine</a:t>
            </a:r>
          </a:p>
          <a:p>
            <a:r>
              <a:rPr lang="fr-BE" dirty="0"/>
              <a:t>Java 3D </a:t>
            </a:r>
            <a:r>
              <a:rPr lang="fr-BE" dirty="0" smtClean="0"/>
              <a:t>development </a:t>
            </a:r>
            <a:r>
              <a:rPr lang="fr-BE" dirty="0"/>
              <a:t>kit : http://www.oracle.com/technetwork/articles/javase/index-jsp-138252.html</a:t>
            </a:r>
          </a:p>
          <a:p>
            <a:endParaRPr lang="en-US" dirty="0" smtClean="0"/>
          </a:p>
          <a:p>
            <a:endParaRPr lang="en-US" dirty="0"/>
          </a:p>
        </p:txBody>
      </p:sp>
      <p:pic>
        <p:nvPicPr>
          <p:cNvPr id="9"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783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Principales fonctionalités</a:t>
            </a:r>
            <a:endParaRPr lang="en-US" dirty="0"/>
          </a:p>
        </p:txBody>
      </p:sp>
      <p:sp>
        <p:nvSpPr>
          <p:cNvPr id="5" name="Content Placeholder 4"/>
          <p:cNvSpPr>
            <a:spLocks noGrp="1"/>
          </p:cNvSpPr>
          <p:nvPr>
            <p:ph idx="1"/>
          </p:nvPr>
        </p:nvSpPr>
        <p:spPr>
          <a:xfrm>
            <a:off x="1976015" y="1443835"/>
            <a:ext cx="6719020" cy="4886560"/>
          </a:xfrm>
        </p:spPr>
        <p:txBody>
          <a:bodyPr>
            <a:normAutofit fontScale="47500" lnSpcReduction="20000"/>
          </a:bodyPr>
          <a:lstStyle/>
          <a:p>
            <a:r>
              <a:rPr lang="fr-BE" sz="4600" dirty="0"/>
              <a:t>Modélisation et affichage 3D de scènes </a:t>
            </a:r>
            <a:endParaRPr lang="fr-BE" sz="4600" dirty="0" smtClean="0"/>
          </a:p>
          <a:p>
            <a:pPr lvl="1"/>
            <a:r>
              <a:rPr lang="fr-BE" sz="4200" dirty="0" smtClean="0">
                <a:solidFill>
                  <a:schemeClr val="tx1"/>
                </a:solidFill>
              </a:rPr>
              <a:t>moteur </a:t>
            </a:r>
            <a:r>
              <a:rPr lang="fr-BE" sz="4200" dirty="0">
                <a:solidFill>
                  <a:schemeClr val="tx1"/>
                </a:solidFill>
              </a:rPr>
              <a:t>de rendu: Z-Buffer  </a:t>
            </a:r>
            <a:r>
              <a:rPr lang="fr-BE" sz="4200" dirty="0" smtClean="0">
                <a:solidFill>
                  <a:schemeClr val="tx1"/>
                </a:solidFill>
              </a:rPr>
              <a:t>et ombrage </a:t>
            </a:r>
            <a:r>
              <a:rPr lang="fr-BE" sz="4200" dirty="0">
                <a:solidFill>
                  <a:schemeClr val="tx1"/>
                </a:solidFill>
              </a:rPr>
              <a:t>de Gouraud </a:t>
            </a:r>
            <a:r>
              <a:rPr lang="fr-BE" sz="4200" dirty="0" smtClean="0">
                <a:solidFill>
                  <a:schemeClr val="tx1"/>
                </a:solidFill>
              </a:rPr>
              <a:t>étendu.</a:t>
            </a:r>
            <a:endParaRPr lang="fr-BE" sz="4200" dirty="0">
              <a:solidFill>
                <a:schemeClr val="tx1"/>
              </a:solidFill>
            </a:endParaRPr>
          </a:p>
          <a:p>
            <a:r>
              <a:rPr lang="fr-BE" sz="4600" dirty="0" smtClean="0"/>
              <a:t>Notion </a:t>
            </a:r>
            <a:r>
              <a:rPr lang="fr-BE" sz="4600" dirty="0"/>
              <a:t>de "</a:t>
            </a:r>
            <a:r>
              <a:rPr lang="fr-BE" sz="4600" dirty="0" err="1"/>
              <a:t>Behaviors</a:t>
            </a:r>
            <a:r>
              <a:rPr lang="fr-BE" sz="4600" dirty="0"/>
              <a:t>": </a:t>
            </a:r>
          </a:p>
          <a:p>
            <a:pPr lvl="1"/>
            <a:r>
              <a:rPr lang="fr-BE" sz="4200" dirty="0" smtClean="0">
                <a:solidFill>
                  <a:schemeClr val="tx1"/>
                </a:solidFill>
              </a:rPr>
              <a:t>Possibilité </a:t>
            </a:r>
            <a:r>
              <a:rPr lang="fr-BE" sz="4200" dirty="0">
                <a:solidFill>
                  <a:schemeClr val="tx1"/>
                </a:solidFill>
              </a:rPr>
              <a:t>d'implanter des comportements spécifiques programmés.</a:t>
            </a:r>
          </a:p>
          <a:p>
            <a:r>
              <a:rPr lang="fr-BE" sz="4600" dirty="0"/>
              <a:t>Notion d'"</a:t>
            </a:r>
            <a:r>
              <a:rPr lang="fr-BE" sz="4600" dirty="0" err="1"/>
              <a:t>Interpolator</a:t>
            </a:r>
            <a:r>
              <a:rPr lang="fr-BE" sz="4600" dirty="0" smtClean="0"/>
              <a:t>":</a:t>
            </a:r>
          </a:p>
          <a:p>
            <a:pPr lvl="1"/>
            <a:r>
              <a:rPr lang="fr-BE" sz="2900" dirty="0" smtClean="0">
                <a:solidFill>
                  <a:schemeClr val="tx1"/>
                </a:solidFill>
              </a:rPr>
              <a:t> </a:t>
            </a:r>
            <a:r>
              <a:rPr lang="fr-BE" sz="4200" dirty="0">
                <a:solidFill>
                  <a:schemeClr val="tx1"/>
                </a:solidFill>
              </a:rPr>
              <a:t>Possibilité de "brancher" l'heure du système sur les variables définissant une scène -&gt; animations.</a:t>
            </a:r>
          </a:p>
          <a:p>
            <a:r>
              <a:rPr lang="fr-BE" sz="4600" dirty="0"/>
              <a:t>Détection des collisions entre objets.</a:t>
            </a:r>
          </a:p>
          <a:p>
            <a:r>
              <a:rPr lang="fr-BE" sz="4600" dirty="0" smtClean="0"/>
              <a:t>Fonctionnalités </a:t>
            </a:r>
            <a:r>
              <a:rPr lang="fr-BE" sz="4600" dirty="0"/>
              <a:t>de l'informatique graphique classique:</a:t>
            </a:r>
          </a:p>
          <a:p>
            <a:pPr lvl="1"/>
            <a:r>
              <a:rPr lang="fr-BE" sz="4200" dirty="0">
                <a:solidFill>
                  <a:schemeClr val="tx1"/>
                </a:solidFill>
              </a:rPr>
              <a:t>brouillard</a:t>
            </a:r>
          </a:p>
          <a:p>
            <a:pPr lvl="1"/>
            <a:r>
              <a:rPr lang="fr-BE" sz="4200" dirty="0" err="1">
                <a:solidFill>
                  <a:schemeClr val="tx1"/>
                </a:solidFill>
              </a:rPr>
              <a:t>antialiasing</a:t>
            </a:r>
            <a:endParaRPr lang="fr-BE" sz="4200" dirty="0">
              <a:solidFill>
                <a:schemeClr val="tx1"/>
              </a:solidFill>
            </a:endParaRPr>
          </a:p>
          <a:p>
            <a:pPr lvl="1"/>
            <a:r>
              <a:rPr lang="fr-BE" sz="4200" dirty="0">
                <a:solidFill>
                  <a:schemeClr val="tx1"/>
                </a:solidFill>
              </a:rPr>
              <a:t>...</a:t>
            </a:r>
          </a:p>
          <a:p>
            <a:r>
              <a:rPr lang="fr-BE" sz="4600" dirty="0"/>
              <a:t>Gestion des sons dans un environnement 3D.</a:t>
            </a:r>
          </a:p>
          <a:p>
            <a:endParaRPr lang="fr-BE" dirty="0"/>
          </a:p>
        </p:txBody>
      </p:sp>
      <p:pic>
        <p:nvPicPr>
          <p:cNvPr id="6"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528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Les packages : media.13d.utils</a:t>
            </a:r>
            <a:endParaRPr lang="fr-BE" dirty="0"/>
          </a:p>
        </p:txBody>
      </p:sp>
      <p:pic>
        <p:nvPicPr>
          <p:cNvPr id="6" name="Espace réservé du contenu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91488" y="1749245"/>
            <a:ext cx="7182662" cy="3206805"/>
          </a:xfrm>
        </p:spPr>
      </p:pic>
    </p:spTree>
    <p:extLst>
      <p:ext uri="{BB962C8B-B14F-4D97-AF65-F5344CB8AC3E}">
        <p14:creationId xmlns:p14="http://schemas.microsoft.com/office/powerpoint/2010/main" val="20115613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p:txBody>
          <a:bodyPr/>
          <a:lstStyle/>
          <a:p>
            <a:r>
              <a:rPr lang="fr-BE" dirty="0" smtClean="0"/>
              <a:t>Les packages : </a:t>
            </a:r>
            <a:r>
              <a:rPr lang="fr-BE" dirty="0" err="1" smtClean="0"/>
              <a:t>vecmath</a:t>
            </a:r>
            <a:endParaRPr lang="fr-BE" dirty="0"/>
          </a:p>
        </p:txBody>
      </p:sp>
      <p:pic>
        <p:nvPicPr>
          <p:cNvPr id="7" name="Espace réservé du contenu 6"/>
          <p:cNvPicPr>
            <a:picLocks noGrp="1" noChangeAspect="1"/>
          </p:cNvPicPr>
          <p:nvPr>
            <p:ph idx="1"/>
          </p:nvPr>
        </p:nvPicPr>
        <p:blipFill>
          <a:blip r:embed="rId3"/>
          <a:stretch>
            <a:fillRect/>
          </a:stretch>
        </p:blipFill>
        <p:spPr>
          <a:xfrm>
            <a:off x="2434130" y="1596540"/>
            <a:ext cx="4586342" cy="4454677"/>
          </a:xfrm>
          <a:prstGeom prst="rect">
            <a:avLst/>
          </a:prstGeom>
        </p:spPr>
      </p:pic>
    </p:spTree>
    <p:extLst>
      <p:ext uri="{BB962C8B-B14F-4D97-AF65-F5344CB8AC3E}">
        <p14:creationId xmlns:p14="http://schemas.microsoft.com/office/powerpoint/2010/main" val="42225204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p:txBody>
          <a:bodyPr/>
          <a:lstStyle/>
          <a:p>
            <a:r>
              <a:rPr lang="fr-BE" dirty="0" smtClean="0"/>
              <a:t>Les packages : javax.j3D.media</a:t>
            </a:r>
            <a:endParaRPr lang="fr-BE" dirty="0"/>
          </a:p>
        </p:txBody>
      </p:sp>
      <p:pic>
        <p:nvPicPr>
          <p:cNvPr id="8" name="Espace réservé du contenu 7"/>
          <p:cNvPicPr>
            <a:picLocks noGrp="1" noChangeAspect="1"/>
          </p:cNvPicPr>
          <p:nvPr>
            <p:ph idx="1"/>
          </p:nvPr>
        </p:nvPicPr>
        <p:blipFill>
          <a:blip r:embed="rId3"/>
          <a:stretch>
            <a:fillRect/>
          </a:stretch>
        </p:blipFill>
        <p:spPr>
          <a:xfrm>
            <a:off x="2892245" y="2207360"/>
            <a:ext cx="4133850" cy="1790700"/>
          </a:xfrm>
          <a:prstGeom prst="rect">
            <a:avLst/>
          </a:prstGeom>
        </p:spPr>
      </p:pic>
      <p:sp>
        <p:nvSpPr>
          <p:cNvPr id="7" name="Espace réservé du contenu 2"/>
          <p:cNvSpPr txBox="1">
            <a:spLocks/>
          </p:cNvSpPr>
          <p:nvPr/>
        </p:nvSpPr>
        <p:spPr>
          <a:xfrm>
            <a:off x="1823310" y="1451856"/>
            <a:ext cx="6858040" cy="6027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BE" dirty="0" smtClean="0"/>
              <a:t>Ce package si ce trouve dans le jar J3dCore</a:t>
            </a:r>
          </a:p>
          <a:p>
            <a:endParaRPr lang="fr-BE" dirty="0"/>
          </a:p>
        </p:txBody>
      </p:sp>
    </p:spTree>
    <p:extLst>
      <p:ext uri="{BB962C8B-B14F-4D97-AF65-F5344CB8AC3E}">
        <p14:creationId xmlns:p14="http://schemas.microsoft.com/office/powerpoint/2010/main" val="31088990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1675</Words>
  <Application>Microsoft Office PowerPoint</Application>
  <PresentationFormat>Affichage à l'écran (4:3)</PresentationFormat>
  <Paragraphs>375</Paragraphs>
  <Slides>41</Slides>
  <Notes>29</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41</vt:i4>
      </vt:variant>
    </vt:vector>
  </HeadingPairs>
  <TitlesOfParts>
    <vt:vector size="45" baseType="lpstr">
      <vt:lpstr>Arial</vt:lpstr>
      <vt:lpstr>Calibri</vt:lpstr>
      <vt:lpstr>Wingdings</vt:lpstr>
      <vt:lpstr>Office Theme</vt:lpstr>
      <vt:lpstr>JAVA 3D</vt:lpstr>
      <vt:lpstr>Présentation PowerPoint</vt:lpstr>
      <vt:lpstr>Introduction</vt:lpstr>
      <vt:lpstr>Historique</vt:lpstr>
      <vt:lpstr>Installation</vt:lpstr>
      <vt:lpstr>Principales fonctionalités</vt:lpstr>
      <vt:lpstr>Les packages : media.13d.utils</vt:lpstr>
      <vt:lpstr>Les packages : vecmath</vt:lpstr>
      <vt:lpstr>Les packages : javax.j3D.media</vt:lpstr>
      <vt:lpstr>Les packages : javax.j3D.media</vt:lpstr>
      <vt:lpstr>Graphe de scène</vt:lpstr>
      <vt:lpstr>Graphe de scène</vt:lpstr>
      <vt:lpstr>Graphe de scène </vt:lpstr>
      <vt:lpstr>Graphe de scène</vt:lpstr>
      <vt:lpstr>Graphe scène : exécution</vt:lpstr>
      <vt:lpstr>Model de rendu</vt:lpstr>
      <vt:lpstr>Arrière-plan</vt:lpstr>
      <vt:lpstr>Formes de base</vt:lpstr>
      <vt:lpstr>Formes complexes</vt:lpstr>
      <vt:lpstr>Formes complexes</vt:lpstr>
      <vt:lpstr>Transformations</vt:lpstr>
      <vt:lpstr>Transformations simples</vt:lpstr>
      <vt:lpstr>Transformations multiples</vt:lpstr>
      <vt:lpstr>Apparence  </vt:lpstr>
      <vt:lpstr>Apparence  : matériaux</vt:lpstr>
      <vt:lpstr>Apparence : affichage</vt:lpstr>
      <vt:lpstr>Apparence :  affichage</vt:lpstr>
      <vt:lpstr>Apparence  : texture </vt:lpstr>
      <vt:lpstr>Eclairage </vt:lpstr>
      <vt:lpstr>Eclairage  : Source lumineuse ambiante</vt:lpstr>
      <vt:lpstr>Eclairage  source lumineuse ambiante</vt:lpstr>
      <vt:lpstr>Eclairage  : Source lumineuse unidirectionnelle</vt:lpstr>
      <vt:lpstr>Eclairage  :  Source lumineuse unidirectionnelle</vt:lpstr>
      <vt:lpstr>Eclairage : source lumineuse ponctuelle </vt:lpstr>
      <vt:lpstr>Eclairage  source lumineuse ponctuelle </vt:lpstr>
      <vt:lpstr>Eclairage : champ d’action</vt:lpstr>
      <vt:lpstr>Interaction avec la souris</vt:lpstr>
      <vt:lpstr>Interaction avec la souris</vt:lpstr>
      <vt:lpstr>Autres interactions</vt:lpstr>
      <vt:lpstr>Présentation PowerPoint</vt:lpstr>
      <vt:lpstr>Vocabulaire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2015-03-02T18:44:33Z</dcterms:created>
  <dcterms:modified xsi:type="dcterms:W3CDTF">2016-05-20T08:44:24Z</dcterms:modified>
</cp:coreProperties>
</file>