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1" r:id="rId6"/>
    <p:sldId id="260" r:id="rId7"/>
    <p:sldId id="263" r:id="rId8"/>
    <p:sldId id="264" r:id="rId9"/>
    <p:sldId id="265" r:id="rId10"/>
    <p:sldId id="266"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1A576137-22F6-4F07-BA24-B03BC798AB23}" type="datetimeFigureOut">
              <a:rPr lang="pt-BR" smtClean="0"/>
              <a:t>14/02/2025</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3BD3EED1-FC45-455C-908E-A183C8D3A6F8}"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A576137-22F6-4F07-BA24-B03BC798AB23}" type="datetimeFigureOut">
              <a:rPr lang="pt-BR" smtClean="0"/>
              <a:t>14/02/2025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BD3EED1-FC45-455C-908E-A183C8D3A6F8}"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A576137-22F6-4F07-BA24-B03BC798AB23}" type="datetimeFigureOut">
              <a:rPr lang="pt-BR" smtClean="0"/>
              <a:t>14/02/2025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BD3EED1-FC45-455C-908E-A183C8D3A6F8}"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1A576137-22F6-4F07-BA24-B03BC798AB23}" type="datetimeFigureOut">
              <a:rPr lang="pt-BR" smtClean="0"/>
              <a:t>14/02/2025</a:t>
            </a:fld>
            <a:endParaRPr lang="pt-BR"/>
          </a:p>
        </p:txBody>
      </p:sp>
      <p:sp>
        <p:nvSpPr>
          <p:cNvPr id="9" name="Espaço Reservado para Número de Slide 8"/>
          <p:cNvSpPr>
            <a:spLocks noGrp="1"/>
          </p:cNvSpPr>
          <p:nvPr>
            <p:ph type="sldNum" sz="quarter" idx="15"/>
          </p:nvPr>
        </p:nvSpPr>
        <p:spPr/>
        <p:txBody>
          <a:bodyPr rtlCol="0"/>
          <a:lstStyle/>
          <a:p>
            <a:fld id="{3BD3EED1-FC45-455C-908E-A183C8D3A6F8}" type="slidenum">
              <a:rPr lang="pt-BR" smtClean="0"/>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1A576137-22F6-4F07-BA24-B03BC798AB23}" type="datetimeFigureOut">
              <a:rPr lang="pt-BR" smtClean="0"/>
              <a:t>14/02/2025</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3BD3EED1-FC45-455C-908E-A183C8D3A6F8}"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p>
            <a:fld id="{1A576137-22F6-4F07-BA24-B03BC798AB23}" type="datetimeFigureOut">
              <a:rPr lang="pt-BR" smtClean="0"/>
              <a:t>14/02/2025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BD3EED1-FC45-455C-908E-A183C8D3A6F8}" type="slidenum">
              <a:rPr lang="pt-BR" smtClean="0"/>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título mestre</a:t>
            </a:r>
            <a:endParaRPr kumimoji="0" lang="en-US"/>
          </a:p>
        </p:txBody>
      </p:sp>
      <p:sp>
        <p:nvSpPr>
          <p:cNvPr id="7" name="Espaço Reservado para Data 6"/>
          <p:cNvSpPr>
            <a:spLocks noGrp="1"/>
          </p:cNvSpPr>
          <p:nvPr>
            <p:ph type="dt" sz="half" idx="10"/>
          </p:nvPr>
        </p:nvSpPr>
        <p:spPr/>
        <p:txBody>
          <a:bodyPr/>
          <a:lstStyle/>
          <a:p>
            <a:fld id="{1A576137-22F6-4F07-BA24-B03BC798AB23}" type="datetimeFigureOut">
              <a:rPr lang="pt-BR" smtClean="0"/>
              <a:t>14/02/2025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BD3EED1-FC45-455C-908E-A183C8D3A6F8}" type="slidenum">
              <a:rPr lang="pt-BR" smtClean="0"/>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6" name="Espaço Reservado para Data 5"/>
          <p:cNvSpPr>
            <a:spLocks noGrp="1"/>
          </p:cNvSpPr>
          <p:nvPr>
            <p:ph type="dt" sz="half" idx="10"/>
          </p:nvPr>
        </p:nvSpPr>
        <p:spPr/>
        <p:txBody>
          <a:bodyPr rtlCol="0"/>
          <a:lstStyle/>
          <a:p>
            <a:fld id="{1A576137-22F6-4F07-BA24-B03BC798AB23}" type="datetimeFigureOut">
              <a:rPr lang="pt-BR" smtClean="0"/>
              <a:t>14/02/2025</a:t>
            </a:fld>
            <a:endParaRPr lang="pt-BR"/>
          </a:p>
        </p:txBody>
      </p:sp>
      <p:sp>
        <p:nvSpPr>
          <p:cNvPr id="7" name="Espaço Reservado para Número de Slide 6"/>
          <p:cNvSpPr>
            <a:spLocks noGrp="1"/>
          </p:cNvSpPr>
          <p:nvPr>
            <p:ph type="sldNum" sz="quarter" idx="11"/>
          </p:nvPr>
        </p:nvSpPr>
        <p:spPr/>
        <p:txBody>
          <a:bodyPr rtlCol="0"/>
          <a:lstStyle/>
          <a:p>
            <a:fld id="{3BD3EED1-FC45-455C-908E-A183C8D3A6F8}" type="slidenum">
              <a:rPr lang="pt-BR" smtClean="0"/>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A576137-22F6-4F07-BA24-B03BC798AB23}" type="datetimeFigureOut">
              <a:rPr lang="pt-BR" smtClean="0"/>
              <a:t>14/02/2025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BD3EED1-FC45-455C-908E-A183C8D3A6F8}"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1A576137-22F6-4F07-BA24-B03BC798AB23}" type="datetimeFigureOut">
              <a:rPr lang="pt-BR" smtClean="0"/>
              <a:t>14/02/2025</a:t>
            </a:fld>
            <a:endParaRPr lang="pt-BR"/>
          </a:p>
        </p:txBody>
      </p:sp>
      <p:sp>
        <p:nvSpPr>
          <p:cNvPr id="22" name="Espaço Reservado para Número de Slide 21"/>
          <p:cNvSpPr>
            <a:spLocks noGrp="1"/>
          </p:cNvSpPr>
          <p:nvPr>
            <p:ph type="sldNum" sz="quarter" idx="15"/>
          </p:nvPr>
        </p:nvSpPr>
        <p:spPr/>
        <p:txBody>
          <a:bodyPr rtlCol="0"/>
          <a:lstStyle/>
          <a:p>
            <a:fld id="{3BD3EED1-FC45-455C-908E-A183C8D3A6F8}" type="slidenum">
              <a:rPr lang="pt-BR" smtClean="0"/>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1A576137-22F6-4F07-BA24-B03BC798AB23}" type="datetimeFigureOut">
              <a:rPr lang="pt-BR" smtClean="0"/>
              <a:t>14/02/2025</a:t>
            </a:fld>
            <a:endParaRPr lang="pt-BR"/>
          </a:p>
        </p:txBody>
      </p:sp>
      <p:sp>
        <p:nvSpPr>
          <p:cNvPr id="18" name="Espaço Reservado para Número de Slide 17"/>
          <p:cNvSpPr>
            <a:spLocks noGrp="1"/>
          </p:cNvSpPr>
          <p:nvPr>
            <p:ph type="sldNum" sz="quarter" idx="11"/>
          </p:nvPr>
        </p:nvSpPr>
        <p:spPr/>
        <p:txBody>
          <a:bodyPr rtlCol="0"/>
          <a:lstStyle/>
          <a:p>
            <a:fld id="{3BD3EED1-FC45-455C-908E-A183C8D3A6F8}" type="slidenum">
              <a:rPr lang="pt-BR" smtClean="0"/>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A576137-22F6-4F07-BA24-B03BC798AB23}" type="datetimeFigureOut">
              <a:rPr lang="pt-BR" smtClean="0"/>
              <a:t>14/02/2025</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BD3EED1-FC45-455C-908E-A183C8D3A6F8}"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smtClean="0">
                <a:latin typeface="Arial" pitchFamily="34" charset="0"/>
                <a:cs typeface="Arial" pitchFamily="34" charset="0"/>
              </a:rPr>
              <a:t>Projeto – Séries Temporais</a:t>
            </a:r>
            <a:endParaRPr lang="pt-BR" dirty="0">
              <a:latin typeface="Arial" pitchFamily="34" charset="0"/>
              <a:cs typeface="Arial" pitchFamily="34" charset="0"/>
            </a:endParaRPr>
          </a:p>
        </p:txBody>
      </p:sp>
      <p:sp>
        <p:nvSpPr>
          <p:cNvPr id="3" name="Subtítulo 2"/>
          <p:cNvSpPr>
            <a:spLocks noGrp="1"/>
          </p:cNvSpPr>
          <p:nvPr>
            <p:ph type="subTitle" idx="1"/>
          </p:nvPr>
        </p:nvSpPr>
        <p:spPr/>
        <p:txBody>
          <a:bodyPr>
            <a:normAutofit/>
          </a:bodyPr>
          <a:lstStyle/>
          <a:p>
            <a:endParaRPr lang="pt-BR" dirty="0" smtClean="0">
              <a:solidFill>
                <a:schemeClr val="tx1"/>
              </a:solidFill>
              <a:latin typeface="Arial" pitchFamily="34" charset="0"/>
              <a:cs typeface="Arial" pitchFamily="34" charset="0"/>
            </a:endParaRPr>
          </a:p>
          <a:p>
            <a:r>
              <a:rPr lang="pt-BR" dirty="0" smtClean="0">
                <a:solidFill>
                  <a:schemeClr val="tx1"/>
                </a:solidFill>
                <a:latin typeface="Arial" pitchFamily="34" charset="0"/>
                <a:cs typeface="Arial" pitchFamily="34" charset="0"/>
              </a:rPr>
              <a:t>Ilton Albuquerque Martins de Lima</a:t>
            </a:r>
          </a:p>
          <a:p>
            <a:r>
              <a:rPr lang="pt-BR" dirty="0" err="1" smtClean="0">
                <a:solidFill>
                  <a:schemeClr val="tx1"/>
                </a:solidFill>
                <a:latin typeface="Arial" pitchFamily="34" charset="0"/>
                <a:cs typeface="Arial" pitchFamily="34" charset="0"/>
              </a:rPr>
              <a:t>iaml@cesar.school</a:t>
            </a:r>
            <a:endParaRPr lang="pt-BR"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996939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just"/>
            <a:endParaRPr lang="pt-BR" sz="1800" dirty="0">
              <a:latin typeface="Arial" pitchFamily="34" charset="0"/>
              <a:cs typeface="Arial" pitchFamily="34" charset="0"/>
            </a:endParaRPr>
          </a:p>
        </p:txBody>
      </p:sp>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260648"/>
            <a:ext cx="7467600" cy="4729078"/>
          </a:xfrm>
        </p:spPr>
      </p:pic>
      <p:sp>
        <p:nvSpPr>
          <p:cNvPr id="5" name="Retângulo 4"/>
          <p:cNvSpPr/>
          <p:nvPr/>
        </p:nvSpPr>
        <p:spPr>
          <a:xfrm>
            <a:off x="395536" y="5301208"/>
            <a:ext cx="7632848" cy="923330"/>
          </a:xfrm>
          <a:prstGeom prst="rect">
            <a:avLst/>
          </a:prstGeom>
        </p:spPr>
        <p:txBody>
          <a:bodyPr wrap="square">
            <a:spAutoFit/>
          </a:bodyPr>
          <a:lstStyle/>
          <a:p>
            <a:pPr algn="just"/>
            <a:r>
              <a:rPr lang="pt-BR" dirty="0">
                <a:latin typeface="Arial" pitchFamily="34" charset="0"/>
                <a:cs typeface="Arial" pitchFamily="34" charset="0"/>
              </a:rPr>
              <a:t>O gráfico acima mostra a relação dos dados reais x os dados preditos ao longo do tempo. Os dados mostram que a predição foi boa, mas teve algumas variações que ocorreu pela não precisão do modelo usado.</a:t>
            </a:r>
            <a:endParaRPr lang="pt-BR" dirty="0"/>
          </a:p>
        </p:txBody>
      </p:sp>
    </p:spTree>
    <p:extLst>
      <p:ext uri="{BB962C8B-B14F-4D97-AF65-F5344CB8AC3E}">
        <p14:creationId xmlns:p14="http://schemas.microsoft.com/office/powerpoint/2010/main" val="1815165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2800" dirty="0" err="1" smtClean="0">
                <a:latin typeface="Arial" pitchFamily="34" charset="0"/>
                <a:cs typeface="Arial" pitchFamily="34" charset="0"/>
              </a:rPr>
              <a:t>Dataset</a:t>
            </a:r>
            <a:r>
              <a:rPr lang="pt-BR" sz="2800" dirty="0" smtClean="0">
                <a:latin typeface="Arial" pitchFamily="34" charset="0"/>
                <a:cs typeface="Arial" pitchFamily="34" charset="0"/>
              </a:rPr>
              <a:t> escolhido</a:t>
            </a:r>
            <a:endParaRPr lang="pt-BR" sz="2800" dirty="0">
              <a:latin typeface="Arial" pitchFamily="34" charset="0"/>
              <a:cs typeface="Arial" pitchFamily="34" charset="0"/>
            </a:endParaRPr>
          </a:p>
        </p:txBody>
      </p:sp>
      <p:sp>
        <p:nvSpPr>
          <p:cNvPr id="3" name="Espaço Reservado para Conteúdo 2"/>
          <p:cNvSpPr>
            <a:spLocks noGrp="1"/>
          </p:cNvSpPr>
          <p:nvPr>
            <p:ph sz="quarter" idx="1"/>
          </p:nvPr>
        </p:nvSpPr>
        <p:spPr/>
        <p:txBody>
          <a:bodyPr/>
          <a:lstStyle/>
          <a:p>
            <a:endParaRPr lang="pt-BR" sz="2000" dirty="0" smtClean="0">
              <a:latin typeface="Arial" pitchFamily="34" charset="0"/>
              <a:cs typeface="Arial" pitchFamily="34" charset="0"/>
            </a:endParaRPr>
          </a:p>
          <a:p>
            <a:r>
              <a:rPr lang="pt-BR" sz="2000" dirty="0" err="1" smtClean="0">
                <a:latin typeface="Arial" pitchFamily="34" charset="0"/>
                <a:cs typeface="Arial" pitchFamily="34" charset="0"/>
              </a:rPr>
              <a:t>df</a:t>
            </a:r>
            <a:r>
              <a:rPr lang="pt-BR" sz="2000" dirty="0" smtClean="0">
                <a:latin typeface="Arial" pitchFamily="34" charset="0"/>
                <a:cs typeface="Arial" pitchFamily="34" charset="0"/>
              </a:rPr>
              <a:t> </a:t>
            </a:r>
            <a:r>
              <a:rPr lang="pt-BR" sz="2000" dirty="0">
                <a:latin typeface="Arial" pitchFamily="34" charset="0"/>
                <a:cs typeface="Arial" pitchFamily="34" charset="0"/>
              </a:rPr>
              <a:t>= </a:t>
            </a:r>
            <a:r>
              <a:rPr lang="pt-BR" sz="2000" dirty="0" err="1">
                <a:latin typeface="Arial" pitchFamily="34" charset="0"/>
                <a:cs typeface="Arial" pitchFamily="34" charset="0"/>
              </a:rPr>
              <a:t>pd.read_csv</a:t>
            </a:r>
            <a:r>
              <a:rPr lang="pt-BR" sz="2000" dirty="0">
                <a:latin typeface="Arial" pitchFamily="34" charset="0"/>
                <a:cs typeface="Arial" pitchFamily="34" charset="0"/>
              </a:rPr>
              <a:t>('/</a:t>
            </a:r>
            <a:r>
              <a:rPr lang="pt-BR" sz="2000" dirty="0" err="1">
                <a:latin typeface="Arial" pitchFamily="34" charset="0"/>
                <a:cs typeface="Arial" pitchFamily="34" charset="0"/>
              </a:rPr>
              <a:t>content</a:t>
            </a:r>
            <a:r>
              <a:rPr lang="pt-BR" sz="2000" dirty="0">
                <a:latin typeface="Arial" pitchFamily="34" charset="0"/>
                <a:cs typeface="Arial" pitchFamily="34" charset="0"/>
              </a:rPr>
              <a:t>/Faturamento_Brasileirao.csv')</a:t>
            </a:r>
          </a:p>
          <a:p>
            <a:endParaRPr lang="pt-BR" dirty="0" smtClean="0">
              <a:latin typeface="Arial" pitchFamily="34" charset="0"/>
              <a:cs typeface="Arial" pitchFamily="34" charset="0"/>
            </a:endParaRPr>
          </a:p>
          <a:p>
            <a:endParaRPr lang="pt-BR" dirty="0" smtClean="0">
              <a:latin typeface="Arial" pitchFamily="34" charset="0"/>
              <a:cs typeface="Arial" pitchFamily="34" charset="0"/>
            </a:endParaRPr>
          </a:p>
          <a:p>
            <a:endParaRPr lang="pt-BR" dirty="0">
              <a:latin typeface="Arial" pitchFamily="34" charset="0"/>
              <a:cs typeface="Arial" pitchFamily="34" charset="0"/>
            </a:endParaRPr>
          </a:p>
          <a:p>
            <a:r>
              <a:rPr lang="pt-BR" dirty="0" smtClean="0">
                <a:latin typeface="Arial" pitchFamily="34" charset="0"/>
                <a:cs typeface="Arial" pitchFamily="34" charset="0"/>
              </a:rPr>
              <a:t>Do </a:t>
            </a:r>
            <a:r>
              <a:rPr lang="pt-BR" dirty="0">
                <a:latin typeface="Arial" pitchFamily="34" charset="0"/>
                <a:cs typeface="Arial" pitchFamily="34" charset="0"/>
              </a:rPr>
              <a:t>Faturamento e Resultado financeiro dos times do campeonato brasileiro entre 2007 e </a:t>
            </a:r>
            <a:r>
              <a:rPr lang="pt-BR" dirty="0" smtClean="0">
                <a:latin typeface="Arial" pitchFamily="34" charset="0"/>
                <a:cs typeface="Arial" pitchFamily="34" charset="0"/>
              </a:rPr>
              <a:t>2020.</a:t>
            </a:r>
            <a:endParaRPr lang="pt-BR" dirty="0">
              <a:latin typeface="Arial" pitchFamily="34" charset="0"/>
              <a:cs typeface="Arial" pitchFamily="34" charset="0"/>
            </a:endParaRPr>
          </a:p>
          <a:p>
            <a:endParaRPr lang="pt-BR" dirty="0">
              <a:latin typeface="Arial" pitchFamily="34" charset="0"/>
              <a:cs typeface="Arial" pitchFamily="34" charset="0"/>
            </a:endParaRPr>
          </a:p>
        </p:txBody>
      </p:sp>
    </p:spTree>
    <p:extLst>
      <p:ext uri="{BB962C8B-B14F-4D97-AF65-F5344CB8AC3E}">
        <p14:creationId xmlns:p14="http://schemas.microsoft.com/office/powerpoint/2010/main" val="545261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196752"/>
            <a:ext cx="7467600" cy="4032448"/>
          </a:xfrm>
        </p:spPr>
      </p:pic>
    </p:spTree>
    <p:extLst>
      <p:ext uri="{BB962C8B-B14F-4D97-AF65-F5344CB8AC3E}">
        <p14:creationId xmlns:p14="http://schemas.microsoft.com/office/powerpoint/2010/main" val="1091992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4800" y="4878288"/>
            <a:ext cx="7467600" cy="1143000"/>
          </a:xfrm>
        </p:spPr>
        <p:txBody>
          <a:bodyPr>
            <a:normAutofit fontScale="90000"/>
          </a:bodyPr>
          <a:lstStyle/>
          <a:p>
            <a:pPr algn="just"/>
            <a:r>
              <a:rPr lang="pt-BR" sz="2000" dirty="0">
                <a:latin typeface="Arial" pitchFamily="34" charset="0"/>
                <a:cs typeface="Arial" pitchFamily="34" charset="0"/>
              </a:rPr>
              <a:t>Como o gráfico </a:t>
            </a:r>
            <a:r>
              <a:rPr lang="pt-BR" sz="2000" dirty="0" smtClean="0">
                <a:latin typeface="Arial" pitchFamily="34" charset="0"/>
                <a:cs typeface="Arial" pitchFamily="34" charset="0"/>
              </a:rPr>
              <a:t>a cima mostra </a:t>
            </a:r>
            <a:r>
              <a:rPr lang="pt-BR" sz="2000" dirty="0">
                <a:latin typeface="Arial" pitchFamily="34" charset="0"/>
                <a:cs typeface="Arial" pitchFamily="34" charset="0"/>
              </a:rPr>
              <a:t>ao passar dos anos os faturamentos dos clubes brasileiros tem aumentado. Isso se dá por conta do aumento dos direitos televisivos, dos números de sócios, renda dos jogos entre outras situações.</a:t>
            </a:r>
            <a:endParaRPr lang="pt-BR" dirty="0">
              <a:latin typeface="Arial" pitchFamily="34" charset="0"/>
              <a:cs typeface="Arial" pitchFamily="34" charset="0"/>
            </a:endParaRPr>
          </a:p>
        </p:txBody>
      </p:sp>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57184" y="523269"/>
            <a:ext cx="5467631" cy="4057859"/>
          </a:xfrm>
        </p:spPr>
      </p:pic>
    </p:spTree>
    <p:extLst>
      <p:ext uri="{BB962C8B-B14F-4D97-AF65-F5344CB8AC3E}">
        <p14:creationId xmlns:p14="http://schemas.microsoft.com/office/powerpoint/2010/main" val="643826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57808"/>
            <a:ext cx="7467600" cy="1143000"/>
          </a:xfrm>
        </p:spPr>
        <p:txBody>
          <a:bodyPr>
            <a:normAutofit/>
          </a:bodyPr>
          <a:lstStyle/>
          <a:p>
            <a:pPr algn="just"/>
            <a:r>
              <a:rPr lang="pt-BR" sz="2000" dirty="0">
                <a:latin typeface="Arial" pitchFamily="34" charset="0"/>
                <a:cs typeface="Arial" pitchFamily="34" charset="0"/>
              </a:rPr>
              <a:t>Gráfico ACF: Com uma cauda longa e decaindo: Isso pode sugerir que a série segue um processo AR, ou seja, o valor atual depende de muitos valores passados.</a:t>
            </a:r>
            <a:endParaRPr lang="pt-BR" sz="2000" dirty="0">
              <a:latin typeface="Arial" pitchFamily="34" charset="0"/>
              <a:cs typeface="Arial" pitchFamily="34" charset="0"/>
            </a:endParaRPr>
          </a:p>
        </p:txBody>
      </p:sp>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33388" y="1979507"/>
            <a:ext cx="5315223" cy="4115011"/>
          </a:xfrm>
        </p:spPr>
      </p:pic>
    </p:spTree>
    <p:extLst>
      <p:ext uri="{BB962C8B-B14F-4D97-AF65-F5344CB8AC3E}">
        <p14:creationId xmlns:p14="http://schemas.microsoft.com/office/powerpoint/2010/main" val="2735214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1426170"/>
          </a:xfrm>
        </p:spPr>
        <p:txBody>
          <a:bodyPr>
            <a:noAutofit/>
          </a:bodyPr>
          <a:lstStyle/>
          <a:p>
            <a:pPr algn="just"/>
            <a:r>
              <a:rPr lang="pt-BR" sz="1800" dirty="0">
                <a:latin typeface="Arial" pitchFamily="34" charset="0"/>
                <a:cs typeface="Arial" pitchFamily="34" charset="0"/>
              </a:rPr>
              <a:t>Gráfico PACF - Com um pico significativo em </a:t>
            </a:r>
            <a:r>
              <a:rPr lang="pt-BR" sz="1800" dirty="0" err="1">
                <a:latin typeface="Arial" pitchFamily="34" charset="0"/>
                <a:cs typeface="Arial" pitchFamily="34" charset="0"/>
              </a:rPr>
              <a:t>lag</a:t>
            </a:r>
            <a:r>
              <a:rPr lang="pt-BR" sz="1800" dirty="0">
                <a:latin typeface="Arial" pitchFamily="34" charset="0"/>
                <a:cs typeface="Arial" pitchFamily="34" charset="0"/>
              </a:rPr>
              <a:t> 1: Isso sugere que um modelo AR será uma boa escolha para </a:t>
            </a:r>
            <a:br>
              <a:rPr lang="pt-BR" sz="1800" dirty="0">
                <a:latin typeface="Arial" pitchFamily="34" charset="0"/>
                <a:cs typeface="Arial" pitchFamily="34" charset="0"/>
              </a:rPr>
            </a:br>
            <a:r>
              <a:rPr lang="pt-BR" sz="1800" dirty="0">
                <a:latin typeface="Arial" pitchFamily="34" charset="0"/>
                <a:cs typeface="Arial" pitchFamily="34" charset="0"/>
              </a:rPr>
              <a:t>ajustar a série temporal.</a:t>
            </a:r>
            <a:br>
              <a:rPr lang="pt-BR" sz="1800" dirty="0">
                <a:latin typeface="Arial" pitchFamily="34" charset="0"/>
                <a:cs typeface="Arial" pitchFamily="34" charset="0"/>
              </a:rPr>
            </a:br>
            <a:endParaRPr lang="pt-BR" sz="1800" dirty="0">
              <a:latin typeface="Arial" pitchFamily="34" charset="0"/>
              <a:cs typeface="Arial" pitchFamily="34" charset="0"/>
            </a:endParaRPr>
          </a:p>
        </p:txBody>
      </p:sp>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11162" y="1966806"/>
            <a:ext cx="5359675" cy="4140413"/>
          </a:xfrm>
        </p:spPr>
      </p:pic>
    </p:spTree>
    <p:extLst>
      <p:ext uri="{BB962C8B-B14F-4D97-AF65-F5344CB8AC3E}">
        <p14:creationId xmlns:p14="http://schemas.microsoft.com/office/powerpoint/2010/main" val="2079022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22257" y="2004908"/>
            <a:ext cx="5537485" cy="4064209"/>
          </a:xfrm>
        </p:spPr>
      </p:pic>
      <p:sp>
        <p:nvSpPr>
          <p:cNvPr id="5" name="Título 1"/>
          <p:cNvSpPr>
            <a:spLocks noGrp="1"/>
          </p:cNvSpPr>
          <p:nvPr>
            <p:ph type="title"/>
          </p:nvPr>
        </p:nvSpPr>
        <p:spPr>
          <a:xfrm>
            <a:off x="457200" y="557808"/>
            <a:ext cx="7467600" cy="1143000"/>
          </a:xfrm>
        </p:spPr>
        <p:txBody>
          <a:bodyPr>
            <a:normAutofit/>
          </a:bodyPr>
          <a:lstStyle/>
          <a:p>
            <a:pPr algn="just"/>
            <a:r>
              <a:rPr lang="pt-BR" sz="2000" dirty="0">
                <a:latin typeface="Arial" pitchFamily="34" charset="0"/>
                <a:cs typeface="Arial" pitchFamily="34" charset="0"/>
              </a:rPr>
              <a:t>Este gráfico mostra como o faturamento dos clubes variou de um período para o outro.</a:t>
            </a:r>
            <a:br>
              <a:rPr lang="pt-BR" sz="2000" dirty="0">
                <a:latin typeface="Arial" pitchFamily="34" charset="0"/>
                <a:cs typeface="Arial" pitchFamily="34" charset="0"/>
              </a:rPr>
            </a:br>
            <a:endParaRPr lang="pt-BR" sz="2000" dirty="0">
              <a:latin typeface="Arial" pitchFamily="34" charset="0"/>
              <a:cs typeface="Arial" pitchFamily="34" charset="0"/>
            </a:endParaRPr>
          </a:p>
        </p:txBody>
      </p:sp>
    </p:spTree>
    <p:extLst>
      <p:ext uri="{BB962C8B-B14F-4D97-AF65-F5344CB8AC3E}">
        <p14:creationId xmlns:p14="http://schemas.microsoft.com/office/powerpoint/2010/main" val="1571816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6848" y="562670"/>
            <a:ext cx="7467600" cy="490066"/>
          </a:xfrm>
        </p:spPr>
        <p:txBody>
          <a:bodyPr>
            <a:normAutofit fontScale="90000"/>
          </a:bodyPr>
          <a:lstStyle/>
          <a:p>
            <a:r>
              <a:rPr lang="pt-BR" sz="1800" dirty="0" smtClean="0">
                <a:latin typeface="Arial" pitchFamily="34" charset="0"/>
                <a:cs typeface="Arial" pitchFamily="34" charset="0"/>
              </a:rPr>
              <a:t/>
            </a:r>
            <a:br>
              <a:rPr lang="pt-BR" sz="1800" dirty="0" smtClean="0">
                <a:latin typeface="Arial" pitchFamily="34" charset="0"/>
                <a:cs typeface="Arial" pitchFamily="34" charset="0"/>
              </a:rPr>
            </a:br>
            <a:r>
              <a:rPr lang="pt-BR" sz="1800" dirty="0">
                <a:latin typeface="Arial" pitchFamily="34" charset="0"/>
                <a:cs typeface="Arial" pitchFamily="34" charset="0"/>
              </a:rPr>
              <a:t/>
            </a:r>
            <a:br>
              <a:rPr lang="pt-BR" sz="1800" dirty="0">
                <a:latin typeface="Arial" pitchFamily="34" charset="0"/>
                <a:cs typeface="Arial" pitchFamily="34" charset="0"/>
              </a:rPr>
            </a:br>
            <a:r>
              <a:rPr lang="pt-BR" sz="1800" dirty="0" smtClean="0">
                <a:latin typeface="Arial" pitchFamily="34" charset="0"/>
                <a:cs typeface="Arial" pitchFamily="34" charset="0"/>
              </a:rPr>
              <a:t/>
            </a:r>
            <a:br>
              <a:rPr lang="pt-BR" sz="1800" dirty="0" smtClean="0">
                <a:latin typeface="Arial" pitchFamily="34" charset="0"/>
                <a:cs typeface="Arial" pitchFamily="34" charset="0"/>
              </a:rPr>
            </a:br>
            <a:r>
              <a:rPr lang="pt-BR" sz="1800" dirty="0">
                <a:latin typeface="Arial" pitchFamily="34" charset="0"/>
                <a:cs typeface="Arial" pitchFamily="34" charset="0"/>
              </a:rPr>
              <a:t/>
            </a:r>
            <a:br>
              <a:rPr lang="pt-BR" sz="1800" dirty="0">
                <a:latin typeface="Arial" pitchFamily="34" charset="0"/>
                <a:cs typeface="Arial" pitchFamily="34" charset="0"/>
              </a:rPr>
            </a:br>
            <a:r>
              <a:rPr lang="pt-BR" sz="1800" dirty="0" smtClean="0">
                <a:latin typeface="Arial" pitchFamily="34" charset="0"/>
                <a:cs typeface="Arial" pitchFamily="34" charset="0"/>
              </a:rPr>
              <a:t>O </a:t>
            </a:r>
            <a:r>
              <a:rPr lang="pt-BR" sz="1800" dirty="0">
                <a:latin typeface="Arial" pitchFamily="34" charset="0"/>
                <a:cs typeface="Arial" pitchFamily="34" charset="0"/>
              </a:rPr>
              <a:t>MA deu um erro menor em relação aos outros métodos</a:t>
            </a:r>
            <a:r>
              <a:rPr lang="pt-BR" sz="1800" dirty="0" smtClean="0">
                <a:latin typeface="Arial" pitchFamily="34" charset="0"/>
                <a:cs typeface="Arial" pitchFamily="34" charset="0"/>
              </a:rPr>
              <a:t>.</a:t>
            </a:r>
            <a:br>
              <a:rPr lang="pt-BR" sz="1800" dirty="0" smtClean="0">
                <a:latin typeface="Arial" pitchFamily="34" charset="0"/>
                <a:cs typeface="Arial" pitchFamily="34" charset="0"/>
              </a:rPr>
            </a:br>
            <a:r>
              <a:rPr lang="pt-BR" sz="1800" dirty="0">
                <a:latin typeface="Arial" pitchFamily="34" charset="0"/>
                <a:cs typeface="Arial" pitchFamily="34" charset="0"/>
              </a:rPr>
              <a:t/>
            </a:r>
            <a:br>
              <a:rPr lang="pt-BR" sz="1800" dirty="0">
                <a:latin typeface="Arial" pitchFamily="34" charset="0"/>
                <a:cs typeface="Arial" pitchFamily="34" charset="0"/>
              </a:rPr>
            </a:br>
            <a:endParaRPr lang="pt-BR" sz="1800" dirty="0">
              <a:latin typeface="Arial" pitchFamily="34" charset="0"/>
              <a:cs typeface="Arial" pitchFamily="34" charset="0"/>
            </a:endParaRPr>
          </a:p>
        </p:txBody>
      </p:sp>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419872" y="2796029"/>
            <a:ext cx="4770027" cy="3610955"/>
          </a:xfrm>
        </p:spPr>
      </p:pic>
      <p:sp>
        <p:nvSpPr>
          <p:cNvPr id="5" name="Retângulo 4"/>
          <p:cNvSpPr/>
          <p:nvPr/>
        </p:nvSpPr>
        <p:spPr>
          <a:xfrm>
            <a:off x="107504" y="908720"/>
            <a:ext cx="8820472" cy="2031325"/>
          </a:xfrm>
          <a:prstGeom prst="rect">
            <a:avLst/>
          </a:prstGeom>
        </p:spPr>
        <p:txBody>
          <a:bodyPr wrap="square">
            <a:spAutoFit/>
          </a:bodyPr>
          <a:lstStyle/>
          <a:p>
            <a:r>
              <a:rPr lang="pt-BR" sz="1400" dirty="0" err="1">
                <a:latin typeface="Arial" pitchFamily="34" charset="0"/>
                <a:cs typeface="Arial" pitchFamily="34" charset="0"/>
              </a:rPr>
              <a:t>AutoReg</a:t>
            </a:r>
            <a:r>
              <a:rPr lang="pt-BR" sz="1400" dirty="0">
                <a:latin typeface="Arial" pitchFamily="34" charset="0"/>
                <a:cs typeface="Arial" pitchFamily="34" charset="0"/>
              </a:rPr>
              <a:t>: {'</a:t>
            </a:r>
            <a:r>
              <a:rPr lang="pt-BR" sz="1400" dirty="0" err="1">
                <a:latin typeface="Arial" pitchFamily="34" charset="0"/>
                <a:cs typeface="Arial" pitchFamily="34" charset="0"/>
              </a:rPr>
              <a:t>mse</a:t>
            </a:r>
            <a:r>
              <a:rPr lang="pt-BR" sz="1400" dirty="0">
                <a:latin typeface="Arial" pitchFamily="34" charset="0"/>
                <a:cs typeface="Arial" pitchFamily="34" charset="0"/>
              </a:rPr>
              <a:t>': 1437.1077623530164, '</a:t>
            </a:r>
            <a:r>
              <a:rPr lang="pt-BR" sz="1400" dirty="0" err="1">
                <a:latin typeface="Arial" pitchFamily="34" charset="0"/>
                <a:cs typeface="Arial" pitchFamily="34" charset="0"/>
              </a:rPr>
              <a:t>rmse</a:t>
            </a:r>
            <a:r>
              <a:rPr lang="pt-BR" sz="1400" dirty="0">
                <a:latin typeface="Arial" pitchFamily="34" charset="0"/>
                <a:cs typeface="Arial" pitchFamily="34" charset="0"/>
              </a:rPr>
              <a:t>': 37.909204190447156, '</a:t>
            </a:r>
            <a:r>
              <a:rPr lang="pt-BR" sz="1400" dirty="0" err="1">
                <a:latin typeface="Arial" pitchFamily="34" charset="0"/>
                <a:cs typeface="Arial" pitchFamily="34" charset="0"/>
              </a:rPr>
              <a:t>mae</a:t>
            </a:r>
            <a:r>
              <a:rPr lang="pt-BR" sz="1400" dirty="0">
                <a:latin typeface="Arial" pitchFamily="34" charset="0"/>
                <a:cs typeface="Arial" pitchFamily="34" charset="0"/>
              </a:rPr>
              <a:t>': 15.885882352941179, '</a:t>
            </a:r>
            <a:r>
              <a:rPr lang="pt-BR" sz="1400" dirty="0" err="1">
                <a:latin typeface="Arial" pitchFamily="34" charset="0"/>
                <a:cs typeface="Arial" pitchFamily="34" charset="0"/>
              </a:rPr>
              <a:t>mape</a:t>
            </a:r>
            <a:r>
              <a:rPr lang="pt-BR" sz="1400" dirty="0">
                <a:latin typeface="Arial" pitchFamily="34" charset="0"/>
                <a:cs typeface="Arial" pitchFamily="34" charset="0"/>
              </a:rPr>
              <a:t>': 190.58823529411762, '</a:t>
            </a:r>
            <a:r>
              <a:rPr lang="pt-BR" sz="1400" dirty="0" err="1">
                <a:latin typeface="Arial" pitchFamily="34" charset="0"/>
                <a:cs typeface="Arial" pitchFamily="34" charset="0"/>
              </a:rPr>
              <a:t>avr</a:t>
            </a:r>
            <a:r>
              <a:rPr lang="pt-BR" sz="1400" dirty="0">
                <a:latin typeface="Arial" pitchFamily="34" charset="0"/>
                <a:cs typeface="Arial" pitchFamily="34" charset="0"/>
              </a:rPr>
              <a:t>': 0.44312480062966764} </a:t>
            </a:r>
            <a:endParaRPr lang="pt-BR" sz="1400" dirty="0" smtClean="0">
              <a:latin typeface="Arial" pitchFamily="34" charset="0"/>
              <a:cs typeface="Arial" pitchFamily="34" charset="0"/>
            </a:endParaRPr>
          </a:p>
          <a:p>
            <a:r>
              <a:rPr lang="pt-BR" sz="1400" dirty="0" smtClean="0">
                <a:latin typeface="Arial" pitchFamily="34" charset="0"/>
                <a:cs typeface="Arial" pitchFamily="34" charset="0"/>
              </a:rPr>
              <a:t>AR</a:t>
            </a:r>
            <a:r>
              <a:rPr lang="pt-BR" sz="1400" dirty="0">
                <a:latin typeface="Arial" pitchFamily="34" charset="0"/>
                <a:cs typeface="Arial" pitchFamily="34" charset="0"/>
              </a:rPr>
              <a:t>: {'</a:t>
            </a:r>
            <a:r>
              <a:rPr lang="pt-BR" sz="1400" dirty="0" err="1">
                <a:latin typeface="Arial" pitchFamily="34" charset="0"/>
                <a:cs typeface="Arial" pitchFamily="34" charset="0"/>
              </a:rPr>
              <a:t>mse</a:t>
            </a:r>
            <a:r>
              <a:rPr lang="pt-BR" sz="1400" dirty="0">
                <a:latin typeface="Arial" pitchFamily="34" charset="0"/>
                <a:cs typeface="Arial" pitchFamily="34" charset="0"/>
              </a:rPr>
              <a:t>': 1436.9165042391683, '</a:t>
            </a:r>
            <a:r>
              <a:rPr lang="pt-BR" sz="1400" dirty="0" err="1">
                <a:latin typeface="Arial" pitchFamily="34" charset="0"/>
                <a:cs typeface="Arial" pitchFamily="34" charset="0"/>
              </a:rPr>
              <a:t>rmse</a:t>
            </a:r>
            <a:r>
              <a:rPr lang="pt-BR" sz="1400" dirty="0">
                <a:latin typeface="Arial" pitchFamily="34" charset="0"/>
                <a:cs typeface="Arial" pitchFamily="34" charset="0"/>
              </a:rPr>
              <a:t>': 37.90668152501836, '</a:t>
            </a:r>
            <a:r>
              <a:rPr lang="pt-BR" sz="1400" dirty="0" err="1">
                <a:latin typeface="Arial" pitchFamily="34" charset="0"/>
                <a:cs typeface="Arial" pitchFamily="34" charset="0"/>
              </a:rPr>
              <a:t>mae</a:t>
            </a:r>
            <a:r>
              <a:rPr lang="pt-BR" sz="1400" dirty="0">
                <a:latin typeface="Arial" pitchFamily="34" charset="0"/>
                <a:cs typeface="Arial" pitchFamily="34" charset="0"/>
              </a:rPr>
              <a:t>': 15.885882352941179, '</a:t>
            </a:r>
            <a:r>
              <a:rPr lang="pt-BR" sz="1400" dirty="0" err="1">
                <a:latin typeface="Arial" pitchFamily="34" charset="0"/>
                <a:cs typeface="Arial" pitchFamily="34" charset="0"/>
              </a:rPr>
              <a:t>mape</a:t>
            </a:r>
            <a:r>
              <a:rPr lang="pt-BR" sz="1400" dirty="0">
                <a:latin typeface="Arial" pitchFamily="34" charset="0"/>
                <a:cs typeface="Arial" pitchFamily="34" charset="0"/>
              </a:rPr>
              <a:t>': 190.58823529411762, '</a:t>
            </a:r>
            <a:r>
              <a:rPr lang="pt-BR" sz="1400" dirty="0" err="1">
                <a:latin typeface="Arial" pitchFamily="34" charset="0"/>
                <a:cs typeface="Arial" pitchFamily="34" charset="0"/>
              </a:rPr>
              <a:t>avr</a:t>
            </a:r>
            <a:r>
              <a:rPr lang="pt-BR" sz="1400" dirty="0">
                <a:latin typeface="Arial" pitchFamily="34" charset="0"/>
                <a:cs typeface="Arial" pitchFamily="34" charset="0"/>
              </a:rPr>
              <a:t>': 0.44312480062966764} </a:t>
            </a:r>
            <a:endParaRPr lang="pt-BR" sz="1400" dirty="0" smtClean="0">
              <a:latin typeface="Arial" pitchFamily="34" charset="0"/>
              <a:cs typeface="Arial" pitchFamily="34" charset="0"/>
            </a:endParaRPr>
          </a:p>
          <a:p>
            <a:r>
              <a:rPr lang="pt-BR" sz="1400" dirty="0" smtClean="0">
                <a:latin typeface="Arial" pitchFamily="34" charset="0"/>
                <a:cs typeface="Arial" pitchFamily="34" charset="0"/>
              </a:rPr>
              <a:t>MA</a:t>
            </a:r>
            <a:r>
              <a:rPr lang="pt-BR" sz="1400" dirty="0">
                <a:latin typeface="Arial" pitchFamily="34" charset="0"/>
                <a:cs typeface="Arial" pitchFamily="34" charset="0"/>
              </a:rPr>
              <a:t>: {'</a:t>
            </a:r>
            <a:r>
              <a:rPr lang="pt-BR" sz="1400" dirty="0" err="1">
                <a:latin typeface="Arial" pitchFamily="34" charset="0"/>
                <a:cs typeface="Arial" pitchFamily="34" charset="0"/>
              </a:rPr>
              <a:t>mse</a:t>
            </a:r>
            <a:r>
              <a:rPr lang="pt-BR" sz="1400" dirty="0">
                <a:latin typeface="Arial" pitchFamily="34" charset="0"/>
                <a:cs typeface="Arial" pitchFamily="34" charset="0"/>
              </a:rPr>
              <a:t>': 640.0611764705882, '</a:t>
            </a:r>
            <a:r>
              <a:rPr lang="pt-BR" sz="1400" dirty="0" err="1">
                <a:latin typeface="Arial" pitchFamily="34" charset="0"/>
                <a:cs typeface="Arial" pitchFamily="34" charset="0"/>
              </a:rPr>
              <a:t>rmse</a:t>
            </a:r>
            <a:r>
              <a:rPr lang="pt-BR" sz="1400" dirty="0">
                <a:latin typeface="Arial" pitchFamily="34" charset="0"/>
                <a:cs typeface="Arial" pitchFamily="34" charset="0"/>
              </a:rPr>
              <a:t>': 25.299430358618515, '</a:t>
            </a:r>
            <a:r>
              <a:rPr lang="pt-BR" sz="1400" dirty="0" err="1">
                <a:latin typeface="Arial" pitchFamily="34" charset="0"/>
                <a:cs typeface="Arial" pitchFamily="34" charset="0"/>
              </a:rPr>
              <a:t>mae</a:t>
            </a:r>
            <a:r>
              <a:rPr lang="pt-BR" sz="1400" dirty="0">
                <a:latin typeface="Arial" pitchFamily="34" charset="0"/>
                <a:cs typeface="Arial" pitchFamily="34" charset="0"/>
              </a:rPr>
              <a:t>': 15.885882352941179, '</a:t>
            </a:r>
            <a:r>
              <a:rPr lang="pt-BR" sz="1400" dirty="0" err="1">
                <a:latin typeface="Arial" pitchFamily="34" charset="0"/>
                <a:cs typeface="Arial" pitchFamily="34" charset="0"/>
              </a:rPr>
              <a:t>mape</a:t>
            </a:r>
            <a:r>
              <a:rPr lang="pt-BR" sz="1400" dirty="0">
                <a:latin typeface="Arial" pitchFamily="34" charset="0"/>
                <a:cs typeface="Arial" pitchFamily="34" charset="0"/>
              </a:rPr>
              <a:t>': 190.58823529411762, '</a:t>
            </a:r>
            <a:r>
              <a:rPr lang="pt-BR" sz="1400" dirty="0" err="1">
                <a:latin typeface="Arial" pitchFamily="34" charset="0"/>
                <a:cs typeface="Arial" pitchFamily="34" charset="0"/>
              </a:rPr>
              <a:t>avr</a:t>
            </a:r>
            <a:r>
              <a:rPr lang="pt-BR" sz="1400" dirty="0">
                <a:latin typeface="Arial" pitchFamily="34" charset="0"/>
                <a:cs typeface="Arial" pitchFamily="34" charset="0"/>
              </a:rPr>
              <a:t>': 0.44312480062966764} </a:t>
            </a:r>
            <a:endParaRPr lang="pt-BR" sz="1400" dirty="0" smtClean="0">
              <a:latin typeface="Arial" pitchFamily="34" charset="0"/>
              <a:cs typeface="Arial" pitchFamily="34" charset="0"/>
            </a:endParaRPr>
          </a:p>
          <a:p>
            <a:r>
              <a:rPr lang="pt-BR" sz="1400" dirty="0" smtClean="0">
                <a:latin typeface="Arial" pitchFamily="34" charset="0"/>
                <a:cs typeface="Arial" pitchFamily="34" charset="0"/>
              </a:rPr>
              <a:t>ARMA</a:t>
            </a:r>
            <a:r>
              <a:rPr lang="pt-BR" sz="1400" dirty="0">
                <a:latin typeface="Arial" pitchFamily="34" charset="0"/>
                <a:cs typeface="Arial" pitchFamily="34" charset="0"/>
              </a:rPr>
              <a:t>: {'</a:t>
            </a:r>
            <a:r>
              <a:rPr lang="pt-BR" sz="1400" dirty="0" err="1">
                <a:latin typeface="Arial" pitchFamily="34" charset="0"/>
                <a:cs typeface="Arial" pitchFamily="34" charset="0"/>
              </a:rPr>
              <a:t>mse</a:t>
            </a:r>
            <a:r>
              <a:rPr lang="pt-BR" sz="1400" dirty="0">
                <a:latin typeface="Arial" pitchFamily="34" charset="0"/>
                <a:cs typeface="Arial" pitchFamily="34" charset="0"/>
              </a:rPr>
              <a:t>': 1427.845935220291, '</a:t>
            </a:r>
            <a:r>
              <a:rPr lang="pt-BR" sz="1400" dirty="0" err="1">
                <a:latin typeface="Arial" pitchFamily="34" charset="0"/>
                <a:cs typeface="Arial" pitchFamily="34" charset="0"/>
              </a:rPr>
              <a:t>rmse</a:t>
            </a:r>
            <a:r>
              <a:rPr lang="pt-BR" sz="1400" dirty="0">
                <a:latin typeface="Arial" pitchFamily="34" charset="0"/>
                <a:cs typeface="Arial" pitchFamily="34" charset="0"/>
              </a:rPr>
              <a:t>': 37.78684870719297, '</a:t>
            </a:r>
            <a:r>
              <a:rPr lang="pt-BR" sz="1400" dirty="0" err="1">
                <a:latin typeface="Arial" pitchFamily="34" charset="0"/>
                <a:cs typeface="Arial" pitchFamily="34" charset="0"/>
              </a:rPr>
              <a:t>mae</a:t>
            </a:r>
            <a:r>
              <a:rPr lang="pt-BR" sz="1400" dirty="0">
                <a:latin typeface="Arial" pitchFamily="34" charset="0"/>
                <a:cs typeface="Arial" pitchFamily="34" charset="0"/>
              </a:rPr>
              <a:t>': 15.885882352941179, '</a:t>
            </a:r>
            <a:r>
              <a:rPr lang="pt-BR" sz="1400" dirty="0" err="1">
                <a:latin typeface="Arial" pitchFamily="34" charset="0"/>
                <a:cs typeface="Arial" pitchFamily="34" charset="0"/>
              </a:rPr>
              <a:t>mape</a:t>
            </a:r>
            <a:r>
              <a:rPr lang="pt-BR" sz="1400" dirty="0">
                <a:latin typeface="Arial" pitchFamily="34" charset="0"/>
                <a:cs typeface="Arial" pitchFamily="34" charset="0"/>
              </a:rPr>
              <a:t>': 190.58823529411762, '</a:t>
            </a:r>
            <a:r>
              <a:rPr lang="pt-BR" sz="1400" dirty="0" err="1">
                <a:latin typeface="Arial" pitchFamily="34" charset="0"/>
                <a:cs typeface="Arial" pitchFamily="34" charset="0"/>
              </a:rPr>
              <a:t>avr</a:t>
            </a:r>
            <a:r>
              <a:rPr lang="pt-BR" sz="1400" dirty="0">
                <a:latin typeface="Arial" pitchFamily="34" charset="0"/>
                <a:cs typeface="Arial" pitchFamily="34" charset="0"/>
              </a:rPr>
              <a:t>': 0.44312480062966764} </a:t>
            </a:r>
            <a:br>
              <a:rPr lang="pt-BR" sz="1400" dirty="0">
                <a:latin typeface="Arial" pitchFamily="34" charset="0"/>
                <a:cs typeface="Arial" pitchFamily="34" charset="0"/>
              </a:rPr>
            </a:br>
            <a:endParaRPr lang="pt-BR" sz="1400" dirty="0">
              <a:latin typeface="Arial" pitchFamily="34" charset="0"/>
              <a:cs typeface="Arial" pitchFamily="34" charset="0"/>
            </a:endParaRPr>
          </a:p>
        </p:txBody>
      </p:sp>
    </p:spTree>
    <p:extLst>
      <p:ext uri="{BB962C8B-B14F-4D97-AF65-F5344CB8AC3E}">
        <p14:creationId xmlns:p14="http://schemas.microsoft.com/office/powerpoint/2010/main" val="2017761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7467600" cy="580926"/>
          </a:xfrm>
        </p:spPr>
        <p:txBody>
          <a:bodyPr>
            <a:normAutofit/>
          </a:bodyPr>
          <a:lstStyle/>
          <a:p>
            <a:pPr algn="ctr"/>
            <a:r>
              <a:rPr lang="pt-BR" sz="1800" dirty="0" smtClean="0">
                <a:latin typeface="Arial" pitchFamily="34" charset="0"/>
                <a:cs typeface="Arial" pitchFamily="34" charset="0"/>
              </a:rPr>
              <a:t>Distribuição dos dados de treinamento (80%) e teste (20%)</a:t>
            </a:r>
            <a:endParaRPr lang="pt-BR" sz="1800" dirty="0">
              <a:latin typeface="Arial" pitchFamily="34" charset="0"/>
              <a:cs typeface="Arial" pitchFamily="34" charset="0"/>
            </a:endParaRPr>
          </a:p>
        </p:txBody>
      </p:sp>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663361"/>
            <a:ext cx="7467600" cy="4747302"/>
          </a:xfrm>
        </p:spPr>
      </p:pic>
    </p:spTree>
    <p:extLst>
      <p:ext uri="{BB962C8B-B14F-4D97-AF65-F5344CB8AC3E}">
        <p14:creationId xmlns:p14="http://schemas.microsoft.com/office/powerpoint/2010/main" val="22505910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2818</TotalTime>
  <Words>290</Words>
  <Application>Microsoft Office PowerPoint</Application>
  <PresentationFormat>Apresentação na tela (4:3)</PresentationFormat>
  <Paragraphs>22</Paragraphs>
  <Slides>10</Slides>
  <Notes>0</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Balcão Envidraçado</vt:lpstr>
      <vt:lpstr>Projeto – Séries Temporais</vt:lpstr>
      <vt:lpstr>Dataset escolhido</vt:lpstr>
      <vt:lpstr>Apresentação do PowerPoint</vt:lpstr>
      <vt:lpstr>Como o gráfico a cima mostra ao passar dos anos os faturamentos dos clubes brasileiros tem aumentado. Isso se dá por conta do aumento dos direitos televisivos, dos números de sócios, renda dos jogos entre outras situações.</vt:lpstr>
      <vt:lpstr>Gráfico ACF: Com uma cauda longa e decaindo: Isso pode sugerir que a série segue um processo AR, ou seja, o valor atual depende de muitos valores passados.</vt:lpstr>
      <vt:lpstr>Gráfico PACF - Com um pico significativo em lag 1: Isso sugere que um modelo AR será uma boa escolha para  ajustar a série temporal. </vt:lpstr>
      <vt:lpstr>Este gráfico mostra como o faturamento dos clubes variou de um período para o outro. </vt:lpstr>
      <vt:lpstr>    O MA deu um erro menor em relação aos outros métodos.  </vt:lpstr>
      <vt:lpstr>Distribuição dos dados de treinamento (80%) e teste (20%)</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 Séries Temporais</dc:title>
  <dc:creator>Ilton Lima</dc:creator>
  <cp:lastModifiedBy>Ilton Lima</cp:lastModifiedBy>
  <cp:revision>8</cp:revision>
  <dcterms:created xsi:type="dcterms:W3CDTF">2025-02-15T01:11:50Z</dcterms:created>
  <dcterms:modified xsi:type="dcterms:W3CDTF">2025-02-17T00:10:42Z</dcterms:modified>
</cp:coreProperties>
</file>