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434" r:id="rId2"/>
    <p:sldId id="2435" r:id="rId3"/>
    <p:sldId id="2441" r:id="rId4"/>
    <p:sldId id="2440" r:id="rId5"/>
    <p:sldId id="2439" r:id="rId6"/>
    <p:sldId id="2442" r:id="rId7"/>
    <p:sldId id="2438" r:id="rId8"/>
    <p:sldId id="2443" r:id="rId9"/>
    <p:sldId id="2444" r:id="rId10"/>
    <p:sldId id="2436" r:id="rId11"/>
    <p:sldId id="243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I" userId="75811ec86408fc34" providerId="LiveId" clId="{4FE452E2-903F-4E6C-828C-C256EF0667DA}"/>
    <pc:docChg chg="modSld sldOrd">
      <pc:chgData name="C I" userId="75811ec86408fc34" providerId="LiveId" clId="{4FE452E2-903F-4E6C-828C-C256EF0667DA}" dt="2024-10-17T14:41:03.576" v="29" actId="14100"/>
      <pc:docMkLst>
        <pc:docMk/>
      </pc:docMkLst>
      <pc:sldChg chg="ord">
        <pc:chgData name="C I" userId="75811ec86408fc34" providerId="LiveId" clId="{4FE452E2-903F-4E6C-828C-C256EF0667DA}" dt="2024-10-17T14:39:30.808" v="1"/>
        <pc:sldMkLst>
          <pc:docMk/>
          <pc:sldMk cId="3460016228" sldId="2436"/>
        </pc:sldMkLst>
      </pc:sldChg>
      <pc:sldChg chg="ord">
        <pc:chgData name="C I" userId="75811ec86408fc34" providerId="LiveId" clId="{4FE452E2-903F-4E6C-828C-C256EF0667DA}" dt="2024-10-17T14:39:36.523" v="3"/>
        <pc:sldMkLst>
          <pc:docMk/>
          <pc:sldMk cId="444278703" sldId="2437"/>
        </pc:sldMkLst>
      </pc:sldChg>
      <pc:sldChg chg="modSp mod">
        <pc:chgData name="C I" userId="75811ec86408fc34" providerId="LiveId" clId="{4FE452E2-903F-4E6C-828C-C256EF0667DA}" dt="2024-10-17T14:40:41.199" v="21" actId="1076"/>
        <pc:sldMkLst>
          <pc:docMk/>
          <pc:sldMk cId="1440565265" sldId="2438"/>
        </pc:sldMkLst>
        <pc:picChg chg="mod">
          <ac:chgData name="C I" userId="75811ec86408fc34" providerId="LiveId" clId="{4FE452E2-903F-4E6C-828C-C256EF0667DA}" dt="2024-10-17T14:40:41.199" v="21" actId="1076"/>
          <ac:picMkLst>
            <pc:docMk/>
            <pc:sldMk cId="1440565265" sldId="2438"/>
            <ac:picMk id="3" creationId="{3365E2CA-FEDB-94EA-DEB8-BC082C8ED9A1}"/>
          </ac:picMkLst>
        </pc:picChg>
      </pc:sldChg>
      <pc:sldChg chg="modSp mod">
        <pc:chgData name="C I" userId="75811ec86408fc34" providerId="LiveId" clId="{4FE452E2-903F-4E6C-828C-C256EF0667DA}" dt="2024-10-17T14:40:29.389" v="15" actId="14100"/>
        <pc:sldMkLst>
          <pc:docMk/>
          <pc:sldMk cId="614696025" sldId="2439"/>
        </pc:sldMkLst>
        <pc:picChg chg="mod">
          <ac:chgData name="C I" userId="75811ec86408fc34" providerId="LiveId" clId="{4FE452E2-903F-4E6C-828C-C256EF0667DA}" dt="2024-10-17T14:40:29.389" v="15" actId="14100"/>
          <ac:picMkLst>
            <pc:docMk/>
            <pc:sldMk cId="614696025" sldId="2439"/>
            <ac:picMk id="3" creationId="{A0605CCB-390D-F4AA-3B26-FC9A062AD2CA}"/>
          </ac:picMkLst>
        </pc:picChg>
      </pc:sldChg>
      <pc:sldChg chg="modSp mod">
        <pc:chgData name="C I" userId="75811ec86408fc34" providerId="LiveId" clId="{4FE452E2-903F-4E6C-828C-C256EF0667DA}" dt="2024-10-17T14:40:21.072" v="12" actId="1076"/>
        <pc:sldMkLst>
          <pc:docMk/>
          <pc:sldMk cId="2617194782" sldId="2440"/>
        </pc:sldMkLst>
        <pc:picChg chg="mod">
          <ac:chgData name="C I" userId="75811ec86408fc34" providerId="LiveId" clId="{4FE452E2-903F-4E6C-828C-C256EF0667DA}" dt="2024-10-17T14:40:21.072" v="12" actId="1076"/>
          <ac:picMkLst>
            <pc:docMk/>
            <pc:sldMk cId="2617194782" sldId="2440"/>
            <ac:picMk id="5" creationId="{1E155E1B-01F5-5FCD-8C31-593A844A5CAE}"/>
          </ac:picMkLst>
        </pc:picChg>
      </pc:sldChg>
      <pc:sldChg chg="modSp mod">
        <pc:chgData name="C I" userId="75811ec86408fc34" providerId="LiveId" clId="{4FE452E2-903F-4E6C-828C-C256EF0667DA}" dt="2024-10-17T14:40:10.944" v="7" actId="1076"/>
        <pc:sldMkLst>
          <pc:docMk/>
          <pc:sldMk cId="1668136808" sldId="2441"/>
        </pc:sldMkLst>
        <pc:picChg chg="mod">
          <ac:chgData name="C I" userId="75811ec86408fc34" providerId="LiveId" clId="{4FE452E2-903F-4E6C-828C-C256EF0667DA}" dt="2024-10-17T14:40:10.944" v="7" actId="1076"/>
          <ac:picMkLst>
            <pc:docMk/>
            <pc:sldMk cId="1668136808" sldId="2441"/>
            <ac:picMk id="3" creationId="{2E7D4F71-A538-D0FB-B992-852EB4CCC453}"/>
          </ac:picMkLst>
        </pc:picChg>
      </pc:sldChg>
      <pc:sldChg chg="modSp mod">
        <pc:chgData name="C I" userId="75811ec86408fc34" providerId="LiveId" clId="{4FE452E2-903F-4E6C-828C-C256EF0667DA}" dt="2024-10-17T14:40:34.904" v="17" actId="14100"/>
        <pc:sldMkLst>
          <pc:docMk/>
          <pc:sldMk cId="2046151502" sldId="2442"/>
        </pc:sldMkLst>
        <pc:picChg chg="mod">
          <ac:chgData name="C I" userId="75811ec86408fc34" providerId="LiveId" clId="{4FE452E2-903F-4E6C-828C-C256EF0667DA}" dt="2024-10-17T14:40:34.904" v="17" actId="14100"/>
          <ac:picMkLst>
            <pc:docMk/>
            <pc:sldMk cId="2046151502" sldId="2442"/>
            <ac:picMk id="3" creationId="{E5F536BC-7037-ABD1-3572-92BE380FC5FA}"/>
          </ac:picMkLst>
        </pc:picChg>
      </pc:sldChg>
      <pc:sldChg chg="modSp mod">
        <pc:chgData name="C I" userId="75811ec86408fc34" providerId="LiveId" clId="{4FE452E2-903F-4E6C-828C-C256EF0667DA}" dt="2024-10-17T14:40:58.946" v="26" actId="1076"/>
        <pc:sldMkLst>
          <pc:docMk/>
          <pc:sldMk cId="3558556384" sldId="2443"/>
        </pc:sldMkLst>
        <pc:picChg chg="mod">
          <ac:chgData name="C I" userId="75811ec86408fc34" providerId="LiveId" clId="{4FE452E2-903F-4E6C-828C-C256EF0667DA}" dt="2024-10-17T14:40:58.946" v="26" actId="1076"/>
          <ac:picMkLst>
            <pc:docMk/>
            <pc:sldMk cId="3558556384" sldId="2443"/>
            <ac:picMk id="7" creationId="{B9FE72DC-B37F-2885-0F81-142F536B476E}"/>
          </ac:picMkLst>
        </pc:picChg>
      </pc:sldChg>
      <pc:sldChg chg="modSp mod">
        <pc:chgData name="C I" userId="75811ec86408fc34" providerId="LiveId" clId="{4FE452E2-903F-4E6C-828C-C256EF0667DA}" dt="2024-10-17T14:41:03.576" v="29" actId="14100"/>
        <pc:sldMkLst>
          <pc:docMk/>
          <pc:sldMk cId="2627716825" sldId="2444"/>
        </pc:sldMkLst>
        <pc:picChg chg="mod">
          <ac:chgData name="C I" userId="75811ec86408fc34" providerId="LiveId" clId="{4FE452E2-903F-4E6C-828C-C256EF0667DA}" dt="2024-10-17T14:41:03.576" v="29" actId="14100"/>
          <ac:picMkLst>
            <pc:docMk/>
            <pc:sldMk cId="2627716825" sldId="2444"/>
            <ac:picMk id="3" creationId="{80D31E67-034A-54B2-7094-ABD5CFB28E6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hristian\Documents\Unifuture\trending%20tags%20revenue\tags%20revenue%20sampl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GB" u="sng">
                <a:solidFill>
                  <a:schemeClr val="tx2"/>
                </a:solidFill>
              </a:rPr>
              <a:t>Subscribers vs Average Merchandise Sold</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4268479521455166"/>
          <c:y val="0.1164617486338798"/>
          <c:w val="0.80689861441738386"/>
          <c:h val="0.73557022073060541"/>
        </c:manualLayout>
      </c:layout>
      <c:scatterChart>
        <c:scatterStyle val="lineMarker"/>
        <c:varyColors val="0"/>
        <c:ser>
          <c:idx val="0"/>
          <c:order val="0"/>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38100" cap="rnd">
                <a:solidFill>
                  <a:schemeClr val="accent1"/>
                </a:solidFill>
              </a:ln>
              <a:effectLst/>
            </c:spPr>
            <c:trendlineType val="exp"/>
            <c:dispRSqr val="0"/>
            <c:dispEq val="0"/>
          </c:trendline>
          <c:xVal>
            <c:numRef>
              <c:f>'tags revenue sample'!$A$21:$A$22</c:f>
              <c:numCache>
                <c:formatCode>General</c:formatCode>
                <c:ptCount val="2"/>
                <c:pt idx="0">
                  <c:v>20</c:v>
                </c:pt>
                <c:pt idx="1">
                  <c:v>384735.5</c:v>
                </c:pt>
              </c:numCache>
            </c:numRef>
          </c:xVal>
          <c:yVal>
            <c:numRef>
              <c:f>'tags revenue sample'!$B$21:$B$22</c:f>
              <c:numCache>
                <c:formatCode>General</c:formatCode>
                <c:ptCount val="2"/>
                <c:pt idx="0" formatCode="#,##0">
                  <c:v>17947030</c:v>
                </c:pt>
                <c:pt idx="1">
                  <c:v>840</c:v>
                </c:pt>
              </c:numCache>
            </c:numRef>
          </c:yVal>
          <c:smooth val="0"/>
          <c:extLst>
            <c:ext xmlns:c16="http://schemas.microsoft.com/office/drawing/2014/chart" uri="{C3380CC4-5D6E-409C-BE32-E72D297353CC}">
              <c16:uniqueId val="{00000001-8334-224E-9AAA-E013EE108C6B}"/>
            </c:ext>
          </c:extLst>
        </c:ser>
        <c:dLbls>
          <c:dLblPos val="t"/>
          <c:showLegendKey val="0"/>
          <c:showVal val="1"/>
          <c:showCatName val="0"/>
          <c:showSerName val="0"/>
          <c:showPercent val="0"/>
          <c:showBubbleSize val="0"/>
        </c:dLbls>
        <c:axId val="526440191"/>
        <c:axId val="526441855"/>
      </c:scatterChart>
      <c:valAx>
        <c:axId val="526440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r>
                  <a:rPr lang="en-GB" sz="1400" b="1">
                    <a:solidFill>
                      <a:schemeClr val="tx2"/>
                    </a:solidFill>
                  </a:rPr>
                  <a:t>Number of Channels at </a:t>
                </a:r>
                <a:r>
                  <a:rPr lang="en-GB" sz="1400" b="1" err="1">
                    <a:solidFill>
                      <a:schemeClr val="tx2"/>
                    </a:solidFill>
                  </a:rPr>
                  <a:t>Subcount</a:t>
                </a:r>
                <a:endParaRPr lang="en-GB" sz="1400" b="1">
                  <a:solidFill>
                    <a:schemeClr val="tx2"/>
                  </a:solidFill>
                </a:endParaRPr>
              </a:p>
            </c:rich>
          </c:tx>
          <c:layout>
            <c:manualLayout>
              <c:xMode val="edge"/>
              <c:yMode val="edge"/>
              <c:x val="0.34521983055698086"/>
              <c:y val="0.914496626578840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26441855"/>
        <c:crosses val="autoZero"/>
        <c:crossBetween val="midCat"/>
      </c:valAx>
      <c:valAx>
        <c:axId val="52644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900" b="0" i="0" u="none" strike="noStrike" kern="1200" baseline="0">
                    <a:solidFill>
                      <a:schemeClr val="tx2"/>
                    </a:solidFill>
                    <a:latin typeface="+mn-lt"/>
                    <a:ea typeface="+mn-ea"/>
                    <a:cs typeface="+mn-cs"/>
                  </a:defRPr>
                </a:pPr>
                <a:r>
                  <a:rPr lang="en-GB" sz="1400" b="1">
                    <a:solidFill>
                      <a:schemeClr val="tx2"/>
                    </a:solidFill>
                  </a:rPr>
                  <a:t>Average annual</a:t>
                </a:r>
                <a:r>
                  <a:rPr lang="en-GB" sz="1400" b="1" baseline="0">
                    <a:solidFill>
                      <a:schemeClr val="tx2"/>
                    </a:solidFill>
                  </a:rPr>
                  <a:t> merch value</a:t>
                </a:r>
                <a:endParaRPr lang="en-GB" sz="1400" b="1">
                  <a:solidFill>
                    <a:schemeClr val="tx2"/>
                  </a:solidFill>
                </a:endParaRPr>
              </a:p>
            </c:rich>
          </c:tx>
          <c:layout>
            <c:manualLayout>
              <c:xMode val="edge"/>
              <c:yMode val="edge"/>
              <c:x val="1.3641862100770559E-3"/>
              <c:y val="1.8654460354381398E-3"/>
            </c:manualLayout>
          </c:layout>
          <c:overlay val="0"/>
          <c:spPr>
            <a:noFill/>
            <a:ln>
              <a:noFill/>
            </a:ln>
            <a:effectLst/>
          </c:spPr>
          <c:txPr>
            <a:bodyPr rot="0" spcFirstLastPara="1" vertOverflow="ellipsis" wrap="square" anchor="ctr" anchorCtr="1"/>
            <a:lstStyle/>
            <a:p>
              <a:pPr>
                <a:defRPr sz="900" b="0" i="0" u="none" strike="noStrike" kern="1200" baseline="0">
                  <a:solidFill>
                    <a:schemeClr val="tx2"/>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26440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6A009-13C4-40DA-8306-FAA766A7D1FD}" type="datetimeFigureOut">
              <a:rPr lang="en-GB" smtClean="0"/>
              <a:t>16/10/2024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54D6F-61A3-46FA-B59F-43A80970386D}" type="slidenum">
              <a:rPr lang="en-GB" smtClean="0"/>
              <a:t>‹#›</a:t>
            </a:fld>
            <a:endParaRPr lang="en-GB"/>
          </a:p>
        </p:txBody>
      </p:sp>
    </p:spTree>
    <p:extLst>
      <p:ext uri="{BB962C8B-B14F-4D97-AF65-F5344CB8AC3E}">
        <p14:creationId xmlns:p14="http://schemas.microsoft.com/office/powerpoint/2010/main" val="67467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0" dirty="0"/>
          </a:p>
        </p:txBody>
      </p:sp>
      <p:sp>
        <p:nvSpPr>
          <p:cNvPr id="4" name="Slide Number Placeholder 3"/>
          <p:cNvSpPr>
            <a:spLocks noGrp="1"/>
          </p:cNvSpPr>
          <p:nvPr>
            <p:ph type="sldNum" sz="quarter" idx="5"/>
          </p:nvPr>
        </p:nvSpPr>
        <p:spPr/>
        <p:txBody>
          <a:bodyPr/>
          <a:lstStyle/>
          <a:p>
            <a:fld id="{9C5A07E5-4DEF-7849-A2C9-4CD1E8BD6106}" type="slidenum">
              <a:rPr lang="en-US" smtClean="0"/>
              <a:t>2</a:t>
            </a:fld>
            <a:endParaRPr lang="en-US"/>
          </a:p>
        </p:txBody>
      </p:sp>
    </p:spTree>
    <p:extLst>
      <p:ext uri="{BB962C8B-B14F-4D97-AF65-F5344CB8AC3E}">
        <p14:creationId xmlns:p14="http://schemas.microsoft.com/office/powerpoint/2010/main" val="768752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22A5-1DAA-B6DB-7948-66A7F86BA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62CCE3-F599-3026-1A9B-F35D9B2AE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9BD430-68CD-F12E-2BA2-DE098F03B4A9}"/>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5" name="Footer Placeholder 4">
            <a:extLst>
              <a:ext uri="{FF2B5EF4-FFF2-40B4-BE49-F238E27FC236}">
                <a16:creationId xmlns:a16="http://schemas.microsoft.com/office/drawing/2014/main" id="{7ECC289D-4C56-D2D9-85A1-200EEB305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BEDD9-F436-06E9-BFF7-E79C32DDD2A1}"/>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128248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6039-FDEB-AAFB-D908-37E6920CFA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CA506B-EDC9-9FF7-1214-1C9F852F3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2F4C7D-AF9F-8FAD-53AF-5436D67ABAD8}"/>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5" name="Footer Placeholder 4">
            <a:extLst>
              <a:ext uri="{FF2B5EF4-FFF2-40B4-BE49-F238E27FC236}">
                <a16:creationId xmlns:a16="http://schemas.microsoft.com/office/drawing/2014/main" id="{AC19FB05-E061-32A9-AF96-627FAAE8DA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9BB0C4-EFF9-82DE-8192-431003ACC708}"/>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344667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6BA5A0-9D02-1797-22D3-149732877C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AA5B5E-FD92-683F-F945-906937119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32D13-58CD-D2B3-270F-0CEE2BB8FF2E}"/>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5" name="Footer Placeholder 4">
            <a:extLst>
              <a:ext uri="{FF2B5EF4-FFF2-40B4-BE49-F238E27FC236}">
                <a16:creationId xmlns:a16="http://schemas.microsoft.com/office/drawing/2014/main" id="{E79A8031-3CDD-BCC7-B3E4-A9E25F5E27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4E8069-EA56-B7C6-823D-5A6B13380221}"/>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142954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SC Strategy Content">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42C2CBB-AEF7-CB4F-9131-F7D5E24BA882}"/>
              </a:ext>
            </a:extLst>
          </p:cNvPr>
          <p:cNvSpPr>
            <a:spLocks noGrp="1"/>
          </p:cNvSpPr>
          <p:nvPr>
            <p:ph sz="quarter" idx="13" hasCustomPrompt="1"/>
          </p:nvPr>
        </p:nvSpPr>
        <p:spPr>
          <a:xfrm>
            <a:off x="1272745" y="6328659"/>
            <a:ext cx="8987173" cy="267852"/>
          </a:xfrm>
          <a:prstGeom prst="rect">
            <a:avLst/>
          </a:prstGeom>
        </p:spPr>
        <p:txBody>
          <a:bodyPr anchor="b"/>
          <a:lstStyle>
            <a:lvl1pPr marL="9525" indent="-9525">
              <a:lnSpc>
                <a:spcPct val="100000"/>
              </a:lnSpc>
              <a:spcBef>
                <a:spcPts val="0"/>
              </a:spcBef>
              <a:buNone/>
              <a:tabLst/>
              <a:defRPr sz="1000">
                <a:solidFill>
                  <a:schemeClr val="bg1">
                    <a:lumMod val="50000"/>
                  </a:schemeClr>
                </a:solidFill>
                <a:latin typeface="Arial" panose="020B0604020202020204" pitchFamily="34" charset="0"/>
                <a:cs typeface="Arial" panose="020B0604020202020204" pitchFamily="34" charset="0"/>
              </a:defRPr>
            </a:lvl1pPr>
            <a:lvl2pPr>
              <a:defRPr sz="1000">
                <a:solidFill>
                  <a:schemeClr val="bg1">
                    <a:lumMod val="50000"/>
                  </a:schemeClr>
                </a:solidFill>
                <a:latin typeface="Arial" panose="020B0604020202020204" pitchFamily="34" charset="0"/>
                <a:cs typeface="Arial" panose="020B0604020202020204" pitchFamily="34" charset="0"/>
              </a:defRPr>
            </a:lvl2pPr>
            <a:lvl3pPr>
              <a:defRPr sz="1000">
                <a:solidFill>
                  <a:schemeClr val="bg1">
                    <a:lumMod val="50000"/>
                  </a:schemeClr>
                </a:solidFill>
                <a:latin typeface="Arial" panose="020B0604020202020204" pitchFamily="34" charset="0"/>
                <a:cs typeface="Arial" panose="020B0604020202020204" pitchFamily="34" charset="0"/>
              </a:defRPr>
            </a:lvl3pPr>
            <a:lvl4pPr>
              <a:defRPr sz="1000">
                <a:solidFill>
                  <a:schemeClr val="bg1">
                    <a:lumMod val="50000"/>
                  </a:schemeClr>
                </a:solidFill>
                <a:latin typeface="Arial" panose="020B0604020202020204" pitchFamily="34" charset="0"/>
                <a:cs typeface="Arial" panose="020B0604020202020204" pitchFamily="34" charset="0"/>
              </a:defRPr>
            </a:lvl4pPr>
            <a:lvl5pPr>
              <a:defRPr sz="1000">
                <a:solidFill>
                  <a:schemeClr val="bg1">
                    <a:lumMod val="50000"/>
                  </a:schemeClr>
                </a:solidFill>
                <a:latin typeface="Arial" panose="020B0604020202020204" pitchFamily="34" charset="0"/>
                <a:cs typeface="Arial" panose="020B0604020202020204" pitchFamily="34" charset="0"/>
              </a:defRPr>
            </a:lvl5pPr>
          </a:lstStyle>
          <a:p>
            <a:pPr lvl="0"/>
            <a:r>
              <a:rPr lang="en-US"/>
              <a:t>Source: LSC analysis</a:t>
            </a:r>
          </a:p>
        </p:txBody>
      </p:sp>
      <p:sp>
        <p:nvSpPr>
          <p:cNvPr id="14" name="Slide Number Placeholder 13">
            <a:extLst>
              <a:ext uri="{FF2B5EF4-FFF2-40B4-BE49-F238E27FC236}">
                <a16:creationId xmlns:a16="http://schemas.microsoft.com/office/drawing/2014/main" id="{982FEE90-DE14-3948-AB5E-C8D46B3A61E0}"/>
              </a:ext>
            </a:extLst>
          </p:cNvPr>
          <p:cNvSpPr>
            <a:spLocks noGrp="1"/>
          </p:cNvSpPr>
          <p:nvPr>
            <p:ph type="sldNum" sz="quarter" idx="14"/>
          </p:nvPr>
        </p:nvSpPr>
        <p:spPr>
          <a:xfrm>
            <a:off x="10259917" y="6328659"/>
            <a:ext cx="1632045" cy="267852"/>
          </a:xfrm>
        </p:spPr>
        <p:txBody>
          <a:bodyPr/>
          <a:lstStyle/>
          <a:p>
            <a:fld id="{34EF1CF7-37CD-3D45-980F-DDE017AE810C}" type="slidenum">
              <a:rPr lang="en-US" smtClean="0"/>
              <a:pPr/>
              <a:t>‹#›</a:t>
            </a:fld>
            <a:endParaRPr lang="en-US">
              <a:latin typeface="Arial" panose="020B0604020202020204" pitchFamily="34" charset="0"/>
              <a:cs typeface="Arial" panose="020B0604020202020204" pitchFamily="34" charset="0"/>
            </a:endParaRPr>
          </a:p>
        </p:txBody>
      </p:sp>
      <p:sp>
        <p:nvSpPr>
          <p:cNvPr id="16" name="Content Placeholder 15">
            <a:extLst>
              <a:ext uri="{FF2B5EF4-FFF2-40B4-BE49-F238E27FC236}">
                <a16:creationId xmlns:a16="http://schemas.microsoft.com/office/drawing/2014/main" id="{2E9860A2-5F09-9C41-8514-75AC2FC5E28F}"/>
              </a:ext>
            </a:extLst>
          </p:cNvPr>
          <p:cNvSpPr>
            <a:spLocks noGrp="1"/>
          </p:cNvSpPr>
          <p:nvPr>
            <p:ph sz="quarter" idx="15" hasCustomPrompt="1"/>
          </p:nvPr>
        </p:nvSpPr>
        <p:spPr>
          <a:xfrm>
            <a:off x="300038" y="188913"/>
            <a:ext cx="2564195" cy="181477"/>
          </a:xfrm>
          <a:prstGeom prst="rect">
            <a:avLst/>
          </a:prstGeom>
        </p:spPr>
        <p:txBody>
          <a:bodyPr/>
          <a:lstStyle>
            <a:lvl1pPr marL="9525" indent="-9525">
              <a:spcBef>
                <a:spcPts val="0"/>
              </a:spcBef>
              <a:buNone/>
              <a:tabLst/>
              <a:defRPr sz="1000">
                <a:latin typeface="Arial" panose="020B0604020202020204" pitchFamily="34" charset="0"/>
                <a:cs typeface="Arial" panose="020B0604020202020204" pitchFamily="34" charset="0"/>
              </a:defRPr>
            </a:lvl1pPr>
          </a:lstStyle>
          <a:p>
            <a:pPr lvl="0"/>
            <a:r>
              <a:rPr lang="en-US"/>
              <a:t>Topic | Subtopic</a:t>
            </a:r>
          </a:p>
        </p:txBody>
      </p:sp>
      <p:sp>
        <p:nvSpPr>
          <p:cNvPr id="18" name="Content Placeholder 17">
            <a:extLst>
              <a:ext uri="{FF2B5EF4-FFF2-40B4-BE49-F238E27FC236}">
                <a16:creationId xmlns:a16="http://schemas.microsoft.com/office/drawing/2014/main" id="{3DA3786F-2F35-C047-88FC-BFB6852B09FD}"/>
              </a:ext>
            </a:extLst>
          </p:cNvPr>
          <p:cNvSpPr>
            <a:spLocks noGrp="1"/>
          </p:cNvSpPr>
          <p:nvPr>
            <p:ph sz="quarter" idx="16" hasCustomPrompt="1"/>
          </p:nvPr>
        </p:nvSpPr>
        <p:spPr>
          <a:xfrm>
            <a:off x="300037" y="369888"/>
            <a:ext cx="11591925" cy="365125"/>
          </a:xfrm>
          <a:prstGeom prst="rect">
            <a:avLst/>
          </a:prstGeom>
        </p:spPr>
        <p:txBody>
          <a:bodyPr/>
          <a:lstStyle>
            <a:lvl1pPr marL="9525" indent="-9525">
              <a:spcBef>
                <a:spcPts val="0"/>
              </a:spcBef>
              <a:buNone/>
              <a:tabLst/>
              <a:defRPr sz="2500" b="1">
                <a:latin typeface="Times New Roman" panose="02020603050405020304" pitchFamily="18" charset="0"/>
                <a:cs typeface="Times New Roman" panose="02020603050405020304" pitchFamily="18" charset="0"/>
              </a:defRPr>
            </a:lvl1pPr>
          </a:lstStyle>
          <a:p>
            <a:pPr lvl="0"/>
            <a:r>
              <a:rPr lang="en-US"/>
              <a:t>Titles to be one line, never more than 2</a:t>
            </a:r>
          </a:p>
        </p:txBody>
      </p:sp>
      <p:sp>
        <p:nvSpPr>
          <p:cNvPr id="19" name="Content Placeholder 17">
            <a:extLst>
              <a:ext uri="{FF2B5EF4-FFF2-40B4-BE49-F238E27FC236}">
                <a16:creationId xmlns:a16="http://schemas.microsoft.com/office/drawing/2014/main" id="{B7EC81A2-7878-BC43-B17E-67F3349B1777}"/>
              </a:ext>
            </a:extLst>
          </p:cNvPr>
          <p:cNvSpPr>
            <a:spLocks noGrp="1"/>
          </p:cNvSpPr>
          <p:nvPr>
            <p:ph sz="quarter" idx="17" hasCustomPrompt="1"/>
          </p:nvPr>
        </p:nvSpPr>
        <p:spPr>
          <a:xfrm>
            <a:off x="300037" y="735014"/>
            <a:ext cx="11591925" cy="317500"/>
          </a:xfrm>
          <a:prstGeom prst="rect">
            <a:avLst/>
          </a:prstGeom>
        </p:spPr>
        <p:txBody>
          <a:bodyPr anchor="t"/>
          <a:lstStyle>
            <a:lvl1pPr marL="9525" indent="-9525">
              <a:spcBef>
                <a:spcPts val="0"/>
              </a:spcBef>
              <a:buNone/>
              <a:tabLst/>
              <a:defRPr sz="1800" b="0">
                <a:latin typeface="Arial" panose="020B0604020202020204" pitchFamily="34" charset="0"/>
                <a:cs typeface="Arial" panose="020B0604020202020204" pitchFamily="34" charset="0"/>
              </a:defRPr>
            </a:lvl1pPr>
          </a:lstStyle>
          <a:p>
            <a:pPr lvl="0"/>
            <a:r>
              <a:rPr lang="en-US"/>
              <a:t>Subtitles could be used to add context</a:t>
            </a:r>
          </a:p>
        </p:txBody>
      </p:sp>
    </p:spTree>
    <p:extLst>
      <p:ext uri="{BB962C8B-B14F-4D97-AF65-F5344CB8AC3E}">
        <p14:creationId xmlns:p14="http://schemas.microsoft.com/office/powerpoint/2010/main" val="30777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C638-1B91-A86E-5608-E112BDC035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097C89-9D40-6871-B6D8-A61AD1403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798207-3A18-2133-CFD8-2493B3D821D4}"/>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5" name="Footer Placeholder 4">
            <a:extLst>
              <a:ext uri="{FF2B5EF4-FFF2-40B4-BE49-F238E27FC236}">
                <a16:creationId xmlns:a16="http://schemas.microsoft.com/office/drawing/2014/main" id="{23FC35EF-9560-8343-0CA8-09C6141F74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C4E76C-ECCA-59F3-C8B9-E5B9BFF03855}"/>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425612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7273-F9BB-176E-D1AB-BD026D582C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A2F084E-7671-1A4C-BCA2-C8997551AF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B8882-FEBB-0FE8-32F4-08AF2933EED5}"/>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5" name="Footer Placeholder 4">
            <a:extLst>
              <a:ext uri="{FF2B5EF4-FFF2-40B4-BE49-F238E27FC236}">
                <a16:creationId xmlns:a16="http://schemas.microsoft.com/office/drawing/2014/main" id="{60ACAA8E-E1F7-A109-C9CE-90830CB3C4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273E0D-86B9-CFCD-7035-0B1EE9AED654}"/>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363227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53AA-AE3F-E008-ADF5-95E5475831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B65C12-9941-ADCD-6C25-E263B782F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B7F04B-8B93-A31A-C778-9B5364591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534D45-65A7-46FC-0757-188098A00525}"/>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6" name="Footer Placeholder 5">
            <a:extLst>
              <a:ext uri="{FF2B5EF4-FFF2-40B4-BE49-F238E27FC236}">
                <a16:creationId xmlns:a16="http://schemas.microsoft.com/office/drawing/2014/main" id="{77B4BCBD-8173-0C19-ADD0-5367953F1A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819043-9515-ACF0-6B47-808723D0430A}"/>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114109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61E5-79B8-9E08-A83E-B92D448E04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8D9298-20DB-8A8D-F8BD-19FF15F92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9661DE-0086-5A3D-2124-3E43A5BD8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D9902F-2B16-D170-BFCE-5A89D0BD6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94C39-ABF0-24B6-4A64-46F24F97E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6D9D8F-201F-3347-6B12-7B5AD5488832}"/>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8" name="Footer Placeholder 7">
            <a:extLst>
              <a:ext uri="{FF2B5EF4-FFF2-40B4-BE49-F238E27FC236}">
                <a16:creationId xmlns:a16="http://schemas.microsoft.com/office/drawing/2014/main" id="{15564E74-0E0A-EC47-592B-50398FA672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CA8423E-A823-8182-3A81-1A79CDB7A4FE}"/>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35003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8BAF-3592-4AF4-6AA8-B92CB6AE96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5639B9-F86E-30C4-23A5-C98612CFF536}"/>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4" name="Footer Placeholder 3">
            <a:extLst>
              <a:ext uri="{FF2B5EF4-FFF2-40B4-BE49-F238E27FC236}">
                <a16:creationId xmlns:a16="http://schemas.microsoft.com/office/drawing/2014/main" id="{5E1A9DCF-7543-2704-03B1-4F5F3A5DF3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483AAEC-3A2C-FBF3-AB4D-9F4788B04803}"/>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117583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FC836-EF19-CDCF-E895-A7256A83F11F}"/>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3" name="Footer Placeholder 2">
            <a:extLst>
              <a:ext uri="{FF2B5EF4-FFF2-40B4-BE49-F238E27FC236}">
                <a16:creationId xmlns:a16="http://schemas.microsoft.com/office/drawing/2014/main" id="{93189A2A-0E6C-F576-0A95-A58E231DDF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1DD938-482B-98D2-6D84-651A28F45E00}"/>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224823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3A29-9E62-15E4-0A8F-A3396D477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473F04-CCD1-EAE1-57E1-D5E833F9B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42A11B-BFCC-0C35-1F3F-1FC3F3D72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F72B4-2286-C512-BA82-BFD3915BFF45}"/>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6" name="Footer Placeholder 5">
            <a:extLst>
              <a:ext uri="{FF2B5EF4-FFF2-40B4-BE49-F238E27FC236}">
                <a16:creationId xmlns:a16="http://schemas.microsoft.com/office/drawing/2014/main" id="{FE0C6198-DE22-E821-A6DB-B141B5D01C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D78AAB-B5DA-DCD7-D7F4-29C7A35BE9C8}"/>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352101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CE6E-D3B3-8CAF-EEC3-124FE7B1F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8EDA81-59A3-3826-604E-F57112E70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F1FF9D-0A40-B019-9A7D-3090D6EAF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03BD4-987E-5E2C-0723-1DE696AD0D8B}"/>
              </a:ext>
            </a:extLst>
          </p:cNvPr>
          <p:cNvSpPr>
            <a:spLocks noGrp="1"/>
          </p:cNvSpPr>
          <p:nvPr>
            <p:ph type="dt" sz="half" idx="10"/>
          </p:nvPr>
        </p:nvSpPr>
        <p:spPr/>
        <p:txBody>
          <a:bodyPr/>
          <a:lstStyle/>
          <a:p>
            <a:fld id="{57E632F8-975B-410A-B1EA-1A1B65518C9B}" type="datetimeFigureOut">
              <a:rPr lang="en-GB" smtClean="0"/>
              <a:t>16/10/2024</a:t>
            </a:fld>
            <a:endParaRPr lang="en-GB"/>
          </a:p>
        </p:txBody>
      </p:sp>
      <p:sp>
        <p:nvSpPr>
          <p:cNvPr id="6" name="Footer Placeholder 5">
            <a:extLst>
              <a:ext uri="{FF2B5EF4-FFF2-40B4-BE49-F238E27FC236}">
                <a16:creationId xmlns:a16="http://schemas.microsoft.com/office/drawing/2014/main" id="{BCE8F07F-1670-59F0-4296-BE68935A0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B0724C-20D0-BCFF-3058-CA7B392E7A87}"/>
              </a:ext>
            </a:extLst>
          </p:cNvPr>
          <p:cNvSpPr>
            <a:spLocks noGrp="1"/>
          </p:cNvSpPr>
          <p:nvPr>
            <p:ph type="sldNum" sz="quarter" idx="12"/>
          </p:nvPr>
        </p:nvSpPr>
        <p:spPr/>
        <p:txBody>
          <a:bodyPr/>
          <a:lstStyle/>
          <a:p>
            <a:fld id="{648C7DF6-ABC2-4476-9AD3-B941180AE419}" type="slidenum">
              <a:rPr lang="en-GB" smtClean="0"/>
              <a:t>‹#›</a:t>
            </a:fld>
            <a:endParaRPr lang="en-GB"/>
          </a:p>
        </p:txBody>
      </p:sp>
    </p:spTree>
    <p:extLst>
      <p:ext uri="{BB962C8B-B14F-4D97-AF65-F5344CB8AC3E}">
        <p14:creationId xmlns:p14="http://schemas.microsoft.com/office/powerpoint/2010/main" val="218793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21ADE-3CFC-1FDF-D222-E3800977C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C4EC34-9804-6F0D-329C-C6B17803D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1FB538-8A17-62A6-C998-6E0958280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E632F8-975B-410A-B1EA-1A1B65518C9B}" type="datetimeFigureOut">
              <a:rPr lang="en-GB" smtClean="0"/>
              <a:t>16/10/2024</a:t>
            </a:fld>
            <a:endParaRPr lang="en-GB"/>
          </a:p>
        </p:txBody>
      </p:sp>
      <p:sp>
        <p:nvSpPr>
          <p:cNvPr id="5" name="Footer Placeholder 4">
            <a:extLst>
              <a:ext uri="{FF2B5EF4-FFF2-40B4-BE49-F238E27FC236}">
                <a16:creationId xmlns:a16="http://schemas.microsoft.com/office/drawing/2014/main" id="{0E131585-AE95-C64E-A32C-376FCD99F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FDF4861-C707-58ED-2966-F052361D3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8C7DF6-ABC2-4476-9AD3-B941180AE419}" type="slidenum">
              <a:rPr lang="en-GB" smtClean="0"/>
              <a:t>‹#›</a:t>
            </a:fld>
            <a:endParaRPr lang="en-GB"/>
          </a:p>
        </p:txBody>
      </p:sp>
    </p:spTree>
    <p:extLst>
      <p:ext uri="{BB962C8B-B14F-4D97-AF65-F5344CB8AC3E}">
        <p14:creationId xmlns:p14="http://schemas.microsoft.com/office/powerpoint/2010/main" val="414337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077F31-5CA0-F842-9D13-6E19BCAFAF90}"/>
              </a:ext>
            </a:extLst>
          </p:cNvPr>
          <p:cNvSpPr>
            <a:spLocks noGrp="1"/>
          </p:cNvSpPr>
          <p:nvPr>
            <p:ph sz="quarter" idx="13"/>
          </p:nvPr>
        </p:nvSpPr>
        <p:spPr/>
        <p:txBody>
          <a:bodyPr/>
          <a:lstStyle/>
          <a:p>
            <a:r>
              <a:rPr lang="en-GB"/>
              <a:t>Source: LSC analysis</a:t>
            </a:r>
          </a:p>
        </p:txBody>
      </p:sp>
      <p:sp>
        <p:nvSpPr>
          <p:cNvPr id="3" name="Slide Number Placeholder 2">
            <a:extLst>
              <a:ext uri="{FF2B5EF4-FFF2-40B4-BE49-F238E27FC236}">
                <a16:creationId xmlns:a16="http://schemas.microsoft.com/office/drawing/2014/main" id="{0F996A45-DE94-7241-A28F-93AB94D72E37}"/>
              </a:ext>
            </a:extLst>
          </p:cNvPr>
          <p:cNvSpPr>
            <a:spLocks noGrp="1"/>
          </p:cNvSpPr>
          <p:nvPr>
            <p:ph type="sldNum" sz="quarter" idx="14"/>
          </p:nvPr>
        </p:nvSpPr>
        <p:spPr/>
        <p:txBody>
          <a:bodyPr/>
          <a:lstStyle/>
          <a:p>
            <a:fld id="{34EF1CF7-37CD-3D45-980F-DDE017AE810C}" type="slidenum">
              <a:rPr lang="en-US" smtClean="0"/>
              <a:pPr/>
              <a:t>1</a:t>
            </a:fld>
            <a:endParaRPr lang="en-US">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6763DF5D-8077-9C4D-9BB1-55B6EBD3A99F}"/>
              </a:ext>
            </a:extLst>
          </p:cNvPr>
          <p:cNvSpPr>
            <a:spLocks noGrp="1"/>
          </p:cNvSpPr>
          <p:nvPr>
            <p:ph sz="quarter" idx="15"/>
          </p:nvPr>
        </p:nvSpPr>
        <p:spPr>
          <a:xfrm>
            <a:off x="300038" y="188913"/>
            <a:ext cx="11216772" cy="180975"/>
          </a:xfrm>
        </p:spPr>
        <p:txBody>
          <a:bodyPr>
            <a:normAutofit fontScale="77500" lnSpcReduction="20000"/>
          </a:bodyPr>
          <a:lstStyle/>
          <a:p>
            <a:r>
              <a:rPr lang="en-GB">
                <a:solidFill>
                  <a:schemeClr val="accent5"/>
                </a:solidFill>
              </a:rPr>
              <a:t>Market size | Reginal assessment | </a:t>
            </a:r>
            <a:r>
              <a:rPr lang="en-GB"/>
              <a:t>Competitor analysis – YouTube  </a:t>
            </a:r>
          </a:p>
        </p:txBody>
      </p:sp>
      <p:sp>
        <p:nvSpPr>
          <p:cNvPr id="5" name="Content Placeholder 4">
            <a:extLst>
              <a:ext uri="{FF2B5EF4-FFF2-40B4-BE49-F238E27FC236}">
                <a16:creationId xmlns:a16="http://schemas.microsoft.com/office/drawing/2014/main" id="{328DEE65-200D-EA48-A76F-80285EF4618D}"/>
              </a:ext>
            </a:extLst>
          </p:cNvPr>
          <p:cNvSpPr>
            <a:spLocks noGrp="1"/>
          </p:cNvSpPr>
          <p:nvPr>
            <p:ph sz="quarter" idx="16"/>
          </p:nvPr>
        </p:nvSpPr>
        <p:spPr/>
        <p:txBody>
          <a:bodyPr lIns="91440" tIns="45720" rIns="91440" bIns="45720" anchor="t">
            <a:normAutofit fontScale="92500" lnSpcReduction="20000"/>
          </a:bodyPr>
          <a:lstStyle/>
          <a:p>
            <a:r>
              <a:rPr lang="en-GB" u="sng">
                <a:latin typeface="Times New Roman"/>
                <a:cs typeface="Times New Roman"/>
              </a:rPr>
              <a:t>YouTube performance</a:t>
            </a:r>
          </a:p>
        </p:txBody>
      </p:sp>
      <p:sp>
        <p:nvSpPr>
          <p:cNvPr id="6" name="Content Placeholder 5">
            <a:extLst>
              <a:ext uri="{FF2B5EF4-FFF2-40B4-BE49-F238E27FC236}">
                <a16:creationId xmlns:a16="http://schemas.microsoft.com/office/drawing/2014/main" id="{A1EEFC81-E499-9449-A767-00070BD2A5A8}"/>
              </a:ext>
            </a:extLst>
          </p:cNvPr>
          <p:cNvSpPr>
            <a:spLocks noGrp="1"/>
          </p:cNvSpPr>
          <p:nvPr>
            <p:ph sz="quarter" idx="17"/>
          </p:nvPr>
        </p:nvSpPr>
        <p:spPr/>
        <p:txBody>
          <a:bodyPr>
            <a:normAutofit lnSpcReduction="10000"/>
          </a:bodyPr>
          <a:lstStyle/>
          <a:p>
            <a:r>
              <a:rPr lang="en-GB"/>
              <a:t>Estimating the Gross Merchandise Value (GMV) of YouTube</a:t>
            </a:r>
          </a:p>
        </p:txBody>
      </p:sp>
      <p:sp>
        <p:nvSpPr>
          <p:cNvPr id="7" name="TextBox 6">
            <a:extLst>
              <a:ext uri="{FF2B5EF4-FFF2-40B4-BE49-F238E27FC236}">
                <a16:creationId xmlns:a16="http://schemas.microsoft.com/office/drawing/2014/main" id="{3B5C955C-6BEE-4449-BFF9-FEAAB47AB7F5}"/>
              </a:ext>
            </a:extLst>
          </p:cNvPr>
          <p:cNvSpPr txBox="1"/>
          <p:nvPr/>
        </p:nvSpPr>
        <p:spPr>
          <a:xfrm>
            <a:off x="7376905" y="2727094"/>
            <a:ext cx="480568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u="sng">
                <a:solidFill>
                  <a:schemeClr val="tx2"/>
                </a:solidFill>
                <a:ea typeface="+mn-lt"/>
                <a:cs typeface="+mn-lt"/>
              </a:rPr>
              <a:t>Micro-Influencers</a:t>
            </a:r>
          </a:p>
          <a:p>
            <a:pPr algn="ctr"/>
            <a:endParaRPr lang="en-US" sz="1600" b="1" u="sng">
              <a:solidFill>
                <a:schemeClr val="tx2"/>
              </a:solidFill>
              <a:ea typeface="+mn-lt"/>
              <a:cs typeface="+mn-lt"/>
            </a:endParaRPr>
          </a:p>
          <a:p>
            <a:pPr marL="285750" indent="-285750">
              <a:buClr>
                <a:srgbClr val="B7123E"/>
              </a:buClr>
              <a:buFont typeface="Wingdings" panose="05000000000000000000" pitchFamily="2" charset="2"/>
              <a:buChar char="§"/>
            </a:pPr>
            <a:r>
              <a:rPr lang="en-US" sz="1600">
                <a:ea typeface="+mn-lt"/>
                <a:cs typeface="+mn-lt"/>
              </a:rPr>
              <a:t>On average, a Youtuber with 11,000 subscribers will sell around six pieces of merchandise every month to accumulate around </a:t>
            </a:r>
            <a:r>
              <a:rPr lang="en-US" b="1">
                <a:ea typeface="+mn-lt"/>
                <a:cs typeface="+mn-lt"/>
              </a:rPr>
              <a:t>$70</a:t>
            </a:r>
            <a:r>
              <a:rPr lang="en-US" sz="1600">
                <a:ea typeface="+mn-lt"/>
                <a:cs typeface="+mn-lt"/>
              </a:rPr>
              <a:t> (or </a:t>
            </a:r>
            <a:r>
              <a:rPr lang="en-US" sz="1600" b="1">
                <a:ea typeface="+mn-lt"/>
                <a:cs typeface="+mn-lt"/>
              </a:rPr>
              <a:t>$840</a:t>
            </a:r>
            <a:r>
              <a:rPr lang="en-US" sz="1600">
                <a:ea typeface="+mn-lt"/>
                <a:cs typeface="+mn-lt"/>
              </a:rPr>
              <a:t> per year)</a:t>
            </a:r>
            <a:endParaRPr lang="en-US" sz="1600"/>
          </a:p>
        </p:txBody>
      </p:sp>
      <p:graphicFrame>
        <p:nvGraphicFramePr>
          <p:cNvPr id="8" name="Chart 7">
            <a:extLst>
              <a:ext uri="{FF2B5EF4-FFF2-40B4-BE49-F238E27FC236}">
                <a16:creationId xmlns:a16="http://schemas.microsoft.com/office/drawing/2014/main" id="{3D796213-96A5-F742-84AC-6CC26FBB6B05}"/>
              </a:ext>
            </a:extLst>
          </p:cNvPr>
          <p:cNvGraphicFramePr>
            <a:graphicFrameLocks/>
          </p:cNvGraphicFramePr>
          <p:nvPr/>
        </p:nvGraphicFramePr>
        <p:xfrm>
          <a:off x="300036" y="1214582"/>
          <a:ext cx="7086276" cy="449865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66B046A-1CD3-9B4D-8740-B6C70D2C8B75}"/>
              </a:ext>
            </a:extLst>
          </p:cNvPr>
          <p:cNvSpPr txBox="1"/>
          <p:nvPr/>
        </p:nvSpPr>
        <p:spPr>
          <a:xfrm>
            <a:off x="7376905" y="1218902"/>
            <a:ext cx="4805688"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u="sng">
                <a:solidFill>
                  <a:schemeClr val="tx2"/>
                </a:solidFill>
                <a:ea typeface="+mn-lt"/>
                <a:cs typeface="+mn-lt"/>
              </a:rPr>
              <a:t>Macro-Influencers</a:t>
            </a:r>
          </a:p>
          <a:p>
            <a:pPr algn="ctr"/>
            <a:endParaRPr lang="en-US" sz="1600" b="1" u="sng">
              <a:solidFill>
                <a:schemeClr val="tx2"/>
              </a:solidFill>
              <a:ea typeface="+mn-lt"/>
              <a:cs typeface="+mn-lt"/>
            </a:endParaRPr>
          </a:p>
          <a:p>
            <a:pPr marL="285750" indent="-285750">
              <a:buClr>
                <a:srgbClr val="B7123E"/>
              </a:buClr>
              <a:buFont typeface="Wingdings" panose="05000000000000000000" pitchFamily="2" charset="2"/>
              <a:buChar char="§"/>
            </a:pPr>
            <a:r>
              <a:rPr lang="en-US" sz="1600">
                <a:ea typeface="+mn-lt"/>
                <a:cs typeface="+mn-lt"/>
              </a:rPr>
              <a:t>Merchandise sales from the top 20 YouTube earners produce approximately </a:t>
            </a:r>
            <a:r>
              <a:rPr lang="en-US" b="1">
                <a:ea typeface="+mn-lt"/>
                <a:cs typeface="+mn-lt"/>
              </a:rPr>
              <a:t>$18M </a:t>
            </a:r>
            <a:r>
              <a:rPr lang="en-US" sz="1600">
                <a:ea typeface="+mn-lt"/>
                <a:cs typeface="+mn-lt"/>
              </a:rPr>
              <a:t>in revenue annually</a:t>
            </a:r>
            <a:endParaRPr lang="en-US" sz="1600"/>
          </a:p>
        </p:txBody>
      </p:sp>
      <p:sp>
        <p:nvSpPr>
          <p:cNvPr id="10" name="TextBox 9">
            <a:extLst>
              <a:ext uri="{FF2B5EF4-FFF2-40B4-BE49-F238E27FC236}">
                <a16:creationId xmlns:a16="http://schemas.microsoft.com/office/drawing/2014/main" id="{03D92673-38C5-7744-9EE3-799E0AF4CF84}"/>
              </a:ext>
            </a:extLst>
          </p:cNvPr>
          <p:cNvSpPr txBox="1"/>
          <p:nvPr/>
        </p:nvSpPr>
        <p:spPr>
          <a:xfrm>
            <a:off x="7377691" y="4557503"/>
            <a:ext cx="481430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u="sng">
                <a:solidFill>
                  <a:schemeClr val="tx2"/>
                </a:solidFill>
                <a:ea typeface="+mn-lt"/>
                <a:cs typeface="+mn-lt"/>
              </a:rPr>
              <a:t>Gross Merchandise Value Estimate </a:t>
            </a:r>
            <a:endParaRPr lang="en-US">
              <a:solidFill>
                <a:schemeClr val="tx2"/>
              </a:solidFill>
            </a:endParaRPr>
          </a:p>
          <a:p>
            <a:pPr algn="ctr"/>
            <a:endParaRPr lang="en-US" sz="1600" b="1" u="sng">
              <a:solidFill>
                <a:schemeClr val="tx2"/>
              </a:solidFill>
              <a:ea typeface="+mn-lt"/>
              <a:cs typeface="+mn-lt"/>
            </a:endParaRPr>
          </a:p>
          <a:p>
            <a:pPr marL="285750" indent="-285750">
              <a:buClr>
                <a:srgbClr val="B7123E"/>
              </a:buClr>
              <a:buFont typeface="Wingdings" panose="05000000000000000000" pitchFamily="2" charset="2"/>
              <a:buChar char="§"/>
            </a:pPr>
            <a:r>
              <a:rPr lang="en-US" sz="1600">
                <a:ea typeface="+mn-lt"/>
                <a:cs typeface="+mn-lt"/>
              </a:rPr>
              <a:t>Assuming a logarithmic relationship between subscriber count and merchandise sales, we can estimate that, if all youtubers promoted merchandise to their audience, the total annual revenue from merchandise sold via YouTube could potentially reach </a:t>
            </a:r>
            <a:r>
              <a:rPr lang="en-US" sz="1600" b="1">
                <a:ea typeface="+mn-lt"/>
                <a:cs typeface="+mn-lt"/>
              </a:rPr>
              <a:t>$</a:t>
            </a:r>
            <a:r>
              <a:rPr lang="en-GB" sz="1600" b="1">
                <a:ea typeface="+mn-lt"/>
                <a:cs typeface="+mn-lt"/>
              </a:rPr>
              <a:t>692B.</a:t>
            </a:r>
            <a:endParaRPr lang="en-GB" sz="1600">
              <a:latin typeface="Arial"/>
              <a:cs typeface="Arial"/>
            </a:endParaRPr>
          </a:p>
        </p:txBody>
      </p:sp>
    </p:spTree>
    <p:extLst>
      <p:ext uri="{BB962C8B-B14F-4D97-AF65-F5344CB8AC3E}">
        <p14:creationId xmlns:p14="http://schemas.microsoft.com/office/powerpoint/2010/main" val="274880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5D50CC5-D0FA-5519-63B7-DB6FCF81B78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379494"/>
            <a:ext cx="11666371" cy="5940026"/>
          </a:xfrm>
        </p:spPr>
      </p:pic>
    </p:spTree>
    <p:extLst>
      <p:ext uri="{BB962C8B-B14F-4D97-AF65-F5344CB8AC3E}">
        <p14:creationId xmlns:p14="http://schemas.microsoft.com/office/powerpoint/2010/main" val="346001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DD24BB-C6D3-31EA-D084-6F2D99C92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99" y="802640"/>
            <a:ext cx="10633279" cy="5588000"/>
          </a:xfrm>
          <a:prstGeom prst="rect">
            <a:avLst/>
          </a:prstGeom>
        </p:spPr>
      </p:pic>
    </p:spTree>
    <p:extLst>
      <p:ext uri="{BB962C8B-B14F-4D97-AF65-F5344CB8AC3E}">
        <p14:creationId xmlns:p14="http://schemas.microsoft.com/office/powerpoint/2010/main" val="44427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D2280-89B4-5E48-92BB-D5F257BB9D5E}"/>
              </a:ext>
            </a:extLst>
          </p:cNvPr>
          <p:cNvSpPr>
            <a:spLocks noGrp="1"/>
          </p:cNvSpPr>
          <p:nvPr>
            <p:ph sz="quarter" idx="13"/>
          </p:nvPr>
        </p:nvSpPr>
        <p:spPr/>
        <p:txBody>
          <a:bodyPr/>
          <a:lstStyle/>
          <a:p>
            <a:r>
              <a:rPr lang="en-GB"/>
              <a:t>Source: LSC analysis</a:t>
            </a:r>
          </a:p>
        </p:txBody>
      </p:sp>
      <p:sp>
        <p:nvSpPr>
          <p:cNvPr id="3" name="Slide Number Placeholder 2">
            <a:extLst>
              <a:ext uri="{FF2B5EF4-FFF2-40B4-BE49-F238E27FC236}">
                <a16:creationId xmlns:a16="http://schemas.microsoft.com/office/drawing/2014/main" id="{C592853B-1A09-8E49-B773-29AB64CA5EC3}"/>
              </a:ext>
            </a:extLst>
          </p:cNvPr>
          <p:cNvSpPr>
            <a:spLocks noGrp="1"/>
          </p:cNvSpPr>
          <p:nvPr>
            <p:ph type="sldNum" sz="quarter" idx="14"/>
          </p:nvPr>
        </p:nvSpPr>
        <p:spPr/>
        <p:txBody>
          <a:bodyPr/>
          <a:lstStyle/>
          <a:p>
            <a:fld id="{34EF1CF7-37CD-3D45-980F-DDE017AE810C}" type="slidenum">
              <a:rPr lang="en-US" smtClean="0"/>
              <a:pPr/>
              <a:t>2</a:t>
            </a:fld>
            <a:endParaRPr lang="en-US">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A94BDD7-2CBC-D14A-A5E6-95FE5910EDD0}"/>
              </a:ext>
            </a:extLst>
          </p:cNvPr>
          <p:cNvSpPr>
            <a:spLocks noGrp="1"/>
          </p:cNvSpPr>
          <p:nvPr>
            <p:ph sz="quarter" idx="15"/>
          </p:nvPr>
        </p:nvSpPr>
        <p:spPr>
          <a:xfrm>
            <a:off x="300038" y="188913"/>
            <a:ext cx="10337096" cy="180975"/>
          </a:xfrm>
        </p:spPr>
        <p:txBody>
          <a:bodyPr>
            <a:normAutofit fontScale="77500" lnSpcReduction="20000"/>
          </a:bodyPr>
          <a:lstStyle/>
          <a:p>
            <a:r>
              <a:rPr lang="en-GB">
                <a:solidFill>
                  <a:schemeClr val="accent5"/>
                </a:solidFill>
              </a:rPr>
              <a:t>Market size | End-user insights | </a:t>
            </a:r>
            <a:r>
              <a:rPr lang="en-GB"/>
              <a:t>Competitor analysis – YouTube  </a:t>
            </a:r>
          </a:p>
        </p:txBody>
      </p:sp>
      <p:sp>
        <p:nvSpPr>
          <p:cNvPr id="5" name="Content Placeholder 4">
            <a:extLst>
              <a:ext uri="{FF2B5EF4-FFF2-40B4-BE49-F238E27FC236}">
                <a16:creationId xmlns:a16="http://schemas.microsoft.com/office/drawing/2014/main" id="{CDCB94D7-E62B-6C4C-B1A9-1981BACD6866}"/>
              </a:ext>
            </a:extLst>
          </p:cNvPr>
          <p:cNvSpPr>
            <a:spLocks noGrp="1"/>
          </p:cNvSpPr>
          <p:nvPr>
            <p:ph sz="quarter" idx="16"/>
          </p:nvPr>
        </p:nvSpPr>
        <p:spPr/>
        <p:txBody>
          <a:bodyPr lIns="91440" tIns="45720" rIns="91440" bIns="45720" anchor="t">
            <a:normAutofit fontScale="92500" lnSpcReduction="20000"/>
          </a:bodyPr>
          <a:lstStyle/>
          <a:p>
            <a:r>
              <a:rPr lang="en-GB" u="sng">
                <a:latin typeface="Times New Roman"/>
                <a:cs typeface="Times New Roman"/>
              </a:rPr>
              <a:t>YouTube performance</a:t>
            </a:r>
          </a:p>
        </p:txBody>
      </p:sp>
      <p:sp>
        <p:nvSpPr>
          <p:cNvPr id="6" name="Content Placeholder 5">
            <a:extLst>
              <a:ext uri="{FF2B5EF4-FFF2-40B4-BE49-F238E27FC236}">
                <a16:creationId xmlns:a16="http://schemas.microsoft.com/office/drawing/2014/main" id="{45AA9735-C333-0248-91D6-822E057EFC05}"/>
              </a:ext>
            </a:extLst>
          </p:cNvPr>
          <p:cNvSpPr>
            <a:spLocks noGrp="1"/>
          </p:cNvSpPr>
          <p:nvPr>
            <p:ph sz="quarter" idx="17"/>
          </p:nvPr>
        </p:nvSpPr>
        <p:spPr/>
        <p:txBody>
          <a:bodyPr lIns="91440" tIns="45720" rIns="91440" bIns="45720" anchor="t">
            <a:normAutofit lnSpcReduction="10000"/>
          </a:bodyPr>
          <a:lstStyle/>
          <a:p>
            <a:r>
              <a:rPr lang="en-GB">
                <a:latin typeface="Arial"/>
                <a:cs typeface="Arial"/>
              </a:rPr>
              <a:t>Monetisation</a:t>
            </a:r>
            <a:endParaRPr lang="en-GB"/>
          </a:p>
        </p:txBody>
      </p:sp>
      <p:pic>
        <p:nvPicPr>
          <p:cNvPr id="7" name="Picture 11" descr="Text&#10;&#10;Description automatically generated">
            <a:extLst>
              <a:ext uri="{FF2B5EF4-FFF2-40B4-BE49-F238E27FC236}">
                <a16:creationId xmlns:a16="http://schemas.microsoft.com/office/drawing/2014/main" id="{91B77036-414C-8D48-9AA0-3F65D2C71154}"/>
              </a:ext>
            </a:extLst>
          </p:cNvPr>
          <p:cNvPicPr>
            <a:picLocks noChangeAspect="1"/>
          </p:cNvPicPr>
          <p:nvPr/>
        </p:nvPicPr>
        <p:blipFill>
          <a:blip r:embed="rId3"/>
          <a:stretch>
            <a:fillRect/>
          </a:stretch>
        </p:blipFill>
        <p:spPr>
          <a:xfrm>
            <a:off x="2554076" y="1719299"/>
            <a:ext cx="3377020" cy="2356570"/>
          </a:xfrm>
          <a:prstGeom prst="rect">
            <a:avLst/>
          </a:prstGeom>
          <a:ln>
            <a:solidFill>
              <a:schemeClr val="bg1"/>
            </a:solidFill>
          </a:ln>
        </p:spPr>
      </p:pic>
      <p:pic>
        <p:nvPicPr>
          <p:cNvPr id="8" name="Picture 7">
            <a:extLst>
              <a:ext uri="{FF2B5EF4-FFF2-40B4-BE49-F238E27FC236}">
                <a16:creationId xmlns:a16="http://schemas.microsoft.com/office/drawing/2014/main" id="{58350440-513F-B84C-9403-8C946BC09D47}"/>
              </a:ext>
            </a:extLst>
          </p:cNvPr>
          <p:cNvPicPr>
            <a:picLocks noChangeAspect="1"/>
          </p:cNvPicPr>
          <p:nvPr/>
        </p:nvPicPr>
        <p:blipFill>
          <a:blip r:embed="rId4"/>
          <a:stretch>
            <a:fillRect/>
          </a:stretch>
        </p:blipFill>
        <p:spPr>
          <a:xfrm>
            <a:off x="6237726" y="1316587"/>
            <a:ext cx="5547356" cy="3924297"/>
          </a:xfrm>
          <a:prstGeom prst="rect">
            <a:avLst/>
          </a:prstGeom>
          <a:ln>
            <a:solidFill>
              <a:schemeClr val="tx1"/>
            </a:solidFill>
          </a:ln>
        </p:spPr>
      </p:pic>
      <p:graphicFrame>
        <p:nvGraphicFramePr>
          <p:cNvPr id="9" name="Table 8">
            <a:extLst>
              <a:ext uri="{FF2B5EF4-FFF2-40B4-BE49-F238E27FC236}">
                <a16:creationId xmlns:a16="http://schemas.microsoft.com/office/drawing/2014/main" id="{7AA4EBDD-50E9-B445-A64B-17C7A98FE415}"/>
              </a:ext>
            </a:extLst>
          </p:cNvPr>
          <p:cNvGraphicFramePr>
            <a:graphicFrameLocks noGrp="1"/>
          </p:cNvGraphicFramePr>
          <p:nvPr/>
        </p:nvGraphicFramePr>
        <p:xfrm>
          <a:off x="131721" y="1684840"/>
          <a:ext cx="2346937" cy="3948455"/>
        </p:xfrm>
        <a:graphic>
          <a:graphicData uri="http://schemas.openxmlformats.org/drawingml/2006/table">
            <a:tbl>
              <a:tblPr>
                <a:tableStyleId>{3C2FFA5D-87B4-456A-9821-1D502468CF0F}</a:tableStyleId>
              </a:tblPr>
              <a:tblGrid>
                <a:gridCol w="966387">
                  <a:extLst>
                    <a:ext uri="{9D8B030D-6E8A-4147-A177-3AD203B41FA5}">
                      <a16:colId xmlns:a16="http://schemas.microsoft.com/office/drawing/2014/main" val="3329731295"/>
                    </a:ext>
                  </a:extLst>
                </a:gridCol>
                <a:gridCol w="1380550">
                  <a:extLst>
                    <a:ext uri="{9D8B030D-6E8A-4147-A177-3AD203B41FA5}">
                      <a16:colId xmlns:a16="http://schemas.microsoft.com/office/drawing/2014/main" val="3521181587"/>
                    </a:ext>
                  </a:extLst>
                </a:gridCol>
              </a:tblGrid>
              <a:tr h="467173">
                <a:tc>
                  <a:txBody>
                    <a:bodyPr/>
                    <a:lstStyle/>
                    <a:p>
                      <a:pPr algn="ctr" fontAlgn="b"/>
                      <a:r>
                        <a:rPr lang="en-GB" sz="1100" b="1" u="none" strike="noStrike">
                          <a:solidFill>
                            <a:srgbClr val="000000"/>
                          </a:solidFill>
                          <a:effectLst/>
                        </a:rPr>
                        <a:t>Trending keyword</a:t>
                      </a:r>
                      <a:endParaRPr lang="en-GB" sz="1100" b="1" i="0" u="none" strike="noStrike">
                        <a:solidFill>
                          <a:srgbClr val="000000"/>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1" u="none" strike="noStrike">
                          <a:solidFill>
                            <a:srgbClr val="000000"/>
                          </a:solidFill>
                          <a:effectLst/>
                        </a:rPr>
                        <a:t>Top of page bid </a:t>
                      </a:r>
                    </a:p>
                    <a:p>
                      <a:pPr algn="ctr" fontAlgn="b"/>
                      <a:r>
                        <a:rPr lang="en-GB" sz="1100" b="1" u="none" strike="noStrike">
                          <a:solidFill>
                            <a:srgbClr val="000000"/>
                          </a:solidFill>
                          <a:effectLst/>
                        </a:rPr>
                        <a:t>(high range)</a:t>
                      </a:r>
                      <a:endParaRPr lang="en-GB" sz="1100" b="1" i="0" u="none" strike="noStrike">
                        <a:solidFill>
                          <a:srgbClr val="000000"/>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06659056"/>
                  </a:ext>
                </a:extLst>
              </a:tr>
              <a:tr h="248663">
                <a:tc>
                  <a:txBody>
                    <a:bodyPr/>
                    <a:lstStyle/>
                    <a:p>
                      <a:pPr algn="ctr" fontAlgn="b"/>
                      <a:r>
                        <a:rPr lang="en-GB" sz="1100" b="0" u="none" strike="noStrike">
                          <a:solidFill>
                            <a:schemeClr val="tx1"/>
                          </a:solidFill>
                          <a:effectLst/>
                        </a:rPr>
                        <a:t>livestream</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£11.86</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60214719"/>
                  </a:ext>
                </a:extLst>
              </a:tr>
              <a:tr h="248663">
                <a:tc>
                  <a:txBody>
                    <a:bodyPr/>
                    <a:lstStyle/>
                    <a:p>
                      <a:pPr algn="ctr" fontAlgn="b"/>
                      <a:r>
                        <a:rPr lang="en-GB" sz="1100" b="0" u="none" strike="noStrike">
                          <a:solidFill>
                            <a:schemeClr val="tx1"/>
                          </a:solidFill>
                          <a:effectLst/>
                        </a:rPr>
                        <a:t>highlights</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£7.64</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2201490"/>
                  </a:ext>
                </a:extLst>
              </a:tr>
              <a:tr h="248663">
                <a:tc>
                  <a:txBody>
                    <a:bodyPr/>
                    <a:lstStyle/>
                    <a:p>
                      <a:pPr algn="ctr" fontAlgn="b"/>
                      <a:r>
                        <a:rPr lang="en-GB" sz="1100" b="0" u="none" strike="noStrike">
                          <a:solidFill>
                            <a:schemeClr val="tx1"/>
                          </a:solidFill>
                          <a:effectLst/>
                        </a:rPr>
                        <a:t>science</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£2.57</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80680454"/>
                  </a:ext>
                </a:extLst>
              </a:tr>
              <a:tr h="248663">
                <a:tc>
                  <a:txBody>
                    <a:bodyPr/>
                    <a:lstStyle/>
                    <a:p>
                      <a:pPr algn="ctr" fontAlgn="b"/>
                      <a:r>
                        <a:rPr lang="en-GB" sz="1100" b="0" u="none" strike="noStrike">
                          <a:solidFill>
                            <a:schemeClr val="tx1"/>
                          </a:solidFill>
                          <a:effectLst/>
                        </a:rPr>
                        <a:t>vlog</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£2.56</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82396943"/>
                  </a:ext>
                </a:extLst>
              </a:tr>
              <a:tr h="248663">
                <a:tc>
                  <a:txBody>
                    <a:bodyPr/>
                    <a:lstStyle/>
                    <a:p>
                      <a:pPr algn="ctr" fontAlgn="b"/>
                      <a:r>
                        <a:rPr lang="en-GB" sz="1100" b="0" u="none" strike="noStrike">
                          <a:solidFill>
                            <a:schemeClr val="tx1"/>
                          </a:solidFill>
                          <a:effectLst/>
                        </a:rPr>
                        <a:t>reacting</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£1.94</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23011939"/>
                  </a:ext>
                </a:extLst>
              </a:tr>
              <a:tr h="248663">
                <a:tc>
                  <a:txBody>
                    <a:bodyPr/>
                    <a:lstStyle/>
                    <a:p>
                      <a:pPr algn="ctr" fontAlgn="b"/>
                      <a:r>
                        <a:rPr lang="en-GB" sz="1100" b="0" u="none" strike="noStrike">
                          <a:solidFill>
                            <a:schemeClr val="tx1"/>
                          </a:solidFill>
                          <a:effectLst/>
                        </a:rPr>
                        <a:t>tutorial</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£1.86</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25432724"/>
                  </a:ext>
                </a:extLst>
              </a:tr>
              <a:tr h="248663">
                <a:tc>
                  <a:txBody>
                    <a:bodyPr/>
                    <a:lstStyle/>
                    <a:p>
                      <a:pPr algn="ctr" fontAlgn="b"/>
                      <a:r>
                        <a:rPr lang="en-GB" sz="1100" b="0" u="none" strike="noStrike">
                          <a:solidFill>
                            <a:schemeClr val="tx1"/>
                          </a:solidFill>
                          <a:effectLst/>
                        </a:rPr>
                        <a:t>education</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£1.53</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99536198"/>
                  </a:ext>
                </a:extLst>
              </a:tr>
              <a:tr h="248663">
                <a:tc>
                  <a:txBody>
                    <a:bodyPr/>
                    <a:lstStyle/>
                    <a:p>
                      <a:pPr algn="ctr" fontAlgn="b"/>
                      <a:r>
                        <a:rPr lang="en-GB" sz="1100" b="0" u="none" strike="noStrike">
                          <a:solidFill>
                            <a:schemeClr val="tx1"/>
                          </a:solidFill>
                          <a:effectLst/>
                        </a:rPr>
                        <a:t>comedy</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£1.14</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20423331"/>
                  </a:ext>
                </a:extLst>
              </a:tr>
              <a:tr h="248663">
                <a:tc>
                  <a:txBody>
                    <a:bodyPr/>
                    <a:lstStyle/>
                    <a:p>
                      <a:pPr algn="ctr" fontAlgn="b"/>
                      <a:r>
                        <a:rPr lang="en-GB" sz="1100" b="0" u="none" strike="noStrike">
                          <a:solidFill>
                            <a:schemeClr val="tx1"/>
                          </a:solidFill>
                          <a:effectLst/>
                        </a:rPr>
                        <a:t>how to</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£1.14</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83570210"/>
                  </a:ext>
                </a:extLst>
              </a:tr>
              <a:tr h="248663">
                <a:tc>
                  <a:txBody>
                    <a:bodyPr/>
                    <a:lstStyle/>
                    <a:p>
                      <a:pPr algn="ctr" fontAlgn="b"/>
                      <a:r>
                        <a:rPr lang="en-GB" sz="1100" b="0" u="none" strike="noStrike">
                          <a:solidFill>
                            <a:schemeClr val="tx1"/>
                          </a:solidFill>
                          <a:effectLst/>
                        </a:rPr>
                        <a:t>family</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£0.99</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99581360"/>
                  </a:ext>
                </a:extLst>
              </a:tr>
              <a:tr h="248663">
                <a:tc>
                  <a:txBody>
                    <a:bodyPr/>
                    <a:lstStyle/>
                    <a:p>
                      <a:pPr algn="ctr" fontAlgn="b"/>
                      <a:r>
                        <a:rPr lang="en-GB" sz="1100" b="0" u="none" strike="noStrike">
                          <a:solidFill>
                            <a:schemeClr val="tx1"/>
                          </a:solidFill>
                          <a:effectLst/>
                        </a:rPr>
                        <a:t>interview</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£0.97</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80308959"/>
                  </a:ext>
                </a:extLst>
              </a:tr>
              <a:tr h="248663">
                <a:tc>
                  <a:txBody>
                    <a:bodyPr/>
                    <a:lstStyle/>
                    <a:p>
                      <a:pPr algn="ctr" fontAlgn="b"/>
                      <a:r>
                        <a:rPr lang="en-GB" sz="1100" b="0" u="none" strike="noStrike">
                          <a:solidFill>
                            <a:schemeClr val="tx1"/>
                          </a:solidFill>
                          <a:effectLst/>
                        </a:rPr>
                        <a:t>challenge</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£0.72</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64889160"/>
                  </a:ext>
                </a:extLst>
              </a:tr>
              <a:tr h="248663">
                <a:tc>
                  <a:txBody>
                    <a:bodyPr/>
                    <a:lstStyle/>
                    <a:p>
                      <a:pPr algn="ctr" fontAlgn="b"/>
                      <a:r>
                        <a:rPr lang="en-GB" sz="1100" b="0" u="none" strike="noStrike">
                          <a:solidFill>
                            <a:schemeClr val="tx1"/>
                          </a:solidFill>
                          <a:effectLst/>
                        </a:rPr>
                        <a:t>cooking</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£0.71</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19046197"/>
                  </a:ext>
                </a:extLst>
              </a:tr>
              <a:tr h="248663">
                <a:tc>
                  <a:txBody>
                    <a:bodyPr/>
                    <a:lstStyle/>
                    <a:p>
                      <a:pPr algn="ctr" fontAlgn="b"/>
                      <a:r>
                        <a:rPr lang="en-GB" sz="1100" b="0" u="none" strike="noStrike">
                          <a:solidFill>
                            <a:schemeClr val="tx1"/>
                          </a:solidFill>
                          <a:effectLst/>
                        </a:rPr>
                        <a:t>shorts</a:t>
                      </a:r>
                      <a:endParaRPr lang="en-GB" sz="1100" b="0" i="0" u="none" strike="noStrike">
                        <a:solidFill>
                          <a:schemeClr val="tx1"/>
                        </a:solidFill>
                        <a:effectLst/>
                        <a:latin typeface="Arial" panose="020B0604020202020204" pitchFamily="34" charset="0"/>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
                      <a:r>
                        <a:rPr lang="en-GB" sz="1100" b="0" u="none" strike="noStrike">
                          <a:solidFill>
                            <a:schemeClr val="tx1"/>
                          </a:solidFill>
                          <a:effectLst/>
                          <a:latin typeface="+mn-lt"/>
                        </a:rPr>
                        <a:t>£0.68</a:t>
                      </a:r>
                      <a:endParaRPr lang="en-GB" sz="1100" b="0" i="0" u="none" strike="noStrike">
                        <a:solidFill>
                          <a:schemeClr val="tx1"/>
                        </a:solidFill>
                        <a:effectLst/>
                        <a:latin typeface="+mn-lt"/>
                      </a:endParaRPr>
                    </a:p>
                  </a:txBody>
                  <a:tcPr marL="7620" marR="7620" marT="7620" marB="0" anchor="b">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864793887"/>
                  </a:ext>
                </a:extLst>
              </a:tr>
            </a:tbl>
          </a:graphicData>
        </a:graphic>
      </p:graphicFrame>
      <p:sp>
        <p:nvSpPr>
          <p:cNvPr id="10" name="TextBox 9">
            <a:extLst>
              <a:ext uri="{FF2B5EF4-FFF2-40B4-BE49-F238E27FC236}">
                <a16:creationId xmlns:a16="http://schemas.microsoft.com/office/drawing/2014/main" id="{A196704F-D43F-204A-905B-4D8E97B34BB4}"/>
              </a:ext>
            </a:extLst>
          </p:cNvPr>
          <p:cNvSpPr txBox="1"/>
          <p:nvPr/>
        </p:nvSpPr>
        <p:spPr>
          <a:xfrm>
            <a:off x="215302" y="1135781"/>
            <a:ext cx="5826461" cy="584775"/>
          </a:xfrm>
          <a:prstGeom prst="rect">
            <a:avLst/>
          </a:prstGeom>
          <a:noFill/>
        </p:spPr>
        <p:txBody>
          <a:bodyPr wrap="square" lIns="91440" tIns="45720" rIns="91440" bIns="45720" rtlCol="0" anchor="t">
            <a:spAutoFit/>
          </a:bodyPr>
          <a:lstStyle/>
          <a:p>
            <a:r>
              <a:rPr lang="en-GB" sz="1600" b="1"/>
              <a:t>Trending keywords (relevant to </a:t>
            </a:r>
            <a:r>
              <a:rPr lang="en-GB" sz="1600" b="1" err="1"/>
              <a:t>Unifuture</a:t>
            </a:r>
            <a:r>
              <a:rPr lang="en-GB" sz="1600" b="1"/>
              <a:t>) sized by how much advertisers are willing to bid for that type of content</a:t>
            </a:r>
            <a:endParaRPr lang="en-GB" sz="1600" b="1">
              <a:cs typeface="Arial"/>
            </a:endParaRPr>
          </a:p>
        </p:txBody>
      </p:sp>
      <p:sp>
        <p:nvSpPr>
          <p:cNvPr id="11" name="TextBox 10">
            <a:extLst>
              <a:ext uri="{FF2B5EF4-FFF2-40B4-BE49-F238E27FC236}">
                <a16:creationId xmlns:a16="http://schemas.microsoft.com/office/drawing/2014/main" id="{7E1BF681-A59D-7E48-91A3-EEDA1C1025A0}"/>
              </a:ext>
            </a:extLst>
          </p:cNvPr>
          <p:cNvSpPr txBox="1"/>
          <p:nvPr/>
        </p:nvSpPr>
        <p:spPr>
          <a:xfrm>
            <a:off x="2513479" y="4292818"/>
            <a:ext cx="3471737" cy="2031325"/>
          </a:xfrm>
          <a:prstGeom prst="rect">
            <a:avLst/>
          </a:prstGeom>
          <a:noFill/>
        </p:spPr>
        <p:txBody>
          <a:bodyPr wrap="square" rtlCol="0">
            <a:spAutoFit/>
          </a:bodyPr>
          <a:lstStyle/>
          <a:p>
            <a:pPr marL="171450" indent="-171450">
              <a:buClr>
                <a:srgbClr val="B7123E"/>
              </a:buClr>
              <a:buFont typeface="Wingdings" panose="05000000000000000000" pitchFamily="2" charset="2"/>
              <a:buChar char="§"/>
            </a:pPr>
            <a:r>
              <a:rPr lang="en-GB" sz="1400"/>
              <a:t>Potential Ad Revenue can be a useful metric for assessing how easy a certain type of content is to monetize.</a:t>
            </a:r>
          </a:p>
          <a:p>
            <a:endParaRPr lang="en-GB" sz="1400"/>
          </a:p>
          <a:p>
            <a:pPr marL="171450" indent="-171450">
              <a:buClr>
                <a:srgbClr val="B7123E"/>
              </a:buClr>
              <a:buFont typeface="Wingdings" panose="05000000000000000000" pitchFamily="2" charset="2"/>
              <a:buChar char="§"/>
            </a:pPr>
            <a:r>
              <a:rPr lang="en-GB" sz="1400"/>
              <a:t>Livestreams and Highlights can easily be monetized through ads. This property will hold for other types of monetization such as merchandise sales.</a:t>
            </a:r>
          </a:p>
        </p:txBody>
      </p:sp>
      <p:sp>
        <p:nvSpPr>
          <p:cNvPr id="12" name="TextBox 11">
            <a:extLst>
              <a:ext uri="{FF2B5EF4-FFF2-40B4-BE49-F238E27FC236}">
                <a16:creationId xmlns:a16="http://schemas.microsoft.com/office/drawing/2014/main" id="{5E18FBC5-9412-C540-9E85-A6B39CCFABA7}"/>
              </a:ext>
            </a:extLst>
          </p:cNvPr>
          <p:cNvSpPr txBox="1"/>
          <p:nvPr/>
        </p:nvSpPr>
        <p:spPr>
          <a:xfrm>
            <a:off x="6293606" y="5330765"/>
            <a:ext cx="5212081" cy="1384995"/>
          </a:xfrm>
          <a:prstGeom prst="rect">
            <a:avLst/>
          </a:prstGeom>
          <a:noFill/>
        </p:spPr>
        <p:txBody>
          <a:bodyPr wrap="square" rtlCol="0">
            <a:spAutoFit/>
          </a:bodyPr>
          <a:lstStyle/>
          <a:p>
            <a:pPr marL="171450" indent="-171450">
              <a:buClr>
                <a:srgbClr val="B7123E"/>
              </a:buClr>
              <a:buFont typeface="Wingdings" panose="05000000000000000000" pitchFamily="2" charset="2"/>
              <a:buChar char="§"/>
            </a:pPr>
            <a:r>
              <a:rPr lang="en-GB" sz="1400"/>
              <a:t>Micro Influencers have the potential to rival earnings from larger channels through brand sponsorship deals</a:t>
            </a:r>
          </a:p>
          <a:p>
            <a:pPr marL="171450" indent="-171450">
              <a:buClr>
                <a:srgbClr val="B7123E"/>
              </a:buClr>
              <a:buFont typeface="Wingdings" panose="05000000000000000000" pitchFamily="2" charset="2"/>
              <a:buChar char="§"/>
            </a:pPr>
            <a:endParaRPr lang="en-GB" sz="1400"/>
          </a:p>
          <a:p>
            <a:pPr marL="171450" indent="-171450">
              <a:buClr>
                <a:srgbClr val="B7123E"/>
              </a:buClr>
              <a:buFont typeface="Wingdings" panose="05000000000000000000" pitchFamily="2" charset="2"/>
              <a:buChar char="§"/>
            </a:pPr>
            <a:r>
              <a:rPr lang="en-GB" sz="1400"/>
              <a:t>Revenue from brand deals is based on views so well-crafted long-form videos from channels with fewer subscribers can earn highly.</a:t>
            </a:r>
          </a:p>
        </p:txBody>
      </p:sp>
      <p:sp>
        <p:nvSpPr>
          <p:cNvPr id="13" name="TextBox 12">
            <a:extLst>
              <a:ext uri="{FF2B5EF4-FFF2-40B4-BE49-F238E27FC236}">
                <a16:creationId xmlns:a16="http://schemas.microsoft.com/office/drawing/2014/main" id="{31E06772-16EB-9D41-8F69-1942C41D5601}"/>
              </a:ext>
            </a:extLst>
          </p:cNvPr>
          <p:cNvSpPr txBox="1"/>
          <p:nvPr/>
        </p:nvSpPr>
        <p:spPr>
          <a:xfrm>
            <a:off x="6386502" y="980272"/>
            <a:ext cx="5257137" cy="338554"/>
          </a:xfrm>
          <a:prstGeom prst="rect">
            <a:avLst/>
          </a:prstGeom>
          <a:noFill/>
        </p:spPr>
        <p:txBody>
          <a:bodyPr wrap="square" lIns="91440" tIns="45720" rIns="91440" bIns="45720" rtlCol="0" anchor="t">
            <a:spAutoFit/>
          </a:bodyPr>
          <a:lstStyle/>
          <a:p>
            <a:pPr algn="ctr"/>
            <a:r>
              <a:rPr lang="en-GB" sz="1600" b="1"/>
              <a:t>Potential earnings from brand sponsorship deals</a:t>
            </a:r>
            <a:endParaRPr lang="en-GB" sz="1600" b="1">
              <a:cs typeface="Arial"/>
            </a:endParaRPr>
          </a:p>
        </p:txBody>
      </p:sp>
      <p:sp>
        <p:nvSpPr>
          <p:cNvPr id="14" name="Rectangle 13">
            <a:extLst>
              <a:ext uri="{FF2B5EF4-FFF2-40B4-BE49-F238E27FC236}">
                <a16:creationId xmlns:a16="http://schemas.microsoft.com/office/drawing/2014/main" id="{918A5FFE-67CB-D448-8735-2DF140A3127D}"/>
              </a:ext>
            </a:extLst>
          </p:cNvPr>
          <p:cNvSpPr/>
          <p:nvPr/>
        </p:nvSpPr>
        <p:spPr>
          <a:xfrm>
            <a:off x="6039337" y="1057030"/>
            <a:ext cx="107462" cy="5656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12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F38C1-A9D8-1E1F-3952-25775C9682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E7D4F71-A538-D0FB-B992-852EB4CCC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760" y="121920"/>
            <a:ext cx="7804318" cy="6614160"/>
          </a:xfrm>
          <a:prstGeom prst="rect">
            <a:avLst/>
          </a:prstGeom>
        </p:spPr>
      </p:pic>
    </p:spTree>
    <p:extLst>
      <p:ext uri="{BB962C8B-B14F-4D97-AF65-F5344CB8AC3E}">
        <p14:creationId xmlns:p14="http://schemas.microsoft.com/office/powerpoint/2010/main" val="166813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5717F-806E-100F-8F68-6C85D30429C1}"/>
            </a:ext>
          </a:extLst>
        </p:cNvPr>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1E155E1B-01F5-5FCD-8C31-593A844A5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152801"/>
            <a:ext cx="7731443" cy="6552398"/>
          </a:xfrm>
          <a:prstGeom prst="rect">
            <a:avLst/>
          </a:prstGeom>
        </p:spPr>
      </p:pic>
    </p:spTree>
    <p:extLst>
      <p:ext uri="{BB962C8B-B14F-4D97-AF65-F5344CB8AC3E}">
        <p14:creationId xmlns:p14="http://schemas.microsoft.com/office/powerpoint/2010/main" val="261719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742AD-11D9-6985-0E83-76355B3E5B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605CCB-390D-F4AA-3B26-FC9A062AD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560" y="199662"/>
            <a:ext cx="7680801" cy="6509479"/>
          </a:xfrm>
          <a:prstGeom prst="rect">
            <a:avLst/>
          </a:prstGeom>
        </p:spPr>
      </p:pic>
    </p:spTree>
    <p:extLst>
      <p:ext uri="{BB962C8B-B14F-4D97-AF65-F5344CB8AC3E}">
        <p14:creationId xmlns:p14="http://schemas.microsoft.com/office/powerpoint/2010/main" val="61469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BEB42-5E32-13F2-58AF-1323CC1B8BAE}"/>
            </a:ext>
          </a:extLst>
        </p:cNvPr>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E5F536BC-7037-ABD1-3572-92BE380FC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600" y="345312"/>
            <a:ext cx="7568883" cy="6414629"/>
          </a:xfrm>
          <a:prstGeom prst="rect">
            <a:avLst/>
          </a:prstGeom>
        </p:spPr>
      </p:pic>
    </p:spTree>
    <p:extLst>
      <p:ext uri="{BB962C8B-B14F-4D97-AF65-F5344CB8AC3E}">
        <p14:creationId xmlns:p14="http://schemas.microsoft.com/office/powerpoint/2010/main" val="204615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D45A5-A5E3-5F11-607A-FC1699621E09}"/>
            </a:ext>
          </a:extLst>
        </p:cNvPr>
        <p:cNvGrpSpPr/>
        <p:nvPr/>
      </p:nvGrpSpPr>
      <p:grpSpPr>
        <a:xfrm>
          <a:off x="0" y="0"/>
          <a:ext cx="0" cy="0"/>
          <a:chOff x="0" y="0"/>
          <a:chExt cx="0" cy="0"/>
        </a:xfrm>
      </p:grpSpPr>
      <p:pic>
        <p:nvPicPr>
          <p:cNvPr id="3" name="Picture 2" descr="A graph of a bar chart&#10;&#10;Description automatically generated with medium confidence">
            <a:extLst>
              <a:ext uri="{FF2B5EF4-FFF2-40B4-BE49-F238E27FC236}">
                <a16:creationId xmlns:a16="http://schemas.microsoft.com/office/drawing/2014/main" id="{3365E2CA-FEDB-94EA-DEB8-BC082C8E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240" y="157106"/>
            <a:ext cx="7721283" cy="6543787"/>
          </a:xfrm>
          <a:prstGeom prst="rect">
            <a:avLst/>
          </a:prstGeom>
        </p:spPr>
      </p:pic>
    </p:spTree>
    <p:extLst>
      <p:ext uri="{BB962C8B-B14F-4D97-AF65-F5344CB8AC3E}">
        <p14:creationId xmlns:p14="http://schemas.microsoft.com/office/powerpoint/2010/main" val="144056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different colored bars&#10;&#10;Description automatically generated">
            <a:extLst>
              <a:ext uri="{FF2B5EF4-FFF2-40B4-BE49-F238E27FC236}">
                <a16:creationId xmlns:a16="http://schemas.microsoft.com/office/drawing/2014/main" id="{B9FE72DC-B37F-2885-0F81-142F536B4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522" y="303029"/>
            <a:ext cx="7376921" cy="6251941"/>
          </a:xfrm>
          <a:prstGeom prst="rect">
            <a:avLst/>
          </a:prstGeom>
        </p:spPr>
      </p:pic>
    </p:spTree>
    <p:extLst>
      <p:ext uri="{BB962C8B-B14F-4D97-AF65-F5344CB8AC3E}">
        <p14:creationId xmlns:p14="http://schemas.microsoft.com/office/powerpoint/2010/main" val="355855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631C-909A-8669-03B7-83505DA1A15C}"/>
            </a:ext>
          </a:extLst>
        </p:cNvPr>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80D31E67-034A-54B2-7094-ABD5CFB28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569" y="274321"/>
            <a:ext cx="7768354" cy="6583680"/>
          </a:xfrm>
          <a:prstGeom prst="rect">
            <a:avLst/>
          </a:prstGeom>
        </p:spPr>
      </p:pic>
    </p:spTree>
    <p:extLst>
      <p:ext uri="{BB962C8B-B14F-4D97-AF65-F5344CB8AC3E}">
        <p14:creationId xmlns:p14="http://schemas.microsoft.com/office/powerpoint/2010/main" val="2627716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1233</TotalTime>
  <Words>311</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 I</dc:creator>
  <cp:lastModifiedBy>C I</cp:lastModifiedBy>
  <cp:revision>1</cp:revision>
  <dcterms:created xsi:type="dcterms:W3CDTF">2024-10-16T18:07:46Z</dcterms:created>
  <dcterms:modified xsi:type="dcterms:W3CDTF">2024-10-17T14:41:09Z</dcterms:modified>
</cp:coreProperties>
</file>