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tags/tag8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tags/tag9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tags/tag10.xml" ContentType="application/vnd.openxmlformats-officedocument.presentationml.tag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1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  <p:sldMasterId id="2147483891" r:id="rId2"/>
    <p:sldMasterId id="2147483901" r:id="rId3"/>
    <p:sldMasterId id="2147483908" r:id="rId4"/>
    <p:sldMasterId id="2147483915" r:id="rId5"/>
    <p:sldMasterId id="2147483929" r:id="rId6"/>
    <p:sldMasterId id="2147483939" r:id="rId7"/>
    <p:sldMasterId id="2147483949" r:id="rId8"/>
    <p:sldMasterId id="2147483956" r:id="rId9"/>
    <p:sldMasterId id="2147483963" r:id="rId10"/>
    <p:sldMasterId id="2147483971" r:id="rId11"/>
  </p:sldMasterIdLst>
  <p:sldIdLst>
    <p:sldId id="256" r:id="rId12"/>
    <p:sldId id="263" r:id="rId13"/>
    <p:sldId id="257" r:id="rId14"/>
    <p:sldId id="259" r:id="rId15"/>
    <p:sldId id="262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22:54:16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24575,'218'-12'0,"9"-1"0,1347 14-1365,-1553-1-5461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22:54:1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24575,'2022'0'-1365,"-1988"0"-5461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22:54:2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24575,'100'1'0,"-24"1"0,-1-3 0,142-21 0,-129 7 0,154-4 0,96 20 0,-133 2 0,-155-3 0,-1-2 0,76-12 0,-83 9-216,1 1 0,68 2 0,-89 2-501,6 1-6109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D70841-5ACD-594B-97DB-9B32B7BD3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109562-61E2-C442-B61F-C20C81D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97015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0A638-D031-44D8-8D0C-2987A663B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B940C-848A-448F-98A8-8FEAB59FA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50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10969-343A-AD4B-9D7B-C06E62380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E49EE-8B4E-9C45-8BAF-1AD4605558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DA635C24-A14C-9249-84D9-F52BE7C3F2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55821B2-8871-CC49-8635-E578003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5" y="5308291"/>
            <a:ext cx="720564" cy="72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4B0DC8-B5ED-8646-BDDC-0CD92B12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04821"/>
            <a:ext cx="720000" cy="7200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40A748C5-729C-4909-85CE-5054D8E84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8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Digital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D90CC7D-37A3-6545-8F52-D997D41D83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12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FC8B1901-A797-774D-9E05-32781353805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7824404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9B22F73-C541-0043-BF6F-926C0D661D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Digital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4FA2C4-61A9-024E-BFBA-C8FE98E3C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7" y="370390"/>
            <a:ext cx="7824404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350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Digital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8901ABB3-027A-7249-9575-51B72501CC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1F80CE6-DE3C-8D41-8E00-34D4BBF2C54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5795223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97144FA-DFB5-AA4A-8F12-12F8613717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Digital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A0C871-F13D-4A4F-B2D9-13E99CDB1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70390"/>
            <a:ext cx="5795223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518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Digital Bac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51907B-B7F3-4865-9CEC-ECB4EB310837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43E8-9FB7-4030-B6E4-AD3B1BE564F4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6E31E-6D85-4E30-9395-EF772A5178A1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172FD-BBAD-4063-B482-06529336C53D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06209-246C-4EB2-A28A-6A76479DE898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E0CB13EE-4BFD-7A4D-8BC0-37519DBF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5" y="5308291"/>
            <a:ext cx="720564" cy="720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42F855-CD01-8E44-B5C1-02EFFB23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0482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D70841-5ACD-594B-97DB-9B32B7BD3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109562-61E2-C442-B61F-C20C81D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97015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0A638-D031-44D8-8D0C-2987A663B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B940C-848A-448F-98A8-8FEAB59FA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141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2C2CBB-AEF7-CB4F-9131-F7D5E24BA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8987173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9860A2-5F09-9C41-8514-75AC2FC5E2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11591924" cy="18097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A3786F-2F35-C047-88FC-BFB6852B09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7EC81A2-7878-BC43-B17E-67F3349B177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923366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SC Strategy Content" preserve="1">
  <p:cSld name="1_LSC Strategy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10259917" y="6328659"/>
            <a:ext cx="1632045" cy="26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300035" y="369888"/>
            <a:ext cx="11591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300034" y="732144"/>
            <a:ext cx="11591926" cy="31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3"/>
          </p:nvPr>
        </p:nvSpPr>
        <p:spPr>
          <a:xfrm>
            <a:off x="1273173" y="6329363"/>
            <a:ext cx="8986743" cy="2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10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D932A-8F34-4A42-8496-EC71FEA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7DB22074-FB73-43CF-9AE2-A7BFFD5302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AD349EE-4849-41AA-B56A-0C8E04EF6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01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Bac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F7EE-95ED-B844-8592-68524745A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1582C-5279-BD46-AC11-5061D6B1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07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D9042-E464-EF40-B68E-8E905F1EC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1EE53-A9E1-CA43-AD23-38605B0C9F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69242E5C-ED2A-F640-8771-B3E88B12A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1E45"/>
              </a:clrFrom>
              <a:clrTo>
                <a:srgbClr val="001E45">
                  <a:alpha val="0"/>
                </a:srgbClr>
              </a:clrTo>
            </a:clrChange>
          </a:blip>
          <a:srcRect l="493" t="1038" r="493" b="1"/>
          <a:stretch/>
        </p:blipFill>
        <p:spPr>
          <a:xfrm>
            <a:off x="1230008" y="5312448"/>
            <a:ext cx="727551" cy="72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545C4B-7EF5-1A4F-B690-6BB55952B25A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48364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4222B6-BD16-4C4B-9E2D-2CFDACB8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12448"/>
            <a:ext cx="720000" cy="7200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54C419EF-3FF2-49DB-A764-6AD6C6A62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443391-98F8-49C6-9468-673AA39C23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43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D932A-8F34-4A42-8496-EC71FEA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7DB22074-FB73-43CF-9AE2-A7BFFD5302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AD349EE-4849-41AA-B56A-0C8E04EF6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116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E58A4-7D3F-7843-AEF6-E3F26516F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D965B-AE36-7D45-8412-4D73887DC9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1B0CB9A9-B6B1-154D-90C1-3D2EB7198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1E45"/>
              </a:clrFrom>
              <a:clrTo>
                <a:srgbClr val="001E45">
                  <a:alpha val="0"/>
                </a:srgbClr>
              </a:clrTo>
            </a:clrChange>
          </a:blip>
          <a:srcRect l="493" t="1038" r="493" b="1"/>
          <a:stretch/>
        </p:blipFill>
        <p:spPr>
          <a:xfrm>
            <a:off x="1230008" y="5312448"/>
            <a:ext cx="727551" cy="7200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88DE74-7EF7-3948-8588-02C1ECAA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12448"/>
            <a:ext cx="720000" cy="720000"/>
          </a:xfrm>
          <a:prstGeom prst="rect">
            <a:avLst/>
          </a:prstGeom>
        </p:spPr>
      </p:pic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0129F2E8-4397-42AE-B2E7-1B0B809595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8BB1035-04E2-401E-89CE-36ED9D660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81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DB969-64DB-EF4D-9CD9-BBE6C92B9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7FBFD3DF-473A-244A-ACF6-3800CE9F76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A042689D-AEBB-C34A-BC08-D1CBF89A86A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40C9B46-4670-6A42-8C5E-9C16C77158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Sustain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5E3819-E32E-9A41-8DF7-34FBE0CD4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70390"/>
            <a:ext cx="11591925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0403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0D2EB152-C09B-8C4F-AAC9-36FE21390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E5FE7DC-39C1-6840-9445-8A17B0EB5AB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7824404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606686-A9A8-BB4D-B45F-94E9A71C7F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Sustain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23B653-6866-8044-8B46-A4E4DFCEA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7" y="370390"/>
            <a:ext cx="7824404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5900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2FFDD4B-64BF-664A-85EA-C95CAFA06A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DCA93F0-2F5D-F945-A7F7-EC513A69C67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5795223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8E72EB-2D67-1B44-9B53-5120210477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Sustain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2776EF-DAE5-7A46-B948-EBAAB58F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70390"/>
            <a:ext cx="5795223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7789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Sustain 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47034-D336-4C23-AE32-9A4A3EE1B4EE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795BE-28F4-4EE7-B16F-1FC36A00827A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DEE36-6C96-405E-A1EF-6A4F05CEFD3E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94DDC-DB63-4E93-A138-270DD26E27BA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0D206-9942-42DE-BA24-E5B8AA0ADD92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0AA0387C-2863-0C4E-B014-5C84EEAF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1E45"/>
              </a:clrFrom>
              <a:clrTo>
                <a:srgbClr val="001E45">
                  <a:alpha val="0"/>
                </a:srgbClr>
              </a:clrTo>
            </a:clrChange>
          </a:blip>
          <a:srcRect l="493" t="1038" r="493" b="1"/>
          <a:stretch/>
        </p:blipFill>
        <p:spPr>
          <a:xfrm>
            <a:off x="1230008" y="5312448"/>
            <a:ext cx="727551" cy="7200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31283-C5AB-4D49-B689-420959C4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124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92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638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55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BKG 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02A781-FC5D-4103-BDE5-D0AF081B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6796"/>
            <a:ext cx="1675688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48364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A572F-D7CD-4CDF-AD01-C102E3C618B6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3B504-D6EE-4D4A-8866-37E63923A933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7E047-7814-409E-B77A-F645A918BA7F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8AA5-B497-4CEC-B87F-227F66049438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39524-7D18-45B2-90EE-B40013FD5D55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B6C370DE-8B4A-45E5-A411-E5D979CE6A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DCCE008-14FB-4590-9979-34E47E3AE9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67573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9AC26C-BADC-0D4E-A63F-DC50E3D5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6796"/>
            <a:ext cx="1675688" cy="720000"/>
          </a:xfrm>
          <a:prstGeom prst="rect">
            <a:avLst/>
          </a:prstGeom>
        </p:spPr>
      </p:pic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3919A582-E1D9-4522-AEBB-7FBBDA0549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6F041B8-6465-4329-8DF2-4236AFED9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522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B9214DF6-20E1-A048-B2D2-4BB35DD49E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69574" y="6328659"/>
            <a:ext cx="7890344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BKG analysis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CCC0CEBA-5127-904B-B20A-818B20FB55D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B59EC706-E6D2-D247-B437-C3940D438F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2F20458E-BABE-2442-8301-384AE170E6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34846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2C2CBB-AEF7-CB4F-9131-F7D5E24BA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8987173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9860A2-5F09-9C41-8514-75AC2FC5E2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11591924" cy="18097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A3786F-2F35-C047-88FC-BFB6852B09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7EC81A2-7878-BC43-B17E-67F3349B177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3045214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F3752B82-B344-1847-97B9-030883520C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69574" y="6328659"/>
            <a:ext cx="5754866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BKG analysis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4CD0C9FD-2109-B541-A860-A990DB93D11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FC085482-99F1-3647-9E55-242CCBBCE6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7824403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694C7A40-9847-2142-A876-FA7C2FD218C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7824403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103474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1092A50B-6379-664B-ABE1-A57FE88AA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69574" y="6328659"/>
            <a:ext cx="3725685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BKG analysis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AF2D1A2-58FC-4A4B-9B67-EA95517BFE9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97C0AB2F-009C-AF4E-BABC-21F437D9EC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8" y="369888"/>
            <a:ext cx="5795222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C8FF38A9-F7B9-CA42-83AA-CA98190917D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5795222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2098450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BKG 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8E603-8758-B94A-AAF0-147E1A06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15917-A40D-48F2-B6E6-1899986F29EC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21112-99D1-4F62-9926-1780122B2028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F2D54-8B96-4446-B81D-F5A0ABB95A82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EDCBF-C75A-4411-AF92-2AC126D5E2B5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67316-3D9D-4E6B-9F92-0E1CF2F6E0F5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35054D-7D0C-264F-8935-DC93F8DF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6796"/>
            <a:ext cx="167568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6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55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23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D70841-5ACD-594B-97DB-9B32B7BD3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109562-61E2-C442-B61F-C20C81D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97015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0A638-D031-44D8-8D0C-2987A663B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B940C-848A-448F-98A8-8FEAB59FA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25707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D932A-8F34-4A42-8496-EC71FEA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7DB22074-FB73-43CF-9AE2-A7BFFD5302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AD349EE-4849-41AA-B56A-0C8E04EF6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906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2C2CBB-AEF7-CB4F-9131-F7D5E24BA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8987173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9860A2-5F09-9C41-8514-75AC2FC5E2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A3786F-2F35-C047-88FC-BFB6852B09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7EC81A2-7878-BC43-B17E-67F3349B177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29396766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24F0D4AF-7E74-9E49-8898-F1E4D54C318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3DB15CAC-B8E1-F64A-BE09-755208894F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7824403" cy="365125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AEC9897-1D19-5547-AF73-24AAB91629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7824403" cy="317500"/>
          </a:xfrm>
          <a:prstGeom prst="rect">
            <a:avLst/>
          </a:prstGeom>
        </p:spPr>
        <p:txBody>
          <a:bodyPr anchor="t"/>
          <a:lstStyle>
            <a:lvl1pPr marL="12700" indent="-12700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5A04608-DDFF-2541-9FA5-1F8FC16B7B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6851695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</p:spTree>
    <p:extLst>
      <p:ext uri="{BB962C8B-B14F-4D97-AF65-F5344CB8AC3E}">
        <p14:creationId xmlns:p14="http://schemas.microsoft.com/office/powerpoint/2010/main" val="149425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CBA6188-BC27-194D-A2EE-24FDAF9A56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6" y="6328659"/>
            <a:ext cx="4822512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4770496-0501-FC48-9547-7A59634DAF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AE3EBB54-773C-E846-8D56-45247B11663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8" y="369888"/>
            <a:ext cx="5795222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C4CD2D4-99F4-5C4D-B539-0E411237B2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5795222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123655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24F0D4AF-7E74-9E49-8898-F1E4D54C318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7824402" cy="180975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3DB15CAC-B8E1-F64A-BE09-755208894F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7824403" cy="365125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AEC9897-1D19-5547-AF73-24AAB91629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7824403" cy="317500"/>
          </a:xfrm>
          <a:prstGeom prst="rect">
            <a:avLst/>
          </a:prstGeom>
        </p:spPr>
        <p:txBody>
          <a:bodyPr anchor="t"/>
          <a:lstStyle>
            <a:lvl1pPr marL="12700" indent="-12700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5A04608-DDFF-2541-9FA5-1F8FC16B7B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6851695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</p:spTree>
    <p:extLst>
      <p:ext uri="{BB962C8B-B14F-4D97-AF65-F5344CB8AC3E}">
        <p14:creationId xmlns:p14="http://schemas.microsoft.com/office/powerpoint/2010/main" val="6222657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Bac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F7EE-95ED-B844-8592-68524745A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1582C-5279-BD46-AC11-5061D6B1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60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SC Strategy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4770496-0501-FC48-9547-7A59634DAF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A4A19-CEC1-4999-ADE1-B8C5542CD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69888"/>
            <a:ext cx="5795224" cy="365125"/>
          </a:xfrm>
          <a:prstGeom prst="rect">
            <a:avLst/>
          </a:prstGeom>
        </p:spPr>
        <p:txBody>
          <a:bodyPr/>
          <a:lstStyle>
            <a:lvl1pPr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9832F16-0793-4F50-9ADB-0251F1CC9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4" y="732144"/>
            <a:ext cx="5795224" cy="317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MY"/>
              <a:t>Subtitles could be used to add context</a:t>
            </a:r>
            <a:endParaRPr lang="en-GB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2478599-7F73-4D53-8778-90271D4C7F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3174" y="6329363"/>
            <a:ext cx="4822086" cy="2671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Source: </a:t>
            </a:r>
            <a:r>
              <a:rPr lang="en-US" err="1"/>
              <a:t>LSC</a:t>
            </a:r>
            <a:r>
              <a:rPr lang="en-US"/>
              <a:t> analysis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75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710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910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D70841-5ACD-594B-97DB-9B32B7BD3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109562-61E2-C442-B61F-C20C81D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97015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0A638-D031-44D8-8D0C-2987A663B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B940C-848A-448F-98A8-8FEAB59FA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49809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D932A-8F34-4A42-8496-EC71FEA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7DB22074-FB73-43CF-9AE2-A7BFFD5302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AD349EE-4849-41AA-B56A-0C8E04EF6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91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2C2CBB-AEF7-CB4F-9131-F7D5E24BA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8987173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9860A2-5F09-9C41-8514-75AC2FC5E2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11591924" cy="18097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A3786F-2F35-C047-88FC-BFB6852B09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7EC81A2-7878-BC43-B17E-67F3349B177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7172509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24F0D4AF-7E74-9E49-8898-F1E4D54C318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7824402" cy="180975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3DB15CAC-B8E1-F64A-BE09-755208894F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7824403" cy="365125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AEC9897-1D19-5547-AF73-24AAB91629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7824403" cy="317500"/>
          </a:xfrm>
          <a:prstGeom prst="rect">
            <a:avLst/>
          </a:prstGeom>
        </p:spPr>
        <p:txBody>
          <a:bodyPr anchor="t"/>
          <a:lstStyle>
            <a:lvl1pPr marL="12700" indent="-12700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5A04608-DDFF-2541-9FA5-1F8FC16B7B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6851695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</p:spTree>
    <p:extLst>
      <p:ext uri="{BB962C8B-B14F-4D97-AF65-F5344CB8AC3E}">
        <p14:creationId xmlns:p14="http://schemas.microsoft.com/office/powerpoint/2010/main" val="390472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CBA6188-BC27-194D-A2EE-24FDAF9A56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6" y="6328659"/>
            <a:ext cx="4822512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4770496-0501-FC48-9547-7A59634DAF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5795220" cy="18097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AE3EBB54-773C-E846-8D56-45247B11663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8" y="369888"/>
            <a:ext cx="5795222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C4CD2D4-99F4-5C4D-B539-0E411237B2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5795222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2068861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Bac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F7EE-95ED-B844-8592-68524745A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1582C-5279-BD46-AC11-5061D6B1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CBA6188-BC27-194D-A2EE-24FDAF9A56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6" y="6328659"/>
            <a:ext cx="4822512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4770496-0501-FC48-9547-7A59634DAF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5795220" cy="18097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AE3EBB54-773C-E846-8D56-45247B11663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8" y="369888"/>
            <a:ext cx="5795222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C4CD2D4-99F4-5C4D-B539-0E411237B2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5795222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5814392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SC Strategy Content">
  <p:cSld name="1_LSC Strategy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10259917" y="6328659"/>
            <a:ext cx="1632045" cy="26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300035" y="369888"/>
            <a:ext cx="11591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300034" y="732144"/>
            <a:ext cx="11591926" cy="31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3"/>
          </p:nvPr>
        </p:nvSpPr>
        <p:spPr>
          <a:xfrm>
            <a:off x="1273173" y="6329363"/>
            <a:ext cx="8986743" cy="2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39015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343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249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10969-343A-AD4B-9D7B-C06E62380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E49EE-8B4E-9C45-8BAF-1AD4605558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DA635C24-A14C-9249-84D9-F52BE7C3F2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55821B2-8871-CC49-8635-E5780038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5" y="5308291"/>
            <a:ext cx="720564" cy="72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4B0DC8-B5ED-8646-BDDC-0CD92B12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04821"/>
            <a:ext cx="720000" cy="7200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40A748C5-729C-4909-85CE-5054D8E84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93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Digital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D90CC7D-37A3-6545-8F52-D997D41D83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12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FC8B1901-A797-774D-9E05-32781353805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7824404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9B22F73-C541-0043-BF6F-926C0D661D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Digital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4FA2C4-61A9-024E-BFBA-C8FE98E3C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7" y="370390"/>
            <a:ext cx="7824404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7182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Digital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8901ABB3-027A-7249-9575-51B72501CC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1F80CE6-DE3C-8D41-8E00-34D4BBF2C54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5795223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97144FA-DFB5-AA4A-8F12-12F8613717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Digital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A0C871-F13D-4A4F-B2D9-13E99CDB1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70390"/>
            <a:ext cx="5795223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679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Digital Bac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51907B-B7F3-4865-9CEC-ECB4EB310837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6643E8-9FB7-4030-B6E4-AD3B1BE564F4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6E31E-6D85-4E30-9395-EF772A5178A1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6172FD-BBAD-4063-B482-06529336C53D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06209-246C-4EB2-A28A-6A76479DE898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E0CB13EE-4BFD-7A4D-8BC0-37519DBF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95" y="5308291"/>
            <a:ext cx="720564" cy="720000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42F855-CD01-8E44-B5C1-02EFFB23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0482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7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D70841-5ACD-594B-97DB-9B32B7BD3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109562-61E2-C442-B61F-C20C81D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97015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0A638-D031-44D8-8D0C-2987A663B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B940C-848A-448F-98A8-8FEAB59FA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33389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2C2CBB-AEF7-CB4F-9131-F7D5E24BA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8987173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9860A2-5F09-9C41-8514-75AC2FC5E2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11591924" cy="18097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A3786F-2F35-C047-88FC-BFB6852B09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7EC81A2-7878-BC43-B17E-67F3349B177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2166853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SC Strategy Content" preserve="1">
  <p:cSld name="1_LSC Strategy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10259917" y="6328659"/>
            <a:ext cx="1632045" cy="26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300035" y="369888"/>
            <a:ext cx="11591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300034" y="732144"/>
            <a:ext cx="11591926" cy="31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3"/>
          </p:nvPr>
        </p:nvSpPr>
        <p:spPr>
          <a:xfrm>
            <a:off x="1273173" y="6329363"/>
            <a:ext cx="8986743" cy="2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71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Bac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F7EE-95ED-B844-8592-68524745A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1582C-5279-BD46-AC11-5061D6B1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483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D932A-8F34-4A42-8496-EC71FEA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7DB22074-FB73-43CF-9AE2-A7BFFD5302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AD349EE-4849-41AA-B56A-0C8E04EF6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38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Bac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F7EE-95ED-B844-8592-68524745A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1582C-5279-BD46-AC11-5061D6B1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542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D9042-E464-EF40-B68E-8E905F1EC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1EE53-A9E1-CA43-AD23-38605B0C9F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69242E5C-ED2A-F640-8771-B3E88B12A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1E45"/>
              </a:clrFrom>
              <a:clrTo>
                <a:srgbClr val="001E45">
                  <a:alpha val="0"/>
                </a:srgbClr>
              </a:clrTo>
            </a:clrChange>
          </a:blip>
          <a:srcRect l="493" t="1038" r="493" b="1"/>
          <a:stretch/>
        </p:blipFill>
        <p:spPr>
          <a:xfrm>
            <a:off x="1230008" y="5312448"/>
            <a:ext cx="727551" cy="72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545C4B-7EF5-1A4F-B690-6BB55952B25A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48364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4222B6-BD16-4C4B-9E2D-2CFDACB8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12448"/>
            <a:ext cx="720000" cy="7200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54C419EF-3FF2-49DB-A764-6AD6C6A62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8443391-98F8-49C6-9468-673AA39C23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7857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E58A4-7D3F-7843-AEF6-E3F26516F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D965B-AE36-7D45-8412-4D73887DC9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1B0CB9A9-B6B1-154D-90C1-3D2EB7198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1E45"/>
              </a:clrFrom>
              <a:clrTo>
                <a:srgbClr val="001E45">
                  <a:alpha val="0"/>
                </a:srgbClr>
              </a:clrTo>
            </a:clrChange>
          </a:blip>
          <a:srcRect l="493" t="1038" r="493" b="1"/>
          <a:stretch/>
        </p:blipFill>
        <p:spPr>
          <a:xfrm>
            <a:off x="1230008" y="5312448"/>
            <a:ext cx="727551" cy="7200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B88DE74-7EF7-3948-8588-02C1ECAA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12448"/>
            <a:ext cx="720000" cy="720000"/>
          </a:xfrm>
          <a:prstGeom prst="rect">
            <a:avLst/>
          </a:prstGeom>
        </p:spPr>
      </p:pic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0129F2E8-4397-42AE-B2E7-1B0B809595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8BB1035-04E2-401E-89CE-36ED9D660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94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DB969-64DB-EF4D-9CD9-BBE6C92B9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7FBFD3DF-473A-244A-ACF6-3800CE9F76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A042689D-AEBB-C34A-BC08-D1CBF89A86A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40C9B46-4670-6A42-8C5E-9C16C77158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Sustain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5E3819-E32E-9A41-8DF7-34FBE0CD4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70390"/>
            <a:ext cx="11591925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96694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0D2EB152-C09B-8C4F-AAC9-36FE21390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2E5FE7DC-39C1-6840-9445-8A17B0EB5AB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7824404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B606686-A9A8-BB4D-B45F-94E9A71C7F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Sustain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23B653-6866-8044-8B46-A4E4DFCEA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7" y="370390"/>
            <a:ext cx="7824404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38139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ustain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2FFDD4B-64BF-664A-85EA-C95CAFA06A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DCA93F0-2F5D-F945-A7F7-EC513A69C67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5795223" cy="317500"/>
          </a:xfrm>
          <a:prstGeom prst="rect">
            <a:avLst/>
          </a:prstGeom>
        </p:spPr>
        <p:txBody>
          <a:bodyPr anchor="t"/>
          <a:lstStyle>
            <a:lvl1pPr marL="0" indent="12700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8E72EB-2D67-1B44-9B53-5120210477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4735" y="6324730"/>
            <a:ext cx="7690048" cy="267852"/>
          </a:xfrm>
          <a:prstGeom prst="rect">
            <a:avLst/>
          </a:prstGeom>
        </p:spPr>
        <p:txBody>
          <a:bodyPr anchor="b"/>
          <a:lstStyle>
            <a:lvl1pPr marL="12700" indent="-12700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MY"/>
              <a:t>Source: LSC Sustain analysis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2776EF-DAE5-7A46-B948-EBAAB58F1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70390"/>
            <a:ext cx="5795223" cy="363392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Titles to be one line, never more than 2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03824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Sustain 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47034-D336-4C23-AE32-9A4A3EE1B4EE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795BE-28F4-4EE7-B16F-1FC36A00827A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6DEE36-6C96-405E-A1EF-6A4F05CEFD3E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94DDC-DB63-4E93-A138-270DD26E27BA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0D206-9942-42DE-BA24-E5B8AA0ADD92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0AA0387C-2863-0C4E-B014-5C84EEAFC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1E45"/>
              </a:clrFrom>
              <a:clrTo>
                <a:srgbClr val="001E45">
                  <a:alpha val="0"/>
                </a:srgbClr>
              </a:clrTo>
            </a:clrChange>
          </a:blip>
          <a:srcRect l="493" t="1038" r="493" b="1"/>
          <a:stretch/>
        </p:blipFill>
        <p:spPr>
          <a:xfrm>
            <a:off x="1230008" y="5312448"/>
            <a:ext cx="727551" cy="7200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31283-C5AB-4D49-B689-420959C4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20" y="53124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233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BKG 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02A781-FC5D-4103-BDE5-D0AF081B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6796"/>
            <a:ext cx="1675688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48364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A572F-D7CD-4CDF-AD01-C102E3C618B6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3B504-D6EE-4D4A-8866-37E63923A933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7E047-7814-409E-B77A-F645A918BA7F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38AA5-B497-4CEC-B87F-227F66049438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39524-7D18-45B2-90EE-B40013FD5D55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B6C370DE-8B4A-45E5-A411-E5D979CE6A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DCCE008-14FB-4590-9979-34E47E3AE9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43168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9AC26C-BADC-0D4E-A63F-DC50E3D5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6796"/>
            <a:ext cx="1675688" cy="720000"/>
          </a:xfrm>
          <a:prstGeom prst="rect">
            <a:avLst/>
          </a:prstGeom>
        </p:spPr>
      </p:pic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3919A582-E1D9-4522-AEBB-7FBBDA0549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6F041B8-6465-4329-8DF2-4236AFED9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47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SC Strategy Content">
  <p:cSld name="1_LSC Strategy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sldNum" idx="12"/>
          </p:nvPr>
        </p:nvSpPr>
        <p:spPr>
          <a:xfrm>
            <a:off x="10259917" y="6328659"/>
            <a:ext cx="1632045" cy="26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38"/>
          <p:cNvSpPr txBox="1">
            <a:spLocks noGrp="1"/>
          </p:cNvSpPr>
          <p:nvPr>
            <p:ph type="title"/>
          </p:nvPr>
        </p:nvSpPr>
        <p:spPr>
          <a:xfrm>
            <a:off x="300035" y="369888"/>
            <a:ext cx="11591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body" idx="2"/>
          </p:nvPr>
        </p:nvSpPr>
        <p:spPr>
          <a:xfrm>
            <a:off x="300034" y="732144"/>
            <a:ext cx="11591926" cy="31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3"/>
          </p:nvPr>
        </p:nvSpPr>
        <p:spPr>
          <a:xfrm>
            <a:off x="1273173" y="6329363"/>
            <a:ext cx="8986743" cy="26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884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B9214DF6-20E1-A048-B2D2-4BB35DD49E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69574" y="6328659"/>
            <a:ext cx="7890344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BKG analysis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CCC0CEBA-5127-904B-B20A-818B20FB55D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B59EC706-E6D2-D247-B437-C3940D438F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2F20458E-BABE-2442-8301-384AE170E6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27257850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F3752B82-B344-1847-97B9-030883520C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69574" y="6328659"/>
            <a:ext cx="5754866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BKG analysis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4CD0C9FD-2109-B541-A860-A990DB93D11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FC085482-99F1-3647-9E55-242CCBBCE6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7824403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694C7A40-9847-2142-A876-FA7C2FD218C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7824403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16700026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BKG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1092A50B-6379-664B-ABE1-A57FE88AA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69574" y="6328659"/>
            <a:ext cx="3725685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BKG analysis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AF2D1A2-58FC-4A4B-9B67-EA95517BFE9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97C0AB2F-009C-AF4E-BABC-21F437D9EC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8" y="369888"/>
            <a:ext cx="5795222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C8FF38A9-F7B9-CA42-83AA-CA98190917D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5795222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2361258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SC BKG 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8E603-8758-B94A-AAF0-147E1A068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15917-A40D-48F2-B6E6-1899986F29EC}"/>
              </a:ext>
            </a:extLst>
          </p:cNvPr>
          <p:cNvSpPr/>
          <p:nvPr/>
        </p:nvSpPr>
        <p:spPr>
          <a:xfrm>
            <a:off x="-860285" y="5937835"/>
            <a:ext cx="548604" cy="393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21112-99D1-4F62-9926-1780122B2028}"/>
              </a:ext>
            </a:extLst>
          </p:cNvPr>
          <p:cNvSpPr/>
          <p:nvPr/>
        </p:nvSpPr>
        <p:spPr>
          <a:xfrm>
            <a:off x="-858562" y="4177225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F2D54-8B96-4446-B81D-F5A0ABB95A82}"/>
              </a:ext>
            </a:extLst>
          </p:cNvPr>
          <p:cNvSpPr/>
          <p:nvPr/>
        </p:nvSpPr>
        <p:spPr>
          <a:xfrm>
            <a:off x="-860285" y="476409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EDCBF-C75A-4411-AF92-2AC126D5E2B5}"/>
              </a:ext>
            </a:extLst>
          </p:cNvPr>
          <p:cNvSpPr/>
          <p:nvPr/>
        </p:nvSpPr>
        <p:spPr>
          <a:xfrm>
            <a:off x="-860285" y="5350965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67316-3D9D-4E6B-9F92-0E1CF2F6E0F5}"/>
              </a:ext>
            </a:extLst>
          </p:cNvPr>
          <p:cNvSpPr/>
          <p:nvPr/>
        </p:nvSpPr>
        <p:spPr>
          <a:xfrm>
            <a:off x="-860285" y="6524705"/>
            <a:ext cx="548604" cy="393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35054D-7D0C-264F-8935-DC93F8DF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6796"/>
            <a:ext cx="167568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613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D70841-5ACD-594B-97DB-9B32B7BD30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109562-61E2-C442-B61F-C20C81DE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E1F3246-4A29-FC47-A4D1-E98CAE336406}"/>
              </a:ext>
            </a:extLst>
          </p:cNvPr>
          <p:cNvSpPr txBox="1">
            <a:spLocks/>
          </p:cNvSpPr>
          <p:nvPr/>
        </p:nvSpPr>
        <p:spPr>
          <a:xfrm>
            <a:off x="408320" y="5809178"/>
            <a:ext cx="11970151" cy="772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AND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0A638-D031-44D8-8D0C-2987A663B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Project Name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B940C-848A-448F-98A8-8FEAB59FA4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036" y="3662426"/>
            <a:ext cx="11591925" cy="8912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MY"/>
              <a:t>Subtitle</a:t>
            </a:r>
            <a:endParaRPr lang="en-GB"/>
          </a:p>
          <a:p>
            <a:pPr lvl="0"/>
            <a:r>
              <a:rPr lang="en-GB"/>
              <a:t>Team</a:t>
            </a:r>
          </a:p>
          <a:p>
            <a:pPr lvl="0"/>
            <a:r>
              <a:rPr lang="en-GB"/>
              <a:t>Date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74635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6DAA-E62E-F04F-B417-BE137AFC83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8645E-AB0B-B94F-8ADB-1C147FE44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D932A-8F34-4A42-8496-EC71FEA8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7DB22074-FB73-43CF-9AE2-A7BFFD5302C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0038" y="3662426"/>
            <a:ext cx="11591923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tabLst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AD349EE-4849-41AA-B56A-0C8E04EF6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9" y="3078723"/>
            <a:ext cx="11591924" cy="58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Section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3649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42C2CBB-AEF7-CB4F-9131-F7D5E24BA8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8987173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2FEE90-DE14-3948-AB5E-C8D46B3A6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259917" y="6328659"/>
            <a:ext cx="1632045" cy="267852"/>
          </a:xfrm>
        </p:spPr>
        <p:txBody>
          <a:bodyPr/>
          <a:lstStyle/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E9860A2-5F09-9C41-8514-75AC2FC5E28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A3786F-2F35-C047-88FC-BFB6852B09F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11591925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7EC81A2-7878-BC43-B17E-67F3349B177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11591925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14844904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CA069-43D9-9946-8021-311932FF4B26}"/>
              </a:ext>
            </a:extLst>
          </p:cNvPr>
          <p:cNvSpPr/>
          <p:nvPr/>
        </p:nvSpPr>
        <p:spPr>
          <a:xfrm>
            <a:off x="8124440" y="0"/>
            <a:ext cx="4064399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C3E37-75CB-1E48-B220-BE35CE4E8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24F0D4AF-7E74-9E49-8898-F1E4D54C318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3DB15CAC-B8E1-F64A-BE09-755208894F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7" y="369888"/>
            <a:ext cx="7824403" cy="365125"/>
          </a:xfrm>
          <a:prstGeom prst="rect">
            <a:avLst/>
          </a:prstGeom>
        </p:spPr>
        <p:txBody>
          <a:bodyPr/>
          <a:lstStyle>
            <a:lvl1pPr marL="12700" indent="-12700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AEC9897-1D19-5547-AF73-24AAB91629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7" y="735014"/>
            <a:ext cx="7824403" cy="317500"/>
          </a:xfrm>
          <a:prstGeom prst="rect">
            <a:avLst/>
          </a:prstGeom>
        </p:spPr>
        <p:txBody>
          <a:bodyPr anchor="t"/>
          <a:lstStyle>
            <a:lvl1pPr marL="12700" indent="-12700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5A04608-DDFF-2541-9FA5-1F8FC16B7B5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5" y="6328659"/>
            <a:ext cx="6851695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</p:spTree>
    <p:extLst>
      <p:ext uri="{BB962C8B-B14F-4D97-AF65-F5344CB8AC3E}">
        <p14:creationId xmlns:p14="http://schemas.microsoft.com/office/powerpoint/2010/main" val="9635198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BCBA6188-BC27-194D-A2EE-24FDAF9A56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72746" y="6328659"/>
            <a:ext cx="4822512" cy="267852"/>
          </a:xfrm>
          <a:prstGeom prst="rect">
            <a:avLst/>
          </a:prstGeom>
        </p:spPr>
        <p:txBody>
          <a:bodyPr anchor="b"/>
          <a:lstStyle>
            <a:lvl1pPr marL="9525" indent="-9525">
              <a:lnSpc>
                <a:spcPct val="100000"/>
              </a:lnSpc>
              <a:spcBef>
                <a:spcPts val="0"/>
              </a:spcBef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Source: LSC analysis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4770496-0501-FC48-9547-7A59634DAF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AE3EBB54-773C-E846-8D56-45247B11663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00038" y="369888"/>
            <a:ext cx="5795222" cy="365125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C4CD2D4-99F4-5C4D-B539-0E411237B20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0038" y="735014"/>
            <a:ext cx="5795222" cy="317500"/>
          </a:xfrm>
          <a:prstGeom prst="rect">
            <a:avLst/>
          </a:prstGeom>
        </p:spPr>
        <p:txBody>
          <a:bodyPr anchor="t"/>
          <a:lstStyle>
            <a:lvl1pPr marL="9525" indent="-9525">
              <a:spcBef>
                <a:spcPts val="0"/>
              </a:spcBef>
              <a:buNone/>
              <a:tabLst/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Subtitles could be used to add context</a:t>
            </a:r>
          </a:p>
        </p:txBody>
      </p:sp>
    </p:spTree>
    <p:extLst>
      <p:ext uri="{BB962C8B-B14F-4D97-AF65-F5344CB8AC3E}">
        <p14:creationId xmlns:p14="http://schemas.microsoft.com/office/powerpoint/2010/main" val="41566821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SC Strategy Bac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CAF7EE-95ED-B844-8592-68524745A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1582C-5279-BD46-AC11-5061D6B1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9" y="531591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8229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SC Strategy Content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9CC70A-4983-A745-A85A-89B42374772D}"/>
              </a:ext>
            </a:extLst>
          </p:cNvPr>
          <p:cNvSpPr/>
          <p:nvPr/>
        </p:nvSpPr>
        <p:spPr>
          <a:xfrm>
            <a:off x="6095259" y="-1"/>
            <a:ext cx="60948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24B5E-4177-5A49-B4CD-54C609970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1623" y="6231386"/>
            <a:ext cx="506587" cy="365125"/>
          </a:xfrm>
          <a:prstGeom prst="rect">
            <a:avLst/>
          </a:prstGeom>
        </p:spPr>
        <p:txBody>
          <a:bodyPr/>
          <a:lstStyle/>
          <a:p>
            <a:fld id="{DB62871F-E9FC-A249-A3A7-F807B63C408D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4770496-0501-FC48-9547-7A59634DAF1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00038" y="188913"/>
            <a:ext cx="2564195" cy="181477"/>
          </a:xfrm>
          <a:prstGeom prst="rect">
            <a:avLst/>
          </a:prstGeom>
        </p:spPr>
        <p:txBody>
          <a:bodyPr/>
          <a:lstStyle>
            <a:lvl1pPr marL="9525" indent="-9525">
              <a:spcBef>
                <a:spcPts val="0"/>
              </a:spcBef>
              <a:buNone/>
              <a:tabLst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Topic | Subtopic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A4A19-CEC1-4999-ADE1-B8C5542CD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6" y="369888"/>
            <a:ext cx="5795224" cy="365125"/>
          </a:xfrm>
          <a:prstGeom prst="rect">
            <a:avLst/>
          </a:prstGeom>
        </p:spPr>
        <p:txBody>
          <a:bodyPr/>
          <a:lstStyle>
            <a:lvl1pPr>
              <a:defRPr sz="25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Titles to be one line, never more than 2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9832F16-0793-4F50-9ADB-0251F1CC9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4" y="732144"/>
            <a:ext cx="5795224" cy="3174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MY"/>
              <a:t>Subtitles could be used to add context</a:t>
            </a:r>
            <a:endParaRPr lang="en-GB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2478599-7F73-4D53-8778-90271D4C7F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3174" y="6329363"/>
            <a:ext cx="4822086" cy="26714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Source: </a:t>
            </a:r>
            <a:r>
              <a:rPr lang="en-US" err="1"/>
              <a:t>LSC</a:t>
            </a:r>
            <a:r>
              <a:rPr lang="en-US"/>
              <a:t> analysis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415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71A6-5356-5046-49BE-2B9D85307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DE23A-3E0B-7D21-A051-44AA87A7D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CEF8-3B82-B70C-1650-745585D4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40B5-DEFA-CEF6-DFF6-BA478465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3896C-30FC-B21A-5F99-A637EE34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587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90D8-94A2-9279-63C8-688FAFCC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9610-B50B-F405-6ED0-0FDF3157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B3D62-5633-ED92-6788-C7D0155D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D01B-9198-6444-CF65-D37BD58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FFD38-CDE7-F03D-35D4-D5D4103C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2342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BF0B-BE1C-0620-6A36-26E64DA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A0F1-60C2-BE30-05AD-2FCBA301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ED72A-72D0-38FC-3DD8-0815AA9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74BD-EC96-A60A-C2BD-8674D8BA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5434-1C32-7FEF-FBB1-EE501C5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826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66A-0F1F-6382-0051-0CFB6785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4CA0-07F7-3AE9-04B7-9366647FC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4B241-4C30-1B89-80B2-188F5D7C4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98208-A45E-4502-C97C-5E7D4A08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8798-D7E9-CDE4-3513-512F6D50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A81C-655A-2EE8-F344-84C6F749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031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DDE8-2304-6BED-5489-904ECF61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DA5C-0CD0-60C0-2D10-569459A1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8051D-6970-930F-CAE2-0F5E4C840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784D8-08BA-DE45-8E2C-621127F3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96432-A8FB-8C75-08EE-FD01D344A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B1743-FA15-885A-0E3F-04D84FC2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68EDE-FEB8-30E7-C211-FCF931F5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8E149-B7A3-4F37-2E39-EF98DF15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473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BA0B-2569-81D1-EC93-B143F305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4FD44-3994-7B9B-F7B0-A5E13726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DD763-65F9-3F5D-EF5D-5BEB25CA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4D690-DB89-5F85-337E-643F0DB1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0648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AAA5C-83AD-055F-FECE-6935AB15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374BA-59F8-2878-8AF6-0F97B553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AEADF-0B36-952C-9963-EC7F727D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78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2DDF-A0B8-BA33-5C9B-95E0104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4146-5E93-84FF-852E-6AD545D7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DB6FE-CDA6-242D-F57C-2F738AF78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C807-0345-C76A-FCCB-726851F2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4CAF-0B2D-3228-A42E-522C8A52C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E014-975E-2371-EA79-A1F410D7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218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3766-C1AB-E611-B729-083F54AE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33832-E65B-800B-1A54-F1D199969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0500A-00DB-A856-D27B-A3D4AA5F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E3C6-1CE9-5D3A-44E2-8416E06A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227DB-51C9-DC68-DCD6-B481405B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AEFB7-C1D5-FE97-B015-214007D0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6A01-45B1-4D83-8534-333183F2C6A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7493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7546-F9ED-629E-7D9B-CAE33977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8240B-C1D7-35A5-8462-B873C2B27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2471-23DF-7EF1-A845-3AC87D29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BB92-45E8-9655-C552-BD30A5F6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668C-4828-D4FD-5645-8DBFB244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006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EDEA7-2E43-70B8-97ED-73C6A89D7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1ADF3-6EA5-2B66-20D2-3C7D7F5C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F2D8-8A12-BDEE-8DCF-387E7BD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A9F3-E1A9-7A4E-0F7E-E84B4CF7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FEDB-8B67-390B-234E-8057C1C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4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9.emf"/><Relationship Id="rId5" Type="http://schemas.openxmlformats.org/officeDocument/2006/relationships/slideLayout" Target="../slideLayouts/slideLayout78.xml"/><Relationship Id="rId10" Type="http://schemas.openxmlformats.org/officeDocument/2006/relationships/oleObject" Target="../embeddings/oleObject10.bin"/><Relationship Id="rId4" Type="http://schemas.openxmlformats.org/officeDocument/2006/relationships/slideLayout" Target="../slideLayouts/slideLayout77.xml"/><Relationship Id="rId9" Type="http://schemas.openxmlformats.org/officeDocument/2006/relationships/tags" Target="../tags/tag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png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31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e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39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2.png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8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65.xml"/><Relationship Id="rId9" Type="http://schemas.openxmlformats.org/officeDocument/2006/relationships/oleObject" Target="../embeddings/oleObject8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70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72.xml"/><Relationship Id="rId10" Type="http://schemas.openxmlformats.org/officeDocument/2006/relationships/image" Target="../media/image7.emf"/><Relationship Id="rId4" Type="http://schemas.openxmlformats.org/officeDocument/2006/relationships/slideLayout" Target="../slideLayouts/slideLayout71.xml"/><Relationship Id="rId9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031C5DA-0891-5741-8E35-20E850E58605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952222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031C5DA-0891-5741-8E35-20E850E58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16731BD-A7D6-C947-BEE6-054F4E7BEE14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E3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B2796-CEE5-0D4C-A84F-12008222E20C}"/>
              </a:ext>
            </a:extLst>
          </p:cNvPr>
          <p:cNvSpPr/>
          <p:nvPr/>
        </p:nvSpPr>
        <p:spPr>
          <a:xfrm>
            <a:off x="-724358" y="3012786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6CED6-55FE-2048-A7A1-7BA59457E2A0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rgbClr val="B71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571D9F-2B81-EC44-8354-8967106597ED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93E3F-8B81-6749-97C6-E01728E79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218" y="5876511"/>
            <a:ext cx="720000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A7740-E1E4-CF40-B1A8-6A4D041C669F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9F759-08A0-2F43-8CCC-BD227D990C6D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476-3896-334F-9341-57603836FE1A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4066E-0CB6-4B47-9C0A-33A6A503A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24358" y="2281627"/>
            <a:ext cx="549420" cy="5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44ED048-2017-BC44-AB8A-6009FC67CE3F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520058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44ED048-2017-BC44-AB8A-6009FC67C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16731BD-A7D6-C947-BEE6-054F4E7BEE14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E3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B2796-CEE5-0D4C-A84F-12008222E20C}"/>
              </a:ext>
            </a:extLst>
          </p:cNvPr>
          <p:cNvSpPr/>
          <p:nvPr/>
        </p:nvSpPr>
        <p:spPr>
          <a:xfrm>
            <a:off x="-724358" y="3012786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6CED6-55FE-2048-A7A1-7BA59457E2A0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rgbClr val="B71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571D9F-2B81-EC44-8354-8967106597ED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93E3F-8B81-6749-97C6-E01728E79A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218" y="5876511"/>
            <a:ext cx="720000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A7740-E1E4-CF40-B1A8-6A4D041C669F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9F759-08A0-2F43-8CCC-BD227D990C6D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476-3896-334F-9341-57603836FE1A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4066E-0CB6-4B47-9C0A-33A6A503AC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24358" y="2281627"/>
            <a:ext cx="549420" cy="5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AA9C4-5759-D680-CB6C-5FA8B5ED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AE2E6-C0AC-3E47-E7C5-F791FB91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E9F9-8A49-CB12-A296-A515BAFB8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A129D-284C-4760-A613-F424F889990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EB3A-102F-5E62-B571-39BA16066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1E3C-9DB6-B9BA-5CAF-F34159A58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08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4ECC134-C9BA-0A44-B64C-035226A6F8B4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2938507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4ECC134-C9BA-0A44-B64C-035226A6F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56A6E3F-3268-BD45-AB17-28F37FF46C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24358" y="2856906"/>
            <a:ext cx="549850" cy="5494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DE031-45B1-AF44-A0D5-83ADB0D90510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1837F-96B7-FA47-A1BB-FD26C8C916C1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rgbClr val="4F2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BC7A8-0D77-F14C-A58C-1C13F7AE83F5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001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F332E-A100-4B4B-9F2D-1E2C0A7501FD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858108-66EC-DA44-BF35-D10C180E2B5F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B63A9-D39B-0740-B8BB-D9E8982044D5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8CE12BE1-C8D8-804B-A939-B4E181E6B3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1893" y="5879981"/>
            <a:ext cx="720564" cy="7200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3DEE1B-277C-4541-A7AE-E4AD4DEB72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218" y="587651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A2B47BF-1EC5-A747-8AD0-E5372A4A247F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84280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A2B47BF-1EC5-A747-8AD0-E5372A4A2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BACC3C34-103E-4094-BFBA-73343BE8AD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93" r="493"/>
          <a:stretch/>
        </p:blipFill>
        <p:spPr>
          <a:xfrm>
            <a:off x="1212457" y="5879981"/>
            <a:ext cx="720000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C3315DD0-3FDD-AA40-BC23-B496822D46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24358" y="2856906"/>
            <a:ext cx="549850" cy="5494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34B3274-457A-DF45-B8FD-3FC007DB8353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E8E821-2990-2D43-B25D-743A0BE7DD37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rgbClr val="001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131CE-4B6B-7645-AA1F-A6F397979BAF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CBA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2701C0-0D14-E94C-A0B9-3B5AEA487C2D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1C105-F71F-2045-9468-FA0C8638333B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B8F83-76BF-2344-984B-7353613A10F7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097D02C-6F49-1E49-8C61-3430224E7C7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93" r="493"/>
          <a:stretch/>
        </p:blipFill>
        <p:spPr>
          <a:xfrm>
            <a:off x="-724358" y="2856906"/>
            <a:ext cx="547200" cy="54720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B03C6F-AA29-8846-921D-4E47D58DAA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218" y="587998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23" r:id="rId7"/>
    <p:sldLayoutId id="214748392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5EA03C9-78A0-D54E-B242-A13204EE6746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6348260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5EA03C9-78A0-D54E-B242-A13204EE67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600F3-7FC3-44A2-BE9A-7F9A9B8282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218" y="5876511"/>
            <a:ext cx="1675688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EEF5C-7F0A-2049-B9FF-41110B248C35}"/>
              </a:ext>
            </a:extLst>
          </p:cNvPr>
          <p:cNvSpPr/>
          <p:nvPr/>
        </p:nvSpPr>
        <p:spPr>
          <a:xfrm>
            <a:off x="-1456408" y="4738623"/>
            <a:ext cx="1280654" cy="393540"/>
          </a:xfrm>
          <a:prstGeom prst="rect">
            <a:avLst/>
          </a:prstGeom>
          <a:solidFill>
            <a:srgbClr val="E3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BD64C-656A-884A-B61B-4231654D8BF5}"/>
              </a:ext>
            </a:extLst>
          </p:cNvPr>
          <p:cNvSpPr/>
          <p:nvPr/>
        </p:nvSpPr>
        <p:spPr>
          <a:xfrm>
            <a:off x="-1456408" y="3012786"/>
            <a:ext cx="128065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BE238-C949-4D47-B049-5446CF4D8D6B}"/>
              </a:ext>
            </a:extLst>
          </p:cNvPr>
          <p:cNvSpPr/>
          <p:nvPr/>
        </p:nvSpPr>
        <p:spPr>
          <a:xfrm>
            <a:off x="-1456408" y="3588065"/>
            <a:ext cx="1280654" cy="393540"/>
          </a:xfrm>
          <a:prstGeom prst="rect">
            <a:avLst/>
          </a:prstGeom>
          <a:solidFill>
            <a:srgbClr val="B71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F4E0-FE81-C14B-B4AD-3AEB6A7E0650}"/>
              </a:ext>
            </a:extLst>
          </p:cNvPr>
          <p:cNvSpPr/>
          <p:nvPr/>
        </p:nvSpPr>
        <p:spPr>
          <a:xfrm>
            <a:off x="-1456408" y="4163344"/>
            <a:ext cx="128065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F35DA2-0E13-C94F-BB05-B8242B34421B}"/>
              </a:ext>
            </a:extLst>
          </p:cNvPr>
          <p:cNvSpPr/>
          <p:nvPr/>
        </p:nvSpPr>
        <p:spPr>
          <a:xfrm>
            <a:off x="-1456408" y="5313902"/>
            <a:ext cx="128065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9670DB-4995-814E-AAA5-15CD6E66CB93}"/>
              </a:ext>
            </a:extLst>
          </p:cNvPr>
          <p:cNvSpPr/>
          <p:nvPr/>
        </p:nvSpPr>
        <p:spPr>
          <a:xfrm>
            <a:off x="-1456408" y="5889181"/>
            <a:ext cx="128065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DDEAE3-3EA8-0943-826B-2FC8C0E5DD8B}"/>
              </a:ext>
            </a:extLst>
          </p:cNvPr>
          <p:cNvSpPr/>
          <p:nvPr/>
        </p:nvSpPr>
        <p:spPr>
          <a:xfrm>
            <a:off x="-1456408" y="6464460"/>
            <a:ext cx="128065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0E31F83-06E0-A44A-ACE8-60FB34E646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456408" y="2281627"/>
            <a:ext cx="1280654" cy="5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25" r:id="rId7"/>
    <p:sldLayoutId id="214748392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8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44ED048-2017-BC44-AB8A-6009FC67CE3F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520058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44ED048-2017-BC44-AB8A-6009FC67C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16731BD-A7D6-C947-BEE6-054F4E7BEE14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E3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B2796-CEE5-0D4C-A84F-12008222E20C}"/>
              </a:ext>
            </a:extLst>
          </p:cNvPr>
          <p:cNvSpPr/>
          <p:nvPr/>
        </p:nvSpPr>
        <p:spPr>
          <a:xfrm>
            <a:off x="-724358" y="3012786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6CED6-55FE-2048-A7A1-7BA59457E2A0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rgbClr val="B71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571D9F-2B81-EC44-8354-8967106597ED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93E3F-8B81-6749-97C6-E01728E79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218" y="5876511"/>
            <a:ext cx="720000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A7740-E1E4-CF40-B1A8-6A4D041C669F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9F759-08A0-2F43-8CCC-BD227D990C6D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476-3896-334F-9341-57603836FE1A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4066E-0CB6-4B47-9C0A-33A6A503A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24358" y="2281627"/>
            <a:ext cx="549420" cy="5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7" r:id="rId8"/>
    <p:sldLayoutId id="214748392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031C5DA-0891-5741-8E35-20E850E58605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9522225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031C5DA-0891-5741-8E35-20E850E58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16731BD-A7D6-C947-BEE6-054F4E7BEE14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E3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B2796-CEE5-0D4C-A84F-12008222E20C}"/>
              </a:ext>
            </a:extLst>
          </p:cNvPr>
          <p:cNvSpPr/>
          <p:nvPr/>
        </p:nvSpPr>
        <p:spPr>
          <a:xfrm>
            <a:off x="-724358" y="3012786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6CED6-55FE-2048-A7A1-7BA59457E2A0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rgbClr val="B71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571D9F-2B81-EC44-8354-8967106597ED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293E3F-8B81-6749-97C6-E01728E79A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218" y="5876511"/>
            <a:ext cx="720000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7F11E9-EDF4-4DD4-A037-24791A4B720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A7740-E1E4-CF40-B1A8-6A4D041C669F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09F759-08A0-2F43-8CCC-BD227D990C6D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B4476-3896-334F-9341-57603836FE1A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4066E-0CB6-4B47-9C0A-33A6A503AC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24358" y="2281627"/>
            <a:ext cx="549420" cy="5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4ECC134-C9BA-0A44-B64C-035226A6F8B4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2938507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4ECC134-C9BA-0A44-B64C-035226A6F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F56A6E3F-3268-BD45-AB17-28F37FF46C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724358" y="2856906"/>
            <a:ext cx="549850" cy="54942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DE031-45B1-AF44-A0D5-83ADB0D90510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31837F-96B7-FA47-A1BB-FD26C8C916C1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rgbClr val="4F2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5BC7A8-0D77-F14C-A58C-1C13F7AE83F5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001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AF332E-A100-4B4B-9F2D-1E2C0A7501FD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858108-66EC-DA44-BF35-D10C180E2B5F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B63A9-D39B-0740-B8BB-D9E8982044D5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Logo, company name&#10;&#10;Description automatically generated">
            <a:extLst>
              <a:ext uri="{FF2B5EF4-FFF2-40B4-BE49-F238E27FC236}">
                <a16:creationId xmlns:a16="http://schemas.microsoft.com/office/drawing/2014/main" id="{8CE12BE1-C8D8-804B-A939-B4E181E6B3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1893" y="5879981"/>
            <a:ext cx="720564" cy="7200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3DEE1B-277C-4541-A7AE-E4AD4DEB72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3218" y="587651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5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A2B47BF-1EC5-A747-8AD0-E5372A4A247F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84280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A2B47BF-1EC5-A747-8AD0-E5372A4A2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BACC3C34-103E-4094-BFBA-73343BE8ADC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93" r="493"/>
          <a:stretch/>
        </p:blipFill>
        <p:spPr>
          <a:xfrm>
            <a:off x="1212457" y="5879981"/>
            <a:ext cx="720000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C3315DD0-3FDD-AA40-BC23-B496822D4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724358" y="2856906"/>
            <a:ext cx="549850" cy="5494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34B3274-457A-DF45-B8FD-3FC007DB8353}"/>
              </a:ext>
            </a:extLst>
          </p:cNvPr>
          <p:cNvSpPr/>
          <p:nvPr/>
        </p:nvSpPr>
        <p:spPr>
          <a:xfrm>
            <a:off x="-724358" y="3588065"/>
            <a:ext cx="54860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E8E821-2990-2D43-B25D-743A0BE7DD37}"/>
              </a:ext>
            </a:extLst>
          </p:cNvPr>
          <p:cNvSpPr/>
          <p:nvPr/>
        </p:nvSpPr>
        <p:spPr>
          <a:xfrm>
            <a:off x="-724358" y="4163344"/>
            <a:ext cx="548604" cy="393540"/>
          </a:xfrm>
          <a:prstGeom prst="rect">
            <a:avLst/>
          </a:prstGeom>
          <a:solidFill>
            <a:srgbClr val="001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131CE-4B6B-7645-AA1F-A6F397979BAF}"/>
              </a:ext>
            </a:extLst>
          </p:cNvPr>
          <p:cNvSpPr/>
          <p:nvPr/>
        </p:nvSpPr>
        <p:spPr>
          <a:xfrm>
            <a:off x="-724358" y="4738623"/>
            <a:ext cx="548604" cy="393540"/>
          </a:xfrm>
          <a:prstGeom prst="rect">
            <a:avLst/>
          </a:prstGeom>
          <a:solidFill>
            <a:srgbClr val="CBA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2701C0-0D14-E94C-A0B9-3B5AEA487C2D}"/>
              </a:ext>
            </a:extLst>
          </p:cNvPr>
          <p:cNvSpPr/>
          <p:nvPr/>
        </p:nvSpPr>
        <p:spPr>
          <a:xfrm>
            <a:off x="-724358" y="6464460"/>
            <a:ext cx="54860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1C105-F71F-2045-9468-FA0C8638333B}"/>
              </a:ext>
            </a:extLst>
          </p:cNvPr>
          <p:cNvSpPr/>
          <p:nvPr/>
        </p:nvSpPr>
        <p:spPr>
          <a:xfrm>
            <a:off x="-724358" y="5889181"/>
            <a:ext cx="54860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B8F83-76BF-2344-984B-7353613A10F7}"/>
              </a:ext>
            </a:extLst>
          </p:cNvPr>
          <p:cNvSpPr/>
          <p:nvPr/>
        </p:nvSpPr>
        <p:spPr>
          <a:xfrm>
            <a:off x="-724358" y="5313902"/>
            <a:ext cx="54860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2097D02C-6F49-1E49-8C61-3430224E7C7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93" r="493"/>
          <a:stretch/>
        </p:blipFill>
        <p:spPr>
          <a:xfrm>
            <a:off x="-724358" y="2856906"/>
            <a:ext cx="547200" cy="54720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B03C6F-AA29-8846-921D-4E47D58DAA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218" y="587998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5EA03C9-78A0-D54E-B242-A13204EE6746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6348260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5EA03C9-78A0-D54E-B242-A13204EE67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600F3-7FC3-44A2-BE9A-7F9A9B828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218" y="5876511"/>
            <a:ext cx="1675688" cy="7200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9894997-0FD0-B442-B718-6C30AECDF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8763" y="62313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EF1CF7-37CD-3D45-980F-DDE017AE810C}" type="slidenum">
              <a:rPr lang="en-US" smtClean="0"/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EEF5C-7F0A-2049-B9FF-41110B248C35}"/>
              </a:ext>
            </a:extLst>
          </p:cNvPr>
          <p:cNvSpPr/>
          <p:nvPr/>
        </p:nvSpPr>
        <p:spPr>
          <a:xfrm>
            <a:off x="-1456408" y="4738623"/>
            <a:ext cx="1280654" cy="393540"/>
          </a:xfrm>
          <a:prstGeom prst="rect">
            <a:avLst/>
          </a:prstGeom>
          <a:solidFill>
            <a:srgbClr val="E3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9BD64C-656A-884A-B61B-4231654D8BF5}"/>
              </a:ext>
            </a:extLst>
          </p:cNvPr>
          <p:cNvSpPr/>
          <p:nvPr/>
        </p:nvSpPr>
        <p:spPr>
          <a:xfrm>
            <a:off x="-1456408" y="3012786"/>
            <a:ext cx="1280654" cy="393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BE238-C949-4D47-B049-5446CF4D8D6B}"/>
              </a:ext>
            </a:extLst>
          </p:cNvPr>
          <p:cNvSpPr/>
          <p:nvPr/>
        </p:nvSpPr>
        <p:spPr>
          <a:xfrm>
            <a:off x="-1456408" y="3588065"/>
            <a:ext cx="1280654" cy="393540"/>
          </a:xfrm>
          <a:prstGeom prst="rect">
            <a:avLst/>
          </a:prstGeom>
          <a:solidFill>
            <a:srgbClr val="B712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8F4E0-FE81-C14B-B4AD-3AEB6A7E0650}"/>
              </a:ext>
            </a:extLst>
          </p:cNvPr>
          <p:cNvSpPr/>
          <p:nvPr/>
        </p:nvSpPr>
        <p:spPr>
          <a:xfrm>
            <a:off x="-1456408" y="4163344"/>
            <a:ext cx="1280654" cy="393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F35DA2-0E13-C94F-BB05-B8242B34421B}"/>
              </a:ext>
            </a:extLst>
          </p:cNvPr>
          <p:cNvSpPr/>
          <p:nvPr/>
        </p:nvSpPr>
        <p:spPr>
          <a:xfrm>
            <a:off x="-1456408" y="5313902"/>
            <a:ext cx="1280654" cy="393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9670DB-4995-814E-AAA5-15CD6E66CB93}"/>
              </a:ext>
            </a:extLst>
          </p:cNvPr>
          <p:cNvSpPr/>
          <p:nvPr/>
        </p:nvSpPr>
        <p:spPr>
          <a:xfrm>
            <a:off x="-1456408" y="5889181"/>
            <a:ext cx="1280654" cy="39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DDEAE3-3EA8-0943-826B-2FC8C0E5DD8B}"/>
              </a:ext>
            </a:extLst>
          </p:cNvPr>
          <p:cNvSpPr/>
          <p:nvPr/>
        </p:nvSpPr>
        <p:spPr>
          <a:xfrm>
            <a:off x="-1456408" y="6464460"/>
            <a:ext cx="1280654" cy="3935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0E31F83-06E0-A44A-ACE8-60FB34E64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456408" y="2281627"/>
            <a:ext cx="1280654" cy="5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68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pos="2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2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ECCE-E27E-DB36-B871-F21D3EF1D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703" y="0"/>
            <a:ext cx="11822350" cy="1264596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Via Facilis student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396B2-7906-FBF1-F0E8-44F188B7A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88" y="1882588"/>
            <a:ext cx="11400817" cy="46549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improved at Latin throughout the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at Latin is positively correlated with academic attainment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Latin language ability has a strong positive correlation with metalinguistic 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to consider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was large enough to draw statistically significant conclusions,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more data would add reliability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Avoided comparing across years, focused on 22/23 data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group data would help to draw stronger conclusions</a:t>
            </a:r>
          </a:p>
          <a:p>
            <a:pPr algn="l"/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78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A22B-4DB1-2276-8136-D78EEA9C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2895-EE0E-F72C-5252-C9B04A38D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9419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0" i="0" baseline="30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</a:t>
            </a:r>
            <a:r>
              <a:rPr lang="en-GB" b="0" i="0" baseline="30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is a statistical measure that represents the proportion of the variance in the dependent variable that can be explained by the independent variable.</a:t>
            </a:r>
          </a:p>
          <a:p>
            <a:r>
              <a:rPr lang="en-GB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social sciences, an </a:t>
            </a:r>
            <a:r>
              <a:rPr lang="en-GB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0" i="0" baseline="300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greater than 0.5 is considered “strong” because there are a wide range of factors influencing any given variable. </a:t>
            </a:r>
          </a:p>
          <a:p>
            <a:endParaRPr lang="en-GB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GB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 value is the probability of obtaining the given result if there was no relationship between the two variables.</a:t>
            </a:r>
          </a:p>
          <a:p>
            <a:r>
              <a:rPr lang="en-GB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 value of less than 0.05 is a strong reason to believe there is a relationship between the two variables.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0BF3A0A-581C-950A-0187-6E74AD70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3" y="840403"/>
            <a:ext cx="6349206" cy="4774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EE531-34A0-604F-2BCE-EEFD4440F3F7}"/>
              </a:ext>
            </a:extLst>
          </p:cNvPr>
          <p:cNvSpPr txBox="1"/>
          <p:nvPr/>
        </p:nvSpPr>
        <p:spPr>
          <a:xfrm>
            <a:off x="245097" y="213973"/>
            <a:ext cx="403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Latin Improvement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2BCCE-6BC1-D71D-0E16-7D23DB1CB7FB}"/>
              </a:ext>
            </a:extLst>
          </p:cNvPr>
          <p:cNvSpPr txBox="1"/>
          <p:nvPr/>
        </p:nvSpPr>
        <p:spPr>
          <a:xfrm>
            <a:off x="7062281" y="1188557"/>
            <a:ext cx="5048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average improved on the second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improves the Latin ability of the students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3FA06B-F410-F367-EDCD-B09925A17BBC}"/>
              </a:ext>
            </a:extLst>
          </p:cNvPr>
          <p:cNvCxnSpPr>
            <a:cxnSpLocks/>
          </p:cNvCxnSpPr>
          <p:nvPr/>
        </p:nvCxnSpPr>
        <p:spPr>
          <a:xfrm flipH="1" flipV="1">
            <a:off x="753035" y="3263153"/>
            <a:ext cx="1102660" cy="251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18ECF4-8034-622F-6236-945B3AD42051}"/>
              </a:ext>
            </a:extLst>
          </p:cNvPr>
          <p:cNvSpPr txBox="1"/>
          <p:nvPr/>
        </p:nvSpPr>
        <p:spPr>
          <a:xfrm>
            <a:off x="1855695" y="5779771"/>
            <a:ext cx="391757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students who achieved the score </a:t>
            </a:r>
          </a:p>
        </p:txBody>
      </p:sp>
    </p:spTree>
    <p:extLst>
      <p:ext uri="{BB962C8B-B14F-4D97-AF65-F5344CB8AC3E}">
        <p14:creationId xmlns:p14="http://schemas.microsoft.com/office/powerpoint/2010/main" val="38692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4BC2E68-97BB-FBDE-A94F-EFE9CCDFDCE0}"/>
              </a:ext>
            </a:extLst>
          </p:cNvPr>
          <p:cNvSpPr txBox="1"/>
          <p:nvPr/>
        </p:nvSpPr>
        <p:spPr>
          <a:xfrm>
            <a:off x="245097" y="213973"/>
            <a:ext cx="55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Latin’s relationship with Attainment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2185A-3B78-CADD-C3D0-095CCE5A8D36}"/>
              </a:ext>
            </a:extLst>
          </p:cNvPr>
          <p:cNvSpPr txBox="1"/>
          <p:nvPr/>
        </p:nvSpPr>
        <p:spPr>
          <a:xfrm>
            <a:off x="8232006" y="1119129"/>
            <a:ext cx="39599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made greater improvements at Latin were more likely to receive a higher attainment grade for that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mean that studying Latin has a positive impact on general academic attainment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cannot rule out other possibilities such as students who studied more improved at Latin and in general</a:t>
            </a:r>
          </a:p>
        </p:txBody>
      </p:sp>
      <p:pic>
        <p:nvPicPr>
          <p:cNvPr id="18" name="Picture 17" descr="A diagram of a box plot&#10;&#10;Description automatically generated">
            <a:extLst>
              <a:ext uri="{FF2B5EF4-FFF2-40B4-BE49-F238E27FC236}">
                <a16:creationId xmlns:a16="http://schemas.microsoft.com/office/drawing/2014/main" id="{A03A5380-6D00-033A-5598-E547EA068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" y="758644"/>
            <a:ext cx="8113740" cy="58327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B9A1E5-3A45-59DE-4CAF-D120826C3704}"/>
              </a:ext>
            </a:extLst>
          </p:cNvPr>
          <p:cNvCxnSpPr>
            <a:cxnSpLocks/>
          </p:cNvCxnSpPr>
          <p:nvPr/>
        </p:nvCxnSpPr>
        <p:spPr>
          <a:xfrm>
            <a:off x="1945341" y="1211536"/>
            <a:ext cx="98612" cy="13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852C4E-46A1-A82E-EC9F-D7D6BAC6C33E}"/>
              </a:ext>
            </a:extLst>
          </p:cNvPr>
          <p:cNvSpPr txBox="1"/>
          <p:nvPr/>
        </p:nvSpPr>
        <p:spPr>
          <a:xfrm>
            <a:off x="322729" y="698375"/>
            <a:ext cx="245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42% of the variation in attainment grades can be explained by improvement at Latin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A6022D-1119-7EA2-AFB6-568875DCD115}"/>
              </a:ext>
            </a:extLst>
          </p:cNvPr>
          <p:cNvCxnSpPr>
            <a:cxnSpLocks/>
          </p:cNvCxnSpPr>
          <p:nvPr/>
        </p:nvCxnSpPr>
        <p:spPr>
          <a:xfrm flipV="1">
            <a:off x="6300800" y="2718112"/>
            <a:ext cx="438918" cy="73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89B3C4-F9A3-AEA6-5D07-89DEE739C457}"/>
              </a:ext>
            </a:extLst>
          </p:cNvPr>
          <p:cNvSpPr txBox="1"/>
          <p:nvPr/>
        </p:nvSpPr>
        <p:spPr>
          <a:xfrm>
            <a:off x="5116079" y="3376583"/>
            <a:ext cx="1425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Highest, median and lowest scores for students who achieved this grade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49259D-D3C3-9D8D-7D00-5EBDADB0F80E}"/>
              </a:ext>
            </a:extLst>
          </p:cNvPr>
          <p:cNvCxnSpPr>
            <a:cxnSpLocks/>
          </p:cNvCxnSpPr>
          <p:nvPr/>
        </p:nvCxnSpPr>
        <p:spPr>
          <a:xfrm flipV="1">
            <a:off x="5977037" y="1762563"/>
            <a:ext cx="838200" cy="16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C001A9-47C2-8C71-A164-013151B41B8B}"/>
              </a:ext>
            </a:extLst>
          </p:cNvPr>
          <p:cNvCxnSpPr>
            <a:cxnSpLocks/>
          </p:cNvCxnSpPr>
          <p:nvPr/>
        </p:nvCxnSpPr>
        <p:spPr>
          <a:xfrm>
            <a:off x="6322195" y="3792081"/>
            <a:ext cx="493042" cy="3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2AB1CB-B1BC-C835-03E1-83B28A419759}"/>
              </a:ext>
            </a:extLst>
          </p:cNvPr>
          <p:cNvSpPr txBox="1"/>
          <p:nvPr/>
        </p:nvSpPr>
        <p:spPr>
          <a:xfrm>
            <a:off x="2204116" y="2525067"/>
            <a:ext cx="1407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of the students who achieved this grade had scores in this range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3C3827-DD75-C2BB-1261-5ABA13D610C9}"/>
              </a:ext>
            </a:extLst>
          </p:cNvPr>
          <p:cNvSpPr txBox="1"/>
          <p:nvPr/>
        </p:nvSpPr>
        <p:spPr>
          <a:xfrm>
            <a:off x="3425542" y="2267524"/>
            <a:ext cx="37206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800" dirty="0">
                <a:latin typeface="Avenir Next LT Pro Light" panose="020B0304020202020204" pitchFamily="34" charset="0"/>
              </a:rPr>
              <a:t>{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31A83D-C3F7-75D0-8E90-A08AD0AC6A4D}"/>
              </a:ext>
            </a:extLst>
          </p:cNvPr>
          <p:cNvSpPr txBox="1"/>
          <p:nvPr/>
        </p:nvSpPr>
        <p:spPr>
          <a:xfrm>
            <a:off x="611841" y="4558404"/>
            <a:ext cx="1182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score from Autumn 22 test to Summer 23 test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30F927-68EA-B01C-9011-38BCA9C82931}"/>
              </a:ext>
            </a:extLst>
          </p:cNvPr>
          <p:cNvCxnSpPr>
            <a:cxnSpLocks/>
          </p:cNvCxnSpPr>
          <p:nvPr/>
        </p:nvCxnSpPr>
        <p:spPr>
          <a:xfrm flipH="1" flipV="1">
            <a:off x="322729" y="3541059"/>
            <a:ext cx="636495" cy="101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BC1C-FD35-DE3F-48A8-B48E839B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9" y="1057835"/>
            <a:ext cx="4984376" cy="5326304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data from students with no experience studying Latin, we are not able to definitively assess Latin’s impact on attainment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graph shows that students who had been studying Latin for longer typically received higher attainment grades.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this could mean that studying Latin has a positive impact on general academic attainment, but other factors could be at play 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students who started in 22/23 had recently transferred to a new school and thus struggled more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61BF4-4E23-C645-97CA-41451694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" y="816666"/>
            <a:ext cx="6871344" cy="4829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22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21DF19-F8BC-A00D-2742-B37945DE81A1}"/>
              </a:ext>
            </a:extLst>
          </p:cNvPr>
          <p:cNvSpPr txBox="1"/>
          <p:nvPr/>
        </p:nvSpPr>
        <p:spPr>
          <a:xfrm>
            <a:off x="245097" y="213973"/>
            <a:ext cx="403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Metalinguistic 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45068-3488-54DC-CA3F-472626CFB4CE}"/>
              </a:ext>
            </a:extLst>
          </p:cNvPr>
          <p:cNvSpPr txBox="1"/>
          <p:nvPr/>
        </p:nvSpPr>
        <p:spPr>
          <a:xfrm>
            <a:off x="330740" y="675639"/>
            <a:ext cx="1087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performed well in Latin were more likely to perform well in the Metalinguistic tests.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solely the language section of the test had a stronger correlation with metalinguistic test performance. </a:t>
            </a:r>
          </a:p>
        </p:txBody>
      </p:sp>
      <p:pic>
        <p:nvPicPr>
          <p:cNvPr id="14" name="Content Placeholder 13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436A99A8-ED5A-6C2B-CAE2-5ABBE6691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3" y="1625983"/>
            <a:ext cx="5488242" cy="3977193"/>
          </a:xfrm>
          <a:ln>
            <a:solidFill>
              <a:schemeClr val="tx1"/>
            </a:solidFill>
          </a:ln>
        </p:spPr>
      </p:pic>
      <p:pic>
        <p:nvPicPr>
          <p:cNvPr id="18" name="Picture 17" descr="A graph with a line and a black line&#10;&#10;Description automatically generated">
            <a:extLst>
              <a:ext uri="{FF2B5EF4-FFF2-40B4-BE49-F238E27FC236}">
                <a16:creationId xmlns:a16="http://schemas.microsoft.com/office/drawing/2014/main" id="{1FEF7ADF-4195-F462-7427-46123013E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840" y="1625983"/>
            <a:ext cx="5488242" cy="3977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B83E5C-FB27-BE05-DDD0-48262683E596}"/>
              </a:ext>
            </a:extLst>
          </p:cNvPr>
          <p:cNvSpPr txBox="1"/>
          <p:nvPr/>
        </p:nvSpPr>
        <p:spPr>
          <a:xfrm>
            <a:off x="487079" y="5788757"/>
            <a:ext cx="1049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mean that studying Latin, particularly language, improves metalinguistic 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cannot rule out other possibilities such as the students pre-existing linguistic ability determining their score on both tests.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EC7668-844E-5FD0-840C-E58C70485E16}"/>
                  </a:ext>
                </a:extLst>
              </p14:cNvPr>
              <p14:cNvContentPartPr/>
              <p14:nvPr/>
            </p14:nvContentPartPr>
            <p14:xfrm>
              <a:off x="3253821" y="1272480"/>
              <a:ext cx="734760" cy="9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EC7668-844E-5FD0-840C-E58C70485E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4821" y="1263480"/>
                <a:ext cx="7524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77377D-A996-9F9E-75E4-23333E7165CA}"/>
                  </a:ext>
                </a:extLst>
              </p14:cNvPr>
              <p14:cNvContentPartPr/>
              <p14:nvPr/>
            </p14:nvContentPartPr>
            <p14:xfrm>
              <a:off x="7781181" y="1909320"/>
              <a:ext cx="74052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77377D-A996-9F9E-75E4-23333E7165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2181" y="1900320"/>
                <a:ext cx="758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B47081-F358-A0C8-DB2C-14F4C02E4779}"/>
                  </a:ext>
                </a:extLst>
              </p14:cNvPr>
              <p14:cNvContentPartPr/>
              <p14:nvPr/>
            </p14:nvContentPartPr>
            <p14:xfrm>
              <a:off x="9627621" y="5521560"/>
              <a:ext cx="652320" cy="29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B47081-F358-A0C8-DB2C-14F4C02E47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18981" y="5512560"/>
                <a:ext cx="66996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71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BFAD-F798-C6A8-0C3C-298567C3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374090"/>
            <a:ext cx="11353800" cy="1325563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could we draw more definite conclusions?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8AFF-7C9D-B9F0-5E4A-38F1C827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directly show how the students have benefitted, we would need similar data for a control group who had not taken part in the program.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did not participate in the program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performance of the school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similar schools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performance of students (non-participants and former participants)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822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SC">
  <a:themeElements>
    <a:clrScheme name="Custom 1">
      <a:dk1>
        <a:srgbClr val="000000"/>
      </a:dk1>
      <a:lt1>
        <a:srgbClr val="FFFFFF"/>
      </a:lt1>
      <a:dk2>
        <a:srgbClr val="B6123E"/>
      </a:dk2>
      <a:lt2>
        <a:srgbClr val="E7E6E6"/>
      </a:lt2>
      <a:accent1>
        <a:srgbClr val="B6123E"/>
      </a:accent1>
      <a:accent2>
        <a:srgbClr val="D0CDCD"/>
      </a:accent2>
      <a:accent3>
        <a:srgbClr val="E2EFD9"/>
      </a:accent3>
      <a:accent4>
        <a:srgbClr val="F1F2F1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" id="{8BB0DDC7-DF49-4595-BCF0-95AF47EFF994}" vid="{18D4C860-57B2-4383-AFEA-6500656FA306}"/>
    </a:ext>
  </a:extLst>
</a:theme>
</file>

<file path=ppt/theme/theme10.xml><?xml version="1.0" encoding="utf-8"?>
<a:theme xmlns:a="http://schemas.openxmlformats.org/drawingml/2006/main" name="2_LSC Strategy">
  <a:themeElements>
    <a:clrScheme name="Custom 1">
      <a:dk1>
        <a:srgbClr val="000000"/>
      </a:dk1>
      <a:lt1>
        <a:srgbClr val="FFFFFF"/>
      </a:lt1>
      <a:dk2>
        <a:srgbClr val="B6123E"/>
      </a:dk2>
      <a:lt2>
        <a:srgbClr val="E7E6E6"/>
      </a:lt2>
      <a:accent1>
        <a:srgbClr val="B6123E"/>
      </a:accent1>
      <a:accent2>
        <a:srgbClr val="D0CDCD"/>
      </a:accent2>
      <a:accent3>
        <a:srgbClr val="E2EFD9"/>
      </a:accent3>
      <a:accent4>
        <a:srgbClr val="F1F2F1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72F9B90A-1785-1F41-9EE3-3DEAC6C385CC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SC Digital">
  <a:themeElements>
    <a:clrScheme name="LSC Digital_new">
      <a:dk1>
        <a:srgbClr val="2B292B"/>
      </a:dk1>
      <a:lt1>
        <a:srgbClr val="FFFFFF"/>
      </a:lt1>
      <a:dk2>
        <a:srgbClr val="000000"/>
      </a:dk2>
      <a:lt2>
        <a:srgbClr val="D0CECE"/>
      </a:lt2>
      <a:accent1>
        <a:srgbClr val="000000"/>
      </a:accent1>
      <a:accent2>
        <a:srgbClr val="4B2120"/>
      </a:accent2>
      <a:accent3>
        <a:srgbClr val="001D42"/>
      </a:accent3>
      <a:accent4>
        <a:srgbClr val="7E7F7E"/>
      </a:accent4>
      <a:accent5>
        <a:srgbClr val="BEBFBE"/>
      </a:accent5>
      <a:accent6>
        <a:srgbClr val="F1F2F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051D7840-DD79-FF43-8A91-B9C981E179D1}"/>
    </a:ext>
  </a:extLst>
</a:theme>
</file>

<file path=ppt/theme/theme3.xml><?xml version="1.0" encoding="utf-8"?>
<a:theme xmlns:a="http://schemas.openxmlformats.org/drawingml/2006/main" name="LSC Sustain">
  <a:themeElements>
    <a:clrScheme name="LSC Sustain_new">
      <a:dk1>
        <a:srgbClr val="000000"/>
      </a:dk1>
      <a:lt1>
        <a:srgbClr val="FFFFFF"/>
      </a:lt1>
      <a:dk2>
        <a:srgbClr val="002047"/>
      </a:dk2>
      <a:lt2>
        <a:srgbClr val="E7E6E6"/>
      </a:lt2>
      <a:accent1>
        <a:srgbClr val="000000"/>
      </a:accent1>
      <a:accent2>
        <a:srgbClr val="001F45"/>
      </a:accent2>
      <a:accent3>
        <a:srgbClr val="AB8F57"/>
      </a:accent3>
      <a:accent4>
        <a:srgbClr val="EFF0EF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9434B21B-72D0-174F-A2A8-C446C0863CA0}"/>
    </a:ext>
  </a:extLst>
</a:theme>
</file>

<file path=ppt/theme/theme4.xml><?xml version="1.0" encoding="utf-8"?>
<a:theme xmlns:a="http://schemas.openxmlformats.org/drawingml/2006/main" name="LSC BKG">
  <a:themeElements>
    <a:clrScheme name="LSC BKG">
      <a:dk1>
        <a:srgbClr val="000000"/>
      </a:dk1>
      <a:lt1>
        <a:srgbClr val="FFFFFF"/>
      </a:lt1>
      <a:dk2>
        <a:srgbClr val="B7153D"/>
      </a:dk2>
      <a:lt2>
        <a:srgbClr val="D0CECE"/>
      </a:lt2>
      <a:accent1>
        <a:srgbClr val="B6123E"/>
      </a:accent1>
      <a:accent2>
        <a:srgbClr val="BBB8B8"/>
      </a:accent2>
      <a:accent3>
        <a:srgbClr val="E2EFD9"/>
      </a:accent3>
      <a:accent4>
        <a:srgbClr val="F1F2F1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16045583-EA2B-6144-886C-D4F6936BD2A9}"/>
    </a:ext>
  </a:extLst>
</a:theme>
</file>

<file path=ppt/theme/theme5.xml><?xml version="1.0" encoding="utf-8"?>
<a:theme xmlns:a="http://schemas.openxmlformats.org/drawingml/2006/main" name="1_LSC Strategy">
  <a:themeElements>
    <a:clrScheme name="Custom 1">
      <a:dk1>
        <a:srgbClr val="000000"/>
      </a:dk1>
      <a:lt1>
        <a:srgbClr val="FFFFFF"/>
      </a:lt1>
      <a:dk2>
        <a:srgbClr val="B6123E"/>
      </a:dk2>
      <a:lt2>
        <a:srgbClr val="E7E6E6"/>
      </a:lt2>
      <a:accent1>
        <a:srgbClr val="B6123E"/>
      </a:accent1>
      <a:accent2>
        <a:srgbClr val="D0CDCD"/>
      </a:accent2>
      <a:accent3>
        <a:srgbClr val="E2EFD9"/>
      </a:accent3>
      <a:accent4>
        <a:srgbClr val="F1F2F1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72F9B90A-1785-1F41-9EE3-3DEAC6C385CC}"/>
    </a:ext>
  </a:extLst>
</a:theme>
</file>

<file path=ppt/theme/theme6.xml><?xml version="1.0" encoding="utf-8"?>
<a:theme xmlns:a="http://schemas.openxmlformats.org/drawingml/2006/main" name="1_LSC">
  <a:themeElements>
    <a:clrScheme name="Custom 1">
      <a:dk1>
        <a:srgbClr val="000000"/>
      </a:dk1>
      <a:lt1>
        <a:srgbClr val="FFFFFF"/>
      </a:lt1>
      <a:dk2>
        <a:srgbClr val="B6123E"/>
      </a:dk2>
      <a:lt2>
        <a:srgbClr val="E7E6E6"/>
      </a:lt2>
      <a:accent1>
        <a:srgbClr val="B6123E"/>
      </a:accent1>
      <a:accent2>
        <a:srgbClr val="D0CDCD"/>
      </a:accent2>
      <a:accent3>
        <a:srgbClr val="E2EFD9"/>
      </a:accent3>
      <a:accent4>
        <a:srgbClr val="F1F2F1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" id="{8BB0DDC7-DF49-4595-BCF0-95AF47EFF994}" vid="{18D4C860-57B2-4383-AFEA-6500656FA306}"/>
    </a:ext>
  </a:extLst>
</a:theme>
</file>

<file path=ppt/theme/theme7.xml><?xml version="1.0" encoding="utf-8"?>
<a:theme xmlns:a="http://schemas.openxmlformats.org/drawingml/2006/main" name="1_LSC Digital">
  <a:themeElements>
    <a:clrScheme name="LSC Digital_new">
      <a:dk1>
        <a:srgbClr val="2B292B"/>
      </a:dk1>
      <a:lt1>
        <a:srgbClr val="FFFFFF"/>
      </a:lt1>
      <a:dk2>
        <a:srgbClr val="000000"/>
      </a:dk2>
      <a:lt2>
        <a:srgbClr val="D0CECE"/>
      </a:lt2>
      <a:accent1>
        <a:srgbClr val="000000"/>
      </a:accent1>
      <a:accent2>
        <a:srgbClr val="4B2120"/>
      </a:accent2>
      <a:accent3>
        <a:srgbClr val="001D42"/>
      </a:accent3>
      <a:accent4>
        <a:srgbClr val="7E7F7E"/>
      </a:accent4>
      <a:accent5>
        <a:srgbClr val="BEBFBE"/>
      </a:accent5>
      <a:accent6>
        <a:srgbClr val="F1F2F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051D7840-DD79-FF43-8A91-B9C981E179D1}"/>
    </a:ext>
  </a:extLst>
</a:theme>
</file>

<file path=ppt/theme/theme8.xml><?xml version="1.0" encoding="utf-8"?>
<a:theme xmlns:a="http://schemas.openxmlformats.org/drawingml/2006/main" name="1_LSC Sustain">
  <a:themeElements>
    <a:clrScheme name="LSC Sustain_new">
      <a:dk1>
        <a:srgbClr val="000000"/>
      </a:dk1>
      <a:lt1>
        <a:srgbClr val="FFFFFF"/>
      </a:lt1>
      <a:dk2>
        <a:srgbClr val="002047"/>
      </a:dk2>
      <a:lt2>
        <a:srgbClr val="E7E6E6"/>
      </a:lt2>
      <a:accent1>
        <a:srgbClr val="000000"/>
      </a:accent1>
      <a:accent2>
        <a:srgbClr val="001F45"/>
      </a:accent2>
      <a:accent3>
        <a:srgbClr val="AB8F57"/>
      </a:accent3>
      <a:accent4>
        <a:srgbClr val="EFF0EF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9434B21B-72D0-174F-A2A8-C446C0863CA0}"/>
    </a:ext>
  </a:extLst>
</a:theme>
</file>

<file path=ppt/theme/theme9.xml><?xml version="1.0" encoding="utf-8"?>
<a:theme xmlns:a="http://schemas.openxmlformats.org/drawingml/2006/main" name="1_LSC BKG">
  <a:themeElements>
    <a:clrScheme name="LSC BKG">
      <a:dk1>
        <a:srgbClr val="000000"/>
      </a:dk1>
      <a:lt1>
        <a:srgbClr val="FFFFFF"/>
      </a:lt1>
      <a:dk2>
        <a:srgbClr val="B7153D"/>
      </a:dk2>
      <a:lt2>
        <a:srgbClr val="D0CECE"/>
      </a:lt2>
      <a:accent1>
        <a:srgbClr val="B6123E"/>
      </a:accent1>
      <a:accent2>
        <a:srgbClr val="BBB8B8"/>
      </a:accent2>
      <a:accent3>
        <a:srgbClr val="E2EFD9"/>
      </a:accent3>
      <a:accent4>
        <a:srgbClr val="F1F2F1"/>
      </a:accent4>
      <a:accent5>
        <a:srgbClr val="BEBFBE"/>
      </a:accent5>
      <a:accent6>
        <a:srgbClr val="7E7F7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C Template" id="{7E4795CA-E634-7247-8655-D1D7FA3B22A7}" vid="{16045583-EA2B-6144-886C-D4F6936BD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LSC</Template>
  <TotalTime>13611</TotalTime>
  <Words>536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Avenir Next LT Pro Light</vt:lpstr>
      <vt:lpstr>Calibri</vt:lpstr>
      <vt:lpstr>Calibri Light</vt:lpstr>
      <vt:lpstr>Times New Roman</vt:lpstr>
      <vt:lpstr>LSC</vt:lpstr>
      <vt:lpstr>LSC Digital</vt:lpstr>
      <vt:lpstr>LSC Sustain</vt:lpstr>
      <vt:lpstr>LSC BKG</vt:lpstr>
      <vt:lpstr>1_LSC Strategy</vt:lpstr>
      <vt:lpstr>1_LSC</vt:lpstr>
      <vt:lpstr>1_LSC Digital</vt:lpstr>
      <vt:lpstr>1_LSC Sustain</vt:lpstr>
      <vt:lpstr>1_LSC BKG</vt:lpstr>
      <vt:lpstr>2_LSC Strategy</vt:lpstr>
      <vt:lpstr>Office Theme</vt:lpstr>
      <vt:lpstr>think-cell Slide</vt:lpstr>
      <vt:lpstr>Analysis of Via Facilis student data</vt:lpstr>
      <vt:lpstr>Interpreting results</vt:lpstr>
      <vt:lpstr>PowerPoint Presentation</vt:lpstr>
      <vt:lpstr>PowerPoint Presentation</vt:lpstr>
      <vt:lpstr>PowerPoint Presentation</vt:lpstr>
      <vt:lpstr>PowerPoint Presentation</vt:lpstr>
      <vt:lpstr>How could we draw more definite conclusions?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Ilube, Christian</dc:creator>
  <cp:lastModifiedBy>Ilube, Christian</cp:lastModifiedBy>
  <cp:revision>6</cp:revision>
  <dcterms:created xsi:type="dcterms:W3CDTF">2023-12-20T18:43:02Z</dcterms:created>
  <dcterms:modified xsi:type="dcterms:W3CDTF">2024-01-10T23:03:21Z</dcterms:modified>
</cp:coreProperties>
</file>