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17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5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6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7" name="The MindShadow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328948-7BDE-4CCA-8393-FD922BEF1EFB}">
  <a:tblStyle styleId="{80328948-7BDE-4CCA-8393-FD922BEF1E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66524F6-64F5-47ED-8396-9F370CE477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25T23:52:10.284">
    <p:pos x="6000" y="0"/>
    <p:text>Илья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4-10-25T23:53:41.626">
    <p:pos x="6000" y="0"/>
    <p:text>Даня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4-10-25T23:54:25.458">
    <p:pos x="6000" y="0"/>
    <p:text>Илья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2" dt="2024-10-25T23:54:05.306">
    <p:pos x="6000" y="0"/>
    <p:text>Илья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3" dt="2024-10-25T23:54:52.332">
    <p:pos x="6000" y="0"/>
    <p:text>Даня</p:tex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4" dt="2024-10-25T23:54:59.986">
    <p:pos x="6000" y="0"/>
    <p:text>Андрей</p:text>
  </p:cm>
</p:cmLst>
</file>

<file path=ppt/comments/comment1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5" dt="2024-10-25T23:55:06.216">
    <p:pos x="6000" y="0"/>
    <p:text>Даня</p:text>
  </p:cm>
</p:cmLst>
</file>

<file path=ppt/comments/comment1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6" dt="2024-10-25T23:55:12.100">
    <p:pos x="6000" y="0"/>
    <p:text>Илья</p:text>
  </p:cm>
</p:cmLst>
</file>

<file path=ppt/comments/comment1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7" dt="2024-10-25T23:55:30.452">
    <p:pos x="6000" y="0"/>
    <p:text>Все вместе !1!1!!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10-25T23:52:43.058">
    <p:pos x="6000" y="0"/>
    <p:text>Андрей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10-25T23:52:50.353">
    <p:pos x="6000" y="0"/>
    <p:text>Андрей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10-25T23:52:57.582">
    <p:pos x="6000" y="0"/>
    <p:text>Илья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10-25T23:53:02.141">
    <p:pos x="6000" y="0"/>
    <p:text>Илья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4-10-25T23:53:09.600">
    <p:pos x="6000" y="0"/>
    <p:text>Илья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4-10-25T23:53:16.947">
    <p:pos x="6000" y="0"/>
    <p:text>Илья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4-10-25T23:53:22.590">
    <p:pos x="6000" y="0"/>
    <p:text>Илья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4-10-25T23:53:27.644">
    <p:pos x="6000" y="0"/>
    <p:text>Илья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d96808805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d96808805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ec1a5a0b6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ec1a5a0b6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ec1a5a0b6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ec1a5a0b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ec1a5a0b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ec1a5a0b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d96808805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d96808805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Basically, the heart of the project are files. Especially, experiment files like pipelines. They have their own structure which can be analyzed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ec1a5a0b6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ec1a5a0b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6a3e371d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6a3e371d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ec1a5a0b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ec1a5a0b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ec1a5a0b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ec1a5a0b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49ec3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49ec3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d968088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d968088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5e49ec3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5e49ec3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ec1a5a0b6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ec1a5a0b6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ec1a5a0b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ec1a5a0b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d96808805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d9680880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Даня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d96808805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d96808805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Даня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d96808805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d96808805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Даня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d96808805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d96808805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ec1a5a0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ec1a5a0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d96808805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d96808805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d96808805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d96808805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0.xm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1.xml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2.xml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3.xml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4.xml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5.xml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hyperlink" Target="https://github.com/dr0p-table-users/asd" TargetMode="External"/><Relationship Id="rId5" Type="http://schemas.openxmlformats.org/officeDocument/2006/relationships/hyperlink" Target="https://docs.google.com/presentation/d/1nZmJWSpytLEOG-2TrB37oQ8E7vVs-HiyGGWIwNoLjpE/edit#slide=id.gebdfeb45a5_0_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6.xml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1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</a:t>
            </a:r>
            <a:r>
              <a:rPr lang="en-GB"/>
              <a:t>-</a:t>
            </a:r>
            <a:r>
              <a:rPr lang="en-GB"/>
              <a:t>editor </a:t>
            </a:r>
            <a:r>
              <a:rPr lang="en-GB"/>
              <a:t>for</a:t>
            </a:r>
            <a:r>
              <a:rPr lang="en-GB"/>
              <a:t> reproducible pipeline</a:t>
            </a:r>
            <a:r>
              <a:rPr lang="en-GB"/>
              <a:t>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Daniil Fedorov, Sergeev Ilya, Shtanov Andrey, </a:t>
            </a:r>
            <a:r>
              <a:rPr lang="en-GB" strike="sngStrike"/>
              <a:t>Daragan Daniil</a:t>
            </a:r>
            <a:endParaRPr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analysis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1152475"/>
            <a:ext cx="8520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Pipeline Repository</a:t>
            </a:r>
            <a:endParaRPr/>
          </a:p>
        </p:txBody>
      </p:sp>
      <p:graphicFrame>
        <p:nvGraphicFramePr>
          <p:cNvPr id="167" name="Google Shape;167;p22"/>
          <p:cNvGraphicFramePr/>
          <p:nvPr/>
        </p:nvGraphicFramePr>
        <p:xfrm>
          <a:off x="1706400" y="18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{80328948-7BDE-4CCA-8393-FD922BEF1EFB}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Responsibility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Colleague (other class)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Get Experiment data (</a:t>
                      </a:r>
                      <a:r>
                        <a:rPr lang="en-GB" sz="1200"/>
                        <a:t>Know</a:t>
                      </a:r>
                      <a:r>
                        <a:rPr lang="en-GB" sz="1200"/>
                        <a:t>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Web-Editor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Perform git operations (Do)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Web-Editor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analysis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8520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Syntax analyzer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706400" y="18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{80328948-7BDE-4CCA-8393-FD922BEF1EFB}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Responsibility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Colleague (other class)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Verify syntax</a:t>
                      </a:r>
                      <a:r>
                        <a:rPr lang="en-GB" sz="1200"/>
                        <a:t> (Know)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User Pipeline Repository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Provide syntax errors info</a:t>
                      </a:r>
                      <a:r>
                        <a:rPr lang="en-GB" sz="1200"/>
                        <a:t> (Interact)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Web-editor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analysis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152475"/>
            <a:ext cx="8520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Visualizer</a:t>
            </a:r>
            <a:endParaRPr/>
          </a:p>
        </p:txBody>
      </p:sp>
      <p:graphicFrame>
        <p:nvGraphicFramePr>
          <p:cNvPr id="183" name="Google Shape;183;p24"/>
          <p:cNvGraphicFramePr/>
          <p:nvPr/>
        </p:nvGraphicFramePr>
        <p:xfrm>
          <a:off x="1706400" y="18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{80328948-7BDE-4CCA-8393-FD922BEF1EFB}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Responsibility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Colleague (other class)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Get experiment contents (Interact)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Web-editor, Pipeline Repository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Display experiment as a graph</a:t>
                      </a:r>
                      <a:r>
                        <a:rPr lang="en-GB" sz="1200"/>
                        <a:t> (Do)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Web-editor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analysis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311700" y="1152475"/>
            <a:ext cx="8520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MLDev Builder</a:t>
            </a:r>
            <a:endParaRPr/>
          </a:p>
        </p:txBody>
      </p:sp>
      <p:graphicFrame>
        <p:nvGraphicFramePr>
          <p:cNvPr id="191" name="Google Shape;191;p25"/>
          <p:cNvGraphicFramePr/>
          <p:nvPr/>
        </p:nvGraphicFramePr>
        <p:xfrm>
          <a:off x="1706400" y="18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{80328948-7BDE-4CCA-8393-FD922BEF1EFB}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Responsibility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Colleague (other class)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Build </a:t>
                      </a:r>
                      <a:r>
                        <a:rPr lang="en-GB" sz="1200"/>
                        <a:t>(Do)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Pipeline Repository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Updated class diagram</a:t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600" y="1304675"/>
            <a:ext cx="7068800" cy="33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Updated domain diagram</a:t>
            </a:r>
            <a:endParaRPr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663" y="1101875"/>
            <a:ext cx="5422676" cy="35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behavior: syntax analysis</a:t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453" y="1433800"/>
            <a:ext cx="3725175" cy="27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behavior: collaboration</a:t>
            </a:r>
            <a:endParaRPr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100" y="1062075"/>
            <a:ext cx="272580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behavior: experiments CRUD</a:t>
            </a:r>
            <a:endParaRPr/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612" y="1085425"/>
            <a:ext cx="6182776" cy="390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Repository structure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Our repository </a:t>
            </a:r>
            <a:endParaRPr/>
          </a:p>
        </p:txBody>
      </p: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551" y="445025"/>
            <a:ext cx="1638975" cy="44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/>
          <p:nvPr/>
        </p:nvSpPr>
        <p:spPr>
          <a:xfrm>
            <a:off x="591175" y="1739325"/>
            <a:ext cx="6873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root</a:t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943125" y="2135600"/>
            <a:ext cx="6873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src</a:t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943125" y="2531875"/>
            <a:ext cx="6873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docs</a:t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1278475" y="2928150"/>
            <a:ext cx="11604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diagrams</a:t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1278475" y="3324425"/>
            <a:ext cx="11604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1278475" y="3686525"/>
            <a:ext cx="11604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homeworks</a:t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1630423" y="2083250"/>
            <a:ext cx="3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Source files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1630423" y="2479525"/>
            <a:ext cx="3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Documents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2529223" y="2875800"/>
            <a:ext cx="3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Compiled diagrams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2529223" y="3272075"/>
            <a:ext cx="3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Source code for </a:t>
            </a:r>
            <a:r>
              <a:rPr lang="en-GB">
                <a:solidFill>
                  <a:schemeClr val="dk2"/>
                </a:solidFill>
              </a:rPr>
              <a:t>diagrams (draw.io)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2529223" y="3634175"/>
            <a:ext cx="3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Homeworks (videos, presentations)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47" name="Google Shape;247;p31"/>
          <p:cNvCxnSpPr>
            <a:stCxn id="236" idx="1"/>
            <a:endCxn id="237" idx="1"/>
          </p:cNvCxnSpPr>
          <p:nvPr/>
        </p:nvCxnSpPr>
        <p:spPr>
          <a:xfrm>
            <a:off x="591175" y="1887075"/>
            <a:ext cx="351900" cy="396300"/>
          </a:xfrm>
          <a:prstGeom prst="bentConnector3">
            <a:avLst>
              <a:gd fmla="val -676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1"/>
          <p:cNvCxnSpPr>
            <a:stCxn id="236" idx="1"/>
            <a:endCxn id="238" idx="1"/>
          </p:cNvCxnSpPr>
          <p:nvPr/>
        </p:nvCxnSpPr>
        <p:spPr>
          <a:xfrm>
            <a:off x="591175" y="1887075"/>
            <a:ext cx="351900" cy="792600"/>
          </a:xfrm>
          <a:prstGeom prst="bentConnector3">
            <a:avLst>
              <a:gd fmla="val -676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>
            <a:stCxn id="238" idx="1"/>
            <a:endCxn id="239" idx="1"/>
          </p:cNvCxnSpPr>
          <p:nvPr/>
        </p:nvCxnSpPr>
        <p:spPr>
          <a:xfrm>
            <a:off x="943125" y="2679625"/>
            <a:ext cx="335400" cy="396300"/>
          </a:xfrm>
          <a:prstGeom prst="bentConnector3">
            <a:avLst>
              <a:gd fmla="val -70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>
            <a:stCxn id="238" idx="1"/>
            <a:endCxn id="240" idx="1"/>
          </p:cNvCxnSpPr>
          <p:nvPr/>
        </p:nvCxnSpPr>
        <p:spPr>
          <a:xfrm>
            <a:off x="943125" y="2679625"/>
            <a:ext cx="335400" cy="792600"/>
          </a:xfrm>
          <a:prstGeom prst="bentConnector3">
            <a:avLst>
              <a:gd fmla="val -70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>
            <a:stCxn id="238" idx="1"/>
            <a:endCxn id="241" idx="1"/>
          </p:cNvCxnSpPr>
          <p:nvPr/>
        </p:nvCxnSpPr>
        <p:spPr>
          <a:xfrm>
            <a:off x="943125" y="2679625"/>
            <a:ext cx="335400" cy="1154700"/>
          </a:xfrm>
          <a:prstGeom prst="bentConnector3">
            <a:avLst>
              <a:gd fmla="val -70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1"/>
          <p:cNvSpPr txBox="1"/>
          <p:nvPr/>
        </p:nvSpPr>
        <p:spPr>
          <a:xfrm>
            <a:off x="0" y="4841175"/>
            <a:ext cx="4571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B7B7B7"/>
                </a:solidFill>
              </a:rPr>
              <a:t>https://github.com/dr0p-table-users/asd/tree/dev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MLDev</a:t>
            </a:r>
            <a:r>
              <a:rPr lang="en-GB"/>
              <a:t> experiments web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A web application and a visual studio code extension for editing pipelines with auto-saving and automatic syntax and cohesion checking, embedded into the “MLOps Platform”.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500">
                <a:solidFill>
                  <a:schemeClr val="dk1"/>
                </a:solidFill>
              </a:rPr>
              <a:t>MLDev experiments configurations CRUD.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500">
                <a:solidFill>
                  <a:schemeClr val="dk1"/>
                </a:solidFill>
              </a:rPr>
              <a:t>Online editor with syntax highlighting, formatting.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500">
                <a:solidFill>
                  <a:schemeClr val="dk1"/>
                </a:solidFill>
              </a:rPr>
              <a:t>Real Time collaboration with b</a:t>
            </a:r>
            <a:r>
              <a:rPr lang="en-GB" sz="1500">
                <a:solidFill>
                  <a:schemeClr val="dk1"/>
                </a:solidFill>
              </a:rPr>
              <a:t>uilt-in git support system.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>
                <a:solidFill>
                  <a:schemeClr val="dk1"/>
                </a:solidFill>
              </a:rPr>
              <a:t>Experiments visualizer.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Team</a:t>
            </a:r>
            <a:r>
              <a:rPr lang="en-GB" sz="1500"/>
              <a:t>: Daniil Fedorov, Sergeev Ilya, Shtanov Andrey, </a:t>
            </a:r>
            <a:r>
              <a:rPr lang="en-GB" sz="1500" strike="sngStrike"/>
              <a:t>Daragan Daniil</a:t>
            </a:r>
            <a:endParaRPr sz="1500"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Project repo</a:t>
            </a:r>
            <a:r>
              <a:rPr b="1" lang="en-GB" sz="1500"/>
              <a:t>:</a:t>
            </a:r>
            <a:r>
              <a:rPr lang="en-GB" sz="1500"/>
              <a:t> </a:t>
            </a:r>
            <a:r>
              <a:rPr lang="en-GB" sz="1500" u="sng">
                <a:solidFill>
                  <a:schemeClr val="hlink"/>
                </a:solidFill>
                <a:hlinkClick r:id="rId4"/>
              </a:rPr>
              <a:t>https://github.com/dr0p-table-users/asd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This report:</a:t>
            </a:r>
            <a:r>
              <a:rPr lang="en-GB" sz="1500"/>
              <a:t> </a:t>
            </a:r>
            <a:r>
              <a:rPr lang="en-GB" sz="1500" u="sng">
                <a:solidFill>
                  <a:schemeClr val="hlink"/>
                </a:solidFill>
                <a:hlinkClick r:id="rId5"/>
              </a:rPr>
              <a:t>https://docs.google.com/presentation/d/1nZmJWSpytLEOG-2TrB37oQ8E7vVs-HiyGGWIwNoLjpE/edit#slide=id.gebdfeb45a5_0_0</a:t>
            </a:r>
            <a:endParaRPr sz="15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and roles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677025" y="2791575"/>
            <a:ext cx="1486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Sergeev Ilya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75" y="1180600"/>
            <a:ext cx="1448100" cy="14481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501825" y="3224475"/>
            <a:ext cx="1836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 sz="1400"/>
              <a:t>Architect (probably), full-stack developer</a:t>
            </a:r>
            <a:endParaRPr sz="1400"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3675450" y="2791575"/>
            <a:ext cx="1793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Fedorov Daniil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3653700" y="3224475"/>
            <a:ext cx="1836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 sz="1400"/>
              <a:t>Architect, system analyst (in the MLDev chat)</a:t>
            </a:r>
            <a:endParaRPr sz="1400"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6661275" y="2791575"/>
            <a:ext cx="2125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Shtanov Andrew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6805575" y="3224475"/>
            <a:ext cx="1836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 sz="1400"/>
              <a:t>Architect, ui developer, “Avatar” fan</a:t>
            </a:r>
            <a:endParaRPr sz="1400"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7950" y="11517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-79875" y="4274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Tg: @IlyaLayk </a:t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3072000" y="4274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Tg: @nullone01 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6144000" y="4274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Tg: @Dark_AndrewFOX</a:t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6">
            <a:alphaModFix/>
          </a:blip>
          <a:srcRect b="7089" l="0" r="0" t="4843"/>
          <a:stretch/>
        </p:blipFill>
        <p:spPr>
          <a:xfrm>
            <a:off x="6933100" y="1151773"/>
            <a:ext cx="1581539" cy="144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7625" y="1642891"/>
            <a:ext cx="954200" cy="52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3150" y="1764934"/>
            <a:ext cx="645501" cy="3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7025" y="1900151"/>
            <a:ext cx="399024" cy="2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Responsibility</a:t>
            </a:r>
            <a:r>
              <a:rPr lang="en-GB"/>
              <a:t> table</a:t>
            </a:r>
            <a:endParaRPr/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80" name="Google Shape;280;p33"/>
          <p:cNvGraphicFramePr/>
          <p:nvPr/>
        </p:nvGraphicFramePr>
        <p:xfrm>
          <a:off x="677900" y="139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{A66524F6-64F5-47ED-8396-9F370CE47718}</a:tableStyleId>
              </a:tblPr>
              <a:tblGrid>
                <a:gridCol w="752650"/>
                <a:gridCol w="858475"/>
                <a:gridCol w="984950"/>
                <a:gridCol w="865350"/>
                <a:gridCol w="865350"/>
                <a:gridCol w="865350"/>
                <a:gridCol w="865350"/>
                <a:gridCol w="865350"/>
                <a:gridCol w="865350"/>
              </a:tblGrid>
              <a:tr h="3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Description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Value proposition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Map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UI Prototype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 Case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Class diagram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DDD diagram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Detailed behaviour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Sergeev Ilya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Fedorov Daniil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Shtanov Andrew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Thank you for your attention !</a:t>
            </a:r>
            <a:endParaRPr i="1"/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246275" y="1152475"/>
            <a:ext cx="2325600" cy="3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Danil Danilich</a:t>
            </a:r>
            <a:r>
              <a:rPr b="1" lang="en-GB">
                <a:solidFill>
                  <a:schemeClr val="dk1"/>
                </a:solidFill>
              </a:rPr>
              <a:t> </a:t>
            </a:r>
            <a:br>
              <a:rPr b="1" lang="en-GB">
                <a:solidFill>
                  <a:schemeClr val="dk1"/>
                </a:solidFill>
              </a:rPr>
            </a:br>
            <a:r>
              <a:rPr b="1" i="1" lang="en-GB">
                <a:solidFill>
                  <a:schemeClr val="dk1"/>
                </a:solidFill>
              </a:rPr>
              <a:t>&lt;Data Analytic&gt;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blue T-shirt man who works as a </a:t>
            </a:r>
            <a:r>
              <a:rPr i="1" lang="en-GB">
                <a:solidFill>
                  <a:schemeClr val="dk1"/>
                </a:solidFill>
              </a:rPr>
              <a:t>Data Analyst</a:t>
            </a:r>
            <a:r>
              <a:rPr lang="en-GB">
                <a:solidFill>
                  <a:schemeClr val="dk1"/>
                </a:solidFill>
              </a:rPr>
              <a:t>. He is using MLDev experiment pipelines, but tired from lack of syntax highlighting, auto-completion and visualization.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Wiki page: https://en.wikipedia.org/wiki/Data_analysis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6592125" y="1152475"/>
            <a:ext cx="22401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Andrey Andreyich </a:t>
            </a:r>
            <a:br>
              <a:rPr b="1" lang="en-GB">
                <a:solidFill>
                  <a:schemeClr val="dk1"/>
                </a:solidFill>
              </a:rPr>
            </a:br>
            <a:r>
              <a:rPr b="1" i="1" lang="en-GB">
                <a:solidFill>
                  <a:schemeClr val="dk1"/>
                </a:solidFill>
              </a:rPr>
              <a:t>&lt;ML Ops Engineer&gt;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red T-shirt man who works as a </a:t>
            </a:r>
            <a:r>
              <a:rPr i="1" lang="en-GB">
                <a:solidFill>
                  <a:schemeClr val="dk1"/>
                </a:solidFill>
              </a:rPr>
              <a:t>MLOps Engineer</a:t>
            </a:r>
            <a:r>
              <a:rPr lang="en-GB">
                <a:solidFill>
                  <a:schemeClr val="dk1"/>
                </a:solidFill>
              </a:rPr>
              <a:t> with 100 clones of Daniil Daniilich. He is tired that all data analysts in his company run MLDev pipelines in their inconsistent environments leading to lots of errors.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Wiki page: https://en.wikipedia.org/wiki/MLOps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8" y="1198738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50" y="1028775"/>
            <a:ext cx="1701650" cy="25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799" y="1190400"/>
            <a:ext cx="1669749" cy="22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Value proposition canvas</a:t>
            </a:r>
            <a:r>
              <a:rPr lang="en-GB" sz="2600"/>
              <a:t>. Danil Danilich </a:t>
            </a:r>
            <a:r>
              <a:rPr i="1" lang="en-GB" sz="2600"/>
              <a:t>&lt;Data Analyst&gt;</a:t>
            </a:r>
            <a:endParaRPr i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80" name="Google Shape;80;p16"/>
          <p:cNvSpPr/>
          <p:nvPr/>
        </p:nvSpPr>
        <p:spPr>
          <a:xfrm>
            <a:off x="1727463" y="1136013"/>
            <a:ext cx="1840425" cy="1653013"/>
          </a:xfrm>
          <a:prstGeom prst="flowChartOffpageConnector">
            <a:avLst/>
          </a:prstGeom>
          <a:solidFill>
            <a:srgbClr val="D9EAD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958263" y="1623700"/>
            <a:ext cx="137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Web UI instead of CLI. Plugin for experiment.yaml for vscode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867350" y="1192600"/>
            <a:ext cx="15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Gain creators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 rot="7200016">
            <a:off x="2668830" y="2609155"/>
            <a:ext cx="1840419" cy="1876569"/>
          </a:xfrm>
          <a:prstGeom prst="flowChartOffpageConnector">
            <a:avLst/>
          </a:prstGeom>
          <a:solidFill>
            <a:srgbClr val="CFE2F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050275" y="3474350"/>
            <a:ext cx="137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MLDev experiments web application.</a:t>
            </a:r>
            <a:br>
              <a:rPr lang="en-GB" sz="900">
                <a:solidFill>
                  <a:schemeClr val="dk1"/>
                </a:solidFill>
              </a:rPr>
            </a:br>
            <a:r>
              <a:rPr lang="en-GB" sz="900">
                <a:solidFill>
                  <a:schemeClr val="dk1"/>
                </a:solidFill>
              </a:rPr>
              <a:t>Jenkins. Bash. Python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868463" y="2858750"/>
            <a:ext cx="156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Products &amp; Services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 rot="-7199975">
            <a:off x="781705" y="2609155"/>
            <a:ext cx="1840419" cy="1876569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045263" y="3522913"/>
            <a:ext cx="137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Use YAML text editor.</a:t>
            </a:r>
            <a:br>
              <a:rPr lang="en-GB" sz="900">
                <a:solidFill>
                  <a:schemeClr val="dk1"/>
                </a:solidFill>
              </a:rPr>
            </a:br>
            <a:r>
              <a:rPr lang="en-GB" sz="900">
                <a:solidFill>
                  <a:schemeClr val="dk1"/>
                </a:solidFill>
              </a:rPr>
              <a:t>Use Jenkins with bash scripts.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863463" y="2907325"/>
            <a:ext cx="15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Pain Relievers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355950" y="1385800"/>
            <a:ext cx="2620800" cy="93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Gains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355950" y="1721850"/>
            <a:ext cx="264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Wants to use preconfigured automated data pipelines for everyday work without writing bash scripts 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355950" y="2569950"/>
            <a:ext cx="2620700" cy="936350"/>
          </a:xfrm>
          <a:prstGeom prst="flowChartProcess">
            <a:avLst/>
          </a:prstGeom>
          <a:solidFill>
            <a:srgbClr val="CFE2F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Jobs To Be Done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355950" y="2906000"/>
            <a:ext cx="264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Wants to use an automated data pipelines from MLDev via web interface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332825" y="3754100"/>
            <a:ext cx="2620700" cy="936350"/>
          </a:xfrm>
          <a:prstGeom prst="flowChartProcess">
            <a:avLst/>
          </a:prstGeom>
          <a:solidFill>
            <a:srgbClr val="F4CC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Pains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332825" y="4090150"/>
            <a:ext cx="264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No mldev yaml syntax highlighting, autocompletion. No UI visualization of pipelines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Value proposition canvas</a:t>
            </a:r>
            <a:r>
              <a:rPr lang="en-GB" sz="2200"/>
              <a:t>. Andrey Andreyich </a:t>
            </a:r>
            <a:r>
              <a:rPr i="1" lang="en-GB" sz="2200"/>
              <a:t>&lt;ML Ops Engineer&gt;</a:t>
            </a:r>
            <a:endParaRPr i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727463" y="1136013"/>
            <a:ext cx="1840425" cy="1653013"/>
          </a:xfrm>
          <a:prstGeom prst="flowChartOffpageConnector">
            <a:avLst/>
          </a:prstGeom>
          <a:solidFill>
            <a:srgbClr val="D9EAD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958263" y="1623700"/>
            <a:ext cx="137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Web UI available for anyone with a browser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867350" y="1192600"/>
            <a:ext cx="15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Gain creators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 rot="7200016">
            <a:off x="2668830" y="2609155"/>
            <a:ext cx="1840419" cy="1876569"/>
          </a:xfrm>
          <a:prstGeom prst="flowChartOffpageConnector">
            <a:avLst/>
          </a:prstGeom>
          <a:solidFill>
            <a:srgbClr val="CFE2F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050275" y="3474350"/>
            <a:ext cx="137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MLDev experiments web application.</a:t>
            </a:r>
            <a:br>
              <a:rPr lang="en-GB" sz="900">
                <a:solidFill>
                  <a:schemeClr val="dk1"/>
                </a:solidFill>
              </a:rPr>
            </a:br>
            <a:r>
              <a:rPr lang="en-GB" sz="900">
                <a:solidFill>
                  <a:schemeClr val="dk1"/>
                </a:solidFill>
              </a:rPr>
              <a:t>Jenkins. Bash. Python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868463" y="2858750"/>
            <a:ext cx="156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Products &amp; Services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 rot="-7199975">
            <a:off x="781705" y="2609155"/>
            <a:ext cx="1840419" cy="1876569"/>
          </a:xfrm>
          <a:prstGeom prst="flowChartOffpageConnector">
            <a:avLst/>
          </a:prstGeom>
          <a:solidFill>
            <a:srgbClr val="F4CC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045263" y="3522913"/>
            <a:ext cx="137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Use RDP..</a:t>
            </a:r>
            <a:br>
              <a:rPr lang="en-GB" sz="900">
                <a:solidFill>
                  <a:schemeClr val="dk1"/>
                </a:solidFill>
              </a:rPr>
            </a:br>
            <a:r>
              <a:rPr lang="en-GB" sz="900">
                <a:solidFill>
                  <a:schemeClr val="dk1"/>
                </a:solidFill>
              </a:rPr>
              <a:t>Use Jenkins. Use bash/python scripts.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863463" y="2907325"/>
            <a:ext cx="15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Pain Relievers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355950" y="1380400"/>
            <a:ext cx="2620700" cy="93635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Gains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355950" y="1716450"/>
            <a:ext cx="264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Wants to configure 1 environment instead of 100 ones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368300" y="2564550"/>
            <a:ext cx="2620700" cy="936350"/>
          </a:xfrm>
          <a:prstGeom prst="flowChartProcess">
            <a:avLst/>
          </a:prstGeom>
          <a:solidFill>
            <a:srgbClr val="CFE2F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Jobs To Be Done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355950" y="2901925"/>
            <a:ext cx="264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Wants to use a web interface with MLDev infrastructure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332825" y="3748700"/>
            <a:ext cx="2620700" cy="936350"/>
          </a:xfrm>
          <a:prstGeom prst="flowChartProcess">
            <a:avLst/>
          </a:prstGeom>
          <a:solidFill>
            <a:srgbClr val="F4CC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Pains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332825" y="4084750"/>
            <a:ext cx="264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Data Analytics get lots of errors due to their environments. Deployment is not possible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PROTOTYPE USER INTERFACES (</a:t>
            </a:r>
            <a:r>
              <a:rPr lang="en-GB">
                <a:latin typeface="Impact"/>
                <a:ea typeface="Impact"/>
                <a:cs typeface="Impact"/>
                <a:sym typeface="Impact"/>
              </a:rPr>
              <a:t>WIREFRAMES</a:t>
            </a:r>
            <a:r>
              <a:rPr lang="en-GB">
                <a:latin typeface="Impact"/>
                <a:ea typeface="Impact"/>
                <a:cs typeface="Impact"/>
                <a:sym typeface="Impact"/>
              </a:rPr>
              <a:t>)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499050" y="4743300"/>
            <a:ext cx="81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https://www.figma.com/design/1fi6rkeEC7icfPnvFAQpEE/ASD?node-id=0-1&amp;t=zpN2xAhtU3kZGSI4-1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263" y="670450"/>
            <a:ext cx="3169924" cy="18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012" y="668713"/>
            <a:ext cx="3169925" cy="186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1015" y="2790987"/>
            <a:ext cx="3169925" cy="187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8263" y="2790975"/>
            <a:ext cx="3189018" cy="187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/>
          <p:nvPr/>
        </p:nvCxnSpPr>
        <p:spPr>
          <a:xfrm>
            <a:off x="2072650" y="1356350"/>
            <a:ext cx="0" cy="142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3063250" y="1485900"/>
            <a:ext cx="1803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 rot="10800000">
            <a:off x="4332875" y="831000"/>
            <a:ext cx="596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7074675" y="890375"/>
            <a:ext cx="0" cy="189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/>
          <p:nvPr/>
        </p:nvCxnSpPr>
        <p:spPr>
          <a:xfrm rot="10800000">
            <a:off x="4347275" y="2948500"/>
            <a:ext cx="596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/>
          <p:nvPr/>
        </p:nvCxnSpPr>
        <p:spPr>
          <a:xfrm rot="10800000">
            <a:off x="2882175" y="2535899"/>
            <a:ext cx="9600" cy="192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8"/>
          <p:cNvSpPr txBox="1"/>
          <p:nvPr/>
        </p:nvSpPr>
        <p:spPr>
          <a:xfrm>
            <a:off x="1158275" y="383650"/>
            <a:ext cx="9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Root page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4867150" y="383650"/>
            <a:ext cx="16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Pipeline editor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861000" y="2506125"/>
            <a:ext cx="20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Experiment Visualizer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158275" y="2506125"/>
            <a:ext cx="20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Repository Selector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625" y="572710"/>
            <a:ext cx="5028600" cy="420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 MAP</a:t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286450" y="4869900"/>
            <a:ext cx="4571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B7B7B7"/>
                </a:solidFill>
              </a:rPr>
              <a:t>https://app.holst.so/share/b/fc46cf03-4f34-4eee-96be-1032391d0cd0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044" y="985450"/>
            <a:ext cx="3841904" cy="403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analysis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152475"/>
            <a:ext cx="8520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Web-Editor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1"/>
          <p:cNvGraphicFramePr/>
          <p:nvPr/>
        </p:nvGraphicFramePr>
        <p:xfrm>
          <a:off x="1706400" y="170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{80328948-7BDE-4CCA-8393-FD922BEF1EFB}</a:tableStyleId>
              </a:tblPr>
              <a:tblGrid>
                <a:gridCol w="2865600"/>
                <a:gridCol w="2865600"/>
              </a:tblGrid>
              <a:tr h="31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Responsibility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Colleague (other class)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Store pipeline (Know)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Pipeline Repository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0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Create pipeline (Do)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Pipeline Repository, Authorization system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0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View pipeline (Interact)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Pipeline Repository, Authorization system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0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Edit pipeline (Do)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Pipeline Repository, Authorization system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Check Code (Interact)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Syntax Analyzer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Visualize Experiment (Do)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Pipeline Repository, </a:t>
                      </a:r>
                      <a:r>
                        <a:rPr lang="en-GB" sz="1200"/>
                        <a:t>Visualizer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Call CI/CD Ops (Interact)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Pipeline Repository, MLDev Builder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