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d7f400b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d7f400b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d7f400b58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d7f400b58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d7f400b58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d7f400b58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d7f400b58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d7f400b58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d7f400b58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d7f400b58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d7f400b58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d7f400b58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d7f400b5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d7f400b5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d7f400b5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d7f400b5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3963029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3963029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7127c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7127c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7127c7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7127c7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d7f400b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d7f400b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d7f400b58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d7f400b58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d7f400b58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d7f400b58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d7f400b5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d7f400b5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d7f400b5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d7f400b5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dr0p-table-users/asd" TargetMode="External"/><Relationship Id="rId4" Type="http://schemas.openxmlformats.org/officeDocument/2006/relationships/hyperlink" Target="https://docs.google.com/presentation/d/16DIU3XuwnD1nDst31tdB4Pb0BHU_DQir1NVBh-NM-tc/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Web-editor for reproducible pipelines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 data model (</a:t>
            </a:r>
            <a:r>
              <a:rPr lang="en-GB"/>
              <a:t>Project file system &amp; Web-Editor)</a:t>
            </a:r>
            <a:endParaRPr sz="2100"/>
          </a:p>
        </p:txBody>
      </p:sp>
      <p:pic>
        <p:nvPicPr>
          <p:cNvPr id="115" name="Google Shape;115;p22"/>
          <p:cNvPicPr preferRelativeResize="0"/>
          <p:nvPr/>
        </p:nvPicPr>
        <p:blipFill>
          <a:blip r:embed="rId3">
            <a:alphaModFix/>
          </a:blip>
          <a:stretch>
            <a:fillRect/>
          </a:stretch>
        </p:blipFill>
        <p:spPr>
          <a:xfrm>
            <a:off x="2489173" y="1320398"/>
            <a:ext cx="4165650" cy="250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API. Web Editor</a:t>
            </a:r>
            <a:endParaRPr/>
          </a:p>
        </p:txBody>
      </p:sp>
      <p:pic>
        <p:nvPicPr>
          <p:cNvPr id="121" name="Google Shape;121;p23"/>
          <p:cNvPicPr preferRelativeResize="0"/>
          <p:nvPr/>
        </p:nvPicPr>
        <p:blipFill>
          <a:blip r:embed="rId3">
            <a:alphaModFix/>
          </a:blip>
          <a:stretch>
            <a:fillRect/>
          </a:stretch>
        </p:blipFill>
        <p:spPr>
          <a:xfrm>
            <a:off x="152400" y="1170125"/>
            <a:ext cx="8839204" cy="37549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API. Syntax Analyzer</a:t>
            </a:r>
            <a:endParaRPr/>
          </a:p>
        </p:txBody>
      </p:sp>
      <p:pic>
        <p:nvPicPr>
          <p:cNvPr id="127" name="Google Shape;127;p24"/>
          <p:cNvPicPr preferRelativeResize="0"/>
          <p:nvPr/>
        </p:nvPicPr>
        <p:blipFill>
          <a:blip r:embed="rId3">
            <a:alphaModFix/>
          </a:blip>
          <a:stretch>
            <a:fillRect/>
          </a:stretch>
        </p:blipFill>
        <p:spPr>
          <a:xfrm>
            <a:off x="152400" y="1170125"/>
            <a:ext cx="8839204" cy="381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API. Experiment Structure Parser</a:t>
            </a:r>
            <a:endParaRPr/>
          </a:p>
        </p:txBody>
      </p:sp>
      <p:pic>
        <p:nvPicPr>
          <p:cNvPr id="133" name="Google Shape;133;p25"/>
          <p:cNvPicPr preferRelativeResize="0"/>
          <p:nvPr/>
        </p:nvPicPr>
        <p:blipFill>
          <a:blip r:embed="rId3">
            <a:alphaModFix/>
          </a:blip>
          <a:stretch>
            <a:fillRect/>
          </a:stretch>
        </p:blipFill>
        <p:spPr>
          <a:xfrm>
            <a:off x="152400" y="1170125"/>
            <a:ext cx="8839204" cy="37808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API. Project File System</a:t>
            </a:r>
            <a:endParaRPr/>
          </a:p>
        </p:txBody>
      </p:sp>
      <p:pic>
        <p:nvPicPr>
          <p:cNvPr id="139" name="Google Shape;139;p26"/>
          <p:cNvPicPr preferRelativeResize="0"/>
          <p:nvPr/>
        </p:nvPicPr>
        <p:blipFill>
          <a:blip r:embed="rId3">
            <a:alphaModFix/>
          </a:blip>
          <a:stretch>
            <a:fillRect/>
          </a:stretch>
        </p:blipFill>
        <p:spPr>
          <a:xfrm>
            <a:off x="152400" y="1170125"/>
            <a:ext cx="8839204" cy="37765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API. Experiment Visualizer</a:t>
            </a:r>
            <a:endParaRPr/>
          </a:p>
        </p:txBody>
      </p:sp>
      <p:pic>
        <p:nvPicPr>
          <p:cNvPr id="145" name="Google Shape;145;p27"/>
          <p:cNvPicPr preferRelativeResize="0"/>
          <p:nvPr/>
        </p:nvPicPr>
        <p:blipFill>
          <a:blip r:embed="rId3">
            <a:alphaModFix/>
          </a:blip>
          <a:stretch>
            <a:fillRect/>
          </a:stretch>
        </p:blipFill>
        <p:spPr>
          <a:xfrm>
            <a:off x="152400" y="1170125"/>
            <a:ext cx="8822277"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file system physical schema</a:t>
            </a:r>
            <a:endParaRPr/>
          </a:p>
        </p:txBody>
      </p:sp>
      <p:sp>
        <p:nvSpPr>
          <p:cNvPr id="151" name="Google Shape;151;p28"/>
          <p:cNvSpPr txBox="1"/>
          <p:nvPr/>
        </p:nvSpPr>
        <p:spPr>
          <a:xfrm>
            <a:off x="428625" y="1188450"/>
            <a:ext cx="7949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The service will be using either:</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GB" sz="1800">
                <a:solidFill>
                  <a:schemeClr val="dk1"/>
                </a:solidFill>
              </a:rPr>
              <a:t>VS Code API, being a proxy to the local file system</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GB" sz="1800">
                <a:solidFill>
                  <a:schemeClr val="dk1"/>
                </a:solidFill>
              </a:rPr>
              <a:t>Or a remote file storage API, serving a remote file system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Hence the data stored in a file system (non-relational, graph database).</a:t>
            </a:r>
            <a:endParaRPr sz="1800">
              <a:solidFill>
                <a:schemeClr val="dk1"/>
              </a:solidFill>
            </a:endParaRPr>
          </a:p>
          <a:p>
            <a:pPr indent="0" lvl="0" marL="0" rtl="0" algn="l">
              <a:spcBef>
                <a:spcPts val="0"/>
              </a:spcBef>
              <a:spcAft>
                <a:spcPts val="0"/>
              </a:spcAft>
              <a:buNone/>
            </a:pPr>
            <a:r>
              <a:rPr lang="en-GB" sz="1800">
                <a:solidFill>
                  <a:schemeClr val="dk1"/>
                </a:solidFill>
              </a:rPr>
              <a:t>The files may be indexed using inodes and other OS capabilities.</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microservices physical schema</a:t>
            </a:r>
            <a:endParaRPr/>
          </a:p>
        </p:txBody>
      </p:sp>
      <p:sp>
        <p:nvSpPr>
          <p:cNvPr id="157" name="Google Shape;157;p29"/>
          <p:cNvSpPr txBox="1"/>
          <p:nvPr/>
        </p:nvSpPr>
        <p:spPr>
          <a:xfrm>
            <a:off x="428625" y="1188450"/>
            <a:ext cx="7949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Considering the services running in a client environment (browser or vs code), there are no requirements for data persistence besides the contents of an experiment file, written in the editor. In that case file contents will be stored using the “localStorage” in a (non relational) format, where the key will be file’s path. The “localStorage” API’s limitations provided by browsers are sufficient for the task of saving code.</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work</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GB">
                <a:solidFill>
                  <a:schemeClr val="dk1"/>
                </a:solidFill>
              </a:rPr>
              <a:t>Sergeev Ilya: Project file system and Web-Editor</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Andrew: Experiment Visualizer</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Daniil: Syntax Analyzer and Experiment Structure Parser</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ph idx="1" type="body"/>
          </p:nvPr>
        </p:nvSpPr>
        <p:spPr>
          <a:xfrm>
            <a:off x="311700" y="1152475"/>
            <a:ext cx="8520600" cy="3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solidFill>
                  <a:schemeClr val="dk1"/>
                </a:solidFill>
              </a:rPr>
              <a:t>A web application and a visual studio code extension for editing pipelines with auto-saving and automatic syntax and cohesion checking, embedded into the “MLOps Platform”.</a:t>
            </a:r>
            <a:endParaRPr sz="1300">
              <a:solidFill>
                <a:schemeClr val="dk1"/>
              </a:solidFill>
            </a:endParaRPr>
          </a:p>
          <a:p>
            <a:pPr indent="-311150" lvl="0" marL="457200" rtl="0" algn="l">
              <a:spcBef>
                <a:spcPts val="1200"/>
              </a:spcBef>
              <a:spcAft>
                <a:spcPts val="0"/>
              </a:spcAft>
              <a:buClr>
                <a:schemeClr val="dk1"/>
              </a:buClr>
              <a:buSzPts val="1300"/>
              <a:buAutoNum type="arabicPeriod"/>
            </a:pPr>
            <a:r>
              <a:rPr lang="en-GB" sz="1300">
                <a:solidFill>
                  <a:schemeClr val="dk1"/>
                </a:solidFill>
              </a:rPr>
              <a:t>MLDev experiments configurations CRUD.</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GB" sz="1300">
                <a:solidFill>
                  <a:schemeClr val="dk1"/>
                </a:solidFill>
              </a:rPr>
              <a:t>Online editor with syntax highlighting, formatting.</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GB" sz="1300">
                <a:solidFill>
                  <a:schemeClr val="dk1"/>
                </a:solidFill>
              </a:rPr>
              <a:t>Real Time collaboration with built-in git support system.</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GB" sz="1300">
                <a:solidFill>
                  <a:schemeClr val="dk1"/>
                </a:solidFill>
              </a:rPr>
              <a:t>Experiments visualizer.</a:t>
            </a:r>
            <a:endParaRPr sz="1600"/>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GB"/>
              <a:t>Team: </a:t>
            </a:r>
            <a:r>
              <a:rPr b="1" lang="en-GB"/>
              <a:t>Daniil Fedorov</a:t>
            </a:r>
            <a:r>
              <a:rPr lang="en-GB"/>
              <a:t> (Architect, system analyst), </a:t>
            </a:r>
            <a:r>
              <a:rPr b="1" lang="en-GB"/>
              <a:t>Sergeev Ilya</a:t>
            </a:r>
            <a:r>
              <a:rPr lang="en-GB"/>
              <a:t> (Architect, full-stack developer), </a:t>
            </a:r>
            <a:r>
              <a:rPr b="1" lang="en-GB"/>
              <a:t>Shtanov Andrey</a:t>
            </a:r>
            <a:r>
              <a:rPr lang="en-GB"/>
              <a:t> (Architect, UI-developer)</a:t>
            </a:r>
            <a:endParaRPr/>
          </a:p>
          <a:p>
            <a:pPr indent="0" lvl="0" marL="0" rtl="0" algn="l">
              <a:spcBef>
                <a:spcPts val="1200"/>
              </a:spcBef>
              <a:spcAft>
                <a:spcPts val="0"/>
              </a:spcAft>
              <a:buClr>
                <a:schemeClr val="dk1"/>
              </a:buClr>
              <a:buSzPts val="1100"/>
              <a:buFont typeface="Arial"/>
              <a:buNone/>
            </a:pPr>
            <a:r>
              <a:rPr lang="en-GB"/>
              <a:t>Repo:</a:t>
            </a:r>
            <a:r>
              <a:rPr lang="en-GB" sz="1500"/>
              <a:t> </a:t>
            </a:r>
            <a:r>
              <a:rPr lang="en-GB" sz="1100" u="sng">
                <a:solidFill>
                  <a:schemeClr val="accent5"/>
                </a:solidFill>
                <a:hlinkClick r:id="rId3">
                  <a:extLst>
                    <a:ext uri="{A12FA001-AC4F-418D-AE19-62706E023703}">
                      <ahyp:hlinkClr val="tx"/>
                    </a:ext>
                  </a:extLst>
                </a:hlinkClick>
              </a:rPr>
              <a:t>https://github.com/dr0p-table-users/asd</a:t>
            </a:r>
            <a:endParaRPr sz="1400"/>
          </a:p>
          <a:p>
            <a:pPr indent="0" lvl="0" marL="0" rtl="0" algn="l">
              <a:spcBef>
                <a:spcPts val="1200"/>
              </a:spcBef>
              <a:spcAft>
                <a:spcPts val="1200"/>
              </a:spcAft>
              <a:buNone/>
            </a:pPr>
            <a:r>
              <a:rPr lang="en-GB"/>
              <a:t>Report: </a:t>
            </a:r>
            <a:r>
              <a:rPr lang="en-GB" sz="1100" u="sng">
                <a:solidFill>
                  <a:schemeClr val="hlink"/>
                </a:solidFill>
                <a:hlinkClick r:id="rId4"/>
              </a:rPr>
              <a:t>https://docs.google.com/presentation/d/16DIU3XuwnD1nDst31tdB4Pb0BHU_DQir1NVBh-NM-tc/edit?usp=sharing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4302025" y="54987"/>
            <a:ext cx="4787775" cy="5033523"/>
          </a:xfrm>
          <a:prstGeom prst="rect">
            <a:avLst/>
          </a:prstGeom>
          <a:noFill/>
          <a:ln>
            <a:noFill/>
          </a:ln>
        </p:spPr>
      </p:pic>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 or event flow</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(take from the previous task)</a:t>
            </a:r>
            <a:endParaRPr/>
          </a:p>
          <a:p>
            <a:pPr indent="0" lvl="0" marL="0" rtl="0" algn="l">
              <a:spcBef>
                <a:spcPts val="1200"/>
              </a:spcBef>
              <a:spcAft>
                <a:spcPts val="0"/>
              </a:spcAft>
              <a:buNone/>
            </a:pPr>
            <a:r>
              <a:rPr lang="en-GB"/>
              <a:t>Show main scenarios or the event flow on a diagram</a:t>
            </a:r>
            <a:endParaRPr/>
          </a:p>
          <a:p>
            <a:pPr indent="0" lvl="0" marL="0" rtl="0" algn="l">
              <a:spcBef>
                <a:spcPts val="1200"/>
              </a:spcBef>
              <a:spcAft>
                <a:spcPts val="1200"/>
              </a:spcAft>
              <a:buNone/>
            </a:pPr>
            <a:r>
              <a:rPr lang="en-GB"/>
              <a:t>Provide a link to structured textual use case scenarios in your project repo.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a:t>
            </a:r>
            <a:r>
              <a:rPr lang="en-GB"/>
              <a:t> data model (class/ER diagram)</a:t>
            </a:r>
            <a:endParaRPr/>
          </a:p>
        </p:txBody>
      </p:sp>
      <p:sp>
        <p:nvSpPr>
          <p:cNvPr id="74" name="Google Shape;74;p16"/>
          <p:cNvSpPr txBox="1"/>
          <p:nvPr>
            <p:ph idx="1" type="body"/>
          </p:nvPr>
        </p:nvSpPr>
        <p:spPr>
          <a:xfrm>
            <a:off x="311700" y="1152475"/>
            <a:ext cx="32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the previous task)</a:t>
            </a:r>
            <a:endParaRPr/>
          </a:p>
          <a:p>
            <a:pPr indent="0" lvl="0" marL="0" rtl="0" algn="l">
              <a:spcBef>
                <a:spcPts val="1200"/>
              </a:spcBef>
              <a:spcAft>
                <a:spcPts val="0"/>
              </a:spcAft>
              <a:buNone/>
            </a:pPr>
            <a:r>
              <a:rPr b="1" lang="en-GB"/>
              <a:t>&lt;for each microservice separately&gt;</a:t>
            </a:r>
            <a:endParaRPr b="1"/>
          </a:p>
          <a:p>
            <a:pPr indent="0" lvl="0" marL="0" rtl="0" algn="l">
              <a:spcBef>
                <a:spcPts val="1200"/>
              </a:spcBef>
              <a:spcAft>
                <a:spcPts val="1200"/>
              </a:spcAft>
              <a:buNone/>
            </a:pPr>
            <a:r>
              <a:t/>
            </a:r>
            <a:endParaRPr/>
          </a:p>
        </p:txBody>
      </p:sp>
      <p:pic>
        <p:nvPicPr>
          <p:cNvPr id="75" name="Google Shape;75;p16"/>
          <p:cNvPicPr preferRelativeResize="0"/>
          <p:nvPr/>
        </p:nvPicPr>
        <p:blipFill rotWithShape="1">
          <a:blip r:embed="rId3">
            <a:alphaModFix/>
          </a:blip>
          <a:srcRect b="0" l="34730" r="0" t="38994"/>
          <a:stretch/>
        </p:blipFill>
        <p:spPr>
          <a:xfrm>
            <a:off x="4302425" y="1331700"/>
            <a:ext cx="3483074" cy="1601725"/>
          </a:xfrm>
          <a:prstGeom prst="rect">
            <a:avLst/>
          </a:prstGeom>
          <a:noFill/>
          <a:ln>
            <a:noFill/>
          </a:ln>
        </p:spPr>
      </p:pic>
      <p:pic>
        <p:nvPicPr>
          <p:cNvPr id="76" name="Google Shape;76;p16"/>
          <p:cNvPicPr preferRelativeResize="0"/>
          <p:nvPr/>
        </p:nvPicPr>
        <p:blipFill rotWithShape="1">
          <a:blip r:embed="rId4">
            <a:alphaModFix/>
          </a:blip>
          <a:srcRect b="0" l="1185" r="0" t="0"/>
          <a:stretch/>
        </p:blipFill>
        <p:spPr>
          <a:xfrm>
            <a:off x="311700" y="2757200"/>
            <a:ext cx="3833724" cy="22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 Diagram (</a:t>
            </a:r>
            <a:r>
              <a:rPr lang="en-GB"/>
              <a:t>Experiment Structure Parser</a:t>
            </a:r>
            <a:r>
              <a:rPr lang="en-GB"/>
              <a:t>)</a:t>
            </a:r>
            <a:endParaRPr/>
          </a:p>
        </p:txBody>
      </p:sp>
      <p:pic>
        <p:nvPicPr>
          <p:cNvPr id="82" name="Google Shape;82;p17"/>
          <p:cNvPicPr preferRelativeResize="0"/>
          <p:nvPr/>
        </p:nvPicPr>
        <p:blipFill>
          <a:blip r:embed="rId3">
            <a:alphaModFix/>
          </a:blip>
          <a:stretch>
            <a:fillRect/>
          </a:stretch>
        </p:blipFill>
        <p:spPr>
          <a:xfrm>
            <a:off x="1775225" y="1017725"/>
            <a:ext cx="5593539" cy="38209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 Diagram (Syntax Analyzer)</a:t>
            </a:r>
            <a:endParaRPr/>
          </a:p>
        </p:txBody>
      </p:sp>
      <p:pic>
        <p:nvPicPr>
          <p:cNvPr id="88" name="Google Shape;88;p18"/>
          <p:cNvPicPr preferRelativeResize="0"/>
          <p:nvPr/>
        </p:nvPicPr>
        <p:blipFill>
          <a:blip r:embed="rId3">
            <a:alphaModFix/>
          </a:blip>
          <a:stretch>
            <a:fillRect/>
          </a:stretch>
        </p:blipFill>
        <p:spPr>
          <a:xfrm>
            <a:off x="998775" y="1017725"/>
            <a:ext cx="714644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 data model (Visualizer)</a:t>
            </a:r>
            <a:endParaRPr/>
          </a:p>
        </p:txBody>
      </p:sp>
      <p:pic>
        <p:nvPicPr>
          <p:cNvPr id="94" name="Google Shape;94;p19"/>
          <p:cNvPicPr preferRelativeResize="0"/>
          <p:nvPr/>
        </p:nvPicPr>
        <p:blipFill>
          <a:blip r:embed="rId3">
            <a:alphaModFix/>
          </a:blip>
          <a:stretch>
            <a:fillRect/>
          </a:stretch>
        </p:blipFill>
        <p:spPr>
          <a:xfrm>
            <a:off x="2858350" y="1017725"/>
            <a:ext cx="3427309"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 data model (Experiment Structure Parser)</a:t>
            </a:r>
            <a:endParaRPr/>
          </a:p>
        </p:txBody>
      </p:sp>
      <p:pic>
        <p:nvPicPr>
          <p:cNvPr id="100" name="Google Shape;100;p20"/>
          <p:cNvPicPr preferRelativeResize="0"/>
          <p:nvPr/>
        </p:nvPicPr>
        <p:blipFill>
          <a:blip r:embed="rId3">
            <a:alphaModFix/>
          </a:blip>
          <a:stretch>
            <a:fillRect/>
          </a:stretch>
        </p:blipFill>
        <p:spPr>
          <a:xfrm>
            <a:off x="2635988" y="1142300"/>
            <a:ext cx="3872020" cy="3820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Logical data model (Syntax Analyzer)</a:t>
            </a:r>
            <a:endParaRPr/>
          </a:p>
        </p:txBody>
      </p:sp>
      <p:sp>
        <p:nvSpPr>
          <p:cNvPr id="106" name="Google Shape;106;p21"/>
          <p:cNvSpPr txBox="1"/>
          <p:nvPr/>
        </p:nvSpPr>
        <p:spPr>
          <a:xfrm>
            <a:off x="1405513" y="4485525"/>
            <a:ext cx="169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Class diagram</a:t>
            </a:r>
            <a:endParaRPr sz="1800">
              <a:solidFill>
                <a:schemeClr val="dk2"/>
              </a:solidFill>
            </a:endParaRPr>
          </a:p>
        </p:txBody>
      </p:sp>
      <p:sp>
        <p:nvSpPr>
          <p:cNvPr id="107" name="Google Shape;107;p21"/>
          <p:cNvSpPr txBox="1"/>
          <p:nvPr/>
        </p:nvSpPr>
        <p:spPr>
          <a:xfrm>
            <a:off x="5870063" y="4485525"/>
            <a:ext cx="169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ER </a:t>
            </a:r>
            <a:r>
              <a:rPr lang="en-GB" sz="1800">
                <a:solidFill>
                  <a:schemeClr val="dk2"/>
                </a:solidFill>
              </a:rPr>
              <a:t>diagram</a:t>
            </a:r>
            <a:endParaRPr sz="1800">
              <a:solidFill>
                <a:schemeClr val="dk2"/>
              </a:solidFill>
            </a:endParaRPr>
          </a:p>
        </p:txBody>
      </p:sp>
      <p:pic>
        <p:nvPicPr>
          <p:cNvPr id="108" name="Google Shape;108;p21"/>
          <p:cNvPicPr preferRelativeResize="0"/>
          <p:nvPr/>
        </p:nvPicPr>
        <p:blipFill>
          <a:blip r:embed="rId3">
            <a:alphaModFix/>
          </a:blip>
          <a:stretch>
            <a:fillRect/>
          </a:stretch>
        </p:blipFill>
        <p:spPr>
          <a:xfrm>
            <a:off x="311700" y="2091511"/>
            <a:ext cx="3601449" cy="1320225"/>
          </a:xfrm>
          <a:prstGeom prst="rect">
            <a:avLst/>
          </a:prstGeom>
          <a:noFill/>
          <a:ln>
            <a:noFill/>
          </a:ln>
        </p:spPr>
      </p:pic>
      <p:pic>
        <p:nvPicPr>
          <p:cNvPr id="109" name="Google Shape;109;p21"/>
          <p:cNvPicPr preferRelativeResize="0"/>
          <p:nvPr/>
        </p:nvPicPr>
        <p:blipFill>
          <a:blip r:embed="rId4">
            <a:alphaModFix/>
          </a:blip>
          <a:stretch>
            <a:fillRect/>
          </a:stretch>
        </p:blipFill>
        <p:spPr>
          <a:xfrm>
            <a:off x="4074799" y="1633163"/>
            <a:ext cx="4926054" cy="22369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