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bdfeb45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bdfeb45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dfeb45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dfeb45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3fb14b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3fb14b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3fb14bc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3fb14bc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dfeb45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dfeb45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bdfeb45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bdfeb45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r0p-table-users/asd" TargetMode="External"/><Relationship Id="rId4" Type="http://schemas.openxmlformats.org/officeDocument/2006/relationships/hyperlink" Target="https://docs.google.com/presentation/d/1nZmJWSpytLEOG-2TrB37oQ8E7vVs-HiyGGWIwNoLjpE/edit#slide=id.gebdfeb45a5_0_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MLOps Web-Editor</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
            </a:r>
            <a:r>
              <a:rPr lang="en-GB"/>
              <a:t>aniil Fedorov, Sergeev Ilya, Shtanov Andrey, Daragan Daniil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MLDev experiments web application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8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 web-editor for pipelines with auto-saving and automatic syntax and cohesion checking, embedded into the “MLOps Platform”.</a:t>
            </a:r>
            <a:endParaRPr sz="1500"/>
          </a:p>
          <a:p>
            <a:pPr indent="-279400" lvl="0" marL="457200" rtl="0" algn="l">
              <a:spcBef>
                <a:spcPts val="1200"/>
              </a:spcBef>
              <a:spcAft>
                <a:spcPts val="0"/>
              </a:spcAft>
              <a:buClr>
                <a:schemeClr val="dk1"/>
              </a:buClr>
              <a:buSzPts val="800"/>
              <a:buAutoNum type="arabicPeriod"/>
            </a:pPr>
            <a:r>
              <a:rPr lang="en-GB" sz="1500"/>
              <a:t>MLDev experiments pipelines configurations CRUD.</a:t>
            </a:r>
            <a:endParaRPr sz="1500"/>
          </a:p>
          <a:p>
            <a:pPr indent="-279400" lvl="0" marL="457200" rtl="0" algn="l">
              <a:spcBef>
                <a:spcPts val="0"/>
              </a:spcBef>
              <a:spcAft>
                <a:spcPts val="0"/>
              </a:spcAft>
              <a:buClr>
                <a:schemeClr val="dk1"/>
              </a:buClr>
              <a:buSzPts val="800"/>
              <a:buAutoNum type="arabicPeriod"/>
            </a:pPr>
            <a:r>
              <a:rPr lang="en-GB" sz="1500"/>
              <a:t>Online editor with syntax highlighting, formatting.</a:t>
            </a:r>
            <a:endParaRPr sz="1500"/>
          </a:p>
          <a:p>
            <a:pPr indent="-279400" lvl="0" marL="457200" rtl="0" algn="l">
              <a:spcBef>
                <a:spcPts val="0"/>
              </a:spcBef>
              <a:spcAft>
                <a:spcPts val="0"/>
              </a:spcAft>
              <a:buClr>
                <a:schemeClr val="dk1"/>
              </a:buClr>
              <a:buSzPts val="800"/>
              <a:buAutoNum type="arabicPeriod"/>
            </a:pPr>
            <a:r>
              <a:rPr lang="en-GB" sz="1500"/>
              <a:t>Executable experiment control panel.</a:t>
            </a:r>
            <a:endParaRPr sz="1500"/>
          </a:p>
          <a:p>
            <a:pPr indent="-279400" lvl="0" marL="457200" rtl="0" algn="l">
              <a:spcBef>
                <a:spcPts val="0"/>
              </a:spcBef>
              <a:spcAft>
                <a:spcPts val="0"/>
              </a:spcAft>
              <a:buClr>
                <a:schemeClr val="dk1"/>
              </a:buClr>
              <a:buSzPts val="800"/>
              <a:buAutoNum type="arabicPeriod"/>
            </a:pPr>
            <a:r>
              <a:rPr lang="en-GB" sz="1500"/>
              <a:t>Built-in git support system.</a:t>
            </a:r>
            <a:endParaRPr sz="1500"/>
          </a:p>
          <a:p>
            <a:pPr indent="-279400" lvl="0" marL="457200" rtl="0" algn="l">
              <a:spcBef>
                <a:spcPts val="0"/>
              </a:spcBef>
              <a:spcAft>
                <a:spcPts val="0"/>
              </a:spcAft>
              <a:buClr>
                <a:schemeClr val="dk1"/>
              </a:buClr>
              <a:buSzPts val="800"/>
              <a:buAutoNum type="arabicPeriod"/>
            </a:pPr>
            <a:r>
              <a:rPr lang="en-GB" sz="1500"/>
              <a:t>Built</a:t>
            </a:r>
            <a:r>
              <a:rPr lang="en-GB" sz="1500"/>
              <a:t>-in authorization system.</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GB" sz="1500"/>
              <a:t>Team: </a:t>
            </a:r>
            <a:r>
              <a:rPr lang="en-GB" sz="1500"/>
              <a:t>Daniil Fedorov, Sergeev Ilya, Shtanov Andrey, Daragan Daniil</a:t>
            </a:r>
            <a:endParaRPr sz="1500"/>
          </a:p>
          <a:p>
            <a:pPr indent="0" lvl="0" marL="0" rtl="0" algn="l">
              <a:spcBef>
                <a:spcPts val="1200"/>
              </a:spcBef>
              <a:spcAft>
                <a:spcPts val="0"/>
              </a:spcAft>
              <a:buNone/>
            </a:pPr>
            <a:r>
              <a:rPr lang="en-GB" sz="1500"/>
              <a:t>Project repo: </a:t>
            </a:r>
            <a:r>
              <a:rPr lang="en-GB" sz="1500" u="sng">
                <a:solidFill>
                  <a:schemeClr val="hlink"/>
                </a:solidFill>
                <a:hlinkClick r:id="rId3"/>
              </a:rPr>
              <a:t>https://github.com/dr0p-table-users/asd</a:t>
            </a:r>
            <a:endParaRPr sz="1500"/>
          </a:p>
          <a:p>
            <a:pPr indent="0" lvl="0" marL="0" rtl="0" algn="l">
              <a:spcBef>
                <a:spcPts val="1200"/>
              </a:spcBef>
              <a:spcAft>
                <a:spcPts val="1200"/>
              </a:spcAft>
              <a:buNone/>
            </a:pPr>
            <a:r>
              <a:rPr lang="en-GB" sz="1500"/>
              <a:t>This report:</a:t>
            </a:r>
            <a:r>
              <a:rPr lang="en-GB" sz="1500"/>
              <a:t> </a:t>
            </a:r>
            <a:r>
              <a:rPr lang="en-GB" sz="1500" u="sng">
                <a:solidFill>
                  <a:schemeClr val="hlink"/>
                </a:solidFill>
                <a:hlinkClick r:id="rId4"/>
              </a:rPr>
              <a:t>https://docs.google.com/presentation/d/1nZmJWSpytLEOG-2TrB37oQ8E7vVs-HiyGGWIwNoLjpE/edit#slide=id.gebdfeb45a5_0_0</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Personas</a:t>
            </a:r>
            <a:endParaRPr/>
          </a:p>
        </p:txBody>
      </p:sp>
      <p:sp>
        <p:nvSpPr>
          <p:cNvPr id="67" name="Google Shape;67;p15"/>
          <p:cNvSpPr txBox="1"/>
          <p:nvPr>
            <p:ph idx="1" type="body"/>
          </p:nvPr>
        </p:nvSpPr>
        <p:spPr>
          <a:xfrm>
            <a:off x="2246275" y="1152475"/>
            <a:ext cx="23256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Danil Danilich</a:t>
            </a:r>
            <a:r>
              <a:rPr b="1" lang="en-GB"/>
              <a:t> </a:t>
            </a:r>
            <a:br>
              <a:rPr b="1" lang="en-GB"/>
            </a:br>
            <a:r>
              <a:rPr b="1" lang="en-GB"/>
              <a:t>&lt;Data Analytic&gt;</a:t>
            </a:r>
            <a:endParaRPr b="1"/>
          </a:p>
          <a:p>
            <a:pPr indent="0" lvl="0" marL="0" rtl="0" algn="l">
              <a:spcBef>
                <a:spcPts val="1200"/>
              </a:spcBef>
              <a:spcAft>
                <a:spcPts val="0"/>
              </a:spcAft>
              <a:buNone/>
            </a:pPr>
            <a:r>
              <a:rPr lang="en-GB"/>
              <a:t>A blue T-shirt man who works as Data Analytic. He is using MLDev experiment pipelines, but tired from lack of syntax highlighting and </a:t>
            </a:r>
            <a:r>
              <a:rPr lang="en-GB"/>
              <a:t>CI/CD.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Wiki page: </a:t>
            </a:r>
            <a:r>
              <a:rPr lang="en-GB"/>
              <a:t>https://en.wikipedia.org/wiki/Data_analysis</a:t>
            </a:r>
            <a:endParaRPr/>
          </a:p>
          <a:p>
            <a:pPr indent="0" lvl="0" marL="0" rtl="0" algn="l">
              <a:spcBef>
                <a:spcPts val="1200"/>
              </a:spcBef>
              <a:spcAft>
                <a:spcPts val="1200"/>
              </a:spcAft>
              <a:buNone/>
            </a:pPr>
            <a:r>
              <a:t/>
            </a:r>
            <a:endParaRPr/>
          </a:p>
        </p:txBody>
      </p:sp>
      <p:sp>
        <p:nvSpPr>
          <p:cNvPr id="68" name="Google Shape;68;p15"/>
          <p:cNvSpPr txBox="1"/>
          <p:nvPr>
            <p:ph idx="2" type="body"/>
          </p:nvPr>
        </p:nvSpPr>
        <p:spPr>
          <a:xfrm>
            <a:off x="6592125" y="1152475"/>
            <a:ext cx="2240100" cy="38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Andrey Andreyich </a:t>
            </a:r>
            <a:br>
              <a:rPr b="1" lang="en-GB"/>
            </a:br>
            <a:r>
              <a:rPr b="1" lang="en-GB"/>
              <a:t>&lt;ML Ops Engineer&gt;</a:t>
            </a:r>
            <a:endParaRPr b="1"/>
          </a:p>
          <a:p>
            <a:pPr indent="0" lvl="0" marL="0" rtl="0" algn="l">
              <a:spcBef>
                <a:spcPts val="1200"/>
              </a:spcBef>
              <a:spcAft>
                <a:spcPts val="0"/>
              </a:spcAft>
              <a:buNone/>
            </a:pPr>
            <a:r>
              <a:rPr lang="en-GB"/>
              <a:t>A red T-shirt man who works as MLOps Engineer with 100 clones of Daniil Daniilich. He is tired that all data analytics in his company run MLDev pipelines in their inconsistent environments leading to lots of errors.</a:t>
            </a:r>
            <a:endParaRPr/>
          </a:p>
          <a:p>
            <a:pPr indent="0" lvl="0" marL="0" rtl="0" algn="l">
              <a:spcBef>
                <a:spcPts val="1200"/>
              </a:spcBef>
              <a:spcAft>
                <a:spcPts val="0"/>
              </a:spcAft>
              <a:buNone/>
            </a:pPr>
            <a:r>
              <a:rPr lang="en-GB"/>
              <a:t>Wiki page: https://en.wikipedia.org/wiki/MLOps</a:t>
            </a:r>
            <a:endParaRPr/>
          </a:p>
          <a:p>
            <a:pPr indent="0" lvl="0" marL="0" rtl="0" algn="l">
              <a:spcBef>
                <a:spcPts val="1200"/>
              </a:spcBef>
              <a:spcAft>
                <a:spcPts val="1200"/>
              </a:spcAft>
              <a:buClr>
                <a:schemeClr val="dk1"/>
              </a:buClr>
              <a:buSzPts val="1100"/>
              <a:buFont typeface="Arial"/>
              <a:buNone/>
            </a:pPr>
            <a:r>
              <a:t/>
            </a:r>
            <a:endParaRPr/>
          </a:p>
        </p:txBody>
      </p:sp>
      <p:pic>
        <p:nvPicPr>
          <p:cNvPr id="69" name="Google Shape;69;p15"/>
          <p:cNvPicPr preferRelativeResize="0"/>
          <p:nvPr/>
        </p:nvPicPr>
        <p:blipFill>
          <a:blip r:embed="rId3">
            <a:alphaModFix/>
          </a:blip>
          <a:stretch>
            <a:fillRect/>
          </a:stretch>
        </p:blipFill>
        <p:spPr>
          <a:xfrm>
            <a:off x="48738" y="1198738"/>
            <a:ext cx="2381250" cy="2381250"/>
          </a:xfrm>
          <a:prstGeom prst="rect">
            <a:avLst/>
          </a:prstGeom>
          <a:noFill/>
          <a:ln>
            <a:noFill/>
          </a:ln>
        </p:spPr>
      </p:pic>
      <p:pic>
        <p:nvPicPr>
          <p:cNvPr id="70" name="Google Shape;70;p15"/>
          <p:cNvPicPr preferRelativeResize="0"/>
          <p:nvPr/>
        </p:nvPicPr>
        <p:blipFill>
          <a:blip r:embed="rId4">
            <a:alphaModFix/>
          </a:blip>
          <a:stretch>
            <a:fillRect/>
          </a:stretch>
        </p:blipFill>
        <p:spPr>
          <a:xfrm>
            <a:off x="388550" y="1028775"/>
            <a:ext cx="1701650" cy="2551225"/>
          </a:xfrm>
          <a:prstGeom prst="rect">
            <a:avLst/>
          </a:prstGeom>
          <a:noFill/>
          <a:ln>
            <a:noFill/>
          </a:ln>
        </p:spPr>
      </p:pic>
      <p:pic>
        <p:nvPicPr>
          <p:cNvPr id="71" name="Google Shape;71;p15"/>
          <p:cNvPicPr preferRelativeResize="0"/>
          <p:nvPr/>
        </p:nvPicPr>
        <p:blipFill>
          <a:blip r:embed="rId5">
            <a:alphaModFix/>
          </a:blip>
          <a:stretch>
            <a:fillRect/>
          </a:stretch>
        </p:blipFill>
        <p:spPr>
          <a:xfrm>
            <a:off x="4883799" y="1190400"/>
            <a:ext cx="1669749" cy="222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Value proposition canvas</a:t>
            </a:r>
            <a:r>
              <a:rPr lang="en-GB" sz="2600"/>
              <a:t>. Danil Danilich &lt;Data Analytic&gt;</a:t>
            </a:r>
            <a:endParaRPr sz="2600"/>
          </a:p>
          <a:p>
            <a:pPr indent="0" lvl="0" marL="0" rtl="0" algn="l">
              <a:spcBef>
                <a:spcPts val="0"/>
              </a:spcBef>
              <a:spcAft>
                <a:spcPts val="0"/>
              </a:spcAft>
              <a:buNone/>
            </a:pPr>
            <a:r>
              <a:t/>
            </a:r>
            <a:endParaRPr sz="2600"/>
          </a:p>
        </p:txBody>
      </p:sp>
      <p:pic>
        <p:nvPicPr>
          <p:cNvPr id="77" name="Google Shape;77;p16"/>
          <p:cNvPicPr preferRelativeResize="0"/>
          <p:nvPr/>
        </p:nvPicPr>
        <p:blipFill>
          <a:blip r:embed="rId3">
            <a:alphaModFix/>
          </a:blip>
          <a:stretch>
            <a:fillRect/>
          </a:stretch>
        </p:blipFill>
        <p:spPr>
          <a:xfrm>
            <a:off x="5391975" y="1203350"/>
            <a:ext cx="3120892" cy="3248275"/>
          </a:xfrm>
          <a:prstGeom prst="rect">
            <a:avLst/>
          </a:prstGeom>
          <a:noFill/>
          <a:ln>
            <a:noFill/>
          </a:ln>
        </p:spPr>
      </p:pic>
      <p:pic>
        <p:nvPicPr>
          <p:cNvPr id="78" name="Google Shape;78;p16"/>
          <p:cNvPicPr preferRelativeResize="0"/>
          <p:nvPr/>
        </p:nvPicPr>
        <p:blipFill>
          <a:blip r:embed="rId4">
            <a:alphaModFix/>
          </a:blip>
          <a:stretch>
            <a:fillRect/>
          </a:stretch>
        </p:blipFill>
        <p:spPr>
          <a:xfrm>
            <a:off x="566250" y="1203350"/>
            <a:ext cx="3248275" cy="3248275"/>
          </a:xfrm>
          <a:prstGeom prst="rect">
            <a:avLst/>
          </a:prstGeom>
          <a:noFill/>
          <a:ln>
            <a:noFill/>
          </a:ln>
        </p:spPr>
      </p:pic>
      <p:sp>
        <p:nvSpPr>
          <p:cNvPr id="79" name="Google Shape;79;p16"/>
          <p:cNvSpPr txBox="1"/>
          <p:nvPr/>
        </p:nvSpPr>
        <p:spPr>
          <a:xfrm>
            <a:off x="5584125" y="3192500"/>
            <a:ext cx="137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No mldev yaml syntax highlighting. No UI solution. No CI/CD</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sp>
        <p:nvSpPr>
          <p:cNvPr id="80" name="Google Shape;80;p16"/>
          <p:cNvSpPr txBox="1"/>
          <p:nvPr/>
        </p:nvSpPr>
        <p:spPr>
          <a:xfrm>
            <a:off x="5443700" y="1842950"/>
            <a:ext cx="1378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Wants to use preconfigured automated data pipelines for everyday work without writing bash scripts </a:t>
            </a:r>
            <a:endParaRPr sz="900">
              <a:solidFill>
                <a:schemeClr val="dk2"/>
              </a:solidFill>
            </a:endParaRPr>
          </a:p>
        </p:txBody>
      </p:sp>
      <p:sp>
        <p:nvSpPr>
          <p:cNvPr id="81" name="Google Shape;81;p16"/>
          <p:cNvSpPr txBox="1"/>
          <p:nvPr/>
        </p:nvSpPr>
        <p:spPr>
          <a:xfrm>
            <a:off x="7453500" y="2196650"/>
            <a:ext cx="137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Wants to use an automated data pipelines from MLDev via web interface</a:t>
            </a:r>
            <a:endParaRPr sz="900">
              <a:solidFill>
                <a:schemeClr val="dk2"/>
              </a:solidFill>
            </a:endParaRPr>
          </a:p>
        </p:txBody>
      </p:sp>
      <p:sp>
        <p:nvSpPr>
          <p:cNvPr id="82" name="Google Shape;82;p16"/>
          <p:cNvSpPr txBox="1"/>
          <p:nvPr/>
        </p:nvSpPr>
        <p:spPr>
          <a:xfrm>
            <a:off x="652150" y="3192500"/>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Use YAML text editor.</a:t>
            </a:r>
            <a:br>
              <a:rPr lang="en-GB" sz="900">
                <a:solidFill>
                  <a:schemeClr val="dk2"/>
                </a:solidFill>
              </a:rPr>
            </a:br>
            <a:r>
              <a:rPr lang="en-GB" sz="900">
                <a:solidFill>
                  <a:schemeClr val="dk2"/>
                </a:solidFill>
              </a:rPr>
              <a:t>Use Jenkins with bash scripts.</a:t>
            </a:r>
            <a:endParaRPr sz="900">
              <a:solidFill>
                <a:schemeClr val="dk2"/>
              </a:solidFill>
            </a:endParaRPr>
          </a:p>
        </p:txBody>
      </p:sp>
      <p:sp>
        <p:nvSpPr>
          <p:cNvPr id="83" name="Google Shape;83;p16"/>
          <p:cNvSpPr txBox="1"/>
          <p:nvPr/>
        </p:nvSpPr>
        <p:spPr>
          <a:xfrm>
            <a:off x="1707913" y="1307350"/>
            <a:ext cx="137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Web UI instead of CLI. Plugin for experiment.yaml for vscode</a:t>
            </a:r>
            <a:endParaRPr sz="900">
              <a:solidFill>
                <a:schemeClr val="dk2"/>
              </a:solidFill>
            </a:endParaRPr>
          </a:p>
        </p:txBody>
      </p:sp>
      <p:sp>
        <p:nvSpPr>
          <p:cNvPr id="84" name="Google Shape;84;p16"/>
          <p:cNvSpPr txBox="1"/>
          <p:nvPr/>
        </p:nvSpPr>
        <p:spPr>
          <a:xfrm>
            <a:off x="2747138" y="1842950"/>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MLDev experiments web application.</a:t>
            </a:r>
            <a:br>
              <a:rPr lang="en-GB" sz="900">
                <a:solidFill>
                  <a:schemeClr val="dk2"/>
                </a:solidFill>
              </a:rPr>
            </a:br>
            <a:r>
              <a:rPr lang="en-GB" sz="900">
                <a:solidFill>
                  <a:schemeClr val="dk2"/>
                </a:solidFill>
              </a:rPr>
              <a:t>Jenkins. Bash. Python</a:t>
            </a:r>
            <a:endParaRPr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Value proposition canvas</a:t>
            </a:r>
            <a:r>
              <a:rPr lang="en-GB" sz="2200"/>
              <a:t>. </a:t>
            </a:r>
            <a:r>
              <a:rPr lang="en-GB" sz="2200"/>
              <a:t>Andrey Andreyich &lt;ML Ops Engineer&gt;</a:t>
            </a:r>
            <a:endParaRPr sz="2200"/>
          </a:p>
          <a:p>
            <a:pPr indent="0" lvl="0" marL="0" rtl="0" algn="l">
              <a:spcBef>
                <a:spcPts val="0"/>
              </a:spcBef>
              <a:spcAft>
                <a:spcPts val="0"/>
              </a:spcAft>
              <a:buNone/>
            </a:pPr>
            <a:r>
              <a:t/>
            </a:r>
            <a:endParaRPr sz="2200"/>
          </a:p>
        </p:txBody>
      </p:sp>
      <p:pic>
        <p:nvPicPr>
          <p:cNvPr id="90" name="Google Shape;90;p17"/>
          <p:cNvPicPr preferRelativeResize="0"/>
          <p:nvPr/>
        </p:nvPicPr>
        <p:blipFill>
          <a:blip r:embed="rId3">
            <a:alphaModFix/>
          </a:blip>
          <a:stretch>
            <a:fillRect/>
          </a:stretch>
        </p:blipFill>
        <p:spPr>
          <a:xfrm>
            <a:off x="5391975" y="1203350"/>
            <a:ext cx="3120892" cy="3248275"/>
          </a:xfrm>
          <a:prstGeom prst="rect">
            <a:avLst/>
          </a:prstGeom>
          <a:noFill/>
          <a:ln>
            <a:noFill/>
          </a:ln>
        </p:spPr>
      </p:pic>
      <p:pic>
        <p:nvPicPr>
          <p:cNvPr id="91" name="Google Shape;91;p17"/>
          <p:cNvPicPr preferRelativeResize="0"/>
          <p:nvPr/>
        </p:nvPicPr>
        <p:blipFill>
          <a:blip r:embed="rId4">
            <a:alphaModFix/>
          </a:blip>
          <a:stretch>
            <a:fillRect/>
          </a:stretch>
        </p:blipFill>
        <p:spPr>
          <a:xfrm>
            <a:off x="566250" y="1203350"/>
            <a:ext cx="3248275" cy="3248275"/>
          </a:xfrm>
          <a:prstGeom prst="rect">
            <a:avLst/>
          </a:prstGeom>
          <a:noFill/>
          <a:ln>
            <a:noFill/>
          </a:ln>
        </p:spPr>
      </p:pic>
      <p:sp>
        <p:nvSpPr>
          <p:cNvPr id="92" name="Google Shape;92;p17"/>
          <p:cNvSpPr txBox="1"/>
          <p:nvPr/>
        </p:nvSpPr>
        <p:spPr>
          <a:xfrm>
            <a:off x="5894500" y="3192500"/>
            <a:ext cx="1378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Data Analytics get lots of errors due to their </a:t>
            </a:r>
            <a:r>
              <a:rPr lang="en-GB" sz="900">
                <a:solidFill>
                  <a:schemeClr val="dk2"/>
                </a:solidFill>
              </a:rPr>
              <a:t>environments. Deployment is not possible</a:t>
            </a:r>
            <a:endParaRPr sz="900">
              <a:solidFill>
                <a:schemeClr val="dk2"/>
              </a:solidFill>
            </a:endParaRPr>
          </a:p>
        </p:txBody>
      </p:sp>
      <p:sp>
        <p:nvSpPr>
          <p:cNvPr id="93" name="Google Shape;93;p17"/>
          <p:cNvSpPr txBox="1"/>
          <p:nvPr/>
        </p:nvSpPr>
        <p:spPr>
          <a:xfrm>
            <a:off x="5554550" y="2153325"/>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Wants to configure 1 environment instead of 100 ones</a:t>
            </a:r>
            <a:endParaRPr sz="900">
              <a:solidFill>
                <a:schemeClr val="dk2"/>
              </a:solidFill>
            </a:endParaRPr>
          </a:p>
        </p:txBody>
      </p:sp>
      <p:sp>
        <p:nvSpPr>
          <p:cNvPr id="94" name="Google Shape;94;p17"/>
          <p:cNvSpPr txBox="1"/>
          <p:nvPr/>
        </p:nvSpPr>
        <p:spPr>
          <a:xfrm>
            <a:off x="7453500" y="2196650"/>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Wants to use an web interface for MLDev infrastructure</a:t>
            </a:r>
            <a:endParaRPr sz="900">
              <a:solidFill>
                <a:schemeClr val="dk2"/>
              </a:solidFill>
            </a:endParaRPr>
          </a:p>
        </p:txBody>
      </p:sp>
      <p:sp>
        <p:nvSpPr>
          <p:cNvPr id="95" name="Google Shape;95;p17"/>
          <p:cNvSpPr txBox="1"/>
          <p:nvPr/>
        </p:nvSpPr>
        <p:spPr>
          <a:xfrm>
            <a:off x="689100" y="3029925"/>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Use RDP.</a:t>
            </a:r>
            <a:r>
              <a:rPr lang="en-GB" sz="900">
                <a:solidFill>
                  <a:schemeClr val="dk2"/>
                </a:solidFill>
              </a:rPr>
              <a:t>.</a:t>
            </a:r>
            <a:br>
              <a:rPr lang="en-GB" sz="900">
                <a:solidFill>
                  <a:schemeClr val="dk2"/>
                </a:solidFill>
              </a:rPr>
            </a:br>
            <a:r>
              <a:rPr lang="en-GB" sz="900">
                <a:solidFill>
                  <a:schemeClr val="dk2"/>
                </a:solidFill>
              </a:rPr>
              <a:t>Use Jenkins. Use bash/python scripts.</a:t>
            </a:r>
            <a:endParaRPr sz="900">
              <a:solidFill>
                <a:schemeClr val="dk2"/>
              </a:solidFill>
            </a:endParaRPr>
          </a:p>
        </p:txBody>
      </p:sp>
      <p:sp>
        <p:nvSpPr>
          <p:cNvPr id="96" name="Google Shape;96;p17"/>
          <p:cNvSpPr txBox="1"/>
          <p:nvPr/>
        </p:nvSpPr>
        <p:spPr>
          <a:xfrm>
            <a:off x="1707913" y="1307350"/>
            <a:ext cx="137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Web UI available for anyone with a browser</a:t>
            </a:r>
            <a:endParaRPr sz="900">
              <a:solidFill>
                <a:schemeClr val="dk2"/>
              </a:solidFill>
            </a:endParaRPr>
          </a:p>
        </p:txBody>
      </p:sp>
      <p:sp>
        <p:nvSpPr>
          <p:cNvPr id="97" name="Google Shape;97;p17"/>
          <p:cNvSpPr txBox="1"/>
          <p:nvPr/>
        </p:nvSpPr>
        <p:spPr>
          <a:xfrm>
            <a:off x="2747138" y="1842950"/>
            <a:ext cx="137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rPr>
              <a:t>MLDev experiments web application.</a:t>
            </a:r>
            <a:br>
              <a:rPr lang="en-GB" sz="900">
                <a:solidFill>
                  <a:schemeClr val="dk2"/>
                </a:solidFill>
              </a:rPr>
            </a:br>
            <a:r>
              <a:rPr lang="en-GB" sz="900">
                <a:solidFill>
                  <a:schemeClr val="dk2"/>
                </a:solidFill>
              </a:rPr>
              <a:t>Jenkins. Bash. Python</a:t>
            </a:r>
            <a:endParaRPr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Prototype User Interfaces (</a:t>
            </a:r>
            <a:r>
              <a:rPr lang="en-GB"/>
              <a:t>wireframes</a:t>
            </a:r>
            <a:r>
              <a:rPr lang="en-GB"/>
              <a:t>)</a:t>
            </a:r>
            <a:endParaRPr/>
          </a:p>
        </p:txBody>
      </p:sp>
      <p:pic>
        <p:nvPicPr>
          <p:cNvPr id="103" name="Google Shape;103;p18"/>
          <p:cNvPicPr preferRelativeResize="0"/>
          <p:nvPr/>
        </p:nvPicPr>
        <p:blipFill>
          <a:blip r:embed="rId3">
            <a:alphaModFix/>
          </a:blip>
          <a:stretch>
            <a:fillRect/>
          </a:stretch>
        </p:blipFill>
        <p:spPr>
          <a:xfrm>
            <a:off x="1572275" y="1017725"/>
            <a:ext cx="5999452" cy="408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Story map</a:t>
            </a:r>
            <a:endParaRPr/>
          </a:p>
        </p:txBody>
      </p:sp>
      <p:sp>
        <p:nvSpPr>
          <p:cNvPr id="109" name="Google Shape;109;p19"/>
          <p:cNvSpPr txBox="1"/>
          <p:nvPr/>
        </p:nvSpPr>
        <p:spPr>
          <a:xfrm>
            <a:off x="311700" y="1017725"/>
            <a:ext cx="837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3">
            <a:alphaModFix/>
          </a:blip>
          <a:stretch>
            <a:fillRect/>
          </a:stretch>
        </p:blipFill>
        <p:spPr>
          <a:xfrm>
            <a:off x="2205450" y="764860"/>
            <a:ext cx="5028749" cy="42061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