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83BFAB-81FA-418E-ADE0-1C8606B186AE}">
  <a:tblStyle styleId="{BB83BFAB-81FA-418E-ADE0-1C8606B186AE}"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5d33c4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5d33c4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dd9ff9b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dd9ff9b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4b3156d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4b3156d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9e3911d6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9e3911d6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e3911d6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e3911d6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9e3911d6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9e3911d6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9e3911d6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9e3911d6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dd9ff9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dd9ff9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MLOps Web-Editor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Task 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Product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Clr>
                <a:schemeClr val="dk1"/>
              </a:buClr>
              <a:buSzPts val="1100"/>
              <a:buFont typeface="Arial"/>
              <a:buNone/>
            </a:pPr>
            <a:r>
              <a:rPr lang="en-GB" sz="1400">
                <a:solidFill>
                  <a:srgbClr val="434343"/>
                </a:solidFill>
              </a:rPr>
              <a:t>Problem</a:t>
            </a:r>
            <a:endParaRPr sz="1400">
              <a:solidFill>
                <a:srgbClr val="434343"/>
              </a:solidFill>
            </a:endParaRPr>
          </a:p>
          <a:p>
            <a:pPr indent="0" lvl="0" marL="0" rtl="0" algn="l">
              <a:spcBef>
                <a:spcPts val="400"/>
              </a:spcBef>
              <a:spcAft>
                <a:spcPts val="0"/>
              </a:spcAft>
              <a:buClr>
                <a:schemeClr val="dk1"/>
              </a:buClr>
              <a:buSzPts val="1100"/>
              <a:buFont typeface="Arial"/>
              <a:buNone/>
            </a:pPr>
            <a:r>
              <a:rPr lang="en-GB" sz="1100">
                <a:solidFill>
                  <a:schemeClr val="dk1"/>
                </a:solidFill>
              </a:rPr>
              <a:t>Pipelines may become big relatively fast. Moreover, pipelines are based on the resources description and involve an extended “YAML” syntax. Therefore, pipelines often happen to be hard to explore and modify.</a:t>
            </a:r>
            <a:endParaRPr sz="1100">
              <a:solidFill>
                <a:schemeClr val="dk1"/>
              </a:solidFill>
            </a:endParaRPr>
          </a:p>
          <a:p>
            <a:pPr indent="0" lvl="0" marL="0" rtl="0" algn="l">
              <a:spcBef>
                <a:spcPts val="1600"/>
              </a:spcBef>
              <a:spcAft>
                <a:spcPts val="0"/>
              </a:spcAft>
              <a:buClr>
                <a:schemeClr val="dk1"/>
              </a:buClr>
              <a:buSzPts val="1100"/>
              <a:buFont typeface="Arial"/>
              <a:buNone/>
            </a:pPr>
            <a:r>
              <a:rPr lang="en-GB" sz="1400">
                <a:solidFill>
                  <a:srgbClr val="434343"/>
                </a:solidFill>
              </a:rPr>
              <a:t>Solution</a:t>
            </a:r>
            <a:endParaRPr sz="1400">
              <a:solidFill>
                <a:srgbClr val="434343"/>
              </a:solidFill>
            </a:endParaRPr>
          </a:p>
          <a:p>
            <a:pPr indent="0" lvl="0" marL="0" rtl="0" algn="l">
              <a:spcBef>
                <a:spcPts val="400"/>
              </a:spcBef>
              <a:spcAft>
                <a:spcPts val="0"/>
              </a:spcAft>
              <a:buNone/>
            </a:pPr>
            <a:r>
              <a:rPr lang="en-GB" sz="1100">
                <a:solidFill>
                  <a:schemeClr val="dk1"/>
                </a:solidFill>
              </a:rPr>
              <a:t>A web-editor for pipelines with auto-saving and automatic syntax and cohesion checking, embedded into the “MLOps Platform”. The editor should be based on the existing “MLOps Platform” services, including ones for Authorization and pipeline storing.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1400">
                <a:solidFill>
                  <a:srgbClr val="434343"/>
                </a:solidFill>
              </a:rPr>
              <a:t>Team</a:t>
            </a:r>
            <a:endParaRPr sz="1400">
              <a:solidFill>
                <a:srgbClr val="434343"/>
              </a:solidFill>
            </a:endParaRPr>
          </a:p>
          <a:p>
            <a:pPr indent="0" lvl="0" marL="0" rtl="0" algn="l">
              <a:spcBef>
                <a:spcPts val="0"/>
              </a:spcBef>
              <a:spcAft>
                <a:spcPts val="0"/>
              </a:spcAft>
              <a:buNone/>
            </a:pPr>
            <a:r>
              <a:rPr lang="en-GB" sz="1200">
                <a:solidFill>
                  <a:schemeClr val="dk1"/>
                </a:solidFill>
              </a:rPr>
              <a:t>Daniil Fedorov, Ilya Sergeev, Andrew Shtanow, Daniil Daragan</a:t>
            </a:r>
            <a:endParaRPr sz="1200">
              <a:solidFill>
                <a:schemeClr val="dk1"/>
              </a:solidFill>
            </a:endParaRPr>
          </a:p>
          <a:p>
            <a:pPr indent="0" lvl="0" marL="0" rtl="0" algn="l">
              <a:spcBef>
                <a:spcPts val="1600"/>
              </a:spcBef>
              <a:spcAft>
                <a:spcPts val="0"/>
              </a:spcAft>
              <a:buNone/>
            </a:pPr>
            <a:r>
              <a:rPr lang="en-GB" sz="1400">
                <a:solidFill>
                  <a:srgbClr val="434343"/>
                </a:solidFill>
              </a:rPr>
              <a:t>Repo</a:t>
            </a:r>
            <a:endParaRPr sz="1400">
              <a:solidFill>
                <a:srgbClr val="434343"/>
              </a:solidFill>
            </a:endParaRPr>
          </a:p>
          <a:p>
            <a:pPr indent="0" lvl="0" marL="0" rtl="0" algn="l">
              <a:spcBef>
                <a:spcPts val="1600"/>
              </a:spcBef>
              <a:spcAft>
                <a:spcPts val="400"/>
              </a:spcAft>
              <a:buNone/>
            </a:pPr>
            <a:r>
              <a:rPr lang="en-GB" sz="1200">
                <a:solidFill>
                  <a:schemeClr val="dk1"/>
                </a:solidFill>
              </a:rPr>
              <a:t>https://github.com/dr0p-table-users/asd</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 case diagram</a:t>
            </a:r>
            <a:endParaRPr/>
          </a:p>
        </p:txBody>
      </p:sp>
      <p:pic>
        <p:nvPicPr>
          <p:cNvPr id="67" name="Google Shape;67;p15"/>
          <p:cNvPicPr preferRelativeResize="0"/>
          <p:nvPr/>
        </p:nvPicPr>
        <p:blipFill>
          <a:blip r:embed="rId3">
            <a:alphaModFix/>
          </a:blip>
          <a:stretch>
            <a:fillRect/>
          </a:stretch>
        </p:blipFill>
        <p:spPr>
          <a:xfrm>
            <a:off x="2357894" y="-29575"/>
            <a:ext cx="434736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Interaction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Prepare CRC cards for candidate classes and replay step-by-step the use case scenarios adding which roles fulfill what requirements. </a:t>
            </a:r>
            <a:endParaRPr/>
          </a:p>
          <a:p>
            <a:pPr indent="0" lvl="0" marL="0" rtl="0" algn="l">
              <a:spcBef>
                <a:spcPts val="1200"/>
              </a:spcBef>
              <a:spcAft>
                <a:spcPts val="0"/>
              </a:spcAft>
              <a:buNone/>
            </a:pPr>
            <a:r>
              <a:rPr lang="en-GB"/>
              <a:t>Show a cooperation on a diagram along with the use case</a:t>
            </a:r>
            <a:endParaRPr/>
          </a:p>
          <a:p>
            <a:pPr indent="0" lvl="0" marL="0" rtl="0" algn="l">
              <a:spcBef>
                <a:spcPts val="1200"/>
              </a:spcBef>
              <a:spcAft>
                <a:spcPts val="0"/>
              </a:spcAft>
              <a:buNone/>
            </a:pPr>
            <a:r>
              <a:rPr lang="en-GB"/>
              <a:t>OR. Show as a table, columns: use case - cooperation name - used roles - candidate classes that play them</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Interaction analysis</a:t>
            </a:r>
            <a:endParaRPr/>
          </a:p>
        </p:txBody>
      </p:sp>
      <p:sp>
        <p:nvSpPr>
          <p:cNvPr id="79" name="Google Shape;79;p17"/>
          <p:cNvSpPr txBox="1"/>
          <p:nvPr>
            <p:ph idx="1" type="body"/>
          </p:nvPr>
        </p:nvSpPr>
        <p:spPr>
          <a:xfrm>
            <a:off x="311700" y="1152475"/>
            <a:ext cx="8520600" cy="45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Web-Editor</a:t>
            </a:r>
            <a:endParaRPr/>
          </a:p>
          <a:p>
            <a:pPr indent="0" lvl="0" marL="0" rtl="0" algn="l">
              <a:spcBef>
                <a:spcPts val="1200"/>
              </a:spcBef>
              <a:spcAft>
                <a:spcPts val="1200"/>
              </a:spcAft>
              <a:buNone/>
            </a:pPr>
            <a:r>
              <a:t/>
            </a:r>
            <a:endParaRPr/>
          </a:p>
        </p:txBody>
      </p:sp>
      <p:graphicFrame>
        <p:nvGraphicFramePr>
          <p:cNvPr id="80" name="Google Shape;80;p17"/>
          <p:cNvGraphicFramePr/>
          <p:nvPr/>
        </p:nvGraphicFramePr>
        <p:xfrm>
          <a:off x="1706400" y="1709975"/>
          <a:ext cx="3000000" cy="3000000"/>
        </p:xfrm>
        <a:graphic>
          <a:graphicData uri="http://schemas.openxmlformats.org/drawingml/2006/table">
            <a:tbl>
              <a:tblPr>
                <a:noFill/>
                <a:tableStyleId>{BB83BFAB-81FA-418E-ADE0-1C8606B186AE}</a:tableStyleId>
              </a:tblPr>
              <a:tblGrid>
                <a:gridCol w="2865600"/>
                <a:gridCol w="2865600"/>
              </a:tblGrid>
              <a:tr h="315625">
                <a:tc>
                  <a:txBody>
                    <a:bodyPr/>
                    <a:lstStyle/>
                    <a:p>
                      <a:pPr indent="0" lvl="0" marL="0" rtl="0" algn="l">
                        <a:spcBef>
                          <a:spcPts val="0"/>
                        </a:spcBef>
                        <a:spcAft>
                          <a:spcPts val="0"/>
                        </a:spcAft>
                        <a:buNone/>
                      </a:pPr>
                      <a:r>
                        <a:rPr b="1" lang="en-GB" sz="1200"/>
                        <a:t>Responsibility</a:t>
                      </a:r>
                      <a:endParaRPr b="1" sz="1200"/>
                    </a:p>
                  </a:txBody>
                  <a:tcPr marT="63500" marB="63500" marR="63500" marL="63500"/>
                </a:tc>
                <a:tc>
                  <a:txBody>
                    <a:bodyPr/>
                    <a:lstStyle/>
                    <a:p>
                      <a:pPr indent="0" lvl="0" marL="0" rtl="0" algn="l">
                        <a:spcBef>
                          <a:spcPts val="0"/>
                        </a:spcBef>
                        <a:spcAft>
                          <a:spcPts val="0"/>
                        </a:spcAft>
                        <a:buNone/>
                      </a:pPr>
                      <a:r>
                        <a:rPr b="1" lang="en-GB" sz="1200"/>
                        <a:t>Colleague (other class)</a:t>
                      </a:r>
                      <a:endParaRPr b="1" sz="1200"/>
                    </a:p>
                  </a:txBody>
                  <a:tcPr marT="63500" marB="63500" marR="63500" marL="63500"/>
                </a:tc>
              </a:tr>
              <a:tr h="344925">
                <a:tc>
                  <a:txBody>
                    <a:bodyPr/>
                    <a:lstStyle/>
                    <a:p>
                      <a:pPr indent="0" lvl="0" marL="0" rtl="0" algn="l">
                        <a:lnSpc>
                          <a:spcPct val="115000"/>
                        </a:lnSpc>
                        <a:spcBef>
                          <a:spcPts val="0"/>
                        </a:spcBef>
                        <a:spcAft>
                          <a:spcPts val="0"/>
                        </a:spcAft>
                        <a:buNone/>
                      </a:pPr>
                      <a:r>
                        <a:rPr lang="en-GB" sz="1200"/>
                        <a:t>Store pipeline (Know)</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t>Pipeline Repository</a:t>
                      </a:r>
                      <a:endParaRPr sz="1200"/>
                    </a:p>
                  </a:txBody>
                  <a:tcPr marT="63500" marB="63500" marR="63500" marL="63500"/>
                </a:tc>
              </a:tr>
              <a:tr h="501100">
                <a:tc>
                  <a:txBody>
                    <a:bodyPr/>
                    <a:lstStyle/>
                    <a:p>
                      <a:pPr indent="0" lvl="0" marL="0" rtl="0" algn="l">
                        <a:spcBef>
                          <a:spcPts val="0"/>
                        </a:spcBef>
                        <a:spcAft>
                          <a:spcPts val="0"/>
                        </a:spcAft>
                        <a:buNone/>
                      </a:pPr>
                      <a:r>
                        <a:rPr lang="en-GB" sz="1200"/>
                        <a:t>Create pipeline (Do)</a:t>
                      </a:r>
                      <a:endParaRPr sz="1200"/>
                    </a:p>
                  </a:txBody>
                  <a:tcPr marT="63500" marB="63500" marR="63500" marL="63500"/>
                </a:tc>
                <a:tc>
                  <a:txBody>
                    <a:bodyPr/>
                    <a:lstStyle/>
                    <a:p>
                      <a:pPr indent="0" lvl="0" marL="0" rtl="0" algn="l">
                        <a:spcBef>
                          <a:spcPts val="0"/>
                        </a:spcBef>
                        <a:spcAft>
                          <a:spcPts val="0"/>
                        </a:spcAft>
                        <a:buNone/>
                      </a:pPr>
                      <a:r>
                        <a:rPr lang="en-GB" sz="1200"/>
                        <a:t>Pipeline Repository, Authorization system</a:t>
                      </a:r>
                      <a:endParaRPr sz="1200"/>
                    </a:p>
                  </a:txBody>
                  <a:tcPr marT="63500" marB="63500" marR="63500" marL="63500"/>
                </a:tc>
              </a:tr>
              <a:tr h="501100">
                <a:tc>
                  <a:txBody>
                    <a:bodyPr/>
                    <a:lstStyle/>
                    <a:p>
                      <a:pPr indent="0" lvl="0" marL="0" rtl="0" algn="l">
                        <a:lnSpc>
                          <a:spcPct val="115000"/>
                        </a:lnSpc>
                        <a:spcBef>
                          <a:spcPts val="0"/>
                        </a:spcBef>
                        <a:spcAft>
                          <a:spcPts val="0"/>
                        </a:spcAft>
                        <a:buNone/>
                      </a:pPr>
                      <a:r>
                        <a:rPr lang="en-GB" sz="1200"/>
                        <a:t>View pipeline (Interact)</a:t>
                      </a:r>
                      <a:endParaRPr sz="1200"/>
                    </a:p>
                  </a:txBody>
                  <a:tcPr marT="63500" marB="63500" marR="63500" marL="63500"/>
                </a:tc>
                <a:tc>
                  <a:txBody>
                    <a:bodyPr/>
                    <a:lstStyle/>
                    <a:p>
                      <a:pPr indent="0" lvl="0" marL="0" rtl="0" algn="l">
                        <a:spcBef>
                          <a:spcPts val="0"/>
                        </a:spcBef>
                        <a:spcAft>
                          <a:spcPts val="0"/>
                        </a:spcAft>
                        <a:buNone/>
                      </a:pPr>
                      <a:r>
                        <a:rPr lang="en-GB" sz="1200"/>
                        <a:t>Pipeline Repository, Authorization system</a:t>
                      </a:r>
                      <a:endParaRPr sz="1200"/>
                    </a:p>
                  </a:txBody>
                  <a:tcPr marT="63500" marB="63500" marR="63500" marL="63500"/>
                </a:tc>
              </a:tr>
              <a:tr h="501100">
                <a:tc>
                  <a:txBody>
                    <a:bodyPr/>
                    <a:lstStyle/>
                    <a:p>
                      <a:pPr indent="0" lvl="0" marL="0" rtl="0" algn="l">
                        <a:lnSpc>
                          <a:spcPct val="115000"/>
                        </a:lnSpc>
                        <a:spcBef>
                          <a:spcPts val="0"/>
                        </a:spcBef>
                        <a:spcAft>
                          <a:spcPts val="0"/>
                        </a:spcAft>
                        <a:buNone/>
                      </a:pPr>
                      <a:r>
                        <a:rPr lang="en-GB" sz="1200"/>
                        <a:t>Edit pipeline (Do)</a:t>
                      </a:r>
                      <a:endParaRPr sz="1200"/>
                    </a:p>
                  </a:txBody>
                  <a:tcPr marT="63500" marB="63500" marR="63500" marL="63500"/>
                </a:tc>
                <a:tc>
                  <a:txBody>
                    <a:bodyPr/>
                    <a:lstStyle/>
                    <a:p>
                      <a:pPr indent="0" lvl="0" marL="0" rtl="0" algn="l">
                        <a:spcBef>
                          <a:spcPts val="0"/>
                        </a:spcBef>
                        <a:spcAft>
                          <a:spcPts val="0"/>
                        </a:spcAft>
                        <a:buNone/>
                      </a:pPr>
                      <a:r>
                        <a:rPr lang="en-GB" sz="1200"/>
                        <a:t>Pipeline Repository, Authorization system</a:t>
                      </a:r>
                      <a:endParaRPr sz="1200"/>
                    </a:p>
                  </a:txBody>
                  <a:tcPr marT="63500" marB="63500" marR="63500" marL="63500"/>
                </a:tc>
              </a:tr>
              <a:tr h="344925">
                <a:tc>
                  <a:txBody>
                    <a:bodyPr/>
                    <a:lstStyle/>
                    <a:p>
                      <a:pPr indent="0" lvl="0" marL="0" rtl="0" algn="l">
                        <a:lnSpc>
                          <a:spcPct val="115000"/>
                        </a:lnSpc>
                        <a:spcBef>
                          <a:spcPts val="0"/>
                        </a:spcBef>
                        <a:spcAft>
                          <a:spcPts val="0"/>
                        </a:spcAft>
                        <a:buNone/>
                      </a:pPr>
                      <a:r>
                        <a:rPr lang="en-GB" sz="1200"/>
                        <a:t>Check Code (Interact)</a:t>
                      </a:r>
                      <a:endParaRPr sz="1200"/>
                    </a:p>
                  </a:txBody>
                  <a:tcPr marT="63500" marB="63500" marR="63500" marL="63500"/>
                </a:tc>
                <a:tc>
                  <a:txBody>
                    <a:bodyPr/>
                    <a:lstStyle/>
                    <a:p>
                      <a:pPr indent="0" lvl="0" marL="0" rtl="0" algn="l">
                        <a:spcBef>
                          <a:spcPts val="0"/>
                        </a:spcBef>
                        <a:spcAft>
                          <a:spcPts val="0"/>
                        </a:spcAft>
                        <a:buNone/>
                      </a:pPr>
                      <a:r>
                        <a:rPr lang="en-GB" sz="1200"/>
                        <a:t>Syntax Analyzer</a:t>
                      </a:r>
                      <a:endParaRPr sz="1200"/>
                    </a:p>
                  </a:txBody>
                  <a:tcPr marT="63500" marB="63500" marR="63500" marL="63500"/>
                </a:tc>
              </a:tr>
              <a:tr h="344925">
                <a:tc>
                  <a:txBody>
                    <a:bodyPr/>
                    <a:lstStyle/>
                    <a:p>
                      <a:pPr indent="0" lvl="0" marL="0" rtl="0" algn="l">
                        <a:lnSpc>
                          <a:spcPct val="115000"/>
                        </a:lnSpc>
                        <a:spcBef>
                          <a:spcPts val="0"/>
                        </a:spcBef>
                        <a:spcAft>
                          <a:spcPts val="0"/>
                        </a:spcAft>
                        <a:buNone/>
                      </a:pPr>
                      <a:r>
                        <a:rPr lang="en-GB" sz="1200"/>
                        <a:t>Logging</a:t>
                      </a:r>
                      <a:endParaRPr sz="1200"/>
                    </a:p>
                  </a:txBody>
                  <a:tcPr marT="63500" marB="63500" marR="63500" marL="63500"/>
                </a:tc>
                <a:tc>
                  <a:txBody>
                    <a:bodyPr/>
                    <a:lstStyle/>
                    <a:p>
                      <a:pPr indent="0" lvl="0" marL="0" rtl="0" algn="l">
                        <a:spcBef>
                          <a:spcPts val="0"/>
                        </a:spcBef>
                        <a:spcAft>
                          <a:spcPts val="0"/>
                        </a:spcAft>
                        <a:buNone/>
                      </a:pPr>
                      <a:r>
                        <a:rPr lang="en-GB" sz="1200"/>
                        <a:t>Log Manager</a:t>
                      </a:r>
                      <a:endParaRPr sz="1200"/>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Interaction analysis</a:t>
            </a:r>
            <a:endParaRPr/>
          </a:p>
        </p:txBody>
      </p:sp>
      <p:sp>
        <p:nvSpPr>
          <p:cNvPr id="86" name="Google Shape;86;p18"/>
          <p:cNvSpPr txBox="1"/>
          <p:nvPr>
            <p:ph idx="1" type="body"/>
          </p:nvPr>
        </p:nvSpPr>
        <p:spPr>
          <a:xfrm>
            <a:off x="311700" y="1152475"/>
            <a:ext cx="8520600" cy="45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a:t>Pipeline Repository</a:t>
            </a:r>
            <a:endParaRPr/>
          </a:p>
        </p:txBody>
      </p:sp>
      <p:graphicFrame>
        <p:nvGraphicFramePr>
          <p:cNvPr id="87" name="Google Shape;87;p18"/>
          <p:cNvGraphicFramePr/>
          <p:nvPr/>
        </p:nvGraphicFramePr>
        <p:xfrm>
          <a:off x="1706400" y="1827675"/>
          <a:ext cx="3000000" cy="3000000"/>
        </p:xfrm>
        <a:graphic>
          <a:graphicData uri="http://schemas.openxmlformats.org/drawingml/2006/table">
            <a:tbl>
              <a:tblPr>
                <a:noFill/>
                <a:tableStyleId>{BB83BFAB-81FA-418E-ADE0-1C8606B186AE}</a:tableStyleId>
              </a:tblPr>
              <a:tblGrid>
                <a:gridCol w="2865600"/>
                <a:gridCol w="2865600"/>
              </a:tblGrid>
              <a:tr h="12700">
                <a:tc>
                  <a:txBody>
                    <a:bodyPr/>
                    <a:lstStyle/>
                    <a:p>
                      <a:pPr indent="0" lvl="0" marL="0" rtl="0" algn="l">
                        <a:spcBef>
                          <a:spcPts val="0"/>
                        </a:spcBef>
                        <a:spcAft>
                          <a:spcPts val="0"/>
                        </a:spcAft>
                        <a:buNone/>
                      </a:pPr>
                      <a:r>
                        <a:rPr b="1" lang="en-GB" sz="1200"/>
                        <a:t>Responsibility</a:t>
                      </a:r>
                      <a:endParaRPr b="1" sz="1200"/>
                    </a:p>
                  </a:txBody>
                  <a:tcPr marT="63500" marB="63500" marR="63500" marL="63500"/>
                </a:tc>
                <a:tc>
                  <a:txBody>
                    <a:bodyPr/>
                    <a:lstStyle/>
                    <a:p>
                      <a:pPr indent="0" lvl="0" marL="0" rtl="0" algn="l">
                        <a:spcBef>
                          <a:spcPts val="0"/>
                        </a:spcBef>
                        <a:spcAft>
                          <a:spcPts val="0"/>
                        </a:spcAft>
                        <a:buNone/>
                      </a:pPr>
                      <a:r>
                        <a:rPr b="1" lang="en-GB" sz="1200"/>
                        <a:t>Colleague (other class)</a:t>
                      </a:r>
                      <a:endParaRPr b="1" sz="1200"/>
                    </a:p>
                  </a:txBody>
                  <a:tcPr marT="63500" marB="63500" marR="63500" marL="63500"/>
                </a:tc>
              </a:tr>
              <a:tr h="12700">
                <a:tc>
                  <a:txBody>
                    <a:bodyPr/>
                    <a:lstStyle/>
                    <a:p>
                      <a:pPr indent="0" lvl="0" marL="0" rtl="0" algn="l">
                        <a:spcBef>
                          <a:spcPts val="0"/>
                        </a:spcBef>
                        <a:spcAft>
                          <a:spcPts val="0"/>
                        </a:spcAft>
                        <a:buNone/>
                      </a:pPr>
                      <a:r>
                        <a:rPr lang="en-GB" sz="1200"/>
                        <a:t>Store Repository data (Know)</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t>User Pipeline Repository</a:t>
                      </a:r>
                      <a:endParaRPr sz="1200"/>
                    </a:p>
                  </a:txBody>
                  <a:tcPr marT="63500" marB="63500" marR="63500" marL="63500"/>
                </a:tc>
              </a:tr>
              <a:tr h="12700">
                <a:tc>
                  <a:txBody>
                    <a:bodyPr/>
                    <a:lstStyle/>
                    <a:p>
                      <a:pPr indent="0" lvl="0" marL="0" rtl="0" algn="l">
                        <a:spcBef>
                          <a:spcPts val="0"/>
                        </a:spcBef>
                        <a:spcAft>
                          <a:spcPts val="0"/>
                        </a:spcAft>
                        <a:buNone/>
                      </a:pPr>
                      <a:r>
                        <a:rPr lang="en-GB" sz="1200"/>
                        <a:t>Pull (Do)</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solidFill>
                            <a:schemeClr val="dk1"/>
                          </a:solidFill>
                        </a:rPr>
                        <a:t>User Pipeline Repository</a:t>
                      </a:r>
                      <a:endParaRPr sz="1200"/>
                    </a:p>
                  </a:txBody>
                  <a:tcPr marT="63500" marB="63500" marR="63500" marL="63500"/>
                </a:tc>
              </a:tr>
              <a:tr h="12700">
                <a:tc>
                  <a:txBody>
                    <a:bodyPr/>
                    <a:lstStyle/>
                    <a:p>
                      <a:pPr indent="0" lvl="0" marL="0" rtl="0" algn="l">
                        <a:spcBef>
                          <a:spcPts val="0"/>
                        </a:spcBef>
                        <a:spcAft>
                          <a:spcPts val="0"/>
                        </a:spcAft>
                        <a:buNone/>
                      </a:pPr>
                      <a:r>
                        <a:rPr lang="en-GB" sz="1200"/>
                        <a:t>Push (Do)</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solidFill>
                            <a:schemeClr val="dk1"/>
                          </a:solidFill>
                        </a:rPr>
                        <a:t>User Pipeline Repository</a:t>
                      </a:r>
                      <a:endParaRPr sz="1200"/>
                    </a:p>
                  </a:txBody>
                  <a:tcPr marT="63500" marB="63500" marR="63500" marL="63500"/>
                </a:tc>
              </a:tr>
              <a:tr h="12700">
                <a:tc>
                  <a:txBody>
                    <a:bodyPr/>
                    <a:lstStyle/>
                    <a:p>
                      <a:pPr indent="0" lvl="0" marL="0" rtl="0" algn="l">
                        <a:spcBef>
                          <a:spcPts val="0"/>
                        </a:spcBef>
                        <a:spcAft>
                          <a:spcPts val="0"/>
                        </a:spcAft>
                        <a:buNone/>
                      </a:pPr>
                      <a:r>
                        <a:rPr lang="en-GB" sz="1200"/>
                        <a:t>Manage Branches (Do)</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solidFill>
                            <a:schemeClr val="dk1"/>
                          </a:solidFill>
                        </a:rPr>
                        <a:t>User Pipeline Repository</a:t>
                      </a:r>
                      <a:endParaRPr sz="1200"/>
                    </a:p>
                  </a:txBody>
                  <a:tcPr marT="63500" marB="63500" marR="63500" marL="635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Interaction analysis</a:t>
            </a:r>
            <a:endParaRPr/>
          </a:p>
        </p:txBody>
      </p:sp>
      <p:sp>
        <p:nvSpPr>
          <p:cNvPr id="93" name="Google Shape;93;p19"/>
          <p:cNvSpPr txBox="1"/>
          <p:nvPr>
            <p:ph idx="1" type="body"/>
          </p:nvPr>
        </p:nvSpPr>
        <p:spPr>
          <a:xfrm>
            <a:off x="311700" y="1152475"/>
            <a:ext cx="8520600" cy="45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a:t>User Pipeline Repository</a:t>
            </a:r>
            <a:endParaRPr/>
          </a:p>
        </p:txBody>
      </p:sp>
      <p:graphicFrame>
        <p:nvGraphicFramePr>
          <p:cNvPr id="94" name="Google Shape;94;p19"/>
          <p:cNvGraphicFramePr/>
          <p:nvPr/>
        </p:nvGraphicFramePr>
        <p:xfrm>
          <a:off x="1706400" y="1827675"/>
          <a:ext cx="3000000" cy="3000000"/>
        </p:xfrm>
        <a:graphic>
          <a:graphicData uri="http://schemas.openxmlformats.org/drawingml/2006/table">
            <a:tbl>
              <a:tblPr>
                <a:noFill/>
                <a:tableStyleId>{BB83BFAB-81FA-418E-ADE0-1C8606B186AE}</a:tableStyleId>
              </a:tblPr>
              <a:tblGrid>
                <a:gridCol w="2865600"/>
                <a:gridCol w="2865600"/>
              </a:tblGrid>
              <a:tr h="12700">
                <a:tc>
                  <a:txBody>
                    <a:bodyPr/>
                    <a:lstStyle/>
                    <a:p>
                      <a:pPr indent="0" lvl="0" marL="0" rtl="0" algn="l">
                        <a:spcBef>
                          <a:spcPts val="0"/>
                        </a:spcBef>
                        <a:spcAft>
                          <a:spcPts val="0"/>
                        </a:spcAft>
                        <a:buNone/>
                      </a:pPr>
                      <a:r>
                        <a:rPr b="1" lang="en-GB" sz="1200"/>
                        <a:t>Responsibility</a:t>
                      </a:r>
                      <a:endParaRPr b="1" sz="1200"/>
                    </a:p>
                  </a:txBody>
                  <a:tcPr marT="63500" marB="63500" marR="63500" marL="63500"/>
                </a:tc>
                <a:tc>
                  <a:txBody>
                    <a:bodyPr/>
                    <a:lstStyle/>
                    <a:p>
                      <a:pPr indent="0" lvl="0" marL="0" rtl="0" algn="l">
                        <a:spcBef>
                          <a:spcPts val="0"/>
                        </a:spcBef>
                        <a:spcAft>
                          <a:spcPts val="0"/>
                        </a:spcAft>
                        <a:buNone/>
                      </a:pPr>
                      <a:r>
                        <a:rPr b="1" lang="en-GB" sz="1200"/>
                        <a:t>Colleague (other class)</a:t>
                      </a:r>
                      <a:endParaRPr b="1" sz="1200"/>
                    </a:p>
                  </a:txBody>
                  <a:tcPr marT="63500" marB="63500" marR="63500" marL="63500"/>
                </a:tc>
              </a:tr>
              <a:tr h="12700">
                <a:tc>
                  <a:txBody>
                    <a:bodyPr/>
                    <a:lstStyle/>
                    <a:p>
                      <a:pPr indent="0" lvl="0" marL="0" rtl="0" algn="l">
                        <a:spcBef>
                          <a:spcPts val="0"/>
                        </a:spcBef>
                        <a:spcAft>
                          <a:spcPts val="0"/>
                        </a:spcAft>
                        <a:buNone/>
                      </a:pPr>
                      <a:r>
                        <a:rPr lang="en-GB" sz="1200"/>
                        <a:t>Get User Repositories</a:t>
                      </a:r>
                      <a:r>
                        <a:rPr lang="en-GB" sz="1200"/>
                        <a:t> (Know)</a:t>
                      </a:r>
                      <a:endParaRPr sz="1200"/>
                    </a:p>
                  </a:txBody>
                  <a:tcPr marT="63500" marB="63500" marR="63500" marL="63500"/>
                </a:tc>
                <a:tc>
                  <a:txBody>
                    <a:bodyPr/>
                    <a:lstStyle/>
                    <a:p>
                      <a:pPr indent="0" lvl="0" marL="0" rtl="0" algn="l">
                        <a:lnSpc>
                          <a:spcPct val="115000"/>
                        </a:lnSpc>
                        <a:spcBef>
                          <a:spcPts val="0"/>
                        </a:spcBef>
                        <a:spcAft>
                          <a:spcPts val="0"/>
                        </a:spcAft>
                        <a:buNone/>
                      </a:pPr>
                      <a:r>
                        <a:rPr lang="en-GB" sz="1200"/>
                        <a:t>Authorization system</a:t>
                      </a:r>
                      <a:endParaRPr sz="12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Interaction analysis</a:t>
            </a:r>
            <a:endParaRPr/>
          </a:p>
        </p:txBody>
      </p:sp>
      <p:sp>
        <p:nvSpPr>
          <p:cNvPr id="100" name="Google Shape;100;p20"/>
          <p:cNvSpPr txBox="1"/>
          <p:nvPr>
            <p:ph idx="1" type="body"/>
          </p:nvPr>
        </p:nvSpPr>
        <p:spPr>
          <a:xfrm>
            <a:off x="311700" y="1152475"/>
            <a:ext cx="8520600" cy="453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a:t>Authorization system</a:t>
            </a:r>
            <a:endParaRPr/>
          </a:p>
        </p:txBody>
      </p:sp>
      <p:graphicFrame>
        <p:nvGraphicFramePr>
          <p:cNvPr id="101" name="Google Shape;101;p20"/>
          <p:cNvGraphicFramePr/>
          <p:nvPr/>
        </p:nvGraphicFramePr>
        <p:xfrm>
          <a:off x="1706400" y="1953900"/>
          <a:ext cx="3000000" cy="3000000"/>
        </p:xfrm>
        <a:graphic>
          <a:graphicData uri="http://schemas.openxmlformats.org/drawingml/2006/table">
            <a:tbl>
              <a:tblPr>
                <a:noFill/>
                <a:tableStyleId>{BB83BFAB-81FA-418E-ADE0-1C8606B186AE}</a:tableStyleId>
              </a:tblPr>
              <a:tblGrid>
                <a:gridCol w="2865600"/>
                <a:gridCol w="2865600"/>
              </a:tblGrid>
              <a:tr h="12700">
                <a:tc>
                  <a:txBody>
                    <a:bodyPr/>
                    <a:lstStyle/>
                    <a:p>
                      <a:pPr indent="0" lvl="0" marL="0" rtl="0" algn="l">
                        <a:spcBef>
                          <a:spcPts val="0"/>
                        </a:spcBef>
                        <a:spcAft>
                          <a:spcPts val="0"/>
                        </a:spcAft>
                        <a:buNone/>
                      </a:pPr>
                      <a:r>
                        <a:rPr b="1" lang="en-GB" sz="1200"/>
                        <a:t>Responsibility</a:t>
                      </a:r>
                      <a:endParaRPr b="1" sz="1200"/>
                    </a:p>
                  </a:txBody>
                  <a:tcPr marT="63500" marB="63500" marR="63500" marL="63500"/>
                </a:tc>
                <a:tc>
                  <a:txBody>
                    <a:bodyPr/>
                    <a:lstStyle/>
                    <a:p>
                      <a:pPr indent="0" lvl="0" marL="0" rtl="0" algn="l">
                        <a:spcBef>
                          <a:spcPts val="0"/>
                        </a:spcBef>
                        <a:spcAft>
                          <a:spcPts val="0"/>
                        </a:spcAft>
                        <a:buNone/>
                      </a:pPr>
                      <a:r>
                        <a:rPr b="1" lang="en-GB" sz="1200"/>
                        <a:t>Colleague (other class)</a:t>
                      </a:r>
                      <a:endParaRPr b="1" sz="1200"/>
                    </a:p>
                  </a:txBody>
                  <a:tcPr marT="63500" marB="63500" marR="63500" marL="63500"/>
                </a:tc>
              </a:tr>
              <a:tr h="12700">
                <a:tc>
                  <a:txBody>
                    <a:bodyPr/>
                    <a:lstStyle/>
                    <a:p>
                      <a:pPr indent="0" lvl="0" marL="0" rtl="0" algn="l">
                        <a:spcBef>
                          <a:spcPts val="0"/>
                        </a:spcBef>
                        <a:spcAft>
                          <a:spcPts val="0"/>
                        </a:spcAft>
                        <a:buNone/>
                      </a:pPr>
                      <a:r>
                        <a:rPr lang="en-GB" sz="1200"/>
                        <a:t>Store Authorization data (Know)</a:t>
                      </a:r>
                      <a:endParaRPr sz="1200"/>
                    </a:p>
                  </a:txBody>
                  <a:tcPr marT="63500" marB="63500" marR="63500" marL="63500"/>
                </a:tc>
                <a:tc>
                  <a:txBody>
                    <a:bodyPr/>
                    <a:lstStyle/>
                    <a:p>
                      <a:pPr indent="0" lvl="0" marL="0" rtl="0" algn="l">
                        <a:spcBef>
                          <a:spcPts val="0"/>
                        </a:spcBef>
                        <a:spcAft>
                          <a:spcPts val="0"/>
                        </a:spcAft>
                        <a:buNone/>
                      </a:pPr>
                      <a:r>
                        <a:t/>
                      </a:r>
                      <a:endParaRPr sz="1200"/>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Updated class diagram</a:t>
            </a:r>
            <a:endParaRPr/>
          </a:p>
        </p:txBody>
      </p:sp>
      <p:pic>
        <p:nvPicPr>
          <p:cNvPr id="107" name="Google Shape;107;p21"/>
          <p:cNvPicPr preferRelativeResize="0"/>
          <p:nvPr/>
        </p:nvPicPr>
        <p:blipFill>
          <a:blip r:embed="rId3">
            <a:alphaModFix/>
          </a:blip>
          <a:stretch>
            <a:fillRect/>
          </a:stretch>
        </p:blipFill>
        <p:spPr>
          <a:xfrm>
            <a:off x="2075063" y="1131100"/>
            <a:ext cx="4993870"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