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ff573c2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ff573c2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f573c20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ff573c20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ff573c20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ff573c20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r0p-table-users/asd" TargetMode="External"/><Relationship Id="rId4" Type="http://schemas.openxmlformats.org/officeDocument/2006/relationships/hyperlink" Target="https://docs.google.com/presentation/d/14Q5wD-8bEsWRHIdj6A_nMqwvFWOSnHYgY6U_vroyzd8/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Web-editor for reproducible pipelines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Detailed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7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A web application and a visual studio code extension for editing pipelines with auto-saving and automatic syntax and cohesion checking, embedded into the “MLOps Platform”.</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GB" sz="1400">
                <a:solidFill>
                  <a:schemeClr val="dk1"/>
                </a:solidFill>
              </a:rPr>
              <a:t>MLDev experiments configurations CRUD.</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Online editor with syntax highlighting, formatting.</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Real Time collaboration with built-in git support system.</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Experiments visualizer.</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GB" sz="1400"/>
              <a:t>Team: </a:t>
            </a:r>
            <a:r>
              <a:rPr b="1" lang="en-GB" sz="1400"/>
              <a:t>Daniil Fedorov</a:t>
            </a:r>
            <a:r>
              <a:rPr lang="en-GB" sz="1400"/>
              <a:t> (Architect, system analyst), </a:t>
            </a:r>
            <a:r>
              <a:rPr b="1" lang="en-GB" sz="1400"/>
              <a:t>Sergeev Ilya</a:t>
            </a:r>
            <a:r>
              <a:rPr lang="en-GB" sz="1400"/>
              <a:t> (Architect, full-stack developer), </a:t>
            </a:r>
            <a:r>
              <a:rPr b="1" lang="en-GB" sz="1400"/>
              <a:t>Shtanov Andrey</a:t>
            </a:r>
            <a:r>
              <a:rPr lang="en-GB" sz="1400"/>
              <a:t> (Architect, UI-developer)</a:t>
            </a:r>
            <a:endParaRPr sz="1400"/>
          </a:p>
          <a:p>
            <a:pPr indent="0" lvl="0" marL="0" rtl="0" algn="l">
              <a:spcBef>
                <a:spcPts val="1200"/>
              </a:spcBef>
              <a:spcAft>
                <a:spcPts val="0"/>
              </a:spcAft>
              <a:buClr>
                <a:schemeClr val="dk1"/>
              </a:buClr>
              <a:buSzPts val="1100"/>
              <a:buFont typeface="Arial"/>
              <a:buNone/>
            </a:pPr>
            <a:r>
              <a:rPr lang="en-GB" sz="1200"/>
              <a:t>Repo: </a:t>
            </a:r>
            <a:r>
              <a:rPr lang="en-GB" sz="1200" u="sng">
                <a:solidFill>
                  <a:schemeClr val="accent5"/>
                </a:solidFill>
                <a:hlinkClick r:id="rId3">
                  <a:extLst>
                    <a:ext uri="{A12FA001-AC4F-418D-AE19-62706E023703}">
                      <ahyp:hlinkClr val="tx"/>
                    </a:ext>
                  </a:extLst>
                </a:hlinkClick>
              </a:rPr>
              <a:t>https://github.com/dr0p-table-users/asd</a:t>
            </a:r>
            <a:endParaRPr sz="1200"/>
          </a:p>
          <a:p>
            <a:pPr indent="0" lvl="0" marL="0" rtl="0" algn="l">
              <a:spcBef>
                <a:spcPts val="1200"/>
              </a:spcBef>
              <a:spcAft>
                <a:spcPts val="1200"/>
              </a:spcAft>
              <a:buNone/>
            </a:pPr>
            <a:r>
              <a:rPr lang="en-GB" sz="1200"/>
              <a:t>Report: </a:t>
            </a:r>
            <a:r>
              <a:rPr lang="en-GB" sz="1200" u="sng">
                <a:solidFill>
                  <a:schemeClr val="hlink"/>
                </a:solidFill>
                <a:hlinkClick r:id="rId4"/>
              </a:rPr>
              <a:t>https://docs.google.com/presentation/d/14Q5wD-8bEsWRHIdj6A_nMqwvFWOSnHYgY6U_vroyzd8/edit?usp=sharing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architecture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Project drivers:</a:t>
            </a:r>
            <a:endParaRPr b="1">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Educational constraints (use microservices)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Performance constraints (runs on client, possibly in one thread)</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Usage constraints (requests appear from the UI)</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Platform independence (WebEditor or VSCode extension)</a:t>
            </a:r>
            <a:endParaRPr>
              <a:solidFill>
                <a:schemeClr val="dk1"/>
              </a:solidFill>
            </a:endParaRPr>
          </a:p>
          <a:p>
            <a:pPr indent="0" lvl="0" marL="0" rtl="0" algn="l">
              <a:spcBef>
                <a:spcPts val="1200"/>
              </a:spcBef>
              <a:spcAft>
                <a:spcPts val="0"/>
              </a:spcAft>
              <a:buNone/>
            </a:pPr>
            <a:r>
              <a:rPr b="1" lang="en-GB">
                <a:solidFill>
                  <a:schemeClr val="dk1"/>
                </a:solidFill>
              </a:rPr>
              <a:t>Project principles:</a:t>
            </a:r>
            <a:endParaRPr b="1">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Microservices (micro-frontends &amp; micro-backends)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Asynchronous</a:t>
            </a:r>
            <a:r>
              <a:rPr lang="en-GB">
                <a:solidFill>
                  <a:schemeClr val="dk1"/>
                </a:solidFill>
              </a:rPr>
              <a:t> communication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Reactive UI</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3252000" y="442586"/>
            <a:ext cx="4767549" cy="4258326"/>
          </a:xfrm>
          <a:prstGeom prst="rect">
            <a:avLst/>
          </a:prstGeom>
          <a:noFill/>
          <a:ln>
            <a:noFill/>
          </a:ln>
        </p:spPr>
      </p:pic>
      <p:sp>
        <p:nvSpPr>
          <p:cNvPr id="73" name="Google Shape;73;p16"/>
          <p:cNvSpPr txBox="1"/>
          <p:nvPr>
            <p:ph type="title"/>
          </p:nvPr>
        </p:nvSpPr>
        <p:spPr>
          <a:xfrm>
            <a:off x="311700" y="445025"/>
            <a:ext cx="294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architecture</a:t>
            </a:r>
            <a:endParaRPr/>
          </a:p>
          <a:p>
            <a:pPr indent="0" lvl="0" marL="0" rtl="0" algn="l">
              <a:spcBef>
                <a:spcPts val="0"/>
              </a:spcBef>
              <a:spcAft>
                <a:spcPts val="0"/>
              </a:spcAft>
              <a:buNone/>
            </a:pPr>
            <a:r>
              <a:rPr lang="en-GB" sz="2400">
                <a:solidFill>
                  <a:srgbClr val="B7B7B7"/>
                </a:solidFill>
              </a:rPr>
              <a:t>(Components perspective)</a:t>
            </a:r>
            <a:endParaRPr sz="2400">
              <a:solidFill>
                <a:srgbClr val="B7B7B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1 (UML2)</a:t>
            </a:r>
            <a:endParaRPr/>
          </a:p>
        </p:txBody>
      </p:sp>
      <p:sp>
        <p:nvSpPr>
          <p:cNvPr id="79" name="Google Shape;79;p17"/>
          <p:cNvSpPr txBox="1"/>
          <p:nvPr>
            <p:ph idx="1" type="body"/>
          </p:nvPr>
        </p:nvSpPr>
        <p:spPr>
          <a:xfrm>
            <a:off x="311700" y="1152475"/>
            <a:ext cx="3701100" cy="24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Problem</a:t>
            </a:r>
            <a:r>
              <a:rPr lang="en-GB">
                <a:solidFill>
                  <a:schemeClr val="dk1"/>
                </a:solidFill>
              </a:rPr>
              <a:t>: by definition, microservices interact through an </a:t>
            </a:r>
            <a:r>
              <a:rPr lang="en-GB">
                <a:solidFill>
                  <a:schemeClr val="dk1"/>
                </a:solidFill>
              </a:rPr>
              <a:t>unreliable channels. This is especially crucial for front-end applications. Hence, a significant data loss may appear.</a:t>
            </a:r>
            <a:endParaRPr>
              <a:solidFill>
                <a:schemeClr val="dk1"/>
              </a:solidFill>
            </a:endParaRPr>
          </a:p>
          <a:p>
            <a:pPr indent="0" lvl="0" marL="0" rtl="0" algn="l">
              <a:spcBef>
                <a:spcPts val="1200"/>
              </a:spcBef>
              <a:spcAft>
                <a:spcPts val="1200"/>
              </a:spcAft>
              <a:buNone/>
            </a:pPr>
            <a:r>
              <a:rPr b="1" lang="en-GB">
                <a:solidFill>
                  <a:schemeClr val="dk1"/>
                </a:solidFill>
              </a:rPr>
              <a:t>Solution</a:t>
            </a:r>
            <a:r>
              <a:rPr lang="en-GB">
                <a:solidFill>
                  <a:schemeClr val="dk1"/>
                </a:solidFill>
              </a:rPr>
              <a:t>: Event Bus pattern</a:t>
            </a:r>
            <a:endParaRPr>
              <a:solidFill>
                <a:schemeClr val="dk1"/>
              </a:solidFill>
            </a:endParaRPr>
          </a:p>
        </p:txBody>
      </p:sp>
      <p:pic>
        <p:nvPicPr>
          <p:cNvPr id="80" name="Google Shape;80;p17"/>
          <p:cNvPicPr preferRelativeResize="0"/>
          <p:nvPr/>
        </p:nvPicPr>
        <p:blipFill>
          <a:blip r:embed="rId3">
            <a:alphaModFix/>
          </a:blip>
          <a:stretch>
            <a:fillRect/>
          </a:stretch>
        </p:blipFill>
        <p:spPr>
          <a:xfrm>
            <a:off x="4012850" y="1152475"/>
            <a:ext cx="4967699" cy="2211269"/>
          </a:xfrm>
          <a:prstGeom prst="rect">
            <a:avLst/>
          </a:prstGeom>
          <a:noFill/>
          <a:ln>
            <a:noFill/>
          </a:ln>
        </p:spPr>
      </p:pic>
      <p:sp>
        <p:nvSpPr>
          <p:cNvPr id="81" name="Google Shape;81;p17"/>
          <p:cNvSpPr txBox="1"/>
          <p:nvPr/>
        </p:nvSpPr>
        <p:spPr>
          <a:xfrm>
            <a:off x="311700" y="3829225"/>
            <a:ext cx="8668800" cy="176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2"/>
                </a:solidFill>
              </a:rPr>
              <a:t>Due to relatively large size of messages in the bus (e.g. code changes), it is preferred to implement with localStorage. Components may be connected to the interface using polling techniques. The UX may be improved with offline-saving of the contents, stored in the bus.</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0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a:t>
            </a:r>
            <a:r>
              <a:rPr lang="en-GB"/>
              <a:t>2</a:t>
            </a:r>
            <a:r>
              <a:rPr lang="en-GB"/>
              <a:t> (UML2)</a:t>
            </a:r>
            <a:endParaRPr/>
          </a:p>
        </p:txBody>
      </p:sp>
      <p:sp>
        <p:nvSpPr>
          <p:cNvPr id="87" name="Google Shape;87;p18"/>
          <p:cNvSpPr txBox="1"/>
          <p:nvPr>
            <p:ph idx="1" type="body"/>
          </p:nvPr>
        </p:nvSpPr>
        <p:spPr>
          <a:xfrm>
            <a:off x="311700" y="674975"/>
            <a:ext cx="4370100" cy="44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1"/>
                </a:solidFill>
              </a:rPr>
              <a:t>Problem</a:t>
            </a:r>
            <a:r>
              <a:rPr lang="en-GB" sz="1700">
                <a:solidFill>
                  <a:schemeClr val="dk1"/>
                </a:solidFill>
              </a:rPr>
              <a:t>: D</a:t>
            </a:r>
            <a:r>
              <a:rPr lang="en-GB" sz="1700">
                <a:solidFill>
                  <a:schemeClr val="dk1"/>
                </a:solidFill>
              </a:rPr>
              <a:t>ue to performance constraints the app’s UI should be rendered as infrequently as possible (not each frame). Also, the visualizer microservice should be standalone.</a:t>
            </a:r>
            <a:endParaRPr sz="1700">
              <a:solidFill>
                <a:schemeClr val="dk1"/>
              </a:solidFill>
            </a:endParaRPr>
          </a:p>
          <a:p>
            <a:pPr indent="0" lvl="0" marL="0" rtl="0" algn="l">
              <a:spcBef>
                <a:spcPts val="1200"/>
              </a:spcBef>
              <a:spcAft>
                <a:spcPts val="0"/>
              </a:spcAft>
              <a:buNone/>
            </a:pPr>
            <a:r>
              <a:rPr b="1" lang="en-GB" sz="1700">
                <a:solidFill>
                  <a:schemeClr val="dk1"/>
                </a:solidFill>
              </a:rPr>
              <a:t>Solution</a:t>
            </a:r>
            <a:r>
              <a:rPr lang="en-GB" sz="1700">
                <a:solidFill>
                  <a:schemeClr val="dk1"/>
                </a:solidFill>
              </a:rPr>
              <a:t>: </a:t>
            </a:r>
            <a:r>
              <a:rPr b="1" lang="en-GB" sz="1700">
                <a:solidFill>
                  <a:schemeClr val="dk1"/>
                </a:solidFill>
              </a:rPr>
              <a:t>Model-View-Presenter (MVP) Pattern + Observables</a:t>
            </a:r>
            <a:endParaRPr sz="1700">
              <a:solidFill>
                <a:schemeClr val="dk1"/>
              </a:solidFill>
            </a:endParaRPr>
          </a:p>
          <a:p>
            <a:pPr indent="0" lvl="0" marL="457200" rtl="0" algn="l">
              <a:spcBef>
                <a:spcPts val="1200"/>
              </a:spcBef>
              <a:spcAft>
                <a:spcPts val="0"/>
              </a:spcAft>
              <a:buClr>
                <a:schemeClr val="dk1"/>
              </a:buClr>
              <a:buSzPts val="1100"/>
              <a:buFont typeface="Arial"/>
              <a:buNone/>
            </a:pPr>
            <a:r>
              <a:rPr lang="en-GB" sz="1700">
                <a:solidFill>
                  <a:schemeClr val="dk1"/>
                </a:solidFill>
              </a:rPr>
              <a:t>Model: contains yaml code structure. U</a:t>
            </a:r>
            <a:r>
              <a:rPr lang="en-GB" sz="1700">
                <a:solidFill>
                  <a:schemeClr val="dk1"/>
                </a:solidFill>
              </a:rPr>
              <a:t>pdates tree when code changes.</a:t>
            </a:r>
            <a:endParaRPr sz="1700">
              <a:solidFill>
                <a:schemeClr val="dk1"/>
              </a:solidFill>
            </a:endParaRPr>
          </a:p>
          <a:p>
            <a:pPr indent="0" lvl="0" marL="457200" rtl="0" algn="l">
              <a:spcBef>
                <a:spcPts val="1200"/>
              </a:spcBef>
              <a:spcAft>
                <a:spcPts val="0"/>
              </a:spcAft>
              <a:buClr>
                <a:schemeClr val="dk1"/>
              </a:buClr>
              <a:buSzPts val="1100"/>
              <a:buFont typeface="Arial"/>
              <a:buNone/>
            </a:pPr>
            <a:r>
              <a:rPr lang="en-GB" sz="1700">
                <a:solidFill>
                  <a:schemeClr val="dk1"/>
                </a:solidFill>
              </a:rPr>
              <a:t>View: graphical display of the tree.</a:t>
            </a:r>
            <a:endParaRPr sz="1700">
              <a:solidFill>
                <a:schemeClr val="dk1"/>
              </a:solidFill>
            </a:endParaRPr>
          </a:p>
          <a:p>
            <a:pPr indent="0" lvl="0" marL="457200" rtl="0" algn="l">
              <a:spcBef>
                <a:spcPts val="1200"/>
              </a:spcBef>
              <a:spcAft>
                <a:spcPts val="0"/>
              </a:spcAft>
              <a:buNone/>
            </a:pPr>
            <a:r>
              <a:rPr lang="en-GB" sz="1700">
                <a:solidFill>
                  <a:schemeClr val="dk1"/>
                </a:solidFill>
              </a:rPr>
              <a:t>Presenter: updates code (in potential future).</a:t>
            </a:r>
            <a:endParaRPr sz="17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8" name="Google Shape;88;p18"/>
          <p:cNvPicPr preferRelativeResize="0"/>
          <p:nvPr/>
        </p:nvPicPr>
        <p:blipFill>
          <a:blip r:embed="rId3">
            <a:alphaModFix/>
          </a:blip>
          <a:stretch>
            <a:fillRect/>
          </a:stretch>
        </p:blipFill>
        <p:spPr>
          <a:xfrm>
            <a:off x="5370925" y="516975"/>
            <a:ext cx="3070350" cy="416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3 (UML2)</a:t>
            </a:r>
            <a:endParaRPr/>
          </a:p>
        </p:txBody>
      </p:sp>
      <p:sp>
        <p:nvSpPr>
          <p:cNvPr id="94" name="Google Shape;94;p19"/>
          <p:cNvSpPr txBox="1"/>
          <p:nvPr>
            <p:ph idx="1" type="body"/>
          </p:nvPr>
        </p:nvSpPr>
        <p:spPr>
          <a:xfrm>
            <a:off x="311700" y="1152475"/>
            <a:ext cx="399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Problem</a:t>
            </a:r>
            <a:r>
              <a:rPr lang="en-GB" sz="1200">
                <a:solidFill>
                  <a:schemeClr val="dk1"/>
                </a:solidFill>
              </a:rPr>
              <a:t>: due to cross platform considerations, our project files can be stored in desktop file system or in WebBrowser file storage. Our codebase shouldn’t become more complicated due to different data sources.</a:t>
            </a:r>
            <a:endParaRPr sz="1200">
              <a:solidFill>
                <a:schemeClr val="dk1"/>
              </a:solidFill>
            </a:endParaRPr>
          </a:p>
          <a:p>
            <a:pPr indent="0" lvl="0" marL="0" rtl="0" algn="l">
              <a:spcBef>
                <a:spcPts val="1200"/>
              </a:spcBef>
              <a:spcAft>
                <a:spcPts val="1200"/>
              </a:spcAft>
              <a:buNone/>
            </a:pPr>
            <a:r>
              <a:rPr b="1" lang="en-GB" sz="1200">
                <a:solidFill>
                  <a:schemeClr val="dk1"/>
                </a:solidFill>
              </a:rPr>
              <a:t>Solution</a:t>
            </a:r>
            <a:r>
              <a:rPr lang="en-GB" sz="1200">
                <a:solidFill>
                  <a:schemeClr val="dk1"/>
                </a:solidFill>
              </a:rPr>
              <a:t>: Repository Pattern</a:t>
            </a:r>
            <a:endParaRPr sz="1200">
              <a:solidFill>
                <a:schemeClr val="dk1"/>
              </a:solidFill>
            </a:endParaRPr>
          </a:p>
        </p:txBody>
      </p:sp>
      <p:sp>
        <p:nvSpPr>
          <p:cNvPr id="95" name="Google Shape;95;p19"/>
          <p:cNvSpPr txBox="1"/>
          <p:nvPr/>
        </p:nvSpPr>
        <p:spPr>
          <a:xfrm>
            <a:off x="311700" y="2571750"/>
            <a:ext cx="426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We’ll use repository pattern so we can work with user’s file system, indexeddb, git depending on current user’s environment. Meanwhile, the rest of the codebase won’t be changed due to repository’s implementation changes.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GB">
                <a:solidFill>
                  <a:schemeClr val="dk2"/>
                </a:solidFill>
              </a:rPr>
              <a:t>We’ll also use </a:t>
            </a:r>
            <a:r>
              <a:rPr lang="en-GB">
                <a:solidFill>
                  <a:schemeClr val="dk2"/>
                </a:solidFill>
              </a:rPr>
              <a:t>singleton</a:t>
            </a:r>
            <a:r>
              <a:rPr lang="en-GB">
                <a:solidFill>
                  <a:schemeClr val="dk2"/>
                </a:solidFill>
              </a:rPr>
              <a:t> and fabric method for easy interface with our repository class.</a:t>
            </a:r>
            <a:endParaRPr>
              <a:solidFill>
                <a:schemeClr val="dk2"/>
              </a:solidFill>
            </a:endParaRPr>
          </a:p>
        </p:txBody>
      </p:sp>
      <p:pic>
        <p:nvPicPr>
          <p:cNvPr id="96" name="Google Shape;96;p19"/>
          <p:cNvPicPr preferRelativeResize="0"/>
          <p:nvPr/>
        </p:nvPicPr>
        <p:blipFill>
          <a:blip r:embed="rId3">
            <a:alphaModFix/>
          </a:blip>
          <a:stretch>
            <a:fillRect/>
          </a:stretch>
        </p:blipFill>
        <p:spPr>
          <a:xfrm>
            <a:off x="4815850" y="1850925"/>
            <a:ext cx="3628826" cy="2850975"/>
          </a:xfrm>
          <a:prstGeom prst="rect">
            <a:avLst/>
          </a:prstGeom>
          <a:noFill/>
          <a:ln>
            <a:noFill/>
          </a:ln>
        </p:spPr>
      </p:pic>
      <p:pic>
        <p:nvPicPr>
          <p:cNvPr id="97" name="Google Shape;97;p19"/>
          <p:cNvPicPr preferRelativeResize="0"/>
          <p:nvPr/>
        </p:nvPicPr>
        <p:blipFill>
          <a:blip r:embed="rId4">
            <a:alphaModFix/>
          </a:blip>
          <a:stretch>
            <a:fillRect/>
          </a:stretch>
        </p:blipFill>
        <p:spPr>
          <a:xfrm>
            <a:off x="6901201" y="75512"/>
            <a:ext cx="2148123" cy="1435476"/>
          </a:xfrm>
          <a:prstGeom prst="rect">
            <a:avLst/>
          </a:prstGeom>
          <a:noFill/>
          <a:ln>
            <a:noFill/>
          </a:ln>
        </p:spPr>
      </p:pic>
      <p:sp>
        <p:nvSpPr>
          <p:cNvPr id="98" name="Google Shape;98;p19"/>
          <p:cNvSpPr txBox="1"/>
          <p:nvPr/>
        </p:nvSpPr>
        <p:spPr>
          <a:xfrm>
            <a:off x="4942650" y="4701900"/>
            <a:ext cx="325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rPr>
              <a:t>Structure diagram</a:t>
            </a:r>
            <a:endParaRPr>
              <a:solidFill>
                <a:schemeClr val="dk2"/>
              </a:solidFill>
            </a:endParaRPr>
          </a:p>
        </p:txBody>
      </p:sp>
      <p:sp>
        <p:nvSpPr>
          <p:cNvPr id="99" name="Google Shape;99;p19"/>
          <p:cNvSpPr txBox="1"/>
          <p:nvPr/>
        </p:nvSpPr>
        <p:spPr>
          <a:xfrm>
            <a:off x="7060563" y="1450725"/>
            <a:ext cx="18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rPr>
              <a:t>Behaviour </a:t>
            </a:r>
            <a:r>
              <a:rPr lang="en-GB">
                <a:solidFill>
                  <a:schemeClr val="dk2"/>
                </a:solidFill>
              </a:rPr>
              <a:t>diagram</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