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0" r:id="rId3"/>
    <p:sldId id="271" r:id="rId4"/>
    <p:sldId id="281" r:id="rId5"/>
    <p:sldId id="278" r:id="rId6"/>
    <p:sldId id="267" r:id="rId7"/>
    <p:sldId id="26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FB70A-95E2-42C3-B6AE-888D2E8F5078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A8074-FF94-4BFB-B18D-5EA4751C6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99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ни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93FD3E-7C0C-404A-AD54-53DC8ACA8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Текст 15">
            <a:extLst>
              <a:ext uri="{FF2B5EF4-FFF2-40B4-BE49-F238E27FC236}">
                <a16:creationId xmlns:a16="http://schemas.microsoft.com/office/drawing/2014/main" id="{6F1F4D3E-CDAE-4C41-92D5-70F2C9C72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5688" y="1452880"/>
            <a:ext cx="8778875" cy="1189038"/>
          </a:xfrm>
        </p:spPr>
        <p:txBody>
          <a:bodyPr>
            <a:normAutofit/>
          </a:bodyPr>
          <a:lstStyle>
            <a:lvl1pPr marL="0" indent="0">
              <a:buNone/>
              <a:defRPr lang="ru-RU" sz="4800" dirty="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600" dirty="0">
                <a:latin typeface="+mj-lt"/>
              </a:rPr>
              <a:t>Пример названия курса для предмета </a:t>
            </a:r>
          </a:p>
        </p:txBody>
      </p:sp>
      <p:sp>
        <p:nvSpPr>
          <p:cNvPr id="8" name="Текст 23">
            <a:extLst>
              <a:ext uri="{FF2B5EF4-FFF2-40B4-BE49-F238E27FC236}">
                <a16:creationId xmlns:a16="http://schemas.microsoft.com/office/drawing/2014/main" id="{BF4C879D-DE9C-4133-B98F-CB8F0A1609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5688" y="2895600"/>
            <a:ext cx="4490402" cy="52322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latin typeface="+mn-lt"/>
              </a:defRPr>
            </a:lvl1pPr>
          </a:lstStyle>
          <a:p>
            <a:pPr lvl="0"/>
            <a:r>
              <a:rPr lang="ru-RU" sz="2800" dirty="0"/>
              <a:t>Фамилия Имя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309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езульта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137CD1-392B-4088-B027-C02B0D9F1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34"/>
            <a:ext cx="12192000" cy="6858000"/>
          </a:xfrm>
          <a:prstGeom prst="rect">
            <a:avLst/>
          </a:prstGeom>
        </p:spPr>
      </p:pic>
      <p:sp>
        <p:nvSpPr>
          <p:cNvPr id="13" name="Текст 12">
            <a:extLst>
              <a:ext uri="{FF2B5EF4-FFF2-40B4-BE49-F238E27FC236}">
                <a16:creationId xmlns:a16="http://schemas.microsoft.com/office/drawing/2014/main" id="{62494F50-40AA-46D3-8178-F394A9EE59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4897" y="951280"/>
            <a:ext cx="9094787" cy="1341120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</a:lstStyle>
          <a:p>
            <a:r>
              <a:rPr lang="ru-RU" sz="4000" dirty="0">
                <a:latin typeface="+mj-lt"/>
              </a:rPr>
              <a:t>Пример названия курса для</a:t>
            </a:r>
          </a:p>
          <a:p>
            <a:r>
              <a:rPr lang="ru-RU" sz="4000" dirty="0">
                <a:latin typeface="+mj-lt"/>
              </a:rPr>
              <a:t>предмета 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57DE9166-98F9-4AE8-8141-5AA957266B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4897" y="3429000"/>
            <a:ext cx="4370704" cy="646331"/>
          </a:xfrm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lang="ru-RU" sz="3600" dirty="0">
                <a:latin typeface="+mj-lt"/>
              </a:rPr>
              <a:t>Старше 14 лет</a:t>
            </a:r>
          </a:p>
        </p:txBody>
      </p:sp>
      <p:sp>
        <p:nvSpPr>
          <p:cNvPr id="16" name="Текст 14">
            <a:extLst>
              <a:ext uri="{FF2B5EF4-FFF2-40B4-BE49-F238E27FC236}">
                <a16:creationId xmlns:a16="http://schemas.microsoft.com/office/drawing/2014/main" id="{4CA5C180-2925-4F38-984F-F58BE00A87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4897" y="4448834"/>
            <a:ext cx="4370704" cy="646331"/>
          </a:xfrm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lang="ru-RU" sz="3600" dirty="0">
                <a:latin typeface="+mj-lt"/>
              </a:rPr>
              <a:t>Нужна флешка</a:t>
            </a:r>
          </a:p>
        </p:txBody>
      </p:sp>
    </p:spTree>
    <p:extLst>
      <p:ext uri="{BB962C8B-B14F-4D97-AF65-F5344CB8AC3E}">
        <p14:creationId xmlns:p14="http://schemas.microsoft.com/office/powerpoint/2010/main" val="152489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15BE2-C0CA-49CB-22FA-AB9926211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8560A0-9466-8C7B-BCED-7D4C3D92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928B88-9BCD-0BC8-42C9-35FBB290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8B99-40B1-4D05-A12A-E10923F67F7C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14BA0B-7E0A-9482-7C46-70978DF4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8CB5B8-707A-8825-9527-ADDE2AEB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9683-25F6-4763-BD78-0FA5137D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40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ние курса еще вариа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7FC77B-F4BD-42E4-A4DA-35DB6F7C7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Текст 15">
            <a:extLst>
              <a:ext uri="{FF2B5EF4-FFF2-40B4-BE49-F238E27FC236}">
                <a16:creationId xmlns:a16="http://schemas.microsoft.com/office/drawing/2014/main" id="{6728CD7C-6FDA-4996-BD25-AB2B2792CF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5688" y="1452880"/>
            <a:ext cx="8778875" cy="1189038"/>
          </a:xfrm>
        </p:spPr>
        <p:txBody>
          <a:bodyPr>
            <a:normAutofit/>
          </a:bodyPr>
          <a:lstStyle>
            <a:lvl1pPr marL="0" indent="0">
              <a:buNone/>
              <a:defRPr lang="ru-RU" sz="4800" dirty="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600" dirty="0">
                <a:latin typeface="+mj-lt"/>
              </a:rPr>
              <a:t>Пример названия курса для предмета </a:t>
            </a:r>
          </a:p>
        </p:txBody>
      </p:sp>
      <p:sp>
        <p:nvSpPr>
          <p:cNvPr id="10" name="Текст 23">
            <a:extLst>
              <a:ext uri="{FF2B5EF4-FFF2-40B4-BE49-F238E27FC236}">
                <a16:creationId xmlns:a16="http://schemas.microsoft.com/office/drawing/2014/main" id="{AC0BB0F0-1F14-46E9-A306-DB64D5EF1B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5688" y="2895600"/>
            <a:ext cx="4490402" cy="52322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latin typeface="+mn-lt"/>
              </a:defRPr>
            </a:lvl1pPr>
          </a:lstStyle>
          <a:p>
            <a:pPr lvl="0"/>
            <a:r>
              <a:rPr lang="ru-RU" sz="2800" dirty="0"/>
              <a:t>Фамилия Имя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99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урс про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11B0202-DF4F-4F5B-A37F-CA969FFEA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Текст 15">
            <a:extLst>
              <a:ext uri="{FF2B5EF4-FFF2-40B4-BE49-F238E27FC236}">
                <a16:creationId xmlns:a16="http://schemas.microsoft.com/office/drawing/2014/main" id="{4C83B895-2021-46F3-AC14-FC5602CF39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5688" y="1452880"/>
            <a:ext cx="8778875" cy="1189038"/>
          </a:xfrm>
        </p:spPr>
        <p:txBody>
          <a:bodyPr>
            <a:normAutofit/>
          </a:bodyPr>
          <a:lstStyle>
            <a:lvl1pPr marL="0" indent="0">
              <a:buNone/>
              <a:defRPr lang="ru-RU" sz="4800" dirty="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600" dirty="0">
                <a:latin typeface="+mj-lt"/>
              </a:rPr>
              <a:t>Пример названия курса для программирование 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257FC999-94F9-4463-A19B-EC8D87D846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5688" y="2895600"/>
            <a:ext cx="4490402" cy="52322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latin typeface="+mn-lt"/>
              </a:defRPr>
            </a:lvl1pPr>
          </a:lstStyle>
          <a:p>
            <a:pPr lvl="0"/>
            <a:r>
              <a:rPr lang="ru-RU" sz="2800" dirty="0"/>
              <a:t>Фамилия Имя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2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урс твор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B3F08B-A741-4D0B-AC40-D75EDC6F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Текст 15">
            <a:extLst>
              <a:ext uri="{FF2B5EF4-FFF2-40B4-BE49-F238E27FC236}">
                <a16:creationId xmlns:a16="http://schemas.microsoft.com/office/drawing/2014/main" id="{405FCDD1-F462-4FDA-AEBC-BF54A57635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5688" y="1452880"/>
            <a:ext cx="8778875" cy="1189038"/>
          </a:xfrm>
        </p:spPr>
        <p:txBody>
          <a:bodyPr>
            <a:normAutofit/>
          </a:bodyPr>
          <a:lstStyle>
            <a:lvl1pPr marL="0" indent="0">
              <a:buNone/>
              <a:defRPr lang="ru-RU" sz="4800" dirty="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600" dirty="0">
                <a:latin typeface="+mj-lt"/>
              </a:rPr>
              <a:t>Пример названия курса для творчества </a:t>
            </a:r>
          </a:p>
        </p:txBody>
      </p:sp>
      <p:sp>
        <p:nvSpPr>
          <p:cNvPr id="12" name="Текст 23">
            <a:extLst>
              <a:ext uri="{FF2B5EF4-FFF2-40B4-BE49-F238E27FC236}">
                <a16:creationId xmlns:a16="http://schemas.microsoft.com/office/drawing/2014/main" id="{8EB02928-755B-44C6-9D57-AC1F6B4786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5688" y="2895600"/>
            <a:ext cx="4490402" cy="52322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latin typeface="+mn-lt"/>
              </a:defRPr>
            </a:lvl1pPr>
          </a:lstStyle>
          <a:p>
            <a:pPr lvl="0"/>
            <a:r>
              <a:rPr lang="ru-RU" sz="2800" dirty="0"/>
              <a:t>Фамилия Имя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749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 чем кур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720D0F-793E-4144-A4BE-2A0228629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Текст 13">
            <a:extLst>
              <a:ext uri="{FF2B5EF4-FFF2-40B4-BE49-F238E27FC236}">
                <a16:creationId xmlns:a16="http://schemas.microsoft.com/office/drawing/2014/main" id="{5EFDB694-3443-477D-B7C3-F8A46CF2A9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55738" y="99568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1 пункт о чем курс, что то еще указать</a:t>
            </a:r>
          </a:p>
        </p:txBody>
      </p:sp>
      <p:sp>
        <p:nvSpPr>
          <p:cNvPr id="8" name="Текст 13">
            <a:extLst>
              <a:ext uri="{FF2B5EF4-FFF2-40B4-BE49-F238E27FC236}">
                <a16:creationId xmlns:a16="http://schemas.microsoft.com/office/drawing/2014/main" id="{D194AD32-DDBB-4CA4-B2C9-1E2741300B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736" y="231267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2 пункт о чем курс, что то еще указать</a:t>
            </a:r>
          </a:p>
        </p:txBody>
      </p:sp>
      <p:sp>
        <p:nvSpPr>
          <p:cNvPr id="9" name="Текст 13">
            <a:extLst>
              <a:ext uri="{FF2B5EF4-FFF2-40B4-BE49-F238E27FC236}">
                <a16:creationId xmlns:a16="http://schemas.microsoft.com/office/drawing/2014/main" id="{357806E3-F1E4-42DE-B774-11A0E79D54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55736" y="362966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3 пункт о чем курс, что то еще указать</a:t>
            </a:r>
          </a:p>
        </p:txBody>
      </p:sp>
    </p:spTree>
    <p:extLst>
      <p:ext uri="{BB962C8B-B14F-4D97-AF65-F5344CB8AC3E}">
        <p14:creationId xmlns:p14="http://schemas.microsoft.com/office/powerpoint/2010/main" val="295226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 чем курс еще вариа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E8C4DB-502A-4ACF-957C-4B9F6D3B2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Текст 13">
            <a:extLst>
              <a:ext uri="{FF2B5EF4-FFF2-40B4-BE49-F238E27FC236}">
                <a16:creationId xmlns:a16="http://schemas.microsoft.com/office/drawing/2014/main" id="{2B9DFF80-5A04-4BB8-8FA5-E4AC4042D3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55738" y="99568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1 пункт о чем курс, что то еще указать</a:t>
            </a:r>
          </a:p>
        </p:txBody>
      </p:sp>
      <p:sp>
        <p:nvSpPr>
          <p:cNvPr id="13" name="Текст 13">
            <a:extLst>
              <a:ext uri="{FF2B5EF4-FFF2-40B4-BE49-F238E27FC236}">
                <a16:creationId xmlns:a16="http://schemas.microsoft.com/office/drawing/2014/main" id="{11587B15-803B-44BC-BF40-320A8F339C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736" y="231267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2 пункт о чем курс, что то еще указать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B1E46101-C0D9-4254-8705-5E88C84BAF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55736" y="362966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3 пункт о чем курс, что то еще указать</a:t>
            </a:r>
          </a:p>
        </p:txBody>
      </p:sp>
    </p:spTree>
    <p:extLst>
      <p:ext uri="{BB962C8B-B14F-4D97-AF65-F5344CB8AC3E}">
        <p14:creationId xmlns:p14="http://schemas.microsoft.com/office/powerpoint/2010/main" val="351235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 чем курс про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8997EF-2DB4-46F3-972B-51E99B32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12192000" cy="6858000"/>
          </a:xfrm>
          <a:prstGeom prst="rect">
            <a:avLst/>
          </a:prstGeom>
        </p:spPr>
      </p:pic>
      <p:sp>
        <p:nvSpPr>
          <p:cNvPr id="17" name="Текст 13">
            <a:extLst>
              <a:ext uri="{FF2B5EF4-FFF2-40B4-BE49-F238E27FC236}">
                <a16:creationId xmlns:a16="http://schemas.microsoft.com/office/drawing/2014/main" id="{A3BEC8C4-446F-4865-A9C3-EE11709159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55738" y="99568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1 пункт о чем курс, что то еще указать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5C3C7AEC-E650-465A-B416-825F5D9CA0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736" y="231267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2 пункт о чем курс, что то еще указать</a:t>
            </a:r>
          </a:p>
        </p:txBody>
      </p:sp>
      <p:sp>
        <p:nvSpPr>
          <p:cNvPr id="19" name="Текст 13">
            <a:extLst>
              <a:ext uri="{FF2B5EF4-FFF2-40B4-BE49-F238E27FC236}">
                <a16:creationId xmlns:a16="http://schemas.microsoft.com/office/drawing/2014/main" id="{58F2BF66-46BD-4A27-A39B-9F4A1175032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55736" y="362966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3 пункт о чем курс, что то еще указать</a:t>
            </a:r>
          </a:p>
        </p:txBody>
      </p:sp>
    </p:spTree>
    <p:extLst>
      <p:ext uri="{BB962C8B-B14F-4D97-AF65-F5344CB8AC3E}">
        <p14:creationId xmlns:p14="http://schemas.microsoft.com/office/powerpoint/2010/main" val="373688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 чем курс твор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4F225D-77CE-484D-87F8-175C86F8C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Текст 13">
            <a:extLst>
              <a:ext uri="{FF2B5EF4-FFF2-40B4-BE49-F238E27FC236}">
                <a16:creationId xmlns:a16="http://schemas.microsoft.com/office/drawing/2014/main" id="{7A1C6336-C722-456D-87D3-A2274F695B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55738" y="99568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1 пункт о чем курс, что то еще указать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7776F953-70FB-4EC2-BFD5-004620212D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736" y="231267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2 пункт о чем курс, что то еще указать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090D55AA-0448-44A7-A233-606CF159A8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55736" y="362966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3 пункт о чем курс, что то еще указать</a:t>
            </a:r>
          </a:p>
        </p:txBody>
      </p:sp>
    </p:spTree>
    <p:extLst>
      <p:ext uri="{BB962C8B-B14F-4D97-AF65-F5344CB8AC3E}">
        <p14:creationId xmlns:p14="http://schemas.microsoft.com/office/powerpoint/2010/main" val="100503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Фото как выгляди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739E6E-F7E0-493E-8EC4-0CDD955AA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8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D9641-E5C2-4FBA-9F22-726B04C8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365125"/>
            <a:ext cx="100806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184B20-07F7-4808-AE3B-6A14D3C0B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688" y="1825625"/>
            <a:ext cx="10080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0AFD67-E2D3-41A0-9999-BCC983DF2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5688" y="6356350"/>
            <a:ext cx="7097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A70567-C7C2-479B-89FC-1E67E8E49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25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D9683-25F6-4763-BD78-0FA5137D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01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b="1" i="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5">
          <p15:clr>
            <a:srgbClr val="F26B43"/>
          </p15:clr>
        </p15:guide>
        <p15:guide id="2" pos="70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57366A7A-D123-9860-F61E-D0A040CD8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/>
              <a:t>Введение в </a:t>
            </a:r>
            <a:r>
              <a:rPr lang="en-US" dirty="0"/>
              <a:t>React</a:t>
            </a:r>
          </a:p>
          <a:p>
            <a:endParaRPr lang="en-US" dirty="0"/>
          </a:p>
          <a:p>
            <a:r>
              <a:rPr lang="ru-RU" dirty="0"/>
              <a:t>Часть 2</a:t>
            </a:r>
          </a:p>
        </p:txBody>
      </p:sp>
    </p:spTree>
    <p:extLst>
      <p:ext uri="{BB962C8B-B14F-4D97-AF65-F5344CB8AC3E}">
        <p14:creationId xmlns:p14="http://schemas.microsoft.com/office/powerpoint/2010/main" val="232488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515A17-D06A-C066-4DAD-28C12BD00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32" y="1723081"/>
            <a:ext cx="8684869" cy="45484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1D496D-B9E2-8342-9A45-DAB5F44BF3CA}"/>
              </a:ext>
            </a:extLst>
          </p:cNvPr>
          <p:cNvSpPr txBox="1"/>
          <p:nvPr/>
        </p:nvSpPr>
        <p:spPr>
          <a:xfrm>
            <a:off x="1219202" y="391067"/>
            <a:ext cx="86444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+mj-lt"/>
              </a:rPr>
              <a:t>Написание </a:t>
            </a:r>
            <a:r>
              <a:rPr lang="en-US" sz="3200" b="1" dirty="0">
                <a:latin typeface="+mj-lt"/>
              </a:rPr>
              <a:t>JS </a:t>
            </a:r>
            <a:r>
              <a:rPr lang="ru-RU" sz="3200" b="1" dirty="0">
                <a:latin typeface="+mj-lt"/>
              </a:rPr>
              <a:t>внутри </a:t>
            </a:r>
            <a:r>
              <a:rPr lang="en-US" sz="3200" b="1" dirty="0">
                <a:latin typeface="+mj-lt"/>
              </a:rPr>
              <a:t>JSX</a:t>
            </a:r>
            <a:endParaRPr lang="ru-RU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446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42B9521-8C8E-6427-1C11-8C91DDB26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597" y="332943"/>
            <a:ext cx="6792273" cy="619211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9CA980-9104-25C3-4BDD-3487F346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699" y="1323305"/>
            <a:ext cx="3715268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8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0B758-C441-7824-04A8-F94430791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BDD02F-55CA-B48B-57E6-28269686A1B9}"/>
              </a:ext>
            </a:extLst>
          </p:cNvPr>
          <p:cNvSpPr txBox="1"/>
          <p:nvPr/>
        </p:nvSpPr>
        <p:spPr>
          <a:xfrm>
            <a:off x="1219203" y="1117305"/>
            <a:ext cx="5206998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indent="0">
              <a:buNone/>
            </a:pPr>
            <a:r>
              <a:rPr lang="ru-RU" dirty="0" err="1"/>
              <a:t>Props</a:t>
            </a:r>
            <a:r>
              <a:rPr lang="ru-RU" dirty="0"/>
              <a:t> (свойства) – это параметры, передаваемые в компоненты. Они позволяют сделать компоненты более универсальными и настраиваемыми.</a:t>
            </a:r>
          </a:p>
          <a:p>
            <a:pPr marL="0" indent="0">
              <a:buNone/>
            </a:pPr>
            <a:r>
              <a:rPr lang="ru-RU" dirty="0"/>
              <a:t>Почему это круто:</a:t>
            </a:r>
          </a:p>
          <a:p>
            <a:r>
              <a:rPr lang="ru-RU" dirty="0"/>
              <a:t>Обеспечивают передачу данных между компонентами.</a:t>
            </a:r>
          </a:p>
          <a:p>
            <a:r>
              <a:rPr lang="ru-RU" dirty="0"/>
              <a:t>Позволяют настраивать внешний вид и поведение компонента без изменения его внутренней логики.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A35F9-C2C8-C20B-9419-28C482D3DA86}"/>
              </a:ext>
            </a:extLst>
          </p:cNvPr>
          <p:cNvSpPr txBox="1"/>
          <p:nvPr/>
        </p:nvSpPr>
        <p:spPr>
          <a:xfrm>
            <a:off x="1219202" y="391067"/>
            <a:ext cx="86444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Props – </a:t>
            </a:r>
            <a:r>
              <a:rPr lang="ru-RU" sz="3200" b="1" dirty="0">
                <a:latin typeface="+mj-lt"/>
              </a:rPr>
              <a:t>свойства компонентов</a:t>
            </a:r>
            <a:endParaRPr lang="en-US" sz="3200" b="1" dirty="0"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B2C34B-38BC-4A05-09F2-6672289B7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1" y="878010"/>
            <a:ext cx="5029902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7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08CF39-B03E-E873-60DF-2D9C4F64D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3" y="1799028"/>
            <a:ext cx="10591800" cy="29823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E1AD6B-7076-BD7E-CEE9-079FAEEB6F7C}"/>
              </a:ext>
            </a:extLst>
          </p:cNvPr>
          <p:cNvSpPr txBox="1"/>
          <p:nvPr/>
        </p:nvSpPr>
        <p:spPr>
          <a:xfrm>
            <a:off x="1507068" y="526533"/>
            <a:ext cx="86444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Props </a:t>
            </a:r>
            <a:r>
              <a:rPr lang="ru-RU" sz="3200" b="1" dirty="0">
                <a:latin typeface="+mj-lt"/>
              </a:rPr>
              <a:t>коты</a:t>
            </a:r>
          </a:p>
        </p:txBody>
      </p:sp>
    </p:spTree>
    <p:extLst>
      <p:ext uri="{BB962C8B-B14F-4D97-AF65-F5344CB8AC3E}">
        <p14:creationId xmlns:p14="http://schemas.microsoft.com/office/powerpoint/2010/main" val="157765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BC385C-CAA7-445E-97EE-4F7429022813}"/>
              </a:ext>
            </a:extLst>
          </p:cNvPr>
          <p:cNvSpPr txBox="1"/>
          <p:nvPr/>
        </p:nvSpPr>
        <p:spPr>
          <a:xfrm>
            <a:off x="1348595" y="1394431"/>
            <a:ext cx="8312989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ru-RU" dirty="0"/>
              <a:t>Чего мы можем достичь при помощи </a:t>
            </a:r>
            <a:r>
              <a:rPr lang="en-US" dirty="0"/>
              <a:t>props</a:t>
            </a:r>
            <a:r>
              <a:rPr lang="ru-RU" dirty="0"/>
              <a:t>?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Как передать </a:t>
            </a:r>
            <a:r>
              <a:rPr lang="ru-RU" dirty="0" err="1"/>
              <a:t>prop</a:t>
            </a:r>
            <a:r>
              <a:rPr lang="ru-RU" dirty="0"/>
              <a:t> в компонент?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Можно ли передать кастомный </a:t>
            </a:r>
            <a:r>
              <a:rPr lang="ru-RU" dirty="0" err="1"/>
              <a:t>prop</a:t>
            </a:r>
            <a:r>
              <a:rPr lang="ru-RU" dirty="0"/>
              <a:t> (например,</a:t>
            </a:r>
            <a:r>
              <a:rPr lang="en-US" dirty="0"/>
              <a:t> </a:t>
            </a:r>
            <a:r>
              <a:rPr lang="en-US" dirty="0" err="1"/>
              <a:t>blahblahblah</a:t>
            </a:r>
            <a:r>
              <a:rPr lang="en-US" dirty="0"/>
              <a:t>={true}) </a:t>
            </a:r>
            <a:r>
              <a:rPr lang="ru-RU" dirty="0"/>
              <a:t>в нативный DOM-элемент</a:t>
            </a:r>
            <a:r>
              <a:rPr lang="en-US" dirty="0"/>
              <a:t>(</a:t>
            </a:r>
            <a:r>
              <a:rPr lang="ru-RU" dirty="0"/>
              <a:t>например </a:t>
            </a:r>
            <a:r>
              <a:rPr lang="en-US" b="0" dirty="0">
                <a:solidFill>
                  <a:srgbClr val="E9E19B"/>
                </a:solidFill>
                <a:effectLst/>
                <a:latin typeface="Source Code Pro" panose="020B0509030403020204" pitchFamily="49" charset="0"/>
              </a:rPr>
              <a:t>&lt;div</a:t>
            </a:r>
            <a:r>
              <a:rPr lang="en-US" b="0" dirty="0">
                <a:solidFill>
                  <a:srgbClr val="D4D4D4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solidFill>
                  <a:srgbClr val="A7C9DE"/>
                </a:solidFill>
                <a:effectLst/>
                <a:latin typeface="Source Code Pro" panose="020B0509030403020204" pitchFamily="49" charset="0"/>
              </a:rPr>
              <a:t>blahblahblah</a:t>
            </a:r>
            <a:r>
              <a:rPr lang="en-US" b="0" dirty="0">
                <a:solidFill>
                  <a:srgbClr val="D4D4D4"/>
                </a:solidFill>
                <a:effectLst/>
                <a:latin typeface="Source Code Pro" panose="020B0509030403020204" pitchFamily="49" charset="0"/>
              </a:rPr>
              <a:t>={</a:t>
            </a:r>
            <a:r>
              <a:rPr lang="en-US" b="0" dirty="0">
                <a:solidFill>
                  <a:srgbClr val="A7C9DE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Source Code Pro" panose="020B0509030403020204" pitchFamily="49" charset="0"/>
              </a:rPr>
              <a:t>}</a:t>
            </a:r>
            <a:r>
              <a:rPr lang="en-US" b="0" dirty="0">
                <a:solidFill>
                  <a:srgbClr val="E9E19B"/>
                </a:solidFill>
                <a:effectLst/>
                <a:latin typeface="Source Code Pro" panose="020B0509030403020204" pitchFamily="49" charset="0"/>
              </a:rPr>
              <a:t>&gt;</a:t>
            </a:r>
            <a:r>
              <a:rPr lang="en-US" dirty="0"/>
              <a:t>)</a:t>
            </a:r>
            <a:r>
              <a:rPr lang="ru-RU" dirty="0"/>
              <a:t>? Почему да или почему нет?</a:t>
            </a:r>
            <a:r>
              <a:rPr lang="en-US" dirty="0"/>
              <a:t> 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Как передать </a:t>
            </a:r>
            <a:r>
              <a:rPr lang="en-US" dirty="0"/>
              <a:t>props </a:t>
            </a:r>
            <a:r>
              <a:rPr lang="ru-RU" dirty="0"/>
              <a:t>в компонент</a:t>
            </a:r>
            <a:r>
              <a:rPr lang="en-US" dirty="0"/>
              <a:t>?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Какой тип данных представляет из себя </a:t>
            </a:r>
            <a:r>
              <a:rPr lang="en-US" dirty="0"/>
              <a:t>prop?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CFD28-6CB0-AA6C-93E4-616AAEC9CEAC}"/>
              </a:ext>
            </a:extLst>
          </p:cNvPr>
          <p:cNvSpPr txBox="1"/>
          <p:nvPr/>
        </p:nvSpPr>
        <p:spPr>
          <a:xfrm>
            <a:off x="1219202" y="391067"/>
            <a:ext cx="86444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Props </a:t>
            </a:r>
            <a:r>
              <a:rPr lang="ru-RU" sz="3200" b="1" dirty="0">
                <a:latin typeface="+mj-lt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233542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A43B9-4BDB-8E55-8569-1BEE450915BE}"/>
              </a:ext>
            </a:extLst>
          </p:cNvPr>
          <p:cNvSpPr txBox="1"/>
          <p:nvPr/>
        </p:nvSpPr>
        <p:spPr>
          <a:xfrm>
            <a:off x="1219202" y="391067"/>
            <a:ext cx="86444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Props </a:t>
            </a:r>
            <a:r>
              <a:rPr lang="ru-RU" sz="3200" b="1" dirty="0">
                <a:latin typeface="+mj-lt"/>
              </a:rPr>
              <a:t>ответы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A501AB-58D9-3411-8C00-91E7AAD8242A}"/>
              </a:ext>
            </a:extLst>
          </p:cNvPr>
          <p:cNvSpPr txBox="1"/>
          <p:nvPr/>
        </p:nvSpPr>
        <p:spPr>
          <a:xfrm>
            <a:off x="1219202" y="868220"/>
            <a:ext cx="10210798" cy="668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ru-RU" dirty="0"/>
              <a:t>Чего мы можем достичь при помощи </a:t>
            </a:r>
            <a:r>
              <a:rPr lang="en-US" dirty="0"/>
              <a:t>props</a:t>
            </a:r>
            <a:r>
              <a:rPr lang="ru-RU" dirty="0"/>
              <a:t>?</a:t>
            </a:r>
            <a:r>
              <a:rPr lang="en-US" dirty="0"/>
              <a:t> </a:t>
            </a:r>
            <a:br>
              <a:rPr lang="en-US" dirty="0"/>
            </a:br>
            <a:r>
              <a:rPr lang="ru-RU" dirty="0"/>
              <a:t>Сделать компоненты более </a:t>
            </a:r>
            <a:r>
              <a:rPr lang="ru-RU" dirty="0" err="1"/>
              <a:t>реюзабельными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Как передать </a:t>
            </a:r>
            <a:r>
              <a:rPr lang="ru-RU" dirty="0" err="1"/>
              <a:t>prop</a:t>
            </a:r>
            <a:r>
              <a:rPr lang="ru-RU" dirty="0"/>
              <a:t> в компонент?</a:t>
            </a:r>
            <a:br>
              <a:rPr lang="ru-RU" dirty="0"/>
            </a:br>
            <a:r>
              <a:rPr lang="en-US" b="0" dirty="0">
                <a:solidFill>
                  <a:srgbClr val="E9E19B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b="0" dirty="0" err="1">
                <a:solidFill>
                  <a:srgbClr val="E9E19B"/>
                </a:solidFill>
                <a:effectLst/>
                <a:latin typeface="Source Code Pro" panose="020B0509030403020204" pitchFamily="49" charset="0"/>
              </a:rPr>
              <a:t>MyAwesomeHeader</a:t>
            </a:r>
            <a:r>
              <a:rPr lang="en-US" b="0" dirty="0">
                <a:solidFill>
                  <a:srgbClr val="D4D4D4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0" dirty="0">
                <a:solidFill>
                  <a:srgbClr val="A7C9DE"/>
                </a:solidFill>
                <a:effectLst/>
                <a:latin typeface="Source Code Pro" panose="020B0509030403020204" pitchFamily="49" charset="0"/>
              </a:rPr>
              <a:t>title</a:t>
            </a:r>
            <a:r>
              <a:rPr lang="en-US" b="0" dirty="0"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b="0" dirty="0">
                <a:solidFill>
                  <a:srgbClr val="7DA4B7"/>
                </a:solidFill>
                <a:effectLst/>
                <a:latin typeface="Source Code Pro" panose="020B0509030403020204" pitchFamily="49" charset="0"/>
              </a:rPr>
              <a:t>"???"</a:t>
            </a:r>
            <a:r>
              <a:rPr lang="en-US" b="0" dirty="0">
                <a:solidFill>
                  <a:srgbClr val="D4D4D4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0" dirty="0">
                <a:solidFill>
                  <a:srgbClr val="E9E19B"/>
                </a:solidFill>
                <a:effectLst/>
                <a:latin typeface="Source Code Pro" panose="020B0509030403020204" pitchFamily="49" charset="0"/>
              </a:rPr>
              <a:t>/&gt;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Можно ли передать кастомный </a:t>
            </a:r>
            <a:r>
              <a:rPr lang="ru-RU" dirty="0" err="1"/>
              <a:t>prop</a:t>
            </a:r>
            <a:r>
              <a:rPr lang="ru-RU" dirty="0"/>
              <a:t> (например,</a:t>
            </a:r>
            <a:r>
              <a:rPr lang="en-US" dirty="0"/>
              <a:t> </a:t>
            </a:r>
            <a:r>
              <a:rPr lang="en-US" dirty="0" err="1"/>
              <a:t>blahblahblah</a:t>
            </a:r>
            <a:r>
              <a:rPr lang="en-US" dirty="0"/>
              <a:t>={true}) </a:t>
            </a:r>
            <a:r>
              <a:rPr lang="ru-RU" dirty="0"/>
              <a:t>в нативный DOM-элемент</a:t>
            </a:r>
            <a:r>
              <a:rPr lang="en-US" dirty="0"/>
              <a:t>(</a:t>
            </a:r>
            <a:r>
              <a:rPr lang="ru-RU" dirty="0"/>
              <a:t>например </a:t>
            </a:r>
            <a:r>
              <a:rPr lang="en-US" b="0" dirty="0">
                <a:solidFill>
                  <a:srgbClr val="E9E19B"/>
                </a:solidFill>
                <a:effectLst/>
                <a:latin typeface="Source Code Pro" panose="020B0509030403020204" pitchFamily="49" charset="0"/>
              </a:rPr>
              <a:t>&lt;div</a:t>
            </a:r>
            <a:r>
              <a:rPr lang="en-US" b="0" dirty="0">
                <a:solidFill>
                  <a:srgbClr val="D4D4D4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solidFill>
                  <a:srgbClr val="A7C9DE"/>
                </a:solidFill>
                <a:effectLst/>
                <a:latin typeface="Source Code Pro" panose="020B0509030403020204" pitchFamily="49" charset="0"/>
              </a:rPr>
              <a:t>blahblahblah</a:t>
            </a:r>
            <a:r>
              <a:rPr lang="en-US" b="0" dirty="0">
                <a:solidFill>
                  <a:srgbClr val="D4D4D4"/>
                </a:solidFill>
                <a:effectLst/>
                <a:latin typeface="Source Code Pro" panose="020B0509030403020204" pitchFamily="49" charset="0"/>
              </a:rPr>
              <a:t>={</a:t>
            </a:r>
            <a:r>
              <a:rPr lang="en-US" b="0" dirty="0">
                <a:solidFill>
                  <a:srgbClr val="A7C9DE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Source Code Pro" panose="020B0509030403020204" pitchFamily="49" charset="0"/>
              </a:rPr>
              <a:t>}</a:t>
            </a:r>
            <a:r>
              <a:rPr lang="en-US" b="0" dirty="0">
                <a:solidFill>
                  <a:srgbClr val="E9E19B"/>
                </a:solidFill>
                <a:effectLst/>
                <a:latin typeface="Source Code Pro" panose="020B0509030403020204" pitchFamily="49" charset="0"/>
              </a:rPr>
              <a:t>&gt;</a:t>
            </a:r>
            <a:r>
              <a:rPr lang="en-US" dirty="0"/>
              <a:t>)</a:t>
            </a:r>
            <a:r>
              <a:rPr lang="ru-RU" dirty="0"/>
              <a:t>? Почему да или почему нет?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Нет, потому что JSX, который мы используем для описания нативных DOM-элементов, преобразуется в НАСТОЯЩИЕ DOM-элементы с помощью </a:t>
            </a:r>
            <a:r>
              <a:rPr lang="ru-RU" dirty="0" err="1"/>
              <a:t>React</a:t>
            </a:r>
            <a:r>
              <a:rPr lang="ru-RU" dirty="0"/>
              <a:t>. А настоящие DOM-элементы обладают только теми свойствами/атрибутами, которые предусмотрены спецификацией HTML (а таких, как </a:t>
            </a:r>
            <a:r>
              <a:rPr lang="en-US" dirty="0" err="1"/>
              <a:t>blahblahblah</a:t>
            </a:r>
            <a:r>
              <a:rPr lang="ru-RU" dirty="0"/>
              <a:t> , в ней нет)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Как «извлечь» </a:t>
            </a:r>
            <a:r>
              <a:rPr lang="en-US" dirty="0"/>
              <a:t>props</a:t>
            </a:r>
            <a:r>
              <a:rPr lang="ru-RU" dirty="0"/>
              <a:t> и использовать его</a:t>
            </a:r>
            <a:r>
              <a:rPr lang="en-US" dirty="0"/>
              <a:t> </a:t>
            </a:r>
            <a:r>
              <a:rPr lang="ru-RU" dirty="0"/>
              <a:t>в компоненте</a:t>
            </a:r>
            <a:r>
              <a:rPr lang="en-US" dirty="0"/>
              <a:t>? 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Какой тип данных представляет из себя </a:t>
            </a:r>
            <a:r>
              <a:rPr lang="en-US" dirty="0"/>
              <a:t>prop?</a:t>
            </a:r>
            <a:br>
              <a:rPr lang="ru-RU" dirty="0"/>
            </a:br>
            <a:r>
              <a:rPr lang="ru-RU" dirty="0"/>
              <a:t>Объект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0AC154-3795-0F97-F156-22913334C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629" y="4952734"/>
            <a:ext cx="3962953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376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Интеллект">
      <a:dk1>
        <a:srgbClr val="0F75BC"/>
      </a:dk1>
      <a:lt1>
        <a:sysClr val="window" lastClr="FFFFFF"/>
      </a:lt1>
      <a:dk2>
        <a:srgbClr val="FFFFFF"/>
      </a:dk2>
      <a:lt2>
        <a:srgbClr val="0F75BC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/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08500105-8A68-4739-B406-298BAED8FD04}" vid="{B9D0FD99-8AB3-420C-ACF8-67AE79D175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2772</TotalTime>
  <Words>247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Aptos</vt:lpstr>
      <vt:lpstr>Arial</vt:lpstr>
      <vt:lpstr>Arial Black</vt:lpstr>
      <vt:lpstr>Comic Sans MS</vt:lpstr>
      <vt:lpstr>Source Code Pro</vt:lpstr>
      <vt:lpstr>Тема1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Илья Викторов</dc:creator>
  <cp:lastModifiedBy>Илья Викторов</cp:lastModifiedBy>
  <cp:revision>11</cp:revision>
  <dcterms:created xsi:type="dcterms:W3CDTF">2025-02-04T13:21:13Z</dcterms:created>
  <dcterms:modified xsi:type="dcterms:W3CDTF">2025-03-11T10:32:45Z</dcterms:modified>
</cp:coreProperties>
</file>