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74" r:id="rId4"/>
    <p:sldId id="273" r:id="rId5"/>
    <p:sldId id="263" r:id="rId6"/>
    <p:sldId id="275" r:id="rId7"/>
    <p:sldId id="279" r:id="rId8"/>
    <p:sldId id="276" r:id="rId9"/>
    <p:sldId id="277" r:id="rId10"/>
    <p:sldId id="269" r:id="rId11"/>
    <p:sldId id="280" r:id="rId12"/>
    <p:sldId id="282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FB70A-95E2-42C3-B6AE-888D2E8F5078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8074-FF94-4BFB-B18D-5EA4751C6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A8074-FF94-4BFB-B18D-5EA4751C6A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93FD3E-7C0C-404A-AD54-53DC8ACA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Текст 15">
            <a:extLst>
              <a:ext uri="{FF2B5EF4-FFF2-40B4-BE49-F238E27FC236}">
                <a16:creationId xmlns:a16="http://schemas.microsoft.com/office/drawing/2014/main" id="{6F1F4D3E-CDAE-4C41-92D5-70F2C9C72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предмета </a:t>
            </a:r>
          </a:p>
        </p:txBody>
      </p:sp>
      <p:sp>
        <p:nvSpPr>
          <p:cNvPr id="8" name="Текст 23">
            <a:extLst>
              <a:ext uri="{FF2B5EF4-FFF2-40B4-BE49-F238E27FC236}">
                <a16:creationId xmlns:a16="http://schemas.microsoft.com/office/drawing/2014/main" id="{BF4C879D-DE9C-4133-B98F-CB8F0A1609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0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езульт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137CD1-392B-4088-B027-C02B0D9F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4"/>
            <a:ext cx="12192000" cy="6858000"/>
          </a:xfrm>
          <a:prstGeom prst="rect">
            <a:avLst/>
          </a:prstGeo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62494F50-40AA-46D3-8178-F394A9EE59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897" y="951280"/>
            <a:ext cx="9094787" cy="134112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r>
              <a:rPr lang="ru-RU" sz="4000" dirty="0">
                <a:latin typeface="+mj-lt"/>
              </a:rPr>
              <a:t>Пример названия курса для</a:t>
            </a:r>
          </a:p>
          <a:p>
            <a:r>
              <a:rPr lang="ru-RU" sz="4000" dirty="0">
                <a:latin typeface="+mj-lt"/>
              </a:rPr>
              <a:t>предмета 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57DE9166-98F9-4AE8-8141-5AA957266B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4897" y="3429000"/>
            <a:ext cx="4370704" cy="646331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lang="ru-RU" sz="3600" dirty="0">
                <a:latin typeface="+mj-lt"/>
              </a:rPr>
              <a:t>Старше 14 лет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4CA5C180-2925-4F38-984F-F58BE00A87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4897" y="4448834"/>
            <a:ext cx="4370704" cy="646331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lang="ru-RU" sz="3600" dirty="0">
                <a:latin typeface="+mj-lt"/>
              </a:rPr>
              <a:t>Нужна флешка</a:t>
            </a:r>
          </a:p>
        </p:txBody>
      </p:sp>
    </p:spTree>
    <p:extLst>
      <p:ext uri="{BB962C8B-B14F-4D97-AF65-F5344CB8AC3E}">
        <p14:creationId xmlns:p14="http://schemas.microsoft.com/office/powerpoint/2010/main" val="15248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5BE2-C0CA-49CB-22FA-AB992621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560A0-9466-8C7B-BCED-7D4C3D92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928B88-9BCD-0BC8-42C9-35FBB290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8B99-40B1-4D05-A12A-E10923F67F7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4BA0B-7E0A-9482-7C46-70978D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CB5B8-707A-8825-9527-ADDE2AEB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9683-25F6-4763-BD78-0FA5137D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курса еще вари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7FC77B-F4BD-42E4-A4DA-35DB6F7C7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728CD7C-6FDA-4996-BD25-AB2B2792C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предмета </a:t>
            </a:r>
          </a:p>
        </p:txBody>
      </p:sp>
      <p:sp>
        <p:nvSpPr>
          <p:cNvPr id="10" name="Текст 23">
            <a:extLst>
              <a:ext uri="{FF2B5EF4-FFF2-40B4-BE49-F238E27FC236}">
                <a16:creationId xmlns:a16="http://schemas.microsoft.com/office/drawing/2014/main" id="{AC0BB0F0-1F14-46E9-A306-DB64D5EF1B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урс про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1B0202-DF4F-4F5B-A37F-CA969FFEA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Текст 15">
            <a:extLst>
              <a:ext uri="{FF2B5EF4-FFF2-40B4-BE49-F238E27FC236}">
                <a16:creationId xmlns:a16="http://schemas.microsoft.com/office/drawing/2014/main" id="{4C83B895-2021-46F3-AC14-FC5602CF3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программирование 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257FC999-94F9-4463-A19B-EC8D87D846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урс твор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3F08B-A741-4D0B-AC40-D75EDC6F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405FCDD1-F462-4FDA-AEBC-BF54A57635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творчества </a:t>
            </a:r>
          </a:p>
        </p:txBody>
      </p:sp>
      <p:sp>
        <p:nvSpPr>
          <p:cNvPr id="12" name="Текст 23">
            <a:extLst>
              <a:ext uri="{FF2B5EF4-FFF2-40B4-BE49-F238E27FC236}">
                <a16:creationId xmlns:a16="http://schemas.microsoft.com/office/drawing/2014/main" id="{8EB02928-755B-44C6-9D57-AC1F6B4786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4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720D0F-793E-4144-A4BE-2A022862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Текст 13">
            <a:extLst>
              <a:ext uri="{FF2B5EF4-FFF2-40B4-BE49-F238E27FC236}">
                <a16:creationId xmlns:a16="http://schemas.microsoft.com/office/drawing/2014/main" id="{5EFDB694-3443-477D-B7C3-F8A46CF2A9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8" name="Текст 13">
            <a:extLst>
              <a:ext uri="{FF2B5EF4-FFF2-40B4-BE49-F238E27FC236}">
                <a16:creationId xmlns:a16="http://schemas.microsoft.com/office/drawing/2014/main" id="{D194AD32-DDBB-4CA4-B2C9-1E2741300B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9" name="Текст 13">
            <a:extLst>
              <a:ext uri="{FF2B5EF4-FFF2-40B4-BE49-F238E27FC236}">
                <a16:creationId xmlns:a16="http://schemas.microsoft.com/office/drawing/2014/main" id="{357806E3-F1E4-42DE-B774-11A0E79D54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29522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еще вари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8C4DB-502A-4ACF-957C-4B9F6D3B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Текст 13">
            <a:extLst>
              <a:ext uri="{FF2B5EF4-FFF2-40B4-BE49-F238E27FC236}">
                <a16:creationId xmlns:a16="http://schemas.microsoft.com/office/drawing/2014/main" id="{2B9DFF80-5A04-4BB8-8FA5-E4AC4042D3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3" name="Текст 13">
            <a:extLst>
              <a:ext uri="{FF2B5EF4-FFF2-40B4-BE49-F238E27FC236}">
                <a16:creationId xmlns:a16="http://schemas.microsoft.com/office/drawing/2014/main" id="{11587B15-803B-44BC-BF40-320A8F339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B1E46101-C0D9-4254-8705-5E88C84BAF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351235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про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8997EF-2DB4-46F3-972B-51E99B32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12192000" cy="6858000"/>
          </a:xfrm>
          <a:prstGeom prst="rect">
            <a:avLst/>
          </a:prstGeom>
        </p:spPr>
      </p:pic>
      <p:sp>
        <p:nvSpPr>
          <p:cNvPr id="17" name="Текст 13">
            <a:extLst>
              <a:ext uri="{FF2B5EF4-FFF2-40B4-BE49-F238E27FC236}">
                <a16:creationId xmlns:a16="http://schemas.microsoft.com/office/drawing/2014/main" id="{A3BEC8C4-446F-4865-A9C3-EE1170915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5C3C7AEC-E650-465A-B416-825F5D9CA0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9" name="Текст 13">
            <a:extLst>
              <a:ext uri="{FF2B5EF4-FFF2-40B4-BE49-F238E27FC236}">
                <a16:creationId xmlns:a16="http://schemas.microsoft.com/office/drawing/2014/main" id="{58F2BF66-46BD-4A27-A39B-9F4A117503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373688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твор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F225D-77CE-484D-87F8-175C86F8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Текст 13">
            <a:extLst>
              <a:ext uri="{FF2B5EF4-FFF2-40B4-BE49-F238E27FC236}">
                <a16:creationId xmlns:a16="http://schemas.microsoft.com/office/drawing/2014/main" id="{7A1C6336-C722-456D-87D3-A2274F695B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776F953-70FB-4EC2-BFD5-004620212D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090D55AA-0448-44A7-A233-606CF159A8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10050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 как выгляди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739E6E-F7E0-493E-8EC4-0CDD955A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D9641-E5C2-4FBA-9F22-726B04C8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365125"/>
            <a:ext cx="10080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184B20-07F7-4808-AE3B-6A14D3C0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1825625"/>
            <a:ext cx="10080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AFD67-E2D3-41A0-9999-BCC983DF2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356350"/>
            <a:ext cx="7097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70567-C7C2-479B-89FC-1E67E8E49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25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9683-25F6-4763-BD78-0FA5137D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1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">
          <p15:clr>
            <a:srgbClr val="F26B43"/>
          </p15:clr>
        </p15:guide>
        <p15:guide id="2" pos="70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killfactory.ru/glossary/react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7366A7A-D123-9860-F61E-D0A040CD8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8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64A67C-E24C-5CC9-9320-7D532018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337881"/>
            <a:ext cx="9804400" cy="4834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B6A99-0A5B-A6AD-8B8F-150639E998C4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Определяем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06626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1F4018-C105-F3D7-6229-0A25931CC00D}"/>
              </a:ext>
            </a:extLst>
          </p:cNvPr>
          <p:cNvSpPr txBox="1"/>
          <p:nvPr/>
        </p:nvSpPr>
        <p:spPr>
          <a:xfrm>
            <a:off x="1219203" y="1117305"/>
            <a:ext cx="530859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ru-RU" dirty="0"/>
              <a:t>Компоненты – это отдельные, </a:t>
            </a:r>
            <a:r>
              <a:rPr lang="ru-RU" dirty="0" err="1"/>
              <a:t>переиспользуемые</a:t>
            </a:r>
            <a:r>
              <a:rPr lang="ru-RU" dirty="0"/>
              <a:t> блоки интерфейса.</a:t>
            </a:r>
          </a:p>
          <a:p>
            <a:pPr marL="0" indent="0">
              <a:buNone/>
            </a:pPr>
            <a:r>
              <a:rPr lang="ru-RU" dirty="0"/>
              <a:t>Почему это круто: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Позволяет разделять сложное приложение на небольшие части.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Повышает читаемость и облегчает сопровождение кода.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Компоненты можно тестировать и повторно использовать в разных проектах</a:t>
            </a:r>
            <a:r>
              <a:rPr lang="ru-RU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270A7-ECF3-56DF-D365-3910DC2AAAC6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Компонентный подход в </a:t>
            </a:r>
            <a:r>
              <a:rPr lang="en-US" sz="3200" b="1" dirty="0">
                <a:latin typeface="+mj-lt"/>
              </a:rPr>
              <a:t>React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9B04C4-1C8D-78F8-32A5-57028118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12" y="1117305"/>
            <a:ext cx="447737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7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919E1E-888D-A571-8EC5-66740B02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33" y="1024094"/>
            <a:ext cx="5496908" cy="5601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27143-F05A-61E5-0ADE-13591FDAD4E3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Проект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2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49BA9-4BBA-3F67-084D-F0CB04D77D5A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Основные вопросы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965AF55-1E50-0F4B-459B-4DC98B9E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2" y="1077026"/>
            <a:ext cx="8907118" cy="163852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9D44516-3A1F-BC7E-B745-94125B35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2" y="2816739"/>
            <a:ext cx="7887801" cy="16004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7682C49-4900-61EC-07DE-1B1D3AB22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47" y="4590734"/>
            <a:ext cx="4039164" cy="226726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949496B-D0D9-20EF-AD1E-CFA370764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384" y="5114131"/>
            <a:ext cx="6858957" cy="66684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A1978B7-C48E-95FB-C3B5-A5E1F12F4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38" y="5780974"/>
            <a:ext cx="4086795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5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77A7D-4AB0-4C48-11FE-14625E0BB6D5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Почему </a:t>
            </a:r>
            <a:r>
              <a:rPr lang="en-US" sz="3200" b="1" dirty="0">
                <a:latin typeface="+mj-lt"/>
              </a:rPr>
              <a:t>React?</a:t>
            </a:r>
            <a:endParaRPr lang="ru-RU" sz="3200" b="1" dirty="0">
              <a:latin typeface="+mj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A1476B-53E3-18CB-4AFE-05D9A1F4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2" y="975842"/>
            <a:ext cx="9293496" cy="599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Популярность и сообщество: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React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– 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одна из самых популярных </a:t>
            </a:r>
            <a:r>
              <a:rPr lang="ru-RU" altLang="ru-RU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библиотек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для создания UI, используемый многими крупными компаниями (Facebook, Instagram, </a:t>
            </a:r>
            <a:r>
              <a:rPr lang="ru-RU" altLang="ru-RU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Airbnb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).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Компонентный подход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Разделение интерфейса на независимые, </a:t>
            </a:r>
            <a:r>
              <a:rPr lang="ru-RU" altLang="ru-RU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переиспользуемые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компоненты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Декларативный стиль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React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позволяет </a:t>
            </a:r>
            <a:r>
              <a:rPr lang="ru-RU" altLang="ru-RU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описывать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, как должен выглядеть UI в зависимости от состояния, что упрощает понимание кода и отладку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Виртуальный DOM: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Вместо прямых манипуляций с DOM, </a:t>
            </a:r>
            <a:r>
              <a:rPr lang="ru-RU" altLang="ru-RU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React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использует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виртуальный DOM, что повышает производительность за счёт оптимизации обновлений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Подробнее 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здесь</a:t>
            </a:r>
            <a:endParaRPr lang="ru-RU" alt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1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35090B-4740-9B3C-9261-A14A5912CCBC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Фреймворк или библиотека?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4F603-4EB9-39F1-DB95-4D247BF2B110}"/>
              </a:ext>
            </a:extLst>
          </p:cNvPr>
          <p:cNvSpPr txBox="1"/>
          <p:nvPr/>
        </p:nvSpPr>
        <p:spPr>
          <a:xfrm>
            <a:off x="321735" y="1103010"/>
            <a:ext cx="10972798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Фреймворк — </a:t>
            </a:r>
            <a:r>
              <a:rPr lang="ru-RU" b="0" dirty="0"/>
              <a:t>это </a:t>
            </a:r>
            <a:r>
              <a:rPr lang="ru-RU" u="sng" dirty="0"/>
              <a:t>комплексное решение</a:t>
            </a:r>
            <a:r>
              <a:rPr lang="ru-RU" b="0" dirty="0"/>
              <a:t>, которое предоставляет набор инструментов, библиотек и правил для разработки приложений. Фреймворк часто </a:t>
            </a:r>
            <a:r>
              <a:rPr lang="ru-RU" u="sng" dirty="0"/>
              <a:t>определяет структуру </a:t>
            </a:r>
            <a:r>
              <a:rPr lang="ru-RU" b="0" dirty="0"/>
              <a:t>приложения, а разработчику предоставляется </a:t>
            </a:r>
            <a:r>
              <a:rPr lang="ru-RU" u="sng" dirty="0"/>
              <a:t>меньше свободы </a:t>
            </a:r>
            <a:r>
              <a:rPr lang="ru-RU" b="0" dirty="0"/>
              <a:t>в выборе инструментов и архитектурных решений. Примеры фреймворков включают </a:t>
            </a:r>
            <a:r>
              <a:rPr lang="ru-RU" b="0" dirty="0" err="1"/>
              <a:t>Angular</a:t>
            </a:r>
            <a:r>
              <a:rPr lang="ru-RU" b="0" dirty="0"/>
              <a:t> и </a:t>
            </a:r>
            <a:r>
              <a:rPr lang="ru-RU" b="0" dirty="0" err="1"/>
              <a:t>Ember</a:t>
            </a:r>
            <a:r>
              <a:rPr lang="ru-RU" dirty="0"/>
              <a:t>.</a:t>
            </a:r>
          </a:p>
          <a:p>
            <a:r>
              <a:rPr lang="ru-RU" dirty="0"/>
              <a:t>Библиотека — </a:t>
            </a:r>
            <a:r>
              <a:rPr lang="ru-RU" b="0" dirty="0"/>
              <a:t>это </a:t>
            </a:r>
            <a:r>
              <a:rPr lang="ru-RU" u="sng" dirty="0"/>
              <a:t>набор функций и компонентов</a:t>
            </a:r>
            <a:r>
              <a:rPr lang="ru-RU" b="0" dirty="0"/>
              <a:t>, которые помогают в определенных задачах, но </a:t>
            </a:r>
            <a:r>
              <a:rPr lang="ru-RU" u="sng" dirty="0"/>
              <a:t>не навязывают </a:t>
            </a:r>
            <a:r>
              <a:rPr lang="ru-RU" b="0" dirty="0"/>
              <a:t>общую архитектуру приложения. Разработчик имеет </a:t>
            </a:r>
            <a:r>
              <a:rPr lang="ru-RU" u="sng" dirty="0"/>
              <a:t>большую свободу </a:t>
            </a:r>
            <a:r>
              <a:rPr lang="ru-RU" b="0" dirty="0"/>
              <a:t>выбора остальных инструментов и архитектурных решений. </a:t>
            </a:r>
            <a:r>
              <a:rPr lang="ru-RU" b="0" dirty="0" err="1"/>
              <a:t>React</a:t>
            </a:r>
            <a:r>
              <a:rPr lang="ru-RU" b="0" dirty="0"/>
              <a:t> — это пример библиотеки, которая сосредотачивается на создании пользовательских интерфейсов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1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775D35-0B0D-D3C0-F920-BF5B895B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3780883"/>
            <a:ext cx="5372100" cy="2686050"/>
          </a:xfrm>
          <a:prstGeom prst="rect">
            <a:avLst/>
          </a:prstGeom>
        </p:spPr>
      </p:pic>
      <p:pic>
        <p:nvPicPr>
          <p:cNvPr id="2050" name="Picture 2" descr="Немного о том, как работает виртуальный DOM в React / Хабр">
            <a:extLst>
              <a:ext uri="{FF2B5EF4-FFF2-40B4-BE49-F238E27FC236}">
                <a16:creationId xmlns:a16="http://schemas.microsoft.com/office/drawing/2014/main" id="{7ACADA5D-7CA1-8A4A-0CD1-004EA8B1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11" y="683454"/>
            <a:ext cx="4866217" cy="325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7E03C6-0CF4-C29F-73C0-10905AF1BFCC}"/>
              </a:ext>
            </a:extLst>
          </p:cNvPr>
          <p:cNvSpPr txBox="1"/>
          <p:nvPr/>
        </p:nvSpPr>
        <p:spPr>
          <a:xfrm>
            <a:off x="1219202" y="267101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Virtual DOM</a:t>
            </a:r>
            <a:endParaRPr lang="ru-RU" sz="32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71D65-C2B7-05CE-7588-AC7A8502F1EB}"/>
              </a:ext>
            </a:extLst>
          </p:cNvPr>
          <p:cNvSpPr txBox="1"/>
          <p:nvPr/>
        </p:nvSpPr>
        <p:spPr>
          <a:xfrm>
            <a:off x="38104" y="953478"/>
            <a:ext cx="7361761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sz="1800" b="0" dirty="0" err="1"/>
              <a:t>React</a:t>
            </a:r>
            <a:r>
              <a:rPr lang="ru-RU" sz="1800" b="0" dirty="0"/>
              <a:t> хранит </a:t>
            </a:r>
            <a:r>
              <a:rPr lang="ru-RU" sz="1800" u="sng" dirty="0"/>
              <a:t>копию</a:t>
            </a:r>
            <a:r>
              <a:rPr lang="ru-RU" sz="1800" b="0" dirty="0"/>
              <a:t> DOM браузера , которая называется Virtual DOM.</a:t>
            </a:r>
          </a:p>
          <a:p>
            <a:r>
              <a:rPr lang="ru-RU" sz="1800" b="0" dirty="0"/>
              <a:t>Когда мы вносим изменения или добавляем данные , </a:t>
            </a:r>
            <a:r>
              <a:rPr lang="ru-RU" sz="1800" b="0" dirty="0" err="1"/>
              <a:t>React</a:t>
            </a:r>
            <a:r>
              <a:rPr lang="ru-RU" sz="1800" b="0" dirty="0"/>
              <a:t> создает новый виртуальный DOM и </a:t>
            </a:r>
            <a:r>
              <a:rPr lang="ru-RU" sz="1800" u="sng" dirty="0"/>
              <a:t>сравнивает</a:t>
            </a:r>
            <a:r>
              <a:rPr lang="ru-RU" sz="1800" b="0" dirty="0"/>
              <a:t> его с предыдущим .</a:t>
            </a:r>
          </a:p>
          <a:p>
            <a:r>
              <a:rPr lang="ru-RU" sz="1800" b="0" dirty="0"/>
              <a:t>Сравнение выполняется. Крутой факт в том, что все эти сравнения </a:t>
            </a:r>
            <a:r>
              <a:rPr lang="ru-RU" sz="1800" u="sng" dirty="0"/>
              <a:t>происходят в памяти</a:t>
            </a:r>
            <a:r>
              <a:rPr lang="ru-RU" sz="1800" b="0" dirty="0"/>
              <a:t> , и в браузере пока ничего не меняется.</a:t>
            </a:r>
          </a:p>
          <a:p>
            <a:r>
              <a:rPr lang="ru-RU" sz="1800" b="0" dirty="0"/>
              <a:t>После сравнения </a:t>
            </a:r>
            <a:r>
              <a:rPr lang="ru-RU" sz="1800" b="0" dirty="0" err="1"/>
              <a:t>React</a:t>
            </a:r>
            <a:r>
              <a:rPr lang="ru-RU" sz="1800" b="0" dirty="0"/>
              <a:t> продолжает и создает </a:t>
            </a:r>
            <a:r>
              <a:rPr lang="ru-RU" sz="1800" u="sng" dirty="0"/>
              <a:t>новый</a:t>
            </a:r>
            <a:r>
              <a:rPr lang="ru-RU" sz="1800" b="0" dirty="0"/>
              <a:t> Virtual DOM с изменениями . </a:t>
            </a:r>
            <a:endParaRPr lang="en-US" sz="1800" b="0" dirty="0"/>
          </a:p>
          <a:p>
            <a:r>
              <a:rPr lang="ru-RU" sz="1800" b="0" dirty="0"/>
              <a:t>Затем он обновляет DOM браузера с наименьшим количеством возможных изменений </a:t>
            </a:r>
            <a:r>
              <a:rPr lang="ru-RU" sz="1800" u="sng" dirty="0"/>
              <a:t>без повторной визуализации всего</a:t>
            </a:r>
            <a:r>
              <a:rPr lang="ru-RU" sz="1800" b="0" dirty="0"/>
              <a:t> DOM</a:t>
            </a:r>
          </a:p>
        </p:txBody>
      </p:sp>
    </p:spTree>
    <p:extLst>
      <p:ext uri="{BB962C8B-B14F-4D97-AF65-F5344CB8AC3E}">
        <p14:creationId xmlns:p14="http://schemas.microsoft.com/office/powerpoint/2010/main" val="171752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E573A-1A23-C23C-03B1-8EBE4F65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166497"/>
            <a:ext cx="7068536" cy="4525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641C0-2910-C098-C847-0872A800C14D}"/>
              </a:ext>
            </a:extLst>
          </p:cNvPr>
          <p:cNvSpPr txBox="1"/>
          <p:nvPr/>
        </p:nvSpPr>
        <p:spPr>
          <a:xfrm>
            <a:off x="1219202" y="267101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Установка</a:t>
            </a:r>
          </a:p>
        </p:txBody>
      </p:sp>
    </p:spTree>
    <p:extLst>
      <p:ext uri="{BB962C8B-B14F-4D97-AF65-F5344CB8AC3E}">
        <p14:creationId xmlns:p14="http://schemas.microsoft.com/office/powerpoint/2010/main" val="271058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A10800-F386-A870-E759-437C803C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6" y="1025149"/>
            <a:ext cx="6168493" cy="3138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9FCA1-1321-2827-4116-02EDAD59DD4D}"/>
              </a:ext>
            </a:extLst>
          </p:cNvPr>
          <p:cNvSpPr txBox="1"/>
          <p:nvPr/>
        </p:nvSpPr>
        <p:spPr>
          <a:xfrm>
            <a:off x="1219202" y="267101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Обзор файловой структуры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F6CA49-7662-10E5-BCAD-00070651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729" y="861025"/>
            <a:ext cx="5628563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node_modules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/ Хранит установленные зависимости. Не редактируется вручную.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/index.html Минимальный HTML-файл, в который монтируется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React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-приложение через элемент с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="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".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src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App.jsx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Основной компонент, который может включать в себя другие компоненты. Здесь описывается основная логика UI.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src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main.jsx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Точка входа приложения. Здесь происходит подключение корневого компонента к элементу index.html с помощью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ReactDOM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src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/index.css Основные стили для приложения. Обычно используются глобальные стили.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2575E-6FE6-7561-F43E-918F3D487340}"/>
              </a:ext>
            </a:extLst>
          </p:cNvPr>
          <p:cNvSpPr txBox="1"/>
          <p:nvPr/>
        </p:nvSpPr>
        <p:spPr>
          <a:xfrm>
            <a:off x="432769" y="4259751"/>
            <a:ext cx="632936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gitignore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Файл, в котором перечислены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не отслеживаемые файлы и папки </a:t>
            </a: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package.json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Содержит информацию о проекте, его зависимостях и скриптах для сборки и запуска.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vite.config.js Конфигурация для сборщика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Vite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, где можно настроить различные опции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5867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E1CF2-D546-19EE-0029-F036AEF9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79855-C54C-416D-A9CC-709F44D6460F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Основные вопросы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18E6770-8B67-3A46-6F0B-7FD20D2A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2" y="1077026"/>
            <a:ext cx="8907118" cy="163852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91898B9-F32E-5209-55CA-82D746F4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2" y="2816739"/>
            <a:ext cx="7887801" cy="16004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9ABEEA6-44E6-669C-54D0-19B0532B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47" y="4590734"/>
            <a:ext cx="4039164" cy="226726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AAFC3EB-4E7B-7F65-4B98-BB69F9D09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384" y="5114131"/>
            <a:ext cx="6858957" cy="66684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06CD198-F0BD-BCBC-1F2A-745894F5E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38" y="5780974"/>
            <a:ext cx="4086795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7652AE-C9F9-B573-5C13-EB9CD612F5F7}"/>
              </a:ext>
            </a:extLst>
          </p:cNvPr>
          <p:cNvSpPr txBox="1"/>
          <p:nvPr/>
        </p:nvSpPr>
        <p:spPr>
          <a:xfrm>
            <a:off x="1600201" y="4672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Imperative</a:t>
            </a:r>
            <a:endParaRPr lang="ru-RU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9E10293-A056-5A4A-404D-EA5EB0A1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129" y="1761749"/>
            <a:ext cx="5628563" cy="475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Задача – </a:t>
            </a:r>
            <a:r>
              <a:rPr lang="ru-RU" kern="100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вывести на страницу </a:t>
            </a:r>
            <a:r>
              <a:rPr lang="en-US" kern="100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h1</a:t>
            </a:r>
            <a:r>
              <a:rPr lang="ru-RU" kern="100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заголовок с контентом: «Привет, </a:t>
            </a:r>
            <a:r>
              <a:rPr lang="ru-RU" kern="100" dirty="0" err="1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Реакт</a:t>
            </a:r>
            <a:r>
              <a:rPr lang="ru-RU" kern="100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», 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добавив h1 к нашему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div#root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(без использования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innerHTML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этого:</a:t>
            </a:r>
            <a:endParaRPr lang="ru-RU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Создайте новый элемент h1 (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createElement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Дайте ему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Дайте ему имя класса «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header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- добавьте его в качестве дочернего элемента (используя `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appendChild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`) к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div#root</a:t>
            </a:r>
            <a:endParaRPr lang="ru-RU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Не используйте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innerHTML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чтобы выполнить все это.</a:t>
            </a:r>
            <a:endParaRPr lang="ru-RU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2AEB2-223E-538E-EDEA-3F2A12A8A145}"/>
              </a:ext>
            </a:extLst>
          </p:cNvPr>
          <p:cNvSpPr txBox="1"/>
          <p:nvPr/>
        </p:nvSpPr>
        <p:spPr>
          <a:xfrm>
            <a:off x="1301129" y="11154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Императивный код</a:t>
            </a:r>
            <a:r>
              <a:rPr lang="ru-RU" dirty="0"/>
              <a:t> подробно описывает шаг за шагом, как нужно изменить состояние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388628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D5EEE-5A05-A5EF-F3E9-F7D04E52B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45A28-2E0A-2143-9529-2FB6526F636C}"/>
              </a:ext>
            </a:extLst>
          </p:cNvPr>
          <p:cNvSpPr txBox="1"/>
          <p:nvPr/>
        </p:nvSpPr>
        <p:spPr>
          <a:xfrm>
            <a:off x="1617134" y="7805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Declerative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2986E-A4D0-4D09-4FAF-BC7E34E35FEE}"/>
              </a:ext>
            </a:extLst>
          </p:cNvPr>
          <p:cNvSpPr txBox="1"/>
          <p:nvPr/>
        </p:nvSpPr>
        <p:spPr>
          <a:xfrm>
            <a:off x="1301129" y="1303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Декларативный код</a:t>
            </a:r>
            <a:r>
              <a:rPr lang="ru-RU" dirty="0"/>
              <a:t> описывает, какой результат нужно получить, а не как именно его добиться.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AC5CB-AF27-596E-ACD6-00057874DECE}"/>
              </a:ext>
            </a:extLst>
          </p:cNvPr>
          <p:cNvSpPr txBox="1"/>
          <p:nvPr/>
        </p:nvSpPr>
        <p:spPr>
          <a:xfrm>
            <a:off x="1301129" y="2313783"/>
            <a:ext cx="6096000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React!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870477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Интеллект">
      <a:dk1>
        <a:srgbClr val="0F75BC"/>
      </a:dk1>
      <a:lt1>
        <a:sysClr val="window" lastClr="FFFFFF"/>
      </a:lt1>
      <a:dk2>
        <a:srgbClr val="FFFFFF"/>
      </a:dk2>
      <a:lt2>
        <a:srgbClr val="0F75BC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8500105-8A68-4739-B406-298BAED8FD04}" vid="{B9D0FD99-8AB3-420C-ACF8-67AE79D175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2698</TotalTime>
  <Words>585</Words>
  <Application>Microsoft Office PowerPoint</Application>
  <PresentationFormat>Широкоэкранный</PresentationFormat>
  <Paragraphs>56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Arial</vt:lpstr>
      <vt:lpstr>Arial Black</vt:lpstr>
      <vt:lpstr>Comic Sans MS</vt:lpstr>
      <vt:lpstr>Consolas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Викторов</dc:creator>
  <cp:lastModifiedBy>Илья Викторов</cp:lastModifiedBy>
  <cp:revision>10</cp:revision>
  <dcterms:created xsi:type="dcterms:W3CDTF">2025-02-04T13:21:13Z</dcterms:created>
  <dcterms:modified xsi:type="dcterms:W3CDTF">2025-02-26T05:06:47Z</dcterms:modified>
</cp:coreProperties>
</file>