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82" r:id="rId3"/>
    <p:sldId id="283" r:id="rId4"/>
    <p:sldId id="281" r:id="rId5"/>
    <p:sldId id="284" r:id="rId6"/>
    <p:sldId id="288" r:id="rId7"/>
    <p:sldId id="285" r:id="rId8"/>
    <p:sldId id="286" r:id="rId9"/>
    <p:sldId id="287" r:id="rId10"/>
    <p:sldId id="28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FB70A-95E2-42C3-B6AE-888D2E8F5078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A8074-FF94-4BFB-B18D-5EA4751C6A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9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к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93FD3E-7C0C-404A-AD54-53DC8ACA8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Текст 15">
            <a:extLst>
              <a:ext uri="{FF2B5EF4-FFF2-40B4-BE49-F238E27FC236}">
                <a16:creationId xmlns:a16="http://schemas.microsoft.com/office/drawing/2014/main" id="{6F1F4D3E-CDAE-4C41-92D5-70F2C9C72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452880"/>
            <a:ext cx="8778875" cy="1189038"/>
          </a:xfrm>
        </p:spPr>
        <p:txBody>
          <a:bodyPr>
            <a:normAutofit/>
          </a:bodyPr>
          <a:lstStyle>
            <a:lvl1pPr marL="0" indent="0">
              <a:buNone/>
              <a:defRPr lang="ru-RU" sz="4800" dirty="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600" dirty="0">
                <a:latin typeface="+mj-lt"/>
              </a:rPr>
              <a:t>Пример названия курса для предмета </a:t>
            </a:r>
          </a:p>
        </p:txBody>
      </p:sp>
      <p:sp>
        <p:nvSpPr>
          <p:cNvPr id="8" name="Текст 23">
            <a:extLst>
              <a:ext uri="{FF2B5EF4-FFF2-40B4-BE49-F238E27FC236}">
                <a16:creationId xmlns:a16="http://schemas.microsoft.com/office/drawing/2014/main" id="{BF4C879D-DE9C-4133-B98F-CB8F0A1609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5688" y="2895600"/>
            <a:ext cx="4490402" cy="52322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+mn-lt"/>
              </a:defRPr>
            </a:lvl1pPr>
          </a:lstStyle>
          <a:p>
            <a:pPr lvl="0"/>
            <a:r>
              <a:rPr lang="ru-RU" sz="2800" dirty="0"/>
              <a:t>Фамилия Имя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09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езульта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137CD1-392B-4088-B027-C02B0D9F1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34"/>
            <a:ext cx="12192000" cy="6858000"/>
          </a:xfrm>
          <a:prstGeom prst="rect">
            <a:avLst/>
          </a:prstGeom>
        </p:spPr>
      </p:pic>
      <p:sp>
        <p:nvSpPr>
          <p:cNvPr id="13" name="Текст 12">
            <a:extLst>
              <a:ext uri="{FF2B5EF4-FFF2-40B4-BE49-F238E27FC236}">
                <a16:creationId xmlns:a16="http://schemas.microsoft.com/office/drawing/2014/main" id="{62494F50-40AA-46D3-8178-F394A9EE59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4897" y="951280"/>
            <a:ext cx="9094787" cy="1341120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</a:lstStyle>
          <a:p>
            <a:r>
              <a:rPr lang="ru-RU" sz="4000" dirty="0">
                <a:latin typeface="+mj-lt"/>
              </a:rPr>
              <a:t>Пример названия курса для</a:t>
            </a:r>
          </a:p>
          <a:p>
            <a:r>
              <a:rPr lang="ru-RU" sz="4000" dirty="0">
                <a:latin typeface="+mj-lt"/>
              </a:rPr>
              <a:t>предмета 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57DE9166-98F9-4AE8-8141-5AA957266B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4897" y="3429000"/>
            <a:ext cx="4370704" cy="646331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lang="ru-RU" sz="3600" dirty="0">
                <a:latin typeface="+mj-lt"/>
              </a:rPr>
              <a:t>Старше 14 лет</a:t>
            </a:r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4CA5C180-2925-4F38-984F-F58BE00A87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4897" y="4448834"/>
            <a:ext cx="4370704" cy="646331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r>
              <a:rPr lang="ru-RU" sz="3600" dirty="0">
                <a:latin typeface="+mj-lt"/>
              </a:rPr>
              <a:t>Нужна флешка</a:t>
            </a:r>
          </a:p>
        </p:txBody>
      </p:sp>
    </p:spTree>
    <p:extLst>
      <p:ext uri="{BB962C8B-B14F-4D97-AF65-F5344CB8AC3E}">
        <p14:creationId xmlns:p14="http://schemas.microsoft.com/office/powerpoint/2010/main" val="152489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D15BE2-C0CA-49CB-22FA-AB9926211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8560A0-9466-8C7B-BCED-7D4C3D92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928B88-9BCD-0BC8-42C9-35FBB290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8B99-40B1-4D05-A12A-E10923F67F7C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14BA0B-7E0A-9482-7C46-70978DF4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8CB5B8-707A-8825-9527-ADDE2AEB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D9683-25F6-4763-BD78-0FA5137D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40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курса еще вариа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7FC77B-F4BD-42E4-A4DA-35DB6F7C7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Текст 15">
            <a:extLst>
              <a:ext uri="{FF2B5EF4-FFF2-40B4-BE49-F238E27FC236}">
                <a16:creationId xmlns:a16="http://schemas.microsoft.com/office/drawing/2014/main" id="{6728CD7C-6FDA-4996-BD25-AB2B2792C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452880"/>
            <a:ext cx="8778875" cy="1189038"/>
          </a:xfrm>
        </p:spPr>
        <p:txBody>
          <a:bodyPr>
            <a:normAutofit/>
          </a:bodyPr>
          <a:lstStyle>
            <a:lvl1pPr marL="0" indent="0">
              <a:buNone/>
              <a:defRPr lang="ru-RU" sz="4800" dirty="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600" dirty="0">
                <a:latin typeface="+mj-lt"/>
              </a:rPr>
              <a:t>Пример названия курса для предмета </a:t>
            </a:r>
          </a:p>
        </p:txBody>
      </p:sp>
      <p:sp>
        <p:nvSpPr>
          <p:cNvPr id="10" name="Текст 23">
            <a:extLst>
              <a:ext uri="{FF2B5EF4-FFF2-40B4-BE49-F238E27FC236}">
                <a16:creationId xmlns:a16="http://schemas.microsoft.com/office/drawing/2014/main" id="{AC0BB0F0-1F14-46E9-A306-DB64D5EF1B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5688" y="2895600"/>
            <a:ext cx="4490402" cy="52322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+mn-lt"/>
              </a:defRPr>
            </a:lvl1pPr>
          </a:lstStyle>
          <a:p>
            <a:pPr lvl="0"/>
            <a:r>
              <a:rPr lang="ru-RU" sz="2800" dirty="0"/>
              <a:t>Фамилия Имя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5997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урс про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11B0202-DF4F-4F5B-A37F-CA969FFEA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Текст 15">
            <a:extLst>
              <a:ext uri="{FF2B5EF4-FFF2-40B4-BE49-F238E27FC236}">
                <a16:creationId xmlns:a16="http://schemas.microsoft.com/office/drawing/2014/main" id="{4C83B895-2021-46F3-AC14-FC5602CF39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452880"/>
            <a:ext cx="8778875" cy="1189038"/>
          </a:xfrm>
        </p:spPr>
        <p:txBody>
          <a:bodyPr>
            <a:normAutofit/>
          </a:bodyPr>
          <a:lstStyle>
            <a:lvl1pPr marL="0" indent="0">
              <a:buNone/>
              <a:defRPr lang="ru-RU" sz="4800" dirty="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600" dirty="0">
                <a:latin typeface="+mj-lt"/>
              </a:rPr>
              <a:t>Пример названия курса для программирование 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257FC999-94F9-4463-A19B-EC8D87D846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5688" y="2895600"/>
            <a:ext cx="4490402" cy="52322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+mn-lt"/>
              </a:defRPr>
            </a:lvl1pPr>
          </a:lstStyle>
          <a:p>
            <a:pPr lvl="0"/>
            <a:r>
              <a:rPr lang="ru-RU" sz="2800" dirty="0"/>
              <a:t>Фамилия Имя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2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урс твор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B3F08B-A741-4D0B-AC40-D75EDC6F8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Текст 15">
            <a:extLst>
              <a:ext uri="{FF2B5EF4-FFF2-40B4-BE49-F238E27FC236}">
                <a16:creationId xmlns:a16="http://schemas.microsoft.com/office/drawing/2014/main" id="{405FCDD1-F462-4FDA-AEBC-BF54A57635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5688" y="1452880"/>
            <a:ext cx="8778875" cy="1189038"/>
          </a:xfrm>
        </p:spPr>
        <p:txBody>
          <a:bodyPr>
            <a:normAutofit/>
          </a:bodyPr>
          <a:lstStyle>
            <a:lvl1pPr marL="0" indent="0">
              <a:buNone/>
              <a:defRPr lang="ru-RU" sz="4800" dirty="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600" dirty="0">
                <a:latin typeface="+mj-lt"/>
              </a:rPr>
              <a:t>Пример названия курса для творчества </a:t>
            </a:r>
          </a:p>
        </p:txBody>
      </p:sp>
      <p:sp>
        <p:nvSpPr>
          <p:cNvPr id="12" name="Текст 23">
            <a:extLst>
              <a:ext uri="{FF2B5EF4-FFF2-40B4-BE49-F238E27FC236}">
                <a16:creationId xmlns:a16="http://schemas.microsoft.com/office/drawing/2014/main" id="{8EB02928-755B-44C6-9D57-AC1F6B4786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5688" y="2895600"/>
            <a:ext cx="4490402" cy="523220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latin typeface="+mn-lt"/>
              </a:defRPr>
            </a:lvl1pPr>
          </a:lstStyle>
          <a:p>
            <a:pPr lvl="0"/>
            <a:r>
              <a:rPr lang="ru-RU" sz="2800" dirty="0"/>
              <a:t>Фамилия Имя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49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 чем кур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720D0F-793E-4144-A4BE-2A0228629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Текст 13">
            <a:extLst>
              <a:ext uri="{FF2B5EF4-FFF2-40B4-BE49-F238E27FC236}">
                <a16:creationId xmlns:a16="http://schemas.microsoft.com/office/drawing/2014/main" id="{5EFDB694-3443-477D-B7C3-F8A46CF2A9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5738" y="99568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1 пункт о чем курс, что то еще указать</a:t>
            </a:r>
          </a:p>
        </p:txBody>
      </p:sp>
      <p:sp>
        <p:nvSpPr>
          <p:cNvPr id="8" name="Текст 13">
            <a:extLst>
              <a:ext uri="{FF2B5EF4-FFF2-40B4-BE49-F238E27FC236}">
                <a16:creationId xmlns:a16="http://schemas.microsoft.com/office/drawing/2014/main" id="{D194AD32-DDBB-4CA4-B2C9-1E2741300B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736" y="231267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2 пункт о чем курс, что то еще указать</a:t>
            </a:r>
          </a:p>
        </p:txBody>
      </p:sp>
      <p:sp>
        <p:nvSpPr>
          <p:cNvPr id="9" name="Текст 13">
            <a:extLst>
              <a:ext uri="{FF2B5EF4-FFF2-40B4-BE49-F238E27FC236}">
                <a16:creationId xmlns:a16="http://schemas.microsoft.com/office/drawing/2014/main" id="{357806E3-F1E4-42DE-B774-11A0E79D54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55736" y="362966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3 пункт о чем курс, что то еще указать</a:t>
            </a:r>
          </a:p>
        </p:txBody>
      </p:sp>
    </p:spTree>
    <p:extLst>
      <p:ext uri="{BB962C8B-B14F-4D97-AF65-F5344CB8AC3E}">
        <p14:creationId xmlns:p14="http://schemas.microsoft.com/office/powerpoint/2010/main" val="295226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 чем курс еще вариа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E8C4DB-502A-4ACF-957C-4B9F6D3B2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Текст 13">
            <a:extLst>
              <a:ext uri="{FF2B5EF4-FFF2-40B4-BE49-F238E27FC236}">
                <a16:creationId xmlns:a16="http://schemas.microsoft.com/office/drawing/2014/main" id="{2B9DFF80-5A04-4BB8-8FA5-E4AC4042D3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5738" y="99568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1 пункт о чем курс, что то еще указать</a:t>
            </a:r>
          </a:p>
        </p:txBody>
      </p:sp>
      <p:sp>
        <p:nvSpPr>
          <p:cNvPr id="13" name="Текст 13">
            <a:extLst>
              <a:ext uri="{FF2B5EF4-FFF2-40B4-BE49-F238E27FC236}">
                <a16:creationId xmlns:a16="http://schemas.microsoft.com/office/drawing/2014/main" id="{11587B15-803B-44BC-BF40-320A8F339C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736" y="231267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2 пункт о чем курс, что то еще указать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B1E46101-C0D9-4254-8705-5E88C84BAF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55736" y="362966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3 пункт о чем курс, что то еще указать</a:t>
            </a:r>
          </a:p>
        </p:txBody>
      </p:sp>
    </p:spTree>
    <p:extLst>
      <p:ext uri="{BB962C8B-B14F-4D97-AF65-F5344CB8AC3E}">
        <p14:creationId xmlns:p14="http://schemas.microsoft.com/office/powerpoint/2010/main" val="351235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 чем курс про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8997EF-2DB4-46F3-972B-51E99B32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12192000" cy="6858000"/>
          </a:xfrm>
          <a:prstGeom prst="rect">
            <a:avLst/>
          </a:prstGeom>
        </p:spPr>
      </p:pic>
      <p:sp>
        <p:nvSpPr>
          <p:cNvPr id="17" name="Текст 13">
            <a:extLst>
              <a:ext uri="{FF2B5EF4-FFF2-40B4-BE49-F238E27FC236}">
                <a16:creationId xmlns:a16="http://schemas.microsoft.com/office/drawing/2014/main" id="{A3BEC8C4-446F-4865-A9C3-EE11709159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5738" y="99568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1 пункт о чем курс, что то еще указать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5C3C7AEC-E650-465A-B416-825F5D9CA0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736" y="231267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2 пункт о чем курс, что то еще указать</a:t>
            </a:r>
          </a:p>
        </p:txBody>
      </p:sp>
      <p:sp>
        <p:nvSpPr>
          <p:cNvPr id="19" name="Текст 13">
            <a:extLst>
              <a:ext uri="{FF2B5EF4-FFF2-40B4-BE49-F238E27FC236}">
                <a16:creationId xmlns:a16="http://schemas.microsoft.com/office/drawing/2014/main" id="{58F2BF66-46BD-4A27-A39B-9F4A1175032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55736" y="362966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3 пункт о чем курс, что то еще указать</a:t>
            </a:r>
          </a:p>
        </p:txBody>
      </p:sp>
    </p:spTree>
    <p:extLst>
      <p:ext uri="{BB962C8B-B14F-4D97-AF65-F5344CB8AC3E}">
        <p14:creationId xmlns:p14="http://schemas.microsoft.com/office/powerpoint/2010/main" val="373688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 чем курс твор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4F225D-77CE-484D-87F8-175C86F8C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Текст 13">
            <a:extLst>
              <a:ext uri="{FF2B5EF4-FFF2-40B4-BE49-F238E27FC236}">
                <a16:creationId xmlns:a16="http://schemas.microsoft.com/office/drawing/2014/main" id="{7A1C6336-C722-456D-87D3-A2274F695B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5738" y="99568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1 пункт о чем курс, что то еще указать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7776F953-70FB-4EC2-BFD5-004620212D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55736" y="231267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2 пункт о чем курс, что то еще указать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090D55AA-0448-44A7-A233-606CF159A8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55736" y="3629660"/>
            <a:ext cx="8023225" cy="9906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r>
              <a:rPr lang="ru-RU" sz="3200" dirty="0">
                <a:latin typeface="+mj-lt"/>
              </a:rPr>
              <a:t>3 пункт о чем курс, что то еще указать</a:t>
            </a:r>
          </a:p>
        </p:txBody>
      </p:sp>
    </p:spTree>
    <p:extLst>
      <p:ext uri="{BB962C8B-B14F-4D97-AF65-F5344CB8AC3E}">
        <p14:creationId xmlns:p14="http://schemas.microsoft.com/office/powerpoint/2010/main" val="100503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Фото как выгляди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739E6E-F7E0-493E-8EC4-0CDD955AA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8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D9641-E5C2-4FBA-9F22-726B04C8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688" y="365125"/>
            <a:ext cx="100806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184B20-07F7-4808-AE3B-6A14D3C0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5688" y="1825625"/>
            <a:ext cx="10080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0AFD67-E2D3-41A0-9999-BCC983DF2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55688" y="6356350"/>
            <a:ext cx="7097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A70567-C7C2-479B-89FC-1E67E8E49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25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D9683-25F6-4763-BD78-0FA5137D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01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b="1" i="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5">
          <p15:clr>
            <a:srgbClr val="F26B43"/>
          </p15:clr>
        </p15:guide>
        <p15:guide id="2" pos="70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57366A7A-D123-9860-F61E-D0A040CD8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/>
              <a:t>Хуки</a:t>
            </a:r>
            <a:endParaRPr lang="en-US" dirty="0"/>
          </a:p>
          <a:p>
            <a:endParaRPr lang="en-US" dirty="0"/>
          </a:p>
          <a:p>
            <a:r>
              <a:rPr lang="ru-RU" dirty="0"/>
              <a:t>Часть 1</a:t>
            </a:r>
          </a:p>
        </p:txBody>
      </p:sp>
    </p:spTree>
    <p:extLst>
      <p:ext uri="{BB962C8B-B14F-4D97-AF65-F5344CB8AC3E}">
        <p14:creationId xmlns:p14="http://schemas.microsoft.com/office/powerpoint/2010/main" val="2324883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081D9F-D265-CE4B-7E3B-86A582066B55}"/>
              </a:ext>
            </a:extLst>
          </p:cNvPr>
          <p:cNvSpPr txBox="1"/>
          <p:nvPr/>
        </p:nvSpPr>
        <p:spPr>
          <a:xfrm>
            <a:off x="1524000" y="297933"/>
            <a:ext cx="929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Условный рендеринг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314DC7-2333-BCB5-CBA4-14BCC838C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7" y="1789464"/>
            <a:ext cx="3267266" cy="303878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61B9E4-5A55-9D03-8F7F-415ECEDC4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839" y="1789464"/>
            <a:ext cx="2479334" cy="195856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6265D91-EC7F-E8C9-7CED-864DAA6A7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667" y="1789464"/>
            <a:ext cx="3681104" cy="9424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A3508C-3075-EF0B-0082-CF59958F74B8}"/>
              </a:ext>
            </a:extLst>
          </p:cNvPr>
          <p:cNvSpPr txBox="1"/>
          <p:nvPr/>
        </p:nvSpPr>
        <p:spPr>
          <a:xfrm>
            <a:off x="880533" y="1185333"/>
            <a:ext cx="259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Стандартный </a:t>
            </a:r>
            <a:r>
              <a:rPr lang="en-US" dirty="0">
                <a:solidFill>
                  <a:srgbClr val="000000"/>
                </a:solidFill>
              </a:rPr>
              <a:t>if/else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85318-0460-1833-A38F-BD669F98097B}"/>
              </a:ext>
            </a:extLst>
          </p:cNvPr>
          <p:cNvSpPr txBox="1"/>
          <p:nvPr/>
        </p:nvSpPr>
        <p:spPr>
          <a:xfrm>
            <a:off x="4256839" y="1193799"/>
            <a:ext cx="259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Использование «?»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519E0E-9114-5774-757B-127F81560E1E}"/>
              </a:ext>
            </a:extLst>
          </p:cNvPr>
          <p:cNvSpPr txBox="1"/>
          <p:nvPr/>
        </p:nvSpPr>
        <p:spPr>
          <a:xfrm>
            <a:off x="7426666" y="1109265"/>
            <a:ext cx="396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Использование «</a:t>
            </a:r>
            <a:r>
              <a:rPr lang="en-US" dirty="0">
                <a:solidFill>
                  <a:srgbClr val="000000"/>
                </a:solidFill>
              </a:rPr>
              <a:t>&amp;&amp;</a:t>
            </a:r>
            <a:r>
              <a:rPr lang="ru-RU" dirty="0">
                <a:solidFill>
                  <a:srgbClr val="000000"/>
                </a:solidFill>
              </a:rPr>
              <a:t>», если друга ветка не нужна</a:t>
            </a:r>
          </a:p>
        </p:txBody>
      </p:sp>
      <p:pic>
        <p:nvPicPr>
          <p:cNvPr id="9218" name="Picture 2" descr="Руководство по Scala. Оператор ветвления IF/ELSE. – PROSELYTE">
            <a:extLst>
              <a:ext uri="{FF2B5EF4-FFF2-40B4-BE49-F238E27FC236}">
                <a16:creationId xmlns:a16="http://schemas.microsoft.com/office/drawing/2014/main" id="{47EB99AD-5814-E2E8-7AB9-DE96DF99A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271" y="2931042"/>
            <a:ext cx="435292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63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EC42C-2864-AF9E-7D7F-7C69453C1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F8F2F3-635C-39EB-DEB2-0CB50EFFF371}"/>
              </a:ext>
            </a:extLst>
          </p:cNvPr>
          <p:cNvSpPr txBox="1"/>
          <p:nvPr/>
        </p:nvSpPr>
        <p:spPr>
          <a:xfrm>
            <a:off x="1219202" y="391067"/>
            <a:ext cx="8644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+mj-lt"/>
              </a:rPr>
              <a:t>Введение в хуки</a:t>
            </a:r>
            <a:endParaRPr lang="en-US" sz="3200" b="1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0F7E03-A943-632F-ACFE-88E4A5A96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91" y="1095114"/>
            <a:ext cx="932481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Хуки</a:t>
            </a: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 – это </a:t>
            </a: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функции</a:t>
            </a: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, позволяющие использовать состояние и другие возможности </a:t>
            </a:r>
            <a:r>
              <a:rPr lang="ru-RU" altLang="ru-RU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React</a:t>
            </a: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 в функциональных компонентах. Позволяют напрямую получить доступ к </a:t>
            </a: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низкоуровневым</a:t>
            </a: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 функциям </a:t>
            </a:r>
            <a:r>
              <a:rPr lang="en-US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React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До появления хуков для этого использовались </a:t>
            </a:r>
            <a:r>
              <a:rPr lang="ru-RU" altLang="ru-RU" sz="2000" b="1" dirty="0">
                <a:solidFill>
                  <a:srgbClr val="000000"/>
                </a:solidFill>
                <a:latin typeface="Arial" panose="020B0604020202020204" pitchFamily="34" charset="0"/>
              </a:rPr>
              <a:t>классовые</a:t>
            </a: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 компоненты.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Преимущества: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Позволяют писать компоненты в декларативном стиле.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Улучшают читаемость и повторное использование логики.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Устраняют необходимость использования классов, делая код более функциональным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ru-RU" altLang="ru-RU" sz="2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D2DC7D-B7CE-61AF-0E88-60AC9B3D5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959" y="4136042"/>
            <a:ext cx="6478835" cy="23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2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05B67-2295-6CF9-DD06-F9067E66E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C4D34B-9D4A-0527-2C9D-2BF6FCD90144}"/>
              </a:ext>
            </a:extLst>
          </p:cNvPr>
          <p:cNvSpPr txBox="1"/>
          <p:nvPr/>
        </p:nvSpPr>
        <p:spPr>
          <a:xfrm>
            <a:off x="1219202" y="391067"/>
            <a:ext cx="8644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+mj-lt"/>
              </a:rPr>
              <a:t>Введение в хуки</a:t>
            </a:r>
            <a:endParaRPr lang="en-US" sz="3200" b="1" dirty="0">
              <a:latin typeface="+mj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083C9B-D220-28DE-E5DA-4947349C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03" y="1255050"/>
            <a:ext cx="8583284" cy="521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5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0B758-C441-7824-04A8-F94430791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How to Master useState Hook: Best Practices and Examples | by Luka Patrun |  Medium">
            <a:extLst>
              <a:ext uri="{FF2B5EF4-FFF2-40B4-BE49-F238E27FC236}">
                <a16:creationId xmlns:a16="http://schemas.microsoft.com/office/drawing/2014/main" id="{2D17AE9C-5474-6541-B984-FB3A28BE6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728" y="3206766"/>
            <a:ext cx="6438181" cy="326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8A35F9-C2C8-C20B-9419-28C482D3DA86}"/>
              </a:ext>
            </a:extLst>
          </p:cNvPr>
          <p:cNvSpPr txBox="1"/>
          <p:nvPr/>
        </p:nvSpPr>
        <p:spPr>
          <a:xfrm>
            <a:off x="1219202" y="391067"/>
            <a:ext cx="8644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State </a:t>
            </a:r>
            <a:r>
              <a:rPr lang="ru-RU" sz="3200" b="1" dirty="0">
                <a:latin typeface="+mj-lt"/>
              </a:rPr>
              <a:t>и </a:t>
            </a:r>
            <a:r>
              <a:rPr lang="en-US" sz="3200" b="1" dirty="0" err="1">
                <a:latin typeface="+mj-lt"/>
              </a:rPr>
              <a:t>useState</a:t>
            </a:r>
            <a:endParaRPr lang="en-US" sz="32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DD02F-55CA-B48B-57E6-28269686A1B9}"/>
              </a:ext>
            </a:extLst>
          </p:cNvPr>
          <p:cNvSpPr txBox="1"/>
          <p:nvPr/>
        </p:nvSpPr>
        <p:spPr>
          <a:xfrm>
            <a:off x="1224953" y="1149926"/>
            <a:ext cx="776952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State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это набор переменных, который определяет текущее состояние компонента. Когда состояние изменяется,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React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повторно рендерит компонент, чтобы отобразить обновленные данные.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useState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хук, позволяющий добавить локальное состояние в функциональный компонент. Он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возвращает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массив из двух элементов: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Текущее значение состояния.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Функцию для его обновления.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ru-RU" altLang="ru-RU" sz="2000" dirty="0"/>
            </a:br>
            <a:r>
              <a:rPr lang="ru-RU" altLang="ru-RU" sz="2000" dirty="0"/>
              <a:t>То есть, когда </a:t>
            </a:r>
            <a:r>
              <a:rPr lang="ru-RU" altLang="ru-RU" sz="2000" b="1" dirty="0"/>
              <a:t>значение изменяется</a:t>
            </a:r>
            <a:r>
              <a:rPr lang="ru-RU" altLang="ru-RU" sz="2000" dirty="0"/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sz="2000" dirty="0"/>
              <a:t>то происходит </a:t>
            </a:r>
            <a:r>
              <a:rPr lang="ru-RU" altLang="ru-RU" sz="2000" b="1" dirty="0" err="1"/>
              <a:t>ререндер</a:t>
            </a:r>
            <a:r>
              <a:rPr lang="ru-RU" altLang="ru-RU" sz="2000" dirty="0"/>
              <a:t> элемента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67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9B6A1A-D246-E0BE-AB55-AD37A341A340}"/>
              </a:ext>
            </a:extLst>
          </p:cNvPr>
          <p:cNvSpPr txBox="1"/>
          <p:nvPr/>
        </p:nvSpPr>
        <p:spPr>
          <a:xfrm>
            <a:off x="1219202" y="391067"/>
            <a:ext cx="8644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+mj-lt"/>
              </a:rPr>
              <a:t>Самая простая реализация </a:t>
            </a:r>
            <a:r>
              <a:rPr lang="en-US" sz="3200" b="1" dirty="0" err="1">
                <a:latin typeface="+mj-lt"/>
              </a:rPr>
              <a:t>useState</a:t>
            </a:r>
            <a:endParaRPr lang="en-US" sz="3200" b="1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E5652F-6D37-0139-3A7D-F682C8178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83" y="1653036"/>
            <a:ext cx="6611077" cy="397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1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Number input type with plus/minus buttons · Issue #2417 ·  sweetalert2/sweetalert2 · GitHub">
            <a:extLst>
              <a:ext uri="{FF2B5EF4-FFF2-40B4-BE49-F238E27FC236}">
                <a16:creationId xmlns:a16="http://schemas.microsoft.com/office/drawing/2014/main" id="{A010A613-53D5-9983-D94B-AFC75F20E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326217"/>
            <a:ext cx="47815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Bootstrap Snippet plus minus counter input using HTML CSS jQuery">
            <a:extLst>
              <a:ext uri="{FF2B5EF4-FFF2-40B4-BE49-F238E27FC236}">
                <a16:creationId xmlns:a16="http://schemas.microsoft.com/office/drawing/2014/main" id="{99226EC6-6C90-0B0C-8A85-E2013D112B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9" t="38493" r="29725" b="37123"/>
          <a:stretch/>
        </p:blipFill>
        <p:spPr bwMode="auto">
          <a:xfrm>
            <a:off x="4588932" y="2929467"/>
            <a:ext cx="1862667" cy="75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36160A-49FA-C924-C4D7-0D854491D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876" y="2096354"/>
            <a:ext cx="3313323" cy="26652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EE7F4-869F-D3C7-083E-A5EE3332BE53}"/>
              </a:ext>
            </a:extLst>
          </p:cNvPr>
          <p:cNvSpPr txBox="1"/>
          <p:nvPr/>
        </p:nvSpPr>
        <p:spPr>
          <a:xfrm>
            <a:off x="1447802" y="602734"/>
            <a:ext cx="8644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latin typeface="+mj-lt"/>
              </a:rPr>
              <a:t>Примеры стилизации счетчика</a:t>
            </a:r>
            <a:endParaRPr 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404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81B31-C0BA-9312-EEBB-1B64CDCC8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30F885-6136-8771-CDA6-7A4832CFC483}"/>
              </a:ext>
            </a:extLst>
          </p:cNvPr>
          <p:cNvSpPr txBox="1"/>
          <p:nvPr/>
        </p:nvSpPr>
        <p:spPr>
          <a:xfrm>
            <a:off x="1185335" y="382600"/>
            <a:ext cx="8644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Side effects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F7D7A-7421-E7DE-4AD9-D2B62B6346D7}"/>
              </a:ext>
            </a:extLst>
          </p:cNvPr>
          <p:cNvSpPr txBox="1"/>
          <p:nvPr/>
        </p:nvSpPr>
        <p:spPr>
          <a:xfrm>
            <a:off x="550334" y="1054132"/>
            <a:ext cx="5650170" cy="3266985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ru-RU"/>
            </a:defPPr>
            <a:lvl1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buNone/>
            </a:pPr>
            <a:r>
              <a:rPr lang="ru-RU" sz="2000" b="1" dirty="0"/>
              <a:t>Что такое Side </a:t>
            </a:r>
            <a:r>
              <a:rPr lang="ru-RU" sz="2000" b="1" dirty="0" err="1"/>
              <a:t>Effects</a:t>
            </a:r>
            <a:r>
              <a:rPr lang="en-US" sz="2000" b="1"/>
              <a:t> </a:t>
            </a:r>
            <a:r>
              <a:rPr lang="ru-RU" sz="2000" b="1"/>
              <a:t>(</a:t>
            </a:r>
            <a:r>
              <a:rPr lang="ru-RU" sz="2000" b="1" dirty="0"/>
              <a:t>побочные</a:t>
            </a:r>
            <a:r>
              <a:rPr lang="en-US" sz="2000" b="1"/>
              <a:t> </a:t>
            </a:r>
            <a:r>
              <a:rPr lang="ru-RU" sz="2000" b="1"/>
              <a:t>эффекты</a:t>
            </a:r>
            <a:r>
              <a:rPr lang="ru-RU" sz="2000" b="1" dirty="0"/>
              <a:t>)?</a:t>
            </a:r>
          </a:p>
          <a:p>
            <a:pPr>
              <a:buNone/>
            </a:pPr>
            <a:r>
              <a:rPr lang="ru-RU" sz="2000" dirty="0"/>
              <a:t>В контексте </a:t>
            </a:r>
            <a:r>
              <a:rPr lang="ru-RU" sz="2000" dirty="0" err="1"/>
              <a:t>React</a:t>
            </a:r>
            <a:r>
              <a:rPr lang="ru-RU" sz="2000" dirty="0"/>
              <a:t>, побочные эффекты</a:t>
            </a:r>
            <a:r>
              <a:rPr lang="en-US" sz="2000"/>
              <a:t> </a:t>
            </a:r>
            <a:r>
              <a:rPr lang="ru-RU" sz="2000"/>
              <a:t>— </a:t>
            </a:r>
            <a:r>
              <a:rPr lang="ru-RU" sz="2000" dirty="0"/>
              <a:t>это</a:t>
            </a:r>
            <a:r>
              <a:rPr lang="en-US" sz="2000"/>
              <a:t> </a:t>
            </a:r>
            <a:r>
              <a:rPr lang="ru-RU" sz="2000"/>
              <a:t>операции</a:t>
            </a:r>
            <a:r>
              <a:rPr lang="ru-RU" sz="2000" dirty="0"/>
              <a:t>, которые: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Выходят за рамки рендеринга компонента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Могут изменять состояние вне компонента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Обычно выполняются асинхронно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52EBD-8E32-1999-2192-FC823E404BF1}"/>
              </a:ext>
            </a:extLst>
          </p:cNvPr>
          <p:cNvSpPr txBox="1"/>
          <p:nvPr/>
        </p:nvSpPr>
        <p:spPr>
          <a:xfrm>
            <a:off x="6400989" y="1154718"/>
            <a:ext cx="5468794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buNone/>
            </a:pPr>
            <a:r>
              <a:rPr lang="ru-RU" sz="2000" dirty="0"/>
              <a:t>Примеры побочных эффектов: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Запросы к API/серверу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Подписки на события (</a:t>
            </a:r>
            <a:r>
              <a:rPr lang="ru-RU" sz="2000" dirty="0" err="1"/>
              <a:t>event</a:t>
            </a:r>
            <a:r>
              <a:rPr lang="ru-RU" sz="2000" dirty="0"/>
              <a:t> </a:t>
            </a:r>
            <a:r>
              <a:rPr lang="ru-RU" sz="2000" dirty="0" err="1"/>
              <a:t>listeners</a:t>
            </a:r>
            <a:r>
              <a:rPr lang="ru-RU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Изменение DOM напрямую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Установка таймеров и интервалов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Работа с локальным хранилищем (</a:t>
            </a:r>
            <a:r>
              <a:rPr lang="ru-RU" sz="2000" dirty="0" err="1"/>
              <a:t>localStorage</a:t>
            </a:r>
            <a:r>
              <a:rPr lang="ru-RU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Логирование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53143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E2338-7AF4-53A3-3746-6585653CF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FEA963-F207-E4B0-43B5-C0710B4E8008}"/>
              </a:ext>
            </a:extLst>
          </p:cNvPr>
          <p:cNvSpPr txBox="1"/>
          <p:nvPr/>
        </p:nvSpPr>
        <p:spPr>
          <a:xfrm>
            <a:off x="1159935" y="120133"/>
            <a:ext cx="111251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err="1">
                <a:latin typeface="+mj-lt"/>
              </a:rPr>
              <a:t>useEffect</a:t>
            </a:r>
            <a:r>
              <a:rPr lang="en-US" sz="3200" b="1" dirty="0">
                <a:latin typeface="+mj-lt"/>
              </a:rPr>
              <a:t>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— один из основных хуков в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React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, который позволяет выполнять побочные эффекты в функциональных компонентах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endParaRPr lang="en-US" sz="3200" b="1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DBEF86-D920-CD7D-FBDE-A04A5F80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264" y="2296641"/>
            <a:ext cx="5252331" cy="25065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EDC0B1-7D5B-ED3E-85CF-0F312B0A59EB}"/>
              </a:ext>
            </a:extLst>
          </p:cNvPr>
          <p:cNvSpPr txBox="1"/>
          <p:nvPr/>
        </p:nvSpPr>
        <p:spPr>
          <a:xfrm>
            <a:off x="345015" y="1318381"/>
            <a:ext cx="6885517" cy="4751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Порядок выполнения</a:t>
            </a:r>
            <a:endParaRPr lang="ru-RU" sz="20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сначала отображает компонент (рендеринг)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Затем запускает эффекты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Правила использования массива зависимостей</a:t>
            </a:r>
            <a:endParaRPr lang="ru-RU" sz="20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Пустой массив []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эффект выполнится один раз после первого рендера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 зависимостями [a, b, c]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эффект выполнится после первого рендера и после каждого обновления любой из зависимостей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Без массива</a:t>
            </a:r>
            <a:r>
              <a:rPr lang="ru-RU" sz="2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эффект выполнится после каждого рендера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8627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95CCAE-58D1-CEE4-42E0-6F3255BE2E4B}"/>
              </a:ext>
            </a:extLst>
          </p:cNvPr>
          <p:cNvSpPr txBox="1"/>
          <p:nvPr/>
        </p:nvSpPr>
        <p:spPr>
          <a:xfrm>
            <a:off x="1524000" y="297933"/>
            <a:ext cx="929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>
                <a:latin typeface="+mj-lt"/>
              </a:rPr>
              <a:t>useEffect</a:t>
            </a:r>
            <a:r>
              <a:rPr lang="ru-RU" sz="2800" b="1" dirty="0">
                <a:latin typeface="+mj-lt"/>
              </a:rPr>
              <a:t> и жизненный цикл компонента</a:t>
            </a: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A444C-A115-1081-0601-F04C0C80F465}"/>
              </a:ext>
            </a:extLst>
          </p:cNvPr>
          <p:cNvSpPr txBox="1"/>
          <p:nvPr/>
        </p:nvSpPr>
        <p:spPr>
          <a:xfrm>
            <a:off x="1346200" y="834351"/>
            <a:ext cx="9651999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buNone/>
            </a:pPr>
            <a:r>
              <a:rPr lang="ru-RU" sz="2000" dirty="0"/>
              <a:t>Хотя </a:t>
            </a:r>
            <a:r>
              <a:rPr lang="en-US" sz="2000" b="1" dirty="0" err="1"/>
              <a:t>useEffect</a:t>
            </a:r>
            <a:r>
              <a:rPr lang="en-US" sz="2000" b="1" dirty="0"/>
              <a:t> </a:t>
            </a:r>
            <a:r>
              <a:rPr lang="ru-RU" sz="2000" dirty="0"/>
              <a:t>не является прямым аналогом методов жизненного цикла</a:t>
            </a:r>
            <a:r>
              <a:rPr lang="en-US" sz="2000" dirty="0"/>
              <a:t> </a:t>
            </a:r>
            <a:r>
              <a:rPr lang="ru-RU" sz="2000" dirty="0"/>
              <a:t>классовых компонентов, можно провести некоторые параллели: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4912C2A-D0EB-D781-6C36-433CA4165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18083"/>
              </p:ext>
            </p:extLst>
          </p:nvPr>
        </p:nvGraphicFramePr>
        <p:xfrm>
          <a:off x="1346200" y="1945796"/>
          <a:ext cx="9711268" cy="1463040"/>
        </p:xfrm>
        <a:graphic>
          <a:graphicData uri="http://schemas.openxmlformats.org/drawingml/2006/table">
            <a:tbl>
              <a:tblPr/>
              <a:tblGrid>
                <a:gridCol w="3327401">
                  <a:extLst>
                    <a:ext uri="{9D8B030D-6E8A-4147-A177-3AD203B41FA5}">
                      <a16:colId xmlns:a16="http://schemas.microsoft.com/office/drawing/2014/main" val="1740112958"/>
                    </a:ext>
                  </a:extLst>
                </a:gridCol>
                <a:gridCol w="6383867">
                  <a:extLst>
                    <a:ext uri="{9D8B030D-6E8A-4147-A177-3AD203B41FA5}">
                      <a16:colId xmlns:a16="http://schemas.microsoft.com/office/drawing/2014/main" val="33749181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rgbClr val="000000"/>
                          </a:solidFill>
                        </a:rPr>
                        <a:t>Метод жизненного цикла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rgbClr val="000000"/>
                          </a:solidFill>
                        </a:rPr>
                        <a:t>Эквивалент с </a:t>
                      </a: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useEffect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212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componentDidMount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 {}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useEffect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(()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{ ... }, [])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6967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componentDidUpdate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 {}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useEffect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(()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{ ... }, [dependency])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232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componentWillUnmount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() {}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425"/>
                        </a:lnSpc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useEffect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(()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()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=&gt;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{ ... } }, [])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768558"/>
                  </a:ext>
                </a:extLst>
              </a:tr>
            </a:tbl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ABAF6ED-363D-B28B-1E7E-BB03A9EFD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266" y="3561621"/>
            <a:ext cx="6067743" cy="372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539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Интеллект">
      <a:dk1>
        <a:srgbClr val="0F75BC"/>
      </a:dk1>
      <a:lt1>
        <a:sysClr val="window" lastClr="FFFFFF"/>
      </a:lt1>
      <a:dk2>
        <a:srgbClr val="FFFFFF"/>
      </a:dk2>
      <a:lt2>
        <a:srgbClr val="0F75BC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08500105-8A68-4739-B406-298BAED8FD04}" vid="{B9D0FD99-8AB3-420C-ACF8-67AE79D1751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3060</TotalTime>
  <Words>368</Words>
  <Application>Microsoft Office PowerPoint</Application>
  <PresentationFormat>Широкоэкранный</PresentationFormat>
  <Paragraphs>56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Aptos</vt:lpstr>
      <vt:lpstr>Arial</vt:lpstr>
      <vt:lpstr>Arial Black</vt:lpstr>
      <vt:lpstr>Comic Sans MS</vt:lpstr>
      <vt:lpstr>Consolas</vt:lpstr>
      <vt:lpstr>Symbol</vt:lpstr>
      <vt:lpstr>Тема1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Викторов</dc:creator>
  <cp:lastModifiedBy>Илья Викторов</cp:lastModifiedBy>
  <cp:revision>13</cp:revision>
  <dcterms:created xsi:type="dcterms:W3CDTF">2025-02-04T13:21:13Z</dcterms:created>
  <dcterms:modified xsi:type="dcterms:W3CDTF">2025-03-17T14:21:12Z</dcterms:modified>
</cp:coreProperties>
</file>