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  <p:embeddedFontLst>
    <p:embeddedFont>
      <p:font typeface="Poiret One" panose="02000000000000000000"/>
      <p:regular r:id="rId29"/>
    </p:embeddedFont>
    <p:embeddedFont>
      <p:font typeface="Bebas Neue" panose="020B0606020202050201"/>
      <p:regular r:id="rId30"/>
    </p:embeddedFont>
    <p:embeddedFont>
      <p:font typeface="Oxygen Light" panose="02000503000000000000"/>
      <p:regular r:id="rId31"/>
    </p:embeddedFont>
    <p:embeddedFont>
      <p:font typeface="Oxygen" panose="02000303000000000000"/>
      <p:regular r:id="rId32"/>
    </p:embeddedFont>
    <p:embeddedFont>
      <p:font typeface="Roboto" panose="02000000000000000000"/>
      <p:italic r:id="rId33"/>
      <p:boldItalic r:id="rId34"/>
    </p:embeddedFont>
    <p:embeddedFont>
      <p:font typeface="Roboto Mono" panose="0000000900000000000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5f85cae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25f85cae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9010efea6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9010efea6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9010efea6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9010efea6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010efea6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9010efea6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010efea6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9010efea6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9010efea6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9010efea6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9010efea6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9010efea6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9010efea6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39010efea6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9010efea6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9010efea6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9010efea6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9010efea6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9010efea6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39010efea6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9010efea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9010efea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9010efea6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9010efea6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9010efea6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9010efea6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9010efea6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9010efea6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9010efea6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9010efea6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010efea6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010efea6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9010efea6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9010efea6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9010efea6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9010efea6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9010efea6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9010efea6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9010efea6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9010efea6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9010efea6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9010efea6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1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title" idx="2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type="subTitle" idx="1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type="title" idx="3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type="subTitle" idx="4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 idx="5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type="subTitle" idx="6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type="title" idx="7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type="subTitle" idx="8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/>
          <a:srcRect b="10"/>
          <a:stretch>
            <a:fillRect/>
          </a:stretch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 idx="2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type="subTitle" idx="1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type="title" idx="3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4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 idx="5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type="subTitle" idx="6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type="title" idx="7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type="subTitle" idx="8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type="title" idx="9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type="subTitle" idx="13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type="title" idx="14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type="subTitle" idx="15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 panose="020003030000000000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subTitle" idx="1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 panose="020003030000000000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 panose="020003030000000000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type="subTitle" idx="1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rPr>
              <a:t>CREDITS: This presentation template was created by </a:t>
            </a:r>
            <a:r>
              <a:rPr lang="en-GB" u="sng">
                <a:solidFill>
                  <a:schemeClr val="lt2"/>
                </a:solidFill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  <a:hlinkClick r:id="rId3"/>
              </a:rPr>
              <a:t>Slidesgo</a:t>
            </a:r>
            <a:r>
              <a:rPr lang="en-GB">
                <a:solidFill>
                  <a:schemeClr val="lt2"/>
                </a:solidFill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rPr>
              <a:t>, including icons by </a:t>
            </a:r>
            <a:r>
              <a:rPr lang="en-GB" u="sng">
                <a:solidFill>
                  <a:schemeClr val="lt2"/>
                </a:solidFill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  <a:hlinkClick r:id="rId4"/>
              </a:rPr>
              <a:t>Flaticon</a:t>
            </a:r>
            <a:r>
              <a:rPr lang="en-GB">
                <a:solidFill>
                  <a:schemeClr val="lt2"/>
                </a:solidFill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rPr>
              <a:t>, infographics &amp; images by</a:t>
            </a:r>
            <a:r>
              <a:rPr lang="en-GB">
                <a:solidFill>
                  <a:schemeClr val="lt2"/>
                </a:solidFill>
                <a:uFill>
                  <a:noFill/>
                </a:uFill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  <a:hlinkClick r:id="rId5"/>
              </a:rPr>
              <a:t> </a:t>
            </a:r>
            <a:r>
              <a:rPr lang="en-GB" u="sng">
                <a:solidFill>
                  <a:schemeClr val="lt2"/>
                </a:solidFill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  <a:hlinkClick r:id="rId5"/>
              </a:rPr>
              <a:t>Freepik</a:t>
            </a:r>
            <a:r>
              <a:rPr lang="en-GB">
                <a:solidFill>
                  <a:schemeClr val="lt2"/>
                </a:solidFill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rPr>
              <a:t>.</a:t>
            </a:r>
            <a:endParaRPr>
              <a:solidFill>
                <a:schemeClr val="lt2"/>
              </a:solidFill>
              <a:latin typeface="Oxygen" panose="02000303000000000000"/>
              <a:ea typeface="Oxygen" panose="02000303000000000000"/>
              <a:cs typeface="Oxygen" panose="02000303000000000000"/>
              <a:sym typeface="Oxygen" panose="0200030300000000000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 panose="02000303000000000000"/>
              <a:buChar char="●"/>
              <a:defRPr sz="14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303000000000000"/>
              <a:buChar char="○"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303000000000000"/>
              <a:buChar char="■"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303000000000000"/>
              <a:buChar char="●"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303000000000000"/>
              <a:buChar char="○"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303000000000000"/>
              <a:buChar char="■"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303000000000000"/>
              <a:buChar char="●"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303000000000000"/>
              <a:buChar char="○"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 panose="02000303000000000000"/>
              <a:buChar char="■"/>
              <a:defRPr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/>
          <a:srcRect l="56623" b="10"/>
          <a:stretch>
            <a:fillRect/>
          </a:stretch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type="subTitle" idx="1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303000000000000"/>
                <a:ea typeface="Oxygen" panose="02000303000000000000"/>
                <a:cs typeface="Oxygen" panose="02000303000000000000"/>
                <a:sym typeface="Oxygen" panose="020003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 panose="02000000000000000000"/>
              <a:buNone/>
              <a:defRPr sz="2800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Char char="●"/>
              <a:defRPr sz="1800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●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●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ru.wikipedia.org/wiki/%D0%94%D0%B5%D1%80%D0%B5%D0%B2%D0%BE_(%D1%82%D0%B5%D0%BE%D1%80%D0%B8%D1%8F_%D0%B3%D1%80%D0%B0%D1%84%D0%BE%D0%B2)" TargetMode="External"/><Relationship Id="rId2" Type="http://schemas.openxmlformats.org/officeDocument/2006/relationships/hyperlink" Target="https://ru.wikipedia.org/wiki/%D0%A1%D0%B1%D0%B0%D0%BB%D0%B0%D0%BD%D1%81%D0%B8%D1%80%D0%BE%D0%B2%D0%B0%D0%BD%D0%BD%D0%BE%D0%B5_%D0%B4%D0%B5%D1%80%D0%B5%D0%B2%D0%BE" TargetMode="External"/><Relationship Id="rId1" Type="http://schemas.openxmlformats.org/officeDocument/2006/relationships/hyperlink" Target="https://ru.wikipedia.org/wiki/%D0%A1%D1%82%D1%80%D1%83%D0%BA%D1%82%D1%83%D1%80%D0%B0_%D0%B4%D0%B0%D0%BD%D0%BD%D1%8B%D1%8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B-дерево</a:t>
            </a:r>
            <a:endParaRPr sz="9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" name="Google Shape;164;p32"/>
          <p:cNvSpPr txBox="1"/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1100" y="595775"/>
            <a:ext cx="4419375" cy="39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86525" y="595775"/>
            <a:ext cx="4305075" cy="39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441794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22750" y="152400"/>
            <a:ext cx="42688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69600" y="152400"/>
            <a:ext cx="40167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Операции с B-деревом</a:t>
            </a:r>
            <a:endParaRPr sz="25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" name="Google Shape;235;p4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-Поиск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-Вставка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-Удаление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6" name="Google Shape;236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60075" y="1081075"/>
            <a:ext cx="39624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title"/>
          </p:nvPr>
        </p:nvSpPr>
        <p:spPr>
          <a:xfrm>
            <a:off x="720000" y="160675"/>
            <a:ext cx="7704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Поиск</a:t>
            </a:r>
            <a:endParaRPr lang="en-GB"/>
          </a:p>
        </p:txBody>
      </p:sp>
      <p:sp>
        <p:nvSpPr>
          <p:cNvPr id="242" name="Google Shape;242;p45"/>
          <p:cNvSpPr txBox="1"/>
          <p:nvPr>
            <p:ph type="body" idx="1"/>
          </p:nvPr>
        </p:nvSpPr>
        <p:spPr>
          <a:xfrm>
            <a:off x="720000" y="703375"/>
            <a:ext cx="7704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Поиск по B-дереву аналогичен поиску по двоичному дереву поиска. В двоичном дереве поиска поиск начинается с корня и каждый раз принимается двустороннее решение (пойти по левому поддереву или по правому). В В-дереве поиск также начинается с корневого узла, но на каждом шаге принимается n-стороннее решение, где n – это общее количество потомков рассматриваемого узла. В В-дереве сложность поиска составляет O(log n).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5775" y="2489700"/>
            <a:ext cx="50101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Вставка</a:t>
            </a:r>
            <a:endParaRPr lang="en-GB"/>
          </a:p>
        </p:txBody>
      </p:sp>
      <p:sp>
        <p:nvSpPr>
          <p:cNvPr id="249" name="Google Shape;249;p46"/>
          <p:cNvSpPr txBox="1"/>
          <p:nvPr>
            <p:ph type="subTitle" idx="1"/>
          </p:nvPr>
        </p:nvSpPr>
        <p:spPr>
          <a:xfrm>
            <a:off x="720000" y="1078775"/>
            <a:ext cx="3841200" cy="32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В-дереве новый элемент может быть добавлен только в узел-лист. Это значит, что новая пара ключ-значение всегда добавляется только к узлу-листу.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0" name="Google Shape;250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61325" y="1078775"/>
            <a:ext cx="4444501" cy="36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Удаление</a:t>
            </a:r>
            <a:endParaRPr lang="en-GB"/>
          </a:p>
        </p:txBody>
      </p:sp>
      <p:sp>
        <p:nvSpPr>
          <p:cNvPr id="256" name="Google Shape;256;p47"/>
          <p:cNvSpPr txBox="1"/>
          <p:nvPr>
            <p:ph type="subTitle" idx="1"/>
          </p:nvPr>
        </p:nvSpPr>
        <p:spPr>
          <a:xfrm>
            <a:off x="335950" y="1089200"/>
            <a:ext cx="35784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Удаление ключа из B-дерева еще более громоздкий и сложный процесс, чем вставка. Это связано с тем, что удаление из внутреннего узла требует перестройки дерева в целом. Аналогично вставке необходимо проверять, что мы сохраняем свойства B-дерева, только в данном случае нужно отслеживать, когда ключей t-1 (то есть, если из этого узла удалить ключ – то узел не сможет существовать).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7" name="Google Shape;257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56325" y="1091000"/>
            <a:ext cx="46482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Оценка сложности</a:t>
            </a:r>
            <a:endParaRPr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3" name="Google Shape;263;p48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B-дерево имеет следующую оценку сложности: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Вставка, поиск и удаление элемента в B-дереве имеют среднюю сложность O(log n), где n - количество элементов в дереве.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В худшем случае, если дерево несбалансированно, сложность операций может достигать O(n), но обычно деревья поддерживаются в сбалансированном состоянии, чтобы гарантировать логарифмическую сложность операций.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Удаление</a:t>
            </a:r>
            <a:endParaRPr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9" name="Google Shape;269;p49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70" name="Google Shape;270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66800" y="1266575"/>
            <a:ext cx="7010400" cy="34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Поиск</a:t>
            </a:r>
            <a:endParaRPr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6" name="Google Shape;276;p50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77" name="Google Shape;277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0000" y="1412625"/>
            <a:ext cx="7290525" cy="32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Историческая справка</a:t>
            </a:r>
            <a:endParaRPr sz="26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" name="Google Shape;170;p33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Использование B-деревьев впервые было предложено Р. Бэйером и Э. МакКрейтом в 1970 году.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Вставка</a:t>
            </a:r>
            <a:endParaRPr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5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84" name="Google Shape;284;p51"/>
          <p:cNvPicPr preferRelativeResize="0"/>
          <p:nvPr/>
        </p:nvPicPr>
        <p:blipFill rotWithShape="1">
          <a:blip r:embed="rId1"/>
          <a:srcRect l="12240" t="15195" r="15630" b="9503"/>
          <a:stretch>
            <a:fillRect/>
          </a:stretch>
        </p:blipFill>
        <p:spPr>
          <a:xfrm>
            <a:off x="1087125" y="1245700"/>
            <a:ext cx="63641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Достоинства и недостатки</a:t>
            </a:r>
            <a:endParaRPr sz="26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0" name="Google Shape;290;p52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Во всех случаях полезное использование пространства вторичной памяти составляет свыше 50 %. С ростом степени полезного использования памяти не происходит снижения качества обслуживания.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Произвольный доступ к записи реализуется посредством малого количества подопераций (обращения к физическим блокам).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среднем достаточно эффективно реализуются операции включения и удаления записей; при этом сохраняется естественный порядок ключей с целью последовательной обработки, а также соответствующий баланс дерева для обеспечения быстрой произвольной выборки.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Неизменная упорядоченность по ключу обеспечивает возможность эффективной пакетной обработки.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Основной недостаток В-деревьев состоит в отсутствии для них эффективных средств выборки данных (то есть метода обхода дерева), упорядоченных по свойству, отличному от выбранного ключа.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Times New Roman" panose="02020603050405020304" charset="0"/>
                <a:cs typeface="Times New Roman" panose="02020603050405020304" charset="0"/>
              </a:rPr>
              <a:t>Применение</a:t>
            </a:r>
            <a:endParaRPr lang="en-GB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6" name="Google Shape;296;p53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4A4A"/>
                </a:solidFill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Вторичные запоминающие устройства (жесткие диски, SSD) медленно работают с большим объемом данных. Людям захотелось сократить время доступа к физическим носителям информации, поэтому возникла потребность в таких структурах данных, которые способны это сделать. </a:t>
            </a:r>
            <a:endParaRPr>
              <a:solidFill>
                <a:srgbClr val="4A4A4A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4A4A"/>
                </a:solidFill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Двоичное дерево поиска, АВЛ-дерево, красно-черное дерево и т. д. могут хранить только один ключ в одном узле. Если нужно хранить больше, высота деревьев резко начинает расти, из-за этого время доступа сильно увеличивается. </a:t>
            </a:r>
            <a:endParaRPr>
              <a:solidFill>
                <a:srgbClr val="4A4A4A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4A4A"/>
                </a:solidFill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С B-деревом все не так. Оно позволяет хранить много ключей в одном узле и при этом может ссылаться на несколько дочерних узлов. Это значительно уменьшает высоту дерева и, соответственно, обеспечивает более быстрый доступ к диску.</a:t>
            </a:r>
            <a:endParaRPr>
              <a:solidFill>
                <a:srgbClr val="4A4A4A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B-дерево</a:t>
            </a:r>
            <a:endParaRPr lang="en-GB"/>
          </a:p>
        </p:txBody>
      </p:sp>
      <p:sp>
        <p:nvSpPr>
          <p:cNvPr id="176" name="Google Shape;176;p3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B-дерево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—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структура данных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дерево поиска. С точки зрения внешнего логического представления —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сбалансированное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сильно ветвистое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дерево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Свойства </a:t>
            </a:r>
            <a:endParaRPr sz="2800"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35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366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AutoNum type="arabicPeriod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Ключи в каждом узле 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x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упорядочены по неубыванию.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366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AutoNum type="arabicPeriod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 каждом узле есть логическое значение 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x.leaf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Оно истинно, если 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x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— лист.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366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AutoNum type="arabicPeriod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Каждый узел, кроме корня, содержит не менее 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t-1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ключей, а каждый внутренний узел имеет как минимум 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дочерних узлов, где 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— </a:t>
            </a:r>
            <a:r>
              <a:rPr lang="en-GB" sz="1500" i="1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минимальная степень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B-дерева.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366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 panose="02000000000000000000"/>
              <a:buAutoNum type="arabicPeriod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Все листья находятся на одном уровне, т. е. обладают одинаковой глубиной, равной высоте дерева.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366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 panose="02000000000000000000"/>
              <a:buAutoNum type="arabicPeriod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Корень имеет не менее 2 дочерних элементов и содержит не менее 1 ключа.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Реализация</a:t>
            </a:r>
            <a:endParaRPr lang="en-GB"/>
          </a:p>
        </p:txBody>
      </p:sp>
      <p:sp>
        <p:nvSpPr>
          <p:cNvPr id="188" name="Google Shape;18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33200" y="1113125"/>
            <a:ext cx="6301550" cy="372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50425" y="507125"/>
            <a:ext cx="5640050" cy="35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34675" y="152400"/>
            <a:ext cx="56416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500" y="121100"/>
            <a:ext cx="44577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04250" y="162850"/>
            <a:ext cx="4062175" cy="459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500" y="2130775"/>
            <a:ext cx="4513276" cy="2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4575875" cy="44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80675" y="152400"/>
            <a:ext cx="4110925" cy="34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3711</Words>
  <Application>WPS Presentation</Application>
  <PresentationFormat/>
  <Paragraphs>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SimSun</vt:lpstr>
      <vt:lpstr>Wingdings</vt:lpstr>
      <vt:lpstr>Arial</vt:lpstr>
      <vt:lpstr>Poiret One</vt:lpstr>
      <vt:lpstr>Bebas Neue</vt:lpstr>
      <vt:lpstr>Oxygen Light</vt:lpstr>
      <vt:lpstr>Oxygen</vt:lpstr>
      <vt:lpstr>Anaheim</vt:lpstr>
      <vt:lpstr>Maven Pro</vt:lpstr>
      <vt:lpstr>Segoe Print</vt:lpstr>
      <vt:lpstr>Times New Roman</vt:lpstr>
      <vt:lpstr>Roboto</vt:lpstr>
      <vt:lpstr>Roboto Mono</vt:lpstr>
      <vt:lpstr>Microsoft YaHei</vt:lpstr>
      <vt:lpstr>Arial Unicode MS</vt:lpstr>
      <vt:lpstr>Times New Roman</vt:lpstr>
      <vt:lpstr>Minimalist Aesthetic Slideshow by Slidesgo</vt:lpstr>
      <vt:lpstr>B-дерево</vt:lpstr>
      <vt:lpstr>Историческая справка</vt:lpstr>
      <vt:lpstr>B-дерево</vt:lpstr>
      <vt:lpstr>Свойства </vt:lpstr>
      <vt:lpstr>Реализация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Операции с B-деревом</vt:lpstr>
      <vt:lpstr>Поиск</vt:lpstr>
      <vt:lpstr>Вставка</vt:lpstr>
      <vt:lpstr>Удаление</vt:lpstr>
      <vt:lpstr>Оценка сложности</vt:lpstr>
      <vt:lpstr>Удаление</vt:lpstr>
      <vt:lpstr>Поиск</vt:lpstr>
      <vt:lpstr>Вставка</vt:lpstr>
      <vt:lpstr>Достоинства и недостатки</vt:lpstr>
      <vt:lpstr>Применение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B-дерево</dc:title>
  <dc:creator/>
  <cp:lastModifiedBy>Илюза</cp:lastModifiedBy>
  <cp:revision>1</cp:revision>
  <dcterms:created xsi:type="dcterms:W3CDTF">2023-04-25T14:01:50Z</dcterms:created>
  <dcterms:modified xsi:type="dcterms:W3CDTF">2023-04-25T14:01:50Z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9D18D7302A89458E995D8CB2756BFFE8</vt:lpwstr>
  </property>
  <property fmtid="{D5CDD505-2E9C-101B-9397-08002B2CF9AE}" pid="3" name="KSOProductBuildVer">
    <vt:lpwstr>1049-11.2.0.11219</vt:lpwstr>
  </property>
</Properties>
</file>