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Poiret One" panose="02000000000000000000"/>
      <p:regular r:id="rId27"/>
    </p:embeddedFont>
    <p:embeddedFont>
      <p:font typeface="Bebas Neue" panose="020B0606020202050201"/>
      <p:regular r:id="rId28"/>
    </p:embeddedFont>
    <p:embeddedFont>
      <p:font typeface="Oxygen Light" panose="02000503000000000000"/>
      <p:regular r:id="rId29"/>
    </p:embeddedFont>
    <p:embeddedFont>
      <p:font typeface="Oxygen" panose="02000503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88d534fd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988d534fd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88d534fd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88d534fd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988d534fd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988d534fd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988d534fd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988d534fd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988d534fd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988d534fd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988d534fd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988d534fd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988d534fd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988d534fd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988d534fd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988d534fd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988d534fd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988d534fd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988d534fd_0_1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988d534fd_0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988d534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988d534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988d534fd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988d534fd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88d534fd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988d534fd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988d534fd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988d534fd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988d534fd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988d534fd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988d534fd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988d534fd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988d534fd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988d534fd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988d534fd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988d534fd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88d534fd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988d534fd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type="title" idx="2" hasCustomPrompt="1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 idx="3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type="title" idx="4" hasCustomPrompt="1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subTitle" idx="5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 idx="6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type="title" idx="7" hasCustomPrompt="1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subTitle" idx="8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1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type="subTitle" idx="1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subTitle" idx="1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subTitle" idx="2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ubTitle" idx="3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subTitle" idx="4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type="title" idx="2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type="subTitle" idx="1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title" idx="3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4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title" idx="5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type="subTitle" idx="6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title" idx="2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type="subTitle" idx="1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 idx="3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type="subTitle" idx="4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type="title" idx="5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6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type="title" idx="7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type="subTitle" idx="8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/>
          <a:srcRect b="10"/>
          <a:stretch>
            <a:fillRect/>
          </a:stretch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 idx="2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type="subTitle" idx="1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type="title" idx="3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4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 idx="5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type="subTitle" idx="6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type="title" idx="7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type="subTitle" idx="8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type="title" idx="9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type="subTitle" idx="13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type="title" idx="14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type="subTitle" idx="15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subTitle" idx="1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 panose="020005030000000000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type="title" idx="2" hasCustomPrompt="1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type="subTitle" idx="1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type="subTitle" idx="1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CREDITS: This presentation template was created by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3"/>
              </a:rPr>
              <a:t>Slidesgo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including icons by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4"/>
              </a:rPr>
              <a:t>Flaticon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, infographics &amp; images by</a:t>
            </a:r>
            <a:r>
              <a:rPr lang="en-GB">
                <a:solidFill>
                  <a:schemeClr val="lt2"/>
                </a:solidFill>
                <a:uFill>
                  <a:noFill/>
                </a:u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5"/>
              </a:rPr>
              <a:t> </a:t>
            </a:r>
            <a:r>
              <a:rPr lang="en-GB" u="sng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  <a:hlinkClick r:id="rId5"/>
              </a:rPr>
              <a:t>Freepik</a:t>
            </a:r>
            <a:r>
              <a:rPr lang="en-GB">
                <a:solidFill>
                  <a:schemeClr val="lt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.</a:t>
            </a:r>
            <a:endParaRPr>
              <a:solidFill>
                <a:schemeClr val="lt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 sz="14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●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 panose="02000503000000000000"/>
              <a:buChar char="○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 panose="02000503000000000000"/>
              <a:buChar char="■"/>
              <a:defRPr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subTitle" idx="1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2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3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4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/>
          <a:srcRect l="56623" b="10"/>
          <a:stretch>
            <a:fillRect/>
          </a:stretch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subTitle" idx="1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 panose="02000000000000000000"/>
              <a:buNone/>
              <a:defRPr sz="2800">
                <a:solidFill>
                  <a:schemeClr val="dk1"/>
                </a:solidFill>
                <a:latin typeface="Poiret One" panose="02000000000000000000"/>
                <a:ea typeface="Poiret One" panose="02000000000000000000"/>
                <a:cs typeface="Poiret One" panose="02000000000000000000"/>
                <a:sym typeface="Poiret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 panose="020B0606020202050201"/>
              <a:buNone/>
              <a:defRPr sz="28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 panose="02000503000000000000"/>
              <a:buChar char="●"/>
              <a:defRPr sz="1800"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●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 panose="02000503000000000000"/>
              <a:buChar char="○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 panose="02000503000000000000"/>
              <a:buChar char="■"/>
              <a:defRPr>
                <a:solidFill>
                  <a:schemeClr val="lt2"/>
                </a:solidFill>
                <a:latin typeface="Oxygen Light" panose="02000503000000000000"/>
                <a:ea typeface="Oxygen Light" panose="02000503000000000000"/>
                <a:cs typeface="Oxygen Light" panose="02000503000000000000"/>
                <a:sym typeface="Oxygen Light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2931800" y="637800"/>
            <a:ext cx="5596200" cy="382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Heapsort.</a:t>
            </a:r>
            <a:endParaRPr sz="4800">
              <a:solidFill>
                <a:schemeClr val="accent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Treesort</a:t>
            </a:r>
            <a:endParaRPr sz="4800">
              <a:solidFill>
                <a:schemeClr val="accent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5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720000" y="205750"/>
            <a:ext cx="7704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Оценка времени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Google Shape;216;p41"/>
          <p:cNvSpPr txBox="1"/>
          <p:nvPr>
            <p:ph type="body" idx="1"/>
          </p:nvPr>
        </p:nvSpPr>
        <p:spPr>
          <a:xfrm>
            <a:off x="720000" y="761250"/>
            <a:ext cx="7704000" cy="3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Алгоритм сортировки, работающий в худшем, в среднем и в лучшем случае (то есть гарантированно) за O(n log n) операций при сортировке n элементов. Количество применяемой служебной памяти не зависит от размера массива (то есть, O(1)).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00175" y="1677775"/>
            <a:ext cx="6168201" cy="31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Treesort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3" name="Google Shape;223;p42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Tree sort или сортировка бинарным деревом – алгоритм сортировки, который заключается в построении двоичного дерева поиска по ключам массива, с последующим построением результирующего массива упорядоченных элементов путем обхода дерева.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Описание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" name="Google Shape;229;p43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Алгоритм: 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Шаг 1: Возьмите входные элементы в массив.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Шаг 2. Создайте двоичное дерево поиска, вставив элементы данных из массива в двоичное дерево поиска.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Шаг 3. Выполните обход дерева по порядку, чтобы получить элементы в отсортированном порядке.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body" idx="1"/>
          </p:nvPr>
        </p:nvSpPr>
        <p:spPr>
          <a:xfrm>
            <a:off x="720000" y="534925"/>
            <a:ext cx="7704000" cy="42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Преимущества: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-Основное преимущество алгоритма сортировки по дереву заключается в том, что мы можем очень легко вносить изменения, как в связанном списке.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-Сортировка в алгоритме сортировки по дереву выполняется так же быстро, как и алгоритм быстрой сортировки.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Недостатки: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-Наихудший случай возникает, когда элементы в массиве уже отсортированы.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-В худшем случае время выполнения алгоритма сортировки по дереву равно 0 (n^2).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720000" y="257175"/>
            <a:ext cx="7704000" cy="4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Двоичным(бинарным) деревом назовем упорядоченную структуру данных, 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которой каждому элементу - предшественнику или корню (под)дерева - 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поставлены в соответствие по крайней мере два других элемента (преемника).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Причем для каждого предшественника выполнено следующее правило: 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левый преемник всегда меньше, а правый преемник всегда больше или равен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предшественнику. 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Вместо “предшественник” и “преемник” также употребляют термины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“родитель” и “сын”. Все элементы дерева также называют “узлами”.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добавлении в дерево нового элемента его последовательно сравнивают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нижестоящими узлами, таким образом вставляя на место.</a:t>
            </a:r>
            <a:endParaRPr lang="en-GB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body" idx="1"/>
          </p:nvPr>
        </p:nvSpPr>
        <p:spPr>
          <a:xfrm>
            <a:off x="432050" y="925825"/>
            <a:ext cx="8219400" cy="4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Если элемент &gt;= корня - он идет в правое поддерево, сравниваем его уже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правым сыном, иначе - он идет в левое поддерево, сравниваем с левым,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так далее, пока есть сыновья, с которыми можно сравнить.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Дерево может быть и более-менее ровным, как на (*), может и иметь всего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две основные ветви (**), а если входная последовательность уже отсортирована,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то дерево выродится в линейный список.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0" name="Google Shape;250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2875" y="611500"/>
            <a:ext cx="65913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Реализация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Чтобы написать Java-программу для сортировки по дереву, нужно: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1)Класс узлов, представляющий каждый узел в двоичном дереве поиска.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2)Метод вставки узлов в двоичное дерево поиска. Логика для вставки нового узла в двоичное дерево поиска выглядит так, как указано ниже.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-Если значение нового узла меньше текущего узла, переместитесь влево.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-Если значение нового узла больше, чем текущий узел, переместитесь вправо.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-Когда текущий узел равен нулю, это означает, что достигнут конечный узел. В эту позицию должен быть вставлен новый узел.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3)Метод обхода дерева для упорядочения элементов.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57463" y="671513"/>
            <a:ext cx="4029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8700" y="481575"/>
            <a:ext cx="443865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96600" y="1222250"/>
            <a:ext cx="4115575" cy="21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Историческая справка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Пирамидальная сортировка была предложена Дж. Уильямсом в 1964 году.</a:t>
            </a:r>
            <a:endParaRPr sz="1800">
              <a:solidFill>
                <a:schemeClr val="accent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Джон Уильям Джозеф Уильямс (2 сентября 1930 г. – 29 сентября 2012 г.) был валлийско-канадским ученым-компьютерщиком, наиболее известным своими изобретениями в 1964 г. heapsort и двоичная куча структура данных. </a:t>
            </a:r>
            <a:endParaRPr sz="1800">
              <a:solidFill>
                <a:schemeClr val="accent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Оценка времени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3" name="Google Shape;273;p51"/>
          <p:cNvSpPr txBox="1"/>
          <p:nvPr>
            <p:ph type="body" idx="1"/>
          </p:nvPr>
        </p:nvSpPr>
        <p:spPr>
          <a:xfrm>
            <a:off x="432050" y="1152475"/>
            <a:ext cx="83532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Средняя временная сложность сортировки по дереву составляет O (nlogn), поскольку вставка элемента в двоичное дерево поиска занимает O (logn) времени, поэтому для n элементов это O (nlogn).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Пространственная сложность сортировки дерева равна O (n), так как нам нужно создать n узлов для n элементов.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4" name="Google Shape;274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07650" y="2232775"/>
            <a:ext cx="53080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Описание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Heapsort похожа на сортировку выбором, где мы сначала ищем максимальный элемент и помещаем его в конец. Далее мы повторяем ту же операцию для оставшихся элементов.</a:t>
            </a:r>
            <a:endParaRPr sz="2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body" idx="1"/>
          </p:nvPr>
        </p:nvSpPr>
        <p:spPr>
          <a:xfrm>
            <a:off x="720000" y="596650"/>
            <a:ext cx="7704000" cy="3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Давайте сначала определим законченное двоичное дерево. Законченное двоичное дерево — это двоичное дерево, в котором каждый уровень, за исключением, возможно, последнего, имеет полный набор узлов, и все листья расположены как можно левее.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Двоичная куча — это законченное двоичное дерево, в котором элементы хранятся в особом порядке: значение в родительском узле больше (или меньше) значений в его двух дочерних узлах. Первый вариант называется max-heap, а второй — min-heap. Куча может быть представлена двоичным деревом или массивом.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body" idx="1"/>
          </p:nvPr>
        </p:nvSpPr>
        <p:spPr>
          <a:xfrm>
            <a:off x="720000" y="524625"/>
            <a:ext cx="7704000" cy="4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Поскольку двоичная куча — это законченное двоичное дерево, ее можно легко представить в виде массива, а представление на основе массива является эффективным с точки зрения расхода памяти. Если родительский узел хранится в индексе I, левый дочерний элемент может быть вычислен как 2*I + 1, а правый дочерний элемент — как 2*I + 2 (при условии, что индексирование начинается с 0).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720000" y="257175"/>
            <a:ext cx="77040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Алгоритм пирамидальной сортировки в порядке по возрастанию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37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1.Постройте max-heap из входных данных.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2.На данном этапе самый большой элемент хранится в корне кучи. Замените его на последний элемент кучи, а затем уменьшите ее размер на 1. Наконец, преобразуйте полученное дерево в max-heap с новым корнем.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3.Повторяйте вышеуказанные шаги, пока размер кучи больше 1.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720000" y="226325"/>
            <a:ext cx="7704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Построение кучи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7" name="Google Shape;197;p38"/>
          <p:cNvSpPr txBox="1"/>
          <p:nvPr>
            <p:ph type="body" idx="1"/>
          </p:nvPr>
        </p:nvSpPr>
        <p:spPr>
          <a:xfrm>
            <a:off x="720000" y="761250"/>
            <a:ext cx="7704000" cy="4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Процедура преобразования в кучу (далее процедура heapify) может быть применена к узлу, только если его дочерние узлы уже преобразованы. Таким образом, преобразование должно выполняться снизу вверх. Давайте разберемся с помощью примера: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8" name="Google Shape;198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93165" y="1908175"/>
            <a:ext cx="6645275" cy="307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Реализация</a:t>
            </a:r>
            <a:endParaRPr sz="3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4" name="Google Shape;204;p39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-На вход функция heapsort() принимает массив чисел, а функция heapify() принимает массив и два индекса;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Функция heapsort() сортирует массив, а функция heapify() преобразовывает в кучу.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875" y="832100"/>
            <a:ext cx="43925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90875" y="832100"/>
            <a:ext cx="43007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5258</Words>
  <Application>WPS Presentation</Application>
  <PresentationFormat/>
  <Paragraphs>97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Arial</vt:lpstr>
      <vt:lpstr>Poiret One</vt:lpstr>
      <vt:lpstr>Bebas Neue</vt:lpstr>
      <vt:lpstr>Oxygen Light</vt:lpstr>
      <vt:lpstr>Oxygen</vt:lpstr>
      <vt:lpstr>Anaheim</vt:lpstr>
      <vt:lpstr>Maven Pro</vt:lpstr>
      <vt:lpstr>Segoe Print</vt:lpstr>
      <vt:lpstr>Times New Roman</vt:lpstr>
      <vt:lpstr>Microsoft YaHei</vt:lpstr>
      <vt:lpstr>Arial Unicode MS</vt:lpstr>
      <vt:lpstr>Minimalist Aesthetic Slideshow by Slidesgo</vt:lpstr>
      <vt:lpstr>Treesort</vt:lpstr>
      <vt:lpstr>Историческая справка</vt:lpstr>
      <vt:lpstr>Описание</vt:lpstr>
      <vt:lpstr>PowerPoint 演示文稿</vt:lpstr>
      <vt:lpstr>PowerPoint 演示文稿</vt:lpstr>
      <vt:lpstr>Алгоритм пирамидальной сортировки в порядке по возрастанию</vt:lpstr>
      <vt:lpstr>Построение кучи</vt:lpstr>
      <vt:lpstr>Реализация</vt:lpstr>
      <vt:lpstr>PowerPoint 演示文稿</vt:lpstr>
      <vt:lpstr>Оценка времени</vt:lpstr>
      <vt:lpstr>Treesort</vt:lpstr>
      <vt:lpstr>Описание</vt:lpstr>
      <vt:lpstr>PowerPoint 演示文稿</vt:lpstr>
      <vt:lpstr>PowerPoint 演示文稿</vt:lpstr>
      <vt:lpstr>PowerPoint 演示文稿</vt:lpstr>
      <vt:lpstr>PowerPoint 演示文稿</vt:lpstr>
      <vt:lpstr>Реализация</vt:lpstr>
      <vt:lpstr>PowerPoint 演示文稿</vt:lpstr>
      <vt:lpstr>PowerPoint 演示文稿</vt:lpstr>
      <vt:lpstr>Оценка времени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Heapsort.Treesort</dc:title>
  <dc:creator/>
  <cp:lastModifiedBy>Илюза</cp:lastModifiedBy>
  <cp:revision>1</cp:revision>
  <dcterms:created xsi:type="dcterms:W3CDTF">2023-03-12T17:49:56Z</dcterms:created>
  <dcterms:modified xsi:type="dcterms:W3CDTF">2023-03-12T17:49:56Z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40216E86031448F6B7831A17A50BB50F</vt:lpwstr>
  </property>
  <property fmtid="{D5CDD505-2E9C-101B-9397-08002B2CF9AE}" pid="3" name="KSOProductBuildVer">
    <vt:lpwstr>1049-11.2.0.11219</vt:lpwstr>
  </property>
</Properties>
</file>