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18.xml.rels" ContentType="application/vnd.openxmlformats-package.relationships+xml"/>
  <Override PartName="/ppt/slides/_rels/slide2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3.xml.rels" ContentType="application/vnd.openxmlformats-package.relationships+xml"/>
  <Override PartName="/ppt/slides/_rels/slide64.xml.rels" ContentType="application/vnd.openxmlformats-package.relationships+xml"/>
  <Override PartName="/ppt/slides/_rels/slide88.xml.rels" ContentType="application/vnd.openxmlformats-package.relationships+xml"/>
  <Override PartName="/ppt/slides/_rels/slide73.xml.rels" ContentType="application/vnd.openxmlformats-package.relationships+xml"/>
  <Override PartName="/ppt/slides/_rels/slide69.xml.rels" ContentType="application/vnd.openxmlformats-package.relationships+xml"/>
  <Override PartName="/ppt/slides/_rels/slide95.xml.rels" ContentType="application/vnd.openxmlformats-package.relationships+xml"/>
  <Override PartName="/ppt/slides/_rels/slide79.xml.rels" ContentType="application/vnd.openxmlformats-package.relationships+xml"/>
  <Override PartName="/ppt/slides/_rels/slide83.xml.rels" ContentType="application/vnd.openxmlformats-package.relationships+xml"/>
  <Override PartName="/ppt/slides/_rels/slide30.xml.rels" ContentType="application/vnd.openxmlformats-package.relationships+xml"/>
  <Override PartName="/ppt/slides/_rels/slide96.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97.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104.xml.rels" ContentType="application/vnd.openxmlformats-package.relationships+xml"/>
  <Override PartName="/ppt/slides/_rels/slide74.xml.rels" ContentType="application/vnd.openxmlformats-package.relationships+xml"/>
  <Override PartName="/ppt/slides/_rels/slide90.xml.rels" ContentType="application/vnd.openxmlformats-package.relationships+xml"/>
  <Override PartName="/ppt/slides/_rels/slide98.xml.rels" ContentType="application/vnd.openxmlformats-package.relationships+xml"/>
  <Override PartName="/ppt/slides/_rels/slide45.xml.rels" ContentType="application/vnd.openxmlformats-package.relationships+xml"/>
  <Override PartName="/ppt/slides/_rels/slide105.xml.rels" ContentType="application/vnd.openxmlformats-package.relationships+xml"/>
  <Override PartName="/ppt/slides/_rels/slide75.xml.rels" ContentType="application/vnd.openxmlformats-package.relationships+xml"/>
  <Override PartName="/ppt/slides/_rels/slide84.xml.rels" ContentType="application/vnd.openxmlformats-package.relationships+xml"/>
  <Override PartName="/ppt/slides/_rels/slide31.xml.rels" ContentType="application/vnd.openxmlformats-package.relationships+xml"/>
  <Override PartName="/ppt/slides/_rels/slide91.xml.rels" ContentType="application/vnd.openxmlformats-package.relationships+xml"/>
  <Override PartName="/ppt/slides/_rels/slide99.xml.rels" ContentType="application/vnd.openxmlformats-package.relationships+xml"/>
  <Override PartName="/ppt/slides/_rels/slide50.xml.rels" ContentType="application/vnd.openxmlformats-package.relationships+xml"/>
  <Override PartName="/ppt/slides/_rels/slide106.xml.rels" ContentType="application/vnd.openxmlformats-package.relationships+xml"/>
  <Override PartName="/ppt/slides/_rels/slide76.xml.rels" ContentType="application/vnd.openxmlformats-package.relationships+xml"/>
  <Override PartName="/ppt/slides/_rels/slide107.xml.rels" ContentType="application/vnd.openxmlformats-package.relationships+xml"/>
  <Override PartName="/ppt/slides/_rels/slide92.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63.xml.rels" ContentType="application/vnd.openxmlformats-package.relationships+xml"/>
  <Override PartName="/ppt/slides/_rels/slide15.xml.rels" ContentType="application/vnd.openxmlformats-package.relationships+xml"/>
  <Override PartName="/ppt/slides/_rels/slide39.xml.rels" ContentType="application/vnd.openxmlformats-package.relationships+xml"/>
  <Override PartName="/ppt/slides/_rels/slide80.xml.rels" ContentType="application/vnd.openxmlformats-package.relationships+xml"/>
  <Override PartName="/ppt/slides/_rels/slide102.xml.rels" ContentType="application/vnd.openxmlformats-package.relationships+xml"/>
  <Override PartName="/ppt/slides/_rels/slide11.xml.rels" ContentType="application/vnd.openxmlformats-package.relationships+xml"/>
  <Override PartName="/ppt/slides/_rels/slide101.xml.rels" ContentType="application/vnd.openxmlformats-package.relationships+xml"/>
  <Override PartName="/ppt/slides/_rels/slide78.xml.rels" ContentType="application/vnd.openxmlformats-package.relationships+xml"/>
  <Override PartName="/ppt/slides/_rels/slide94.xml.rels" ContentType="application/vnd.openxmlformats-package.relationships+xml"/>
  <Override PartName="/ppt/slides/_rels/slide48.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81.xml.rels" ContentType="application/vnd.openxmlformats-package.relationships+xml"/>
  <Override PartName="/ppt/slides/_rels/slide65.xml.rels" ContentType="application/vnd.openxmlformats-package.relationships+xml"/>
  <Override PartName="/ppt/slides/_rels/slide103.xml.rels" ContentType="application/vnd.openxmlformats-package.relationships+xml"/>
  <Override PartName="/ppt/slides/_rels/slide58.xml.rels" ContentType="application/vnd.openxmlformats-package.relationships+xml"/>
  <Override PartName="/ppt/slides/_rels/slide12.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72.xml.rels" ContentType="application/vnd.openxmlformats-package.relationships+xml"/>
  <Override PartName="/ppt/slides/_rels/slide68.xml.rels" ContentType="application/vnd.openxmlformats-package.relationships+xml"/>
  <Override PartName="/ppt/slides/_rels/slide52.xml.rels" ContentType="application/vnd.openxmlformats-package.relationships+xml"/>
  <Override PartName="/ppt/slides/_rels/slide13.xml.rels" ContentType="application/vnd.openxmlformats-package.relationships+xml"/>
  <Override PartName="/ppt/slides/_rels/slide38.xml.rels" ContentType="application/vnd.openxmlformats-package.relationships+xml"/>
  <Override PartName="/ppt/slides/_rels/slide89.xml.rels" ContentType="application/vnd.openxmlformats-package.relationships+xml"/>
  <Override PartName="/ppt/slides/_rels/slide14.xml.rels" ContentType="application/vnd.openxmlformats-package.relationships+xml"/>
  <Override PartName="/ppt/slides/_rels/slide37.xml.rels" ContentType="application/vnd.openxmlformats-package.relationships+xml"/>
  <Override PartName="/ppt/slides/_rels/slide87.xml.rels" ContentType="application/vnd.openxmlformats-package.relationships+xml"/>
  <Override PartName="/ppt/slides/_rels/slide3.xml.rels" ContentType="application/vnd.openxmlformats-package.relationships+xml"/>
  <Override PartName="/ppt/slides/_rels/slide36.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82.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_rels/slide85.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70.xml.rels" ContentType="application/vnd.openxmlformats-package.relationships+xml"/>
  <Override PartName="/ppt/slides/_rels/slide100.xml.rels" ContentType="application/vnd.openxmlformats-package.relationships+xml"/>
  <Override PartName="/ppt/slides/_rels/slide77.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_rels/slide2.xml.rels" ContentType="application/vnd.openxmlformats-package.relationships+xml"/>
  <Override PartName="/ppt/slides/_rels/slide86.xml.rels" ContentType="application/vnd.openxmlformats-package.relationships+xml"/>
  <Override PartName="/ppt/slides/_rels/slide93.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02.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s/slide48.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43.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80.xml" ContentType="application/vnd.openxmlformats-officedocument.presentationml.slide+xml"/>
  <Override PartName="/ppt/slides/slide47.xml" ContentType="application/vnd.openxmlformats-officedocument.presentationml.slide+xml"/>
  <Override PartName="/ppt/slides/slide100.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42.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5.xml" ContentType="application/vnd.openxmlformats-officedocument.presentationml.slide+xml"/>
  <Override PartName="/ppt/slides/slide106.xml" ContentType="application/vnd.openxmlformats-officedocument.presentationml.slide+xml"/>
  <Override PartName="/ppt/slides/slide98.xml" ContentType="application/vnd.openxmlformats-officedocument.presentationml.slide+xml"/>
  <Override PartName="/ppt/slides/slide61.xml" ContentType="application/vnd.openxmlformats-officedocument.presentationml.slide+xml"/>
  <Override PartName="/ppt/slides/slide89.xml" ContentType="application/vnd.openxmlformats-officedocument.presentationml.slide+xml"/>
  <Override PartName="/ppt/slides/slide105.xml" ContentType="application/vnd.openxmlformats-officedocument.presentationml.slide+xml"/>
  <Override PartName="/ppt/slides/slide97.xml" ContentType="application/vnd.openxmlformats-officedocument.presentationml.slide+xml"/>
  <Override PartName="/ppt/slides/slide60.xml" ContentType="application/vnd.openxmlformats-officedocument.presentationml.slide+xml"/>
  <Override PartName="/ppt/slides/slide88.xml" ContentType="application/vnd.openxmlformats-officedocument.presentationml.slide+xml"/>
  <Override PartName="/ppt/slides/slide79.xml" ContentType="application/vnd.openxmlformats-officedocument.presentationml.slide+xml"/>
  <Override PartName="/ppt/slides/slide104.xml" ContentType="application/vnd.openxmlformats-officedocument.presentationml.slide+xml"/>
  <Override PartName="/ppt/slides/slide96.xml" ContentType="application/vnd.openxmlformats-officedocument.presentationml.slide+xml"/>
  <Override PartName="/ppt/slides/slide99.xml" ContentType="application/vnd.openxmlformats-officedocument.presentationml.slide+xml"/>
  <Override PartName="/ppt/slides/slide62.xml" ContentType="application/vnd.openxmlformats-officedocument.presentationml.slide+xml"/>
  <Override PartName="/ppt/slides/slide1.xml" ContentType="application/vnd.openxmlformats-officedocument.presentationml.slide+xml"/>
  <Override PartName="/ppt/slides/slide107.xml" ContentType="application/vnd.openxmlformats-officedocument.presentationml.slide+xml"/>
  <Override PartName="/ppt/slides/slide87.xml" ContentType="application/vnd.openxmlformats-officedocument.presentationml.slide+xml"/>
  <Override PartName="/ppt/slides/slide78.xml" ContentType="application/vnd.openxmlformats-officedocument.presentationml.slide+xml"/>
  <Override PartName="/ppt/slides/slide103.xml" ContentType="application/vnd.openxmlformats-officedocument.presentationml.slide+xml"/>
  <Override PartName="/ppt/slides/slide95.xml" ContentType="application/vnd.openxmlformats-officedocument.presentationml.slide+xml"/>
  <Override PartName="/ppt/slides/slide86.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29.xml" ContentType="application/vnd.openxmlformats-officedocument.presentationml.slide+xml"/>
  <Override PartName="/ppt/slides/slide94.xml" ContentType="application/vnd.openxmlformats-officedocument.presentationml.slide+xml"/>
  <Override PartName="/ppt/slides/slide28.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27.xml" ContentType="application/vnd.openxmlformats-officedocument.presentationml.slide+xml"/>
  <Override PartName="/ppt/slides/slide91.xml" ContentType="application/vnd.openxmlformats-officedocument.presentationml.slide+xml"/>
  <Override PartName="/ppt/slides/slide26.xml" ContentType="application/vnd.openxmlformats-officedocument.presentationml.slide+xml"/>
  <Override PartName="/ppt/slides/slide9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17.xml" ContentType="application/vnd.openxmlformats-officedocument.presentationml.slide+xml"/>
  <Override PartName="/ppt/slides/slide8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33"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34"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rIns="0" tIns="0" bIns="0">
            <a:normAutofit/>
          </a:bodyPr>
          <a:p>
            <a:endParaRPr b="0" lang="ru-RU" sz="3200" spc="-1" strike="noStrike">
              <a:latin typeface="Arial"/>
            </a:endParaRPr>
          </a:p>
        </p:txBody>
      </p:sp>
      <p:sp>
        <p:nvSpPr>
          <p:cNvPr id="37" name="PlaceHolder 3"/>
          <p:cNvSpPr>
            <a:spLocks noGrp="1"/>
          </p:cNvSpPr>
          <p:nvPr>
            <p:ph type="body"/>
          </p:nvPr>
        </p:nvSpPr>
        <p:spPr>
          <a:xfrm>
            <a:off x="3239640" y="1604520"/>
            <a:ext cx="2649600" cy="1896840"/>
          </a:xfrm>
          <a:prstGeom prst="rect">
            <a:avLst/>
          </a:prstGeom>
        </p:spPr>
        <p:txBody>
          <a:bodyPr lIns="0" rIns="0" tIns="0" bIns="0">
            <a:normAutofit/>
          </a:bodyPr>
          <a:p>
            <a:endParaRPr b="0" lang="ru-RU" sz="3200" spc="-1" strike="noStrike">
              <a:latin typeface="Arial"/>
            </a:endParaRPr>
          </a:p>
        </p:txBody>
      </p:sp>
      <p:sp>
        <p:nvSpPr>
          <p:cNvPr id="38" name="PlaceHolder 4"/>
          <p:cNvSpPr>
            <a:spLocks noGrp="1"/>
          </p:cNvSpPr>
          <p:nvPr>
            <p:ph type="body"/>
          </p:nvPr>
        </p:nvSpPr>
        <p:spPr>
          <a:xfrm>
            <a:off x="6022080" y="1604520"/>
            <a:ext cx="2649600" cy="1896840"/>
          </a:xfrm>
          <a:prstGeom prst="rect">
            <a:avLst/>
          </a:prstGeom>
        </p:spPr>
        <p:txBody>
          <a:bodyPr lIns="0" rIns="0" tIns="0" bIns="0">
            <a:normAutofit/>
          </a:bodyPr>
          <a:p>
            <a:endParaRPr b="0" lang="ru-RU" sz="3200" spc="-1" strike="noStrike">
              <a:latin typeface="Arial"/>
            </a:endParaRPr>
          </a:p>
        </p:txBody>
      </p:sp>
      <p:sp>
        <p:nvSpPr>
          <p:cNvPr id="39" name="PlaceHolder 5"/>
          <p:cNvSpPr>
            <a:spLocks noGrp="1"/>
          </p:cNvSpPr>
          <p:nvPr>
            <p:ph type="body"/>
          </p:nvPr>
        </p:nvSpPr>
        <p:spPr>
          <a:xfrm>
            <a:off x="457200" y="3682080"/>
            <a:ext cx="2649600" cy="1896840"/>
          </a:xfrm>
          <a:prstGeom prst="rect">
            <a:avLst/>
          </a:prstGeom>
        </p:spPr>
        <p:txBody>
          <a:bodyPr lIns="0" rIns="0" tIns="0" bIns="0">
            <a:normAutofit/>
          </a:bodyPr>
          <a:p>
            <a:endParaRPr b="0" lang="ru-RU" sz="3200" spc="-1" strike="noStrike">
              <a:latin typeface="Arial"/>
            </a:endParaRPr>
          </a:p>
        </p:txBody>
      </p:sp>
      <p:sp>
        <p:nvSpPr>
          <p:cNvPr id="40" name="PlaceHolder 6"/>
          <p:cNvSpPr>
            <a:spLocks noGrp="1"/>
          </p:cNvSpPr>
          <p:nvPr>
            <p:ph type="body"/>
          </p:nvPr>
        </p:nvSpPr>
        <p:spPr>
          <a:xfrm>
            <a:off x="3239640" y="3682080"/>
            <a:ext cx="2649600" cy="1896840"/>
          </a:xfrm>
          <a:prstGeom prst="rect">
            <a:avLst/>
          </a:prstGeom>
        </p:spPr>
        <p:txBody>
          <a:bodyPr lIns="0" rIns="0" tIns="0" bIns="0">
            <a:normAutofit/>
          </a:bodyPr>
          <a:p>
            <a:endParaRPr b="0" lang="ru-RU" sz="3200" spc="-1" strike="noStrike">
              <a:latin typeface="Arial"/>
            </a:endParaRPr>
          </a:p>
        </p:txBody>
      </p:sp>
      <p:sp>
        <p:nvSpPr>
          <p:cNvPr id="41" name="PlaceHolder 7"/>
          <p:cNvSpPr>
            <a:spLocks noGrp="1"/>
          </p:cNvSpPr>
          <p:nvPr>
            <p:ph type="body"/>
          </p:nvPr>
        </p:nvSpPr>
        <p:spPr>
          <a:xfrm>
            <a:off x="6022080" y="3682080"/>
            <a:ext cx="26496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57"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58"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73"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74"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rIns="0" tIns="0" bIns="0">
            <a:normAutofit/>
          </a:bodyPr>
          <a:p>
            <a:endParaRPr b="0" lang="ru-RU" sz="3200" spc="-1" strike="noStrike">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rIns="0" tIns="0" bIns="0">
            <a:normAutofit/>
          </a:bodyPr>
          <a:p>
            <a:endParaRPr b="0" lang="ru-RU" sz="3200" spc="-1" strike="noStrike">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rIns="0" tIns="0" bIns="0">
            <a:normAutofit/>
          </a:bodyPr>
          <a:p>
            <a:endParaRPr b="0" lang="ru-RU" sz="3200" spc="-1" strike="noStrike">
              <a:latin typeface="Arial"/>
            </a:endParaRPr>
          </a:p>
        </p:txBody>
      </p:sp>
      <p:sp>
        <p:nvSpPr>
          <p:cNvPr id="79" name="PlaceHolder 5"/>
          <p:cNvSpPr>
            <a:spLocks noGrp="1"/>
          </p:cNvSpPr>
          <p:nvPr>
            <p:ph type="body"/>
          </p:nvPr>
        </p:nvSpPr>
        <p:spPr>
          <a:xfrm>
            <a:off x="457200" y="3682080"/>
            <a:ext cx="2649600" cy="1896840"/>
          </a:xfrm>
          <a:prstGeom prst="rect">
            <a:avLst/>
          </a:prstGeom>
        </p:spPr>
        <p:txBody>
          <a:bodyPr lIns="0" rIns="0" tIns="0" bIns="0">
            <a:normAutofit/>
          </a:bodyPr>
          <a:p>
            <a:endParaRPr b="0" lang="ru-RU" sz="3200" spc="-1" strike="noStrike">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rIns="0" tIns="0" bIns="0">
            <a:normAutofit/>
          </a:bodyPr>
          <a:p>
            <a:endParaRPr b="0" lang="ru-RU" sz="3200" spc="-1" strike="noStrike">
              <a:latin typeface="Arial"/>
            </a:endParaRPr>
          </a:p>
        </p:txBody>
      </p:sp>
      <p:sp>
        <p:nvSpPr>
          <p:cNvPr id="81" name="PlaceHolder 7"/>
          <p:cNvSpPr>
            <a:spLocks noGrp="1"/>
          </p:cNvSpPr>
          <p:nvPr>
            <p:ph type="body"/>
          </p:nvPr>
        </p:nvSpPr>
        <p:spPr>
          <a:xfrm>
            <a:off x="6022080" y="3682080"/>
            <a:ext cx="26496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8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89"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91"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92"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97"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98"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00"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10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02"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04"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05"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06"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08"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109"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11"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12"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13"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114"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16" name="PlaceHolder 2"/>
          <p:cNvSpPr>
            <a:spLocks noGrp="1"/>
          </p:cNvSpPr>
          <p:nvPr>
            <p:ph type="body"/>
          </p:nvPr>
        </p:nvSpPr>
        <p:spPr>
          <a:xfrm>
            <a:off x="457200" y="1604520"/>
            <a:ext cx="2649600" cy="1896840"/>
          </a:xfrm>
          <a:prstGeom prst="rect">
            <a:avLst/>
          </a:prstGeom>
        </p:spPr>
        <p:txBody>
          <a:bodyPr lIns="0" rIns="0" tIns="0" bIns="0">
            <a:normAutofit/>
          </a:bodyPr>
          <a:p>
            <a:endParaRPr b="0" lang="ru-RU" sz="3200" spc="-1" strike="noStrike">
              <a:latin typeface="Arial"/>
            </a:endParaRPr>
          </a:p>
        </p:txBody>
      </p:sp>
      <p:sp>
        <p:nvSpPr>
          <p:cNvPr id="117" name="PlaceHolder 3"/>
          <p:cNvSpPr>
            <a:spLocks noGrp="1"/>
          </p:cNvSpPr>
          <p:nvPr>
            <p:ph type="body"/>
          </p:nvPr>
        </p:nvSpPr>
        <p:spPr>
          <a:xfrm>
            <a:off x="3239640" y="1604520"/>
            <a:ext cx="2649600" cy="1896840"/>
          </a:xfrm>
          <a:prstGeom prst="rect">
            <a:avLst/>
          </a:prstGeom>
        </p:spPr>
        <p:txBody>
          <a:bodyPr lIns="0" rIns="0" tIns="0" bIns="0">
            <a:normAutofit/>
          </a:bodyPr>
          <a:p>
            <a:endParaRPr b="0" lang="ru-RU" sz="3200" spc="-1" strike="noStrike">
              <a:latin typeface="Arial"/>
            </a:endParaRPr>
          </a:p>
        </p:txBody>
      </p:sp>
      <p:sp>
        <p:nvSpPr>
          <p:cNvPr id="118" name="PlaceHolder 4"/>
          <p:cNvSpPr>
            <a:spLocks noGrp="1"/>
          </p:cNvSpPr>
          <p:nvPr>
            <p:ph type="body"/>
          </p:nvPr>
        </p:nvSpPr>
        <p:spPr>
          <a:xfrm>
            <a:off x="6022080" y="1604520"/>
            <a:ext cx="2649600" cy="1896840"/>
          </a:xfrm>
          <a:prstGeom prst="rect">
            <a:avLst/>
          </a:prstGeom>
        </p:spPr>
        <p:txBody>
          <a:bodyPr lIns="0" rIns="0" tIns="0" bIns="0">
            <a:normAutofit/>
          </a:bodyPr>
          <a:p>
            <a:endParaRPr b="0" lang="ru-RU" sz="3200" spc="-1" strike="noStrike">
              <a:latin typeface="Arial"/>
            </a:endParaRPr>
          </a:p>
        </p:txBody>
      </p:sp>
      <p:sp>
        <p:nvSpPr>
          <p:cNvPr id="119" name="PlaceHolder 5"/>
          <p:cNvSpPr>
            <a:spLocks noGrp="1"/>
          </p:cNvSpPr>
          <p:nvPr>
            <p:ph type="body"/>
          </p:nvPr>
        </p:nvSpPr>
        <p:spPr>
          <a:xfrm>
            <a:off x="457200" y="3682080"/>
            <a:ext cx="2649600" cy="1896840"/>
          </a:xfrm>
          <a:prstGeom prst="rect">
            <a:avLst/>
          </a:prstGeom>
        </p:spPr>
        <p:txBody>
          <a:bodyPr lIns="0" rIns="0" tIns="0" bIns="0">
            <a:normAutofit/>
          </a:bodyPr>
          <a:p>
            <a:endParaRPr b="0" lang="ru-RU" sz="3200" spc="-1" strike="noStrike">
              <a:latin typeface="Arial"/>
            </a:endParaRPr>
          </a:p>
        </p:txBody>
      </p:sp>
      <p:sp>
        <p:nvSpPr>
          <p:cNvPr id="120" name="PlaceHolder 6"/>
          <p:cNvSpPr>
            <a:spLocks noGrp="1"/>
          </p:cNvSpPr>
          <p:nvPr>
            <p:ph type="body"/>
          </p:nvPr>
        </p:nvSpPr>
        <p:spPr>
          <a:xfrm>
            <a:off x="3239640" y="3682080"/>
            <a:ext cx="2649600" cy="1896840"/>
          </a:xfrm>
          <a:prstGeom prst="rect">
            <a:avLst/>
          </a:prstGeom>
        </p:spPr>
        <p:txBody>
          <a:bodyPr lIns="0" rIns="0" tIns="0" bIns="0">
            <a:normAutofit/>
          </a:bodyPr>
          <a:p>
            <a:endParaRPr b="0" lang="ru-RU" sz="3200" spc="-1" strike="noStrike">
              <a:latin typeface="Arial"/>
            </a:endParaRPr>
          </a:p>
        </p:txBody>
      </p:sp>
      <p:sp>
        <p:nvSpPr>
          <p:cNvPr id="121" name="PlaceHolder 7"/>
          <p:cNvSpPr>
            <a:spLocks noGrp="1"/>
          </p:cNvSpPr>
          <p:nvPr>
            <p:ph type="body"/>
          </p:nvPr>
        </p:nvSpPr>
        <p:spPr>
          <a:xfrm>
            <a:off x="6022080" y="3682080"/>
            <a:ext cx="26496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2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29"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31"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132"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36"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37"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138"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40"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14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42"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44"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45"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46"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48"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149"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51"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52"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53"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154"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56" name="PlaceHolder 2"/>
          <p:cNvSpPr>
            <a:spLocks noGrp="1"/>
          </p:cNvSpPr>
          <p:nvPr>
            <p:ph type="body"/>
          </p:nvPr>
        </p:nvSpPr>
        <p:spPr>
          <a:xfrm>
            <a:off x="457200" y="1604520"/>
            <a:ext cx="2649600" cy="1896840"/>
          </a:xfrm>
          <a:prstGeom prst="rect">
            <a:avLst/>
          </a:prstGeom>
        </p:spPr>
        <p:txBody>
          <a:bodyPr lIns="0" rIns="0" tIns="0" bIns="0">
            <a:normAutofit/>
          </a:bodyPr>
          <a:p>
            <a:endParaRPr b="0" lang="ru-RU" sz="3200" spc="-1" strike="noStrike">
              <a:latin typeface="Arial"/>
            </a:endParaRPr>
          </a:p>
        </p:txBody>
      </p:sp>
      <p:sp>
        <p:nvSpPr>
          <p:cNvPr id="157" name="PlaceHolder 3"/>
          <p:cNvSpPr>
            <a:spLocks noGrp="1"/>
          </p:cNvSpPr>
          <p:nvPr>
            <p:ph type="body"/>
          </p:nvPr>
        </p:nvSpPr>
        <p:spPr>
          <a:xfrm>
            <a:off x="3239640" y="1604520"/>
            <a:ext cx="2649600" cy="1896840"/>
          </a:xfrm>
          <a:prstGeom prst="rect">
            <a:avLst/>
          </a:prstGeom>
        </p:spPr>
        <p:txBody>
          <a:bodyPr lIns="0" rIns="0" tIns="0" bIns="0">
            <a:normAutofit/>
          </a:bodyPr>
          <a:p>
            <a:endParaRPr b="0" lang="ru-RU" sz="3200" spc="-1" strike="noStrike">
              <a:latin typeface="Arial"/>
            </a:endParaRPr>
          </a:p>
        </p:txBody>
      </p:sp>
      <p:sp>
        <p:nvSpPr>
          <p:cNvPr id="158" name="PlaceHolder 4"/>
          <p:cNvSpPr>
            <a:spLocks noGrp="1"/>
          </p:cNvSpPr>
          <p:nvPr>
            <p:ph type="body"/>
          </p:nvPr>
        </p:nvSpPr>
        <p:spPr>
          <a:xfrm>
            <a:off x="6022080" y="1604520"/>
            <a:ext cx="2649600" cy="1896840"/>
          </a:xfrm>
          <a:prstGeom prst="rect">
            <a:avLst/>
          </a:prstGeom>
        </p:spPr>
        <p:txBody>
          <a:bodyPr lIns="0" rIns="0" tIns="0" bIns="0">
            <a:normAutofit/>
          </a:bodyPr>
          <a:p>
            <a:endParaRPr b="0" lang="ru-RU" sz="3200" spc="-1" strike="noStrike">
              <a:latin typeface="Arial"/>
            </a:endParaRPr>
          </a:p>
        </p:txBody>
      </p:sp>
      <p:sp>
        <p:nvSpPr>
          <p:cNvPr id="159" name="PlaceHolder 5"/>
          <p:cNvSpPr>
            <a:spLocks noGrp="1"/>
          </p:cNvSpPr>
          <p:nvPr>
            <p:ph type="body"/>
          </p:nvPr>
        </p:nvSpPr>
        <p:spPr>
          <a:xfrm>
            <a:off x="457200" y="3682080"/>
            <a:ext cx="2649600" cy="1896840"/>
          </a:xfrm>
          <a:prstGeom prst="rect">
            <a:avLst/>
          </a:prstGeom>
        </p:spPr>
        <p:txBody>
          <a:bodyPr lIns="0" rIns="0" tIns="0" bIns="0">
            <a:normAutofit/>
          </a:bodyPr>
          <a:p>
            <a:endParaRPr b="0" lang="ru-RU" sz="3200" spc="-1" strike="noStrike">
              <a:latin typeface="Arial"/>
            </a:endParaRPr>
          </a:p>
        </p:txBody>
      </p:sp>
      <p:sp>
        <p:nvSpPr>
          <p:cNvPr id="160" name="PlaceHolder 6"/>
          <p:cNvSpPr>
            <a:spLocks noGrp="1"/>
          </p:cNvSpPr>
          <p:nvPr>
            <p:ph type="body"/>
          </p:nvPr>
        </p:nvSpPr>
        <p:spPr>
          <a:xfrm>
            <a:off x="3239640" y="3682080"/>
            <a:ext cx="2649600" cy="1896840"/>
          </a:xfrm>
          <a:prstGeom prst="rect">
            <a:avLst/>
          </a:prstGeom>
        </p:spPr>
        <p:txBody>
          <a:bodyPr lIns="0" rIns="0" tIns="0" bIns="0">
            <a:normAutofit/>
          </a:bodyPr>
          <a:p>
            <a:endParaRPr b="0" lang="ru-RU" sz="3200" spc="-1" strike="noStrike">
              <a:latin typeface="Arial"/>
            </a:endParaRPr>
          </a:p>
        </p:txBody>
      </p:sp>
      <p:sp>
        <p:nvSpPr>
          <p:cNvPr id="161" name="PlaceHolder 7"/>
          <p:cNvSpPr>
            <a:spLocks noGrp="1"/>
          </p:cNvSpPr>
          <p:nvPr>
            <p:ph type="body"/>
          </p:nvPr>
        </p:nvSpPr>
        <p:spPr>
          <a:xfrm>
            <a:off x="6022080" y="3682080"/>
            <a:ext cx="26496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18"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914400" y="6385320"/>
            <a:ext cx="685080" cy="169560"/>
          </a:xfrm>
          <a:custGeom>
            <a:avLst/>
            <a:gdLst/>
            <a:ahLst/>
            <a:rect l="l" t="t" r="r" b="b"/>
            <a:pathLst>
              <a:path w="2344" h="582">
                <a:moveTo>
                  <a:pt x="1919" y="46"/>
                </a:moveTo>
                <a:lnTo>
                  <a:pt x="1912" y="144"/>
                </a:lnTo>
                <a:lnTo>
                  <a:pt x="2210" y="258"/>
                </a:lnTo>
                <a:lnTo>
                  <a:pt x="1893" y="371"/>
                </a:lnTo>
                <a:lnTo>
                  <a:pt x="1885" y="473"/>
                </a:lnTo>
                <a:lnTo>
                  <a:pt x="1890" y="469"/>
                </a:lnTo>
                <a:lnTo>
                  <a:pt x="2344" y="307"/>
                </a:lnTo>
                <a:lnTo>
                  <a:pt x="2344" y="205"/>
                </a:lnTo>
                <a:lnTo>
                  <a:pt x="1919" y="46"/>
                </a:lnTo>
                <a:close/>
                <a:moveTo>
                  <a:pt x="458" y="46"/>
                </a:moveTo>
                <a:lnTo>
                  <a:pt x="0" y="207"/>
                </a:lnTo>
                <a:lnTo>
                  <a:pt x="0" y="311"/>
                </a:lnTo>
                <a:lnTo>
                  <a:pt x="424" y="473"/>
                </a:lnTo>
                <a:lnTo>
                  <a:pt x="431" y="371"/>
                </a:lnTo>
                <a:lnTo>
                  <a:pt x="133" y="258"/>
                </a:lnTo>
                <a:lnTo>
                  <a:pt x="451" y="144"/>
                </a:lnTo>
                <a:lnTo>
                  <a:pt x="458" y="46"/>
                </a:lnTo>
                <a:close/>
                <a:moveTo>
                  <a:pt x="1568" y="19"/>
                </a:moveTo>
                <a:lnTo>
                  <a:pt x="1571" y="3"/>
                </a:lnTo>
                <a:lnTo>
                  <a:pt x="1453" y="3"/>
                </a:lnTo>
                <a:lnTo>
                  <a:pt x="1391" y="480"/>
                </a:lnTo>
                <a:lnTo>
                  <a:pt x="1509" y="480"/>
                </a:lnTo>
                <a:lnTo>
                  <a:pt x="1559" y="97"/>
                </a:lnTo>
                <a:lnTo>
                  <a:pt x="1559" y="92"/>
                </a:lnTo>
                <a:lnTo>
                  <a:pt x="1561" y="88"/>
                </a:lnTo>
                <a:lnTo>
                  <a:pt x="1563" y="84"/>
                </a:lnTo>
                <a:lnTo>
                  <a:pt x="1565" y="81"/>
                </a:lnTo>
                <a:lnTo>
                  <a:pt x="1568" y="78"/>
                </a:lnTo>
                <a:lnTo>
                  <a:pt x="1572" y="77"/>
                </a:lnTo>
                <a:lnTo>
                  <a:pt x="1576" y="76"/>
                </a:lnTo>
                <a:lnTo>
                  <a:pt x="1580" y="75"/>
                </a:lnTo>
                <a:lnTo>
                  <a:pt x="1586" y="76"/>
                </a:lnTo>
                <a:lnTo>
                  <a:pt x="1590" y="77"/>
                </a:lnTo>
                <a:lnTo>
                  <a:pt x="1593" y="78"/>
                </a:lnTo>
                <a:lnTo>
                  <a:pt x="1595" y="82"/>
                </a:lnTo>
                <a:lnTo>
                  <a:pt x="1598" y="85"/>
                </a:lnTo>
                <a:lnTo>
                  <a:pt x="1599" y="88"/>
                </a:lnTo>
                <a:lnTo>
                  <a:pt x="1600" y="92"/>
                </a:lnTo>
                <a:lnTo>
                  <a:pt x="1600" y="98"/>
                </a:lnTo>
                <a:lnTo>
                  <a:pt x="1549" y="480"/>
                </a:lnTo>
                <a:lnTo>
                  <a:pt x="1666" y="480"/>
                </a:lnTo>
                <a:lnTo>
                  <a:pt x="1715" y="98"/>
                </a:lnTo>
                <a:lnTo>
                  <a:pt x="1716" y="94"/>
                </a:lnTo>
                <a:lnTo>
                  <a:pt x="1719" y="89"/>
                </a:lnTo>
                <a:lnTo>
                  <a:pt x="1720" y="85"/>
                </a:lnTo>
                <a:lnTo>
                  <a:pt x="1723" y="83"/>
                </a:lnTo>
                <a:lnTo>
                  <a:pt x="1726" y="81"/>
                </a:lnTo>
                <a:lnTo>
                  <a:pt x="1729" y="78"/>
                </a:lnTo>
                <a:lnTo>
                  <a:pt x="1734" y="77"/>
                </a:lnTo>
                <a:lnTo>
                  <a:pt x="1739" y="77"/>
                </a:lnTo>
                <a:lnTo>
                  <a:pt x="1743" y="77"/>
                </a:lnTo>
                <a:lnTo>
                  <a:pt x="1748" y="78"/>
                </a:lnTo>
                <a:lnTo>
                  <a:pt x="1751" y="81"/>
                </a:lnTo>
                <a:lnTo>
                  <a:pt x="1753" y="83"/>
                </a:lnTo>
                <a:lnTo>
                  <a:pt x="1755" y="86"/>
                </a:lnTo>
                <a:lnTo>
                  <a:pt x="1755" y="89"/>
                </a:lnTo>
                <a:lnTo>
                  <a:pt x="1756" y="94"/>
                </a:lnTo>
                <a:lnTo>
                  <a:pt x="1755" y="99"/>
                </a:lnTo>
                <a:lnTo>
                  <a:pt x="1707" y="480"/>
                </a:lnTo>
                <a:lnTo>
                  <a:pt x="1823" y="480"/>
                </a:lnTo>
                <a:lnTo>
                  <a:pt x="1876" y="68"/>
                </a:lnTo>
                <a:lnTo>
                  <a:pt x="1877" y="60"/>
                </a:lnTo>
                <a:lnTo>
                  <a:pt x="1876" y="53"/>
                </a:lnTo>
                <a:lnTo>
                  <a:pt x="1875" y="45"/>
                </a:lnTo>
                <a:lnTo>
                  <a:pt x="1873" y="38"/>
                </a:lnTo>
                <a:lnTo>
                  <a:pt x="1870" y="32"/>
                </a:lnTo>
                <a:lnTo>
                  <a:pt x="1866" y="27"/>
                </a:lnTo>
                <a:lnTo>
                  <a:pt x="1861" y="22"/>
                </a:lnTo>
                <a:lnTo>
                  <a:pt x="1857" y="18"/>
                </a:lnTo>
                <a:lnTo>
                  <a:pt x="1850" y="14"/>
                </a:lnTo>
                <a:lnTo>
                  <a:pt x="1844" y="9"/>
                </a:lnTo>
                <a:lnTo>
                  <a:pt x="1837" y="7"/>
                </a:lnTo>
                <a:lnTo>
                  <a:pt x="1831" y="4"/>
                </a:lnTo>
                <a:lnTo>
                  <a:pt x="1823" y="3"/>
                </a:lnTo>
                <a:lnTo>
                  <a:pt x="1817" y="1"/>
                </a:lnTo>
                <a:lnTo>
                  <a:pt x="1809" y="1"/>
                </a:lnTo>
                <a:lnTo>
                  <a:pt x="1802" y="0"/>
                </a:lnTo>
                <a:lnTo>
                  <a:pt x="1789" y="1"/>
                </a:lnTo>
                <a:lnTo>
                  <a:pt x="1776" y="2"/>
                </a:lnTo>
                <a:lnTo>
                  <a:pt x="1764" y="4"/>
                </a:lnTo>
                <a:lnTo>
                  <a:pt x="1752" y="8"/>
                </a:lnTo>
                <a:lnTo>
                  <a:pt x="1741" y="13"/>
                </a:lnTo>
                <a:lnTo>
                  <a:pt x="1731" y="18"/>
                </a:lnTo>
                <a:lnTo>
                  <a:pt x="1722" y="24"/>
                </a:lnTo>
                <a:lnTo>
                  <a:pt x="1713" y="32"/>
                </a:lnTo>
                <a:lnTo>
                  <a:pt x="1706" y="24"/>
                </a:lnTo>
                <a:lnTo>
                  <a:pt x="1698" y="18"/>
                </a:lnTo>
                <a:lnTo>
                  <a:pt x="1690" y="13"/>
                </a:lnTo>
                <a:lnTo>
                  <a:pt x="1682" y="8"/>
                </a:lnTo>
                <a:lnTo>
                  <a:pt x="1673" y="4"/>
                </a:lnTo>
                <a:lnTo>
                  <a:pt x="1663" y="2"/>
                </a:lnTo>
                <a:lnTo>
                  <a:pt x="1654" y="1"/>
                </a:lnTo>
                <a:lnTo>
                  <a:pt x="1643" y="0"/>
                </a:lnTo>
                <a:lnTo>
                  <a:pt x="1632" y="1"/>
                </a:lnTo>
                <a:lnTo>
                  <a:pt x="1620" y="1"/>
                </a:lnTo>
                <a:lnTo>
                  <a:pt x="1611" y="3"/>
                </a:lnTo>
                <a:lnTo>
                  <a:pt x="1601" y="5"/>
                </a:lnTo>
                <a:lnTo>
                  <a:pt x="1591" y="7"/>
                </a:lnTo>
                <a:lnTo>
                  <a:pt x="1584" y="11"/>
                </a:lnTo>
                <a:lnTo>
                  <a:pt x="1575" y="15"/>
                </a:lnTo>
                <a:lnTo>
                  <a:pt x="1568" y="19"/>
                </a:lnTo>
                <a:close/>
                <a:moveTo>
                  <a:pt x="1287" y="0"/>
                </a:moveTo>
                <a:lnTo>
                  <a:pt x="1253" y="1"/>
                </a:lnTo>
                <a:lnTo>
                  <a:pt x="1240" y="3"/>
                </a:lnTo>
                <a:lnTo>
                  <a:pt x="1227" y="5"/>
                </a:lnTo>
                <a:lnTo>
                  <a:pt x="1216" y="7"/>
                </a:lnTo>
                <a:lnTo>
                  <a:pt x="1206" y="11"/>
                </a:lnTo>
                <a:lnTo>
                  <a:pt x="1195" y="15"/>
                </a:lnTo>
                <a:lnTo>
                  <a:pt x="1186" y="19"/>
                </a:lnTo>
                <a:lnTo>
                  <a:pt x="1177" y="24"/>
                </a:lnTo>
                <a:lnTo>
                  <a:pt x="1170" y="30"/>
                </a:lnTo>
                <a:lnTo>
                  <a:pt x="1162" y="36"/>
                </a:lnTo>
                <a:lnTo>
                  <a:pt x="1156" y="44"/>
                </a:lnTo>
                <a:lnTo>
                  <a:pt x="1150" y="50"/>
                </a:lnTo>
                <a:lnTo>
                  <a:pt x="1146" y="59"/>
                </a:lnTo>
                <a:lnTo>
                  <a:pt x="1142" y="68"/>
                </a:lnTo>
                <a:lnTo>
                  <a:pt x="1139" y="76"/>
                </a:lnTo>
                <a:lnTo>
                  <a:pt x="1136" y="86"/>
                </a:lnTo>
                <a:lnTo>
                  <a:pt x="1134" y="96"/>
                </a:lnTo>
                <a:lnTo>
                  <a:pt x="1123" y="177"/>
                </a:lnTo>
                <a:lnTo>
                  <a:pt x="1237" y="177"/>
                </a:lnTo>
                <a:lnTo>
                  <a:pt x="1240" y="130"/>
                </a:lnTo>
                <a:lnTo>
                  <a:pt x="1242" y="119"/>
                </a:lnTo>
                <a:lnTo>
                  <a:pt x="1243" y="110"/>
                </a:lnTo>
                <a:lnTo>
                  <a:pt x="1247" y="101"/>
                </a:lnTo>
                <a:lnTo>
                  <a:pt x="1249" y="95"/>
                </a:lnTo>
                <a:lnTo>
                  <a:pt x="1253" y="86"/>
                </a:lnTo>
                <a:lnTo>
                  <a:pt x="1257" y="80"/>
                </a:lnTo>
                <a:lnTo>
                  <a:pt x="1261" y="77"/>
                </a:lnTo>
                <a:lnTo>
                  <a:pt x="1264" y="75"/>
                </a:lnTo>
                <a:lnTo>
                  <a:pt x="1267" y="74"/>
                </a:lnTo>
                <a:lnTo>
                  <a:pt x="1271" y="74"/>
                </a:lnTo>
                <a:lnTo>
                  <a:pt x="1276" y="74"/>
                </a:lnTo>
                <a:lnTo>
                  <a:pt x="1279" y="75"/>
                </a:lnTo>
                <a:lnTo>
                  <a:pt x="1282" y="77"/>
                </a:lnTo>
                <a:lnTo>
                  <a:pt x="1285" y="80"/>
                </a:lnTo>
                <a:lnTo>
                  <a:pt x="1287" y="83"/>
                </a:lnTo>
                <a:lnTo>
                  <a:pt x="1288" y="87"/>
                </a:lnTo>
                <a:lnTo>
                  <a:pt x="1289" y="91"/>
                </a:lnTo>
                <a:lnTo>
                  <a:pt x="1288" y="97"/>
                </a:lnTo>
                <a:lnTo>
                  <a:pt x="1279" y="167"/>
                </a:lnTo>
                <a:lnTo>
                  <a:pt x="1278" y="170"/>
                </a:lnTo>
                <a:lnTo>
                  <a:pt x="1276" y="173"/>
                </a:lnTo>
                <a:lnTo>
                  <a:pt x="1272" y="177"/>
                </a:lnTo>
                <a:lnTo>
                  <a:pt x="1269" y="180"/>
                </a:lnTo>
                <a:lnTo>
                  <a:pt x="1258" y="188"/>
                </a:lnTo>
                <a:lnTo>
                  <a:pt x="1243" y="195"/>
                </a:lnTo>
                <a:lnTo>
                  <a:pt x="1234" y="200"/>
                </a:lnTo>
                <a:lnTo>
                  <a:pt x="1199" y="218"/>
                </a:lnTo>
                <a:lnTo>
                  <a:pt x="1171" y="234"/>
                </a:lnTo>
                <a:lnTo>
                  <a:pt x="1148" y="248"/>
                </a:lnTo>
                <a:lnTo>
                  <a:pt x="1132" y="260"/>
                </a:lnTo>
                <a:lnTo>
                  <a:pt x="1126" y="266"/>
                </a:lnTo>
                <a:lnTo>
                  <a:pt x="1120" y="273"/>
                </a:lnTo>
                <a:lnTo>
                  <a:pt x="1116" y="279"/>
                </a:lnTo>
                <a:lnTo>
                  <a:pt x="1112" y="287"/>
                </a:lnTo>
                <a:lnTo>
                  <a:pt x="1108" y="293"/>
                </a:lnTo>
                <a:lnTo>
                  <a:pt x="1105" y="301"/>
                </a:lnTo>
                <a:lnTo>
                  <a:pt x="1103" y="308"/>
                </a:lnTo>
                <a:lnTo>
                  <a:pt x="1102" y="316"/>
                </a:lnTo>
                <a:lnTo>
                  <a:pt x="1090" y="411"/>
                </a:lnTo>
                <a:lnTo>
                  <a:pt x="1089" y="422"/>
                </a:lnTo>
                <a:lnTo>
                  <a:pt x="1089" y="432"/>
                </a:lnTo>
                <a:lnTo>
                  <a:pt x="1090" y="441"/>
                </a:lnTo>
                <a:lnTo>
                  <a:pt x="1093" y="451"/>
                </a:lnTo>
                <a:lnTo>
                  <a:pt x="1098" y="459"/>
                </a:lnTo>
                <a:lnTo>
                  <a:pt x="1104" y="466"/>
                </a:lnTo>
                <a:lnTo>
                  <a:pt x="1113" y="473"/>
                </a:lnTo>
                <a:lnTo>
                  <a:pt x="1121" y="477"/>
                </a:lnTo>
                <a:lnTo>
                  <a:pt x="1133" y="481"/>
                </a:lnTo>
                <a:lnTo>
                  <a:pt x="1145" y="483"/>
                </a:lnTo>
                <a:lnTo>
                  <a:pt x="1160" y="486"/>
                </a:lnTo>
                <a:lnTo>
                  <a:pt x="1176" y="486"/>
                </a:lnTo>
                <a:lnTo>
                  <a:pt x="1193" y="486"/>
                </a:lnTo>
                <a:lnTo>
                  <a:pt x="1208" y="485"/>
                </a:lnTo>
                <a:lnTo>
                  <a:pt x="1221" y="482"/>
                </a:lnTo>
                <a:lnTo>
                  <a:pt x="1230" y="479"/>
                </a:lnTo>
                <a:lnTo>
                  <a:pt x="1238" y="476"/>
                </a:lnTo>
                <a:lnTo>
                  <a:pt x="1244" y="472"/>
                </a:lnTo>
                <a:lnTo>
                  <a:pt x="1250" y="467"/>
                </a:lnTo>
                <a:lnTo>
                  <a:pt x="1254" y="462"/>
                </a:lnTo>
                <a:lnTo>
                  <a:pt x="1252" y="480"/>
                </a:lnTo>
                <a:lnTo>
                  <a:pt x="1356" y="480"/>
                </a:lnTo>
                <a:lnTo>
                  <a:pt x="1403" y="100"/>
                </a:lnTo>
                <a:lnTo>
                  <a:pt x="1405" y="87"/>
                </a:lnTo>
                <a:lnTo>
                  <a:pt x="1405" y="74"/>
                </a:lnTo>
                <a:lnTo>
                  <a:pt x="1403" y="62"/>
                </a:lnTo>
                <a:lnTo>
                  <a:pt x="1400" y="51"/>
                </a:lnTo>
                <a:lnTo>
                  <a:pt x="1398" y="45"/>
                </a:lnTo>
                <a:lnTo>
                  <a:pt x="1393" y="40"/>
                </a:lnTo>
                <a:lnTo>
                  <a:pt x="1390" y="34"/>
                </a:lnTo>
                <a:lnTo>
                  <a:pt x="1386" y="29"/>
                </a:lnTo>
                <a:lnTo>
                  <a:pt x="1380" y="24"/>
                </a:lnTo>
                <a:lnTo>
                  <a:pt x="1375" y="20"/>
                </a:lnTo>
                <a:lnTo>
                  <a:pt x="1369" y="16"/>
                </a:lnTo>
                <a:lnTo>
                  <a:pt x="1361" y="13"/>
                </a:lnTo>
                <a:lnTo>
                  <a:pt x="1355" y="9"/>
                </a:lnTo>
                <a:lnTo>
                  <a:pt x="1346" y="7"/>
                </a:lnTo>
                <a:lnTo>
                  <a:pt x="1337" y="5"/>
                </a:lnTo>
                <a:lnTo>
                  <a:pt x="1329" y="3"/>
                </a:lnTo>
                <a:lnTo>
                  <a:pt x="1308" y="1"/>
                </a:lnTo>
                <a:lnTo>
                  <a:pt x="1287" y="0"/>
                </a:lnTo>
                <a:close/>
                <a:moveTo>
                  <a:pt x="1240" y="277"/>
                </a:moveTo>
                <a:lnTo>
                  <a:pt x="1245" y="274"/>
                </a:lnTo>
                <a:lnTo>
                  <a:pt x="1252" y="272"/>
                </a:lnTo>
                <a:lnTo>
                  <a:pt x="1258" y="270"/>
                </a:lnTo>
                <a:lnTo>
                  <a:pt x="1266" y="269"/>
                </a:lnTo>
                <a:lnTo>
                  <a:pt x="1250" y="391"/>
                </a:lnTo>
                <a:lnTo>
                  <a:pt x="1248" y="399"/>
                </a:lnTo>
                <a:lnTo>
                  <a:pt x="1244" y="406"/>
                </a:lnTo>
                <a:lnTo>
                  <a:pt x="1242" y="408"/>
                </a:lnTo>
                <a:lnTo>
                  <a:pt x="1240" y="410"/>
                </a:lnTo>
                <a:lnTo>
                  <a:pt x="1237" y="411"/>
                </a:lnTo>
                <a:lnTo>
                  <a:pt x="1234" y="412"/>
                </a:lnTo>
                <a:lnTo>
                  <a:pt x="1227" y="413"/>
                </a:lnTo>
                <a:lnTo>
                  <a:pt x="1223" y="413"/>
                </a:lnTo>
                <a:lnTo>
                  <a:pt x="1218" y="412"/>
                </a:lnTo>
                <a:lnTo>
                  <a:pt x="1215" y="410"/>
                </a:lnTo>
                <a:lnTo>
                  <a:pt x="1213" y="408"/>
                </a:lnTo>
                <a:lnTo>
                  <a:pt x="1211" y="405"/>
                </a:lnTo>
                <a:lnTo>
                  <a:pt x="1210" y="400"/>
                </a:lnTo>
                <a:lnTo>
                  <a:pt x="1209" y="396"/>
                </a:lnTo>
                <a:lnTo>
                  <a:pt x="1210" y="391"/>
                </a:lnTo>
                <a:lnTo>
                  <a:pt x="1220" y="304"/>
                </a:lnTo>
                <a:lnTo>
                  <a:pt x="1223" y="296"/>
                </a:lnTo>
                <a:lnTo>
                  <a:pt x="1226" y="289"/>
                </a:lnTo>
                <a:lnTo>
                  <a:pt x="1233" y="283"/>
                </a:lnTo>
                <a:lnTo>
                  <a:pt x="1240" y="277"/>
                </a:lnTo>
                <a:close/>
                <a:moveTo>
                  <a:pt x="765" y="41"/>
                </a:moveTo>
                <a:lnTo>
                  <a:pt x="762" y="35"/>
                </a:lnTo>
                <a:lnTo>
                  <a:pt x="758" y="31"/>
                </a:lnTo>
                <a:lnTo>
                  <a:pt x="753" y="27"/>
                </a:lnTo>
                <a:lnTo>
                  <a:pt x="749" y="22"/>
                </a:lnTo>
                <a:lnTo>
                  <a:pt x="737" y="16"/>
                </a:lnTo>
                <a:lnTo>
                  <a:pt x="724" y="9"/>
                </a:lnTo>
                <a:lnTo>
                  <a:pt x="709" y="5"/>
                </a:lnTo>
                <a:lnTo>
                  <a:pt x="691" y="3"/>
                </a:lnTo>
                <a:lnTo>
                  <a:pt x="672" y="1"/>
                </a:lnTo>
                <a:lnTo>
                  <a:pt x="650" y="0"/>
                </a:lnTo>
                <a:lnTo>
                  <a:pt x="637" y="0"/>
                </a:lnTo>
                <a:lnTo>
                  <a:pt x="622" y="1"/>
                </a:lnTo>
                <a:lnTo>
                  <a:pt x="608" y="3"/>
                </a:lnTo>
                <a:lnTo>
                  <a:pt x="594" y="5"/>
                </a:lnTo>
                <a:lnTo>
                  <a:pt x="582" y="8"/>
                </a:lnTo>
                <a:lnTo>
                  <a:pt x="570" y="11"/>
                </a:lnTo>
                <a:lnTo>
                  <a:pt x="560" y="16"/>
                </a:lnTo>
                <a:lnTo>
                  <a:pt x="550" y="21"/>
                </a:lnTo>
                <a:lnTo>
                  <a:pt x="541" y="27"/>
                </a:lnTo>
                <a:lnTo>
                  <a:pt x="533" y="34"/>
                </a:lnTo>
                <a:lnTo>
                  <a:pt x="526" y="41"/>
                </a:lnTo>
                <a:lnTo>
                  <a:pt x="520" y="49"/>
                </a:lnTo>
                <a:lnTo>
                  <a:pt x="514" y="58"/>
                </a:lnTo>
                <a:lnTo>
                  <a:pt x="510" y="68"/>
                </a:lnTo>
                <a:lnTo>
                  <a:pt x="506" y="77"/>
                </a:lnTo>
                <a:lnTo>
                  <a:pt x="502" y="88"/>
                </a:lnTo>
                <a:lnTo>
                  <a:pt x="500" y="100"/>
                </a:lnTo>
                <a:lnTo>
                  <a:pt x="464" y="386"/>
                </a:lnTo>
                <a:lnTo>
                  <a:pt x="462" y="398"/>
                </a:lnTo>
                <a:lnTo>
                  <a:pt x="462" y="410"/>
                </a:lnTo>
                <a:lnTo>
                  <a:pt x="464" y="422"/>
                </a:lnTo>
                <a:lnTo>
                  <a:pt x="467" y="433"/>
                </a:lnTo>
                <a:lnTo>
                  <a:pt x="469" y="439"/>
                </a:lnTo>
                <a:lnTo>
                  <a:pt x="472" y="446"/>
                </a:lnTo>
                <a:lnTo>
                  <a:pt x="477" y="451"/>
                </a:lnTo>
                <a:lnTo>
                  <a:pt x="482" y="456"/>
                </a:lnTo>
                <a:lnTo>
                  <a:pt x="487" y="461"/>
                </a:lnTo>
                <a:lnTo>
                  <a:pt x="493" y="465"/>
                </a:lnTo>
                <a:lnTo>
                  <a:pt x="499" y="469"/>
                </a:lnTo>
                <a:lnTo>
                  <a:pt x="507" y="473"/>
                </a:lnTo>
                <a:lnTo>
                  <a:pt x="514" y="476"/>
                </a:lnTo>
                <a:lnTo>
                  <a:pt x="523" y="479"/>
                </a:lnTo>
                <a:lnTo>
                  <a:pt x="532" y="481"/>
                </a:lnTo>
                <a:lnTo>
                  <a:pt x="541" y="482"/>
                </a:lnTo>
                <a:lnTo>
                  <a:pt x="563" y="486"/>
                </a:lnTo>
                <a:lnTo>
                  <a:pt x="587" y="486"/>
                </a:lnTo>
                <a:lnTo>
                  <a:pt x="615" y="486"/>
                </a:lnTo>
                <a:lnTo>
                  <a:pt x="628" y="485"/>
                </a:lnTo>
                <a:lnTo>
                  <a:pt x="641" y="482"/>
                </a:lnTo>
                <a:lnTo>
                  <a:pt x="653" y="479"/>
                </a:lnTo>
                <a:lnTo>
                  <a:pt x="664" y="476"/>
                </a:lnTo>
                <a:lnTo>
                  <a:pt x="674" y="472"/>
                </a:lnTo>
                <a:lnTo>
                  <a:pt x="684" y="467"/>
                </a:lnTo>
                <a:lnTo>
                  <a:pt x="693" y="462"/>
                </a:lnTo>
                <a:lnTo>
                  <a:pt x="701" y="456"/>
                </a:lnTo>
                <a:lnTo>
                  <a:pt x="708" y="450"/>
                </a:lnTo>
                <a:lnTo>
                  <a:pt x="714" y="444"/>
                </a:lnTo>
                <a:lnTo>
                  <a:pt x="721" y="436"/>
                </a:lnTo>
                <a:lnTo>
                  <a:pt x="725" y="428"/>
                </a:lnTo>
                <a:lnTo>
                  <a:pt x="729" y="420"/>
                </a:lnTo>
                <a:lnTo>
                  <a:pt x="732" y="410"/>
                </a:lnTo>
                <a:lnTo>
                  <a:pt x="735" y="400"/>
                </a:lnTo>
                <a:lnTo>
                  <a:pt x="737" y="390"/>
                </a:lnTo>
                <a:lnTo>
                  <a:pt x="747" y="304"/>
                </a:lnTo>
                <a:lnTo>
                  <a:pt x="630" y="304"/>
                </a:lnTo>
                <a:lnTo>
                  <a:pt x="619" y="395"/>
                </a:lnTo>
                <a:lnTo>
                  <a:pt x="618" y="399"/>
                </a:lnTo>
                <a:lnTo>
                  <a:pt x="617" y="404"/>
                </a:lnTo>
                <a:lnTo>
                  <a:pt x="615" y="407"/>
                </a:lnTo>
                <a:lnTo>
                  <a:pt x="612" y="409"/>
                </a:lnTo>
                <a:lnTo>
                  <a:pt x="609" y="411"/>
                </a:lnTo>
                <a:lnTo>
                  <a:pt x="606" y="413"/>
                </a:lnTo>
                <a:lnTo>
                  <a:pt x="602" y="414"/>
                </a:lnTo>
                <a:lnTo>
                  <a:pt x="597" y="414"/>
                </a:lnTo>
                <a:lnTo>
                  <a:pt x="592" y="413"/>
                </a:lnTo>
                <a:lnTo>
                  <a:pt x="589" y="412"/>
                </a:lnTo>
                <a:lnTo>
                  <a:pt x="586" y="411"/>
                </a:lnTo>
                <a:lnTo>
                  <a:pt x="582" y="408"/>
                </a:lnTo>
                <a:lnTo>
                  <a:pt x="581" y="405"/>
                </a:lnTo>
                <a:lnTo>
                  <a:pt x="580" y="400"/>
                </a:lnTo>
                <a:lnTo>
                  <a:pt x="579" y="396"/>
                </a:lnTo>
                <a:lnTo>
                  <a:pt x="580" y="390"/>
                </a:lnTo>
                <a:lnTo>
                  <a:pt x="594" y="277"/>
                </a:lnTo>
                <a:lnTo>
                  <a:pt x="752" y="277"/>
                </a:lnTo>
                <a:lnTo>
                  <a:pt x="776" y="96"/>
                </a:lnTo>
                <a:lnTo>
                  <a:pt x="777" y="80"/>
                </a:lnTo>
                <a:lnTo>
                  <a:pt x="775" y="65"/>
                </a:lnTo>
                <a:lnTo>
                  <a:pt x="774" y="58"/>
                </a:lnTo>
                <a:lnTo>
                  <a:pt x="771" y="51"/>
                </a:lnTo>
                <a:lnTo>
                  <a:pt x="768" y="46"/>
                </a:lnTo>
                <a:lnTo>
                  <a:pt x="765" y="41"/>
                </a:lnTo>
                <a:close/>
                <a:moveTo>
                  <a:pt x="642" y="74"/>
                </a:moveTo>
                <a:lnTo>
                  <a:pt x="646" y="74"/>
                </a:lnTo>
                <a:lnTo>
                  <a:pt x="649" y="75"/>
                </a:lnTo>
                <a:lnTo>
                  <a:pt x="653" y="77"/>
                </a:lnTo>
                <a:lnTo>
                  <a:pt x="656" y="80"/>
                </a:lnTo>
                <a:lnTo>
                  <a:pt x="657" y="83"/>
                </a:lnTo>
                <a:lnTo>
                  <a:pt x="658" y="87"/>
                </a:lnTo>
                <a:lnTo>
                  <a:pt x="659" y="91"/>
                </a:lnTo>
                <a:lnTo>
                  <a:pt x="658" y="97"/>
                </a:lnTo>
                <a:lnTo>
                  <a:pt x="644" y="207"/>
                </a:lnTo>
                <a:lnTo>
                  <a:pt x="603" y="207"/>
                </a:lnTo>
                <a:lnTo>
                  <a:pt x="618" y="97"/>
                </a:lnTo>
                <a:lnTo>
                  <a:pt x="619" y="88"/>
                </a:lnTo>
                <a:lnTo>
                  <a:pt x="622" y="82"/>
                </a:lnTo>
                <a:lnTo>
                  <a:pt x="624" y="80"/>
                </a:lnTo>
                <a:lnTo>
                  <a:pt x="628" y="77"/>
                </a:lnTo>
                <a:lnTo>
                  <a:pt x="631" y="75"/>
                </a:lnTo>
                <a:lnTo>
                  <a:pt x="634" y="75"/>
                </a:lnTo>
                <a:lnTo>
                  <a:pt x="642" y="74"/>
                </a:lnTo>
                <a:close/>
                <a:moveTo>
                  <a:pt x="1067" y="19"/>
                </a:moveTo>
                <a:lnTo>
                  <a:pt x="1060" y="15"/>
                </a:lnTo>
                <a:lnTo>
                  <a:pt x="1051" y="11"/>
                </a:lnTo>
                <a:lnTo>
                  <a:pt x="1042" y="7"/>
                </a:lnTo>
                <a:lnTo>
                  <a:pt x="1034" y="5"/>
                </a:lnTo>
                <a:lnTo>
                  <a:pt x="1024" y="3"/>
                </a:lnTo>
                <a:lnTo>
                  <a:pt x="1015" y="1"/>
                </a:lnTo>
                <a:lnTo>
                  <a:pt x="1006" y="1"/>
                </a:lnTo>
                <a:lnTo>
                  <a:pt x="997" y="0"/>
                </a:lnTo>
                <a:lnTo>
                  <a:pt x="983" y="1"/>
                </a:lnTo>
                <a:lnTo>
                  <a:pt x="970" y="2"/>
                </a:lnTo>
                <a:lnTo>
                  <a:pt x="957" y="5"/>
                </a:lnTo>
                <a:lnTo>
                  <a:pt x="945" y="10"/>
                </a:lnTo>
                <a:lnTo>
                  <a:pt x="926" y="22"/>
                </a:lnTo>
                <a:lnTo>
                  <a:pt x="918" y="3"/>
                </a:lnTo>
                <a:lnTo>
                  <a:pt x="830" y="3"/>
                </a:lnTo>
                <a:lnTo>
                  <a:pt x="754" y="582"/>
                </a:lnTo>
                <a:lnTo>
                  <a:pt x="872" y="582"/>
                </a:lnTo>
                <a:lnTo>
                  <a:pt x="886" y="469"/>
                </a:lnTo>
                <a:lnTo>
                  <a:pt x="892" y="475"/>
                </a:lnTo>
                <a:lnTo>
                  <a:pt x="901" y="478"/>
                </a:lnTo>
                <a:lnTo>
                  <a:pt x="912" y="481"/>
                </a:lnTo>
                <a:lnTo>
                  <a:pt x="924" y="485"/>
                </a:lnTo>
                <a:lnTo>
                  <a:pt x="956" y="486"/>
                </a:lnTo>
                <a:lnTo>
                  <a:pt x="965" y="486"/>
                </a:lnTo>
                <a:lnTo>
                  <a:pt x="973" y="486"/>
                </a:lnTo>
                <a:lnTo>
                  <a:pt x="982" y="483"/>
                </a:lnTo>
                <a:lnTo>
                  <a:pt x="990" y="482"/>
                </a:lnTo>
                <a:lnTo>
                  <a:pt x="998" y="479"/>
                </a:lnTo>
                <a:lnTo>
                  <a:pt x="1005" y="477"/>
                </a:lnTo>
                <a:lnTo>
                  <a:pt x="1012" y="474"/>
                </a:lnTo>
                <a:lnTo>
                  <a:pt x="1019" y="469"/>
                </a:lnTo>
                <a:lnTo>
                  <a:pt x="1025" y="464"/>
                </a:lnTo>
                <a:lnTo>
                  <a:pt x="1031" y="459"/>
                </a:lnTo>
                <a:lnTo>
                  <a:pt x="1036" y="453"/>
                </a:lnTo>
                <a:lnTo>
                  <a:pt x="1040" y="448"/>
                </a:lnTo>
                <a:lnTo>
                  <a:pt x="1044" y="441"/>
                </a:lnTo>
                <a:lnTo>
                  <a:pt x="1046" y="435"/>
                </a:lnTo>
                <a:lnTo>
                  <a:pt x="1048" y="428"/>
                </a:lnTo>
                <a:lnTo>
                  <a:pt x="1049" y="421"/>
                </a:lnTo>
                <a:lnTo>
                  <a:pt x="1094" y="77"/>
                </a:lnTo>
                <a:lnTo>
                  <a:pt x="1094" y="70"/>
                </a:lnTo>
                <a:lnTo>
                  <a:pt x="1094" y="61"/>
                </a:lnTo>
                <a:lnTo>
                  <a:pt x="1093" y="54"/>
                </a:lnTo>
                <a:lnTo>
                  <a:pt x="1091" y="46"/>
                </a:lnTo>
                <a:lnTo>
                  <a:pt x="1087" y="38"/>
                </a:lnTo>
                <a:lnTo>
                  <a:pt x="1081" y="32"/>
                </a:lnTo>
                <a:lnTo>
                  <a:pt x="1075" y="26"/>
                </a:lnTo>
                <a:lnTo>
                  <a:pt x="1067" y="19"/>
                </a:lnTo>
                <a:close/>
                <a:moveTo>
                  <a:pt x="943" y="77"/>
                </a:moveTo>
                <a:lnTo>
                  <a:pt x="950" y="75"/>
                </a:lnTo>
                <a:lnTo>
                  <a:pt x="958" y="74"/>
                </a:lnTo>
                <a:lnTo>
                  <a:pt x="963" y="74"/>
                </a:lnTo>
                <a:lnTo>
                  <a:pt x="967" y="75"/>
                </a:lnTo>
                <a:lnTo>
                  <a:pt x="970" y="77"/>
                </a:lnTo>
                <a:lnTo>
                  <a:pt x="972" y="80"/>
                </a:lnTo>
                <a:lnTo>
                  <a:pt x="974" y="83"/>
                </a:lnTo>
                <a:lnTo>
                  <a:pt x="975" y="86"/>
                </a:lnTo>
                <a:lnTo>
                  <a:pt x="975" y="90"/>
                </a:lnTo>
                <a:lnTo>
                  <a:pt x="975" y="96"/>
                </a:lnTo>
                <a:lnTo>
                  <a:pt x="937" y="391"/>
                </a:lnTo>
                <a:lnTo>
                  <a:pt x="936" y="397"/>
                </a:lnTo>
                <a:lnTo>
                  <a:pt x="933" y="401"/>
                </a:lnTo>
                <a:lnTo>
                  <a:pt x="930" y="406"/>
                </a:lnTo>
                <a:lnTo>
                  <a:pt x="927" y="410"/>
                </a:lnTo>
                <a:lnTo>
                  <a:pt x="921" y="412"/>
                </a:lnTo>
                <a:lnTo>
                  <a:pt x="914" y="413"/>
                </a:lnTo>
                <a:lnTo>
                  <a:pt x="909" y="413"/>
                </a:lnTo>
                <a:lnTo>
                  <a:pt x="904" y="412"/>
                </a:lnTo>
                <a:lnTo>
                  <a:pt x="901" y="410"/>
                </a:lnTo>
                <a:lnTo>
                  <a:pt x="899" y="408"/>
                </a:lnTo>
                <a:lnTo>
                  <a:pt x="897" y="405"/>
                </a:lnTo>
                <a:lnTo>
                  <a:pt x="896" y="401"/>
                </a:lnTo>
                <a:lnTo>
                  <a:pt x="896" y="397"/>
                </a:lnTo>
                <a:lnTo>
                  <a:pt x="896" y="392"/>
                </a:lnTo>
                <a:lnTo>
                  <a:pt x="934" y="96"/>
                </a:lnTo>
                <a:lnTo>
                  <a:pt x="936" y="89"/>
                </a:lnTo>
                <a:lnTo>
                  <a:pt x="937" y="85"/>
                </a:lnTo>
                <a:lnTo>
                  <a:pt x="939" y="81"/>
                </a:lnTo>
                <a:lnTo>
                  <a:pt x="943" y="77"/>
                </a:lnTo>
                <a:close/>
              </a:path>
            </a:pathLst>
          </a:custGeom>
          <a:solidFill>
            <a:srgbClr val="ffffff"/>
          </a:solidFill>
          <a:ln w="0">
            <a:noFill/>
          </a:ln>
        </p:spPr>
        <p:style>
          <a:lnRef idx="0"/>
          <a:fillRef idx="0"/>
          <a:effectRef idx="0"/>
          <a:fontRef idx="minor"/>
        </p:style>
      </p:sp>
      <p:sp>
        <p:nvSpPr>
          <p:cNvPr id="1" name="CustomShape 2"/>
          <p:cNvSpPr/>
          <p:nvPr/>
        </p:nvSpPr>
        <p:spPr>
          <a:xfrm>
            <a:off x="-19080" y="6327000"/>
            <a:ext cx="3132720" cy="266760"/>
          </a:xfrm>
          <a:prstGeom prst="rect">
            <a:avLst/>
          </a:prstGeom>
          <a:solidFill>
            <a:srgbClr val="6087bf"/>
          </a:solidFill>
          <a:ln w="0">
            <a:noFill/>
          </a:ln>
        </p:spPr>
        <p:style>
          <a:lnRef idx="0"/>
          <a:fillRef idx="0"/>
          <a:effectRef idx="0"/>
          <a:fontRef idx="minor"/>
        </p:style>
      </p:sp>
      <p:sp>
        <p:nvSpPr>
          <p:cNvPr id="2" name="CustomShape 3"/>
          <p:cNvSpPr/>
          <p:nvPr/>
        </p:nvSpPr>
        <p:spPr>
          <a:xfrm>
            <a:off x="1828800" y="6327000"/>
            <a:ext cx="7314480" cy="266760"/>
          </a:xfrm>
          <a:prstGeom prst="rect">
            <a:avLst/>
          </a:prstGeom>
          <a:solidFill>
            <a:srgbClr val="00467e"/>
          </a:solidFill>
          <a:ln w="0">
            <a:noFill/>
          </a:ln>
        </p:spPr>
        <p:style>
          <a:lnRef idx="0"/>
          <a:fillRef idx="0"/>
          <a:effectRef idx="0"/>
          <a:fontRef idx="minor"/>
        </p:style>
      </p:sp>
      <p:sp>
        <p:nvSpPr>
          <p:cNvPr id="3" name="PlaceHolder 4"/>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Click to </a:t>
            </a:r>
            <a:r>
              <a:rPr b="0" lang="ru-RU" sz="4400" spc="-1" strike="noStrike">
                <a:latin typeface="Arial"/>
              </a:rPr>
              <a:t>edit the title </a:t>
            </a:r>
            <a:r>
              <a:rPr b="0" lang="ru-RU" sz="4400" spc="-1" strike="noStrike">
                <a:latin typeface="Arial"/>
              </a:rPr>
              <a:t>text format</a:t>
            </a:r>
            <a:endParaRPr b="0" lang="ru-RU" sz="4400" spc="-1" strike="noStrike">
              <a:latin typeface="Arial"/>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pic>
        <p:nvPicPr>
          <p:cNvPr id="5" name="Picture 2_0" descr="D:\Trainings\EPAM\RD\Javalogo.png"/>
          <p:cNvPicPr/>
          <p:nvPr/>
        </p:nvPicPr>
        <p:blipFill>
          <a:blip r:embed="rId2"/>
          <a:stretch/>
        </p:blipFill>
        <p:spPr>
          <a:xfrm>
            <a:off x="7661880" y="163800"/>
            <a:ext cx="1206720" cy="224676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19080" y="6327000"/>
            <a:ext cx="3132720" cy="266760"/>
          </a:xfrm>
          <a:prstGeom prst="rect">
            <a:avLst/>
          </a:prstGeom>
          <a:solidFill>
            <a:srgbClr val="6087bf"/>
          </a:solidFill>
          <a:ln w="0">
            <a:noFill/>
          </a:ln>
        </p:spPr>
        <p:style>
          <a:lnRef idx="0"/>
          <a:fillRef idx="0"/>
          <a:effectRef idx="0"/>
          <a:fontRef idx="minor"/>
        </p:style>
      </p:sp>
      <p:sp>
        <p:nvSpPr>
          <p:cNvPr id="43" name="CustomShape 2"/>
          <p:cNvSpPr/>
          <p:nvPr/>
        </p:nvSpPr>
        <p:spPr>
          <a:xfrm>
            <a:off x="1828800" y="6327000"/>
            <a:ext cx="7314480" cy="266760"/>
          </a:xfrm>
          <a:prstGeom prst="rect">
            <a:avLst/>
          </a:prstGeom>
          <a:solidFill>
            <a:srgbClr val="00467e"/>
          </a:solidFill>
          <a:ln w="0">
            <a:noFill/>
          </a:ln>
        </p:spPr>
        <p:style>
          <a:lnRef idx="0"/>
          <a:fillRef idx="0"/>
          <a:effectRef idx="0"/>
          <a:fontRef idx="minor"/>
        </p:style>
      </p:sp>
      <p:sp>
        <p:nvSpPr>
          <p:cNvPr id="44"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Click to edit the title text format</a:t>
            </a:r>
            <a:endParaRPr b="0" lang="ru-RU" sz="4400" spc="-1" strike="noStrike">
              <a:latin typeface="Arial"/>
            </a:endParaRPr>
          </a:p>
        </p:txBody>
      </p:sp>
      <p:sp>
        <p:nvSpPr>
          <p:cNvPr id="45"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CustomShape 1"/>
          <p:cNvSpPr/>
          <p:nvPr/>
        </p:nvSpPr>
        <p:spPr>
          <a:xfrm>
            <a:off x="-19080" y="6327000"/>
            <a:ext cx="3132720" cy="266760"/>
          </a:xfrm>
          <a:prstGeom prst="rect">
            <a:avLst/>
          </a:prstGeom>
          <a:solidFill>
            <a:srgbClr val="6087bf"/>
          </a:solidFill>
          <a:ln w="0">
            <a:noFill/>
          </a:ln>
        </p:spPr>
        <p:style>
          <a:lnRef idx="0"/>
          <a:fillRef idx="0"/>
          <a:effectRef idx="0"/>
          <a:fontRef idx="minor"/>
        </p:style>
      </p:sp>
      <p:sp>
        <p:nvSpPr>
          <p:cNvPr id="83" name="CustomShape 2"/>
          <p:cNvSpPr/>
          <p:nvPr/>
        </p:nvSpPr>
        <p:spPr>
          <a:xfrm>
            <a:off x="1828800" y="6327000"/>
            <a:ext cx="7314480" cy="266760"/>
          </a:xfrm>
          <a:prstGeom prst="rect">
            <a:avLst/>
          </a:prstGeom>
          <a:solidFill>
            <a:srgbClr val="00467e"/>
          </a:solidFill>
          <a:ln w="0">
            <a:noFill/>
          </a:ln>
        </p:spPr>
        <p:style>
          <a:lnRef idx="0"/>
          <a:fillRef idx="0"/>
          <a:effectRef idx="0"/>
          <a:fontRef idx="minor"/>
        </p:style>
      </p:sp>
      <p:sp>
        <p:nvSpPr>
          <p:cNvPr id="84"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Click to edit the title text format</a:t>
            </a:r>
            <a:endParaRPr b="0" lang="ru-RU" sz="4400" spc="-1" strike="noStrike">
              <a:latin typeface="Arial"/>
            </a:endParaRPr>
          </a:p>
        </p:txBody>
      </p:sp>
      <p:sp>
        <p:nvSpPr>
          <p:cNvPr id="85"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CustomShape 1"/>
          <p:cNvSpPr/>
          <p:nvPr/>
        </p:nvSpPr>
        <p:spPr>
          <a:xfrm>
            <a:off x="-19080" y="6327000"/>
            <a:ext cx="3132720" cy="266760"/>
          </a:xfrm>
          <a:prstGeom prst="rect">
            <a:avLst/>
          </a:prstGeom>
          <a:solidFill>
            <a:srgbClr val="6087bf"/>
          </a:solidFill>
          <a:ln w="0">
            <a:noFill/>
          </a:ln>
        </p:spPr>
        <p:style>
          <a:lnRef idx="0"/>
          <a:fillRef idx="0"/>
          <a:effectRef idx="0"/>
          <a:fontRef idx="minor"/>
        </p:style>
      </p:sp>
      <p:sp>
        <p:nvSpPr>
          <p:cNvPr id="123" name="CustomShape 2"/>
          <p:cNvSpPr/>
          <p:nvPr/>
        </p:nvSpPr>
        <p:spPr>
          <a:xfrm>
            <a:off x="1828800" y="6327000"/>
            <a:ext cx="7314480" cy="266760"/>
          </a:xfrm>
          <a:prstGeom prst="rect">
            <a:avLst/>
          </a:prstGeom>
          <a:solidFill>
            <a:srgbClr val="00467e"/>
          </a:solidFill>
          <a:ln w="0">
            <a:noFill/>
          </a:ln>
        </p:spPr>
        <p:style>
          <a:lnRef idx="0"/>
          <a:fillRef idx="0"/>
          <a:effectRef idx="0"/>
          <a:fontRef idx="minor"/>
        </p:style>
      </p:sp>
      <p:sp>
        <p:nvSpPr>
          <p:cNvPr id="124"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Click to edit the title text format</a:t>
            </a:r>
            <a:endParaRPr b="0" lang="ru-RU" sz="4400" spc="-1" strike="noStrike">
              <a:latin typeface="Arial"/>
            </a:endParaRPr>
          </a:p>
        </p:txBody>
      </p:sp>
      <p:sp>
        <p:nvSpPr>
          <p:cNvPr id="125"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3352680" y="5274360"/>
            <a:ext cx="6857280" cy="114228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0" lang="en-US" sz="2000" spc="-1" strike="noStrike">
                <a:solidFill>
                  <a:srgbClr val="376092"/>
                </a:solidFill>
                <a:latin typeface="Tahoma"/>
              </a:rPr>
              <a:t>multithreading</a:t>
            </a:r>
            <a:endParaRPr b="0" lang="ru-RU" sz="2000" spc="-1" strike="noStrike">
              <a:latin typeface="Arial"/>
            </a:endParaRPr>
          </a:p>
        </p:txBody>
      </p:sp>
      <p:sp>
        <p:nvSpPr>
          <p:cNvPr id="163" name="CustomShape 2"/>
          <p:cNvSpPr/>
          <p:nvPr/>
        </p:nvSpPr>
        <p:spPr>
          <a:xfrm>
            <a:off x="720000" y="4037760"/>
            <a:ext cx="6857280" cy="143748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ru-RU" sz="1800" spc="-1" strike="noStrike">
              <a:latin typeface="Arial"/>
            </a:endParaRPr>
          </a:p>
          <a:p>
            <a:pPr>
              <a:lnSpc>
                <a:spcPct val="100000"/>
              </a:lnSpc>
            </a:pPr>
            <a:r>
              <a:rPr b="1" lang="en-US" sz="3000" spc="-1" strike="noStrike" cap="all">
                <a:solidFill>
                  <a:srgbClr val="376092"/>
                </a:solidFill>
                <a:latin typeface="Tahoma"/>
                <a:ea typeface="Tahoma"/>
              </a:rPr>
              <a:t>Модуль 13</a:t>
            </a:r>
            <a:endParaRPr b="0" lang="ru-RU" sz="3000" spc="-1" strike="noStrike">
              <a:latin typeface="Arial"/>
            </a:endParaRPr>
          </a:p>
          <a:p>
            <a:pPr>
              <a:lnSpc>
                <a:spcPct val="100000"/>
              </a:lnSpc>
            </a:pPr>
            <a:r>
              <a:rPr b="1" lang="en-US" sz="3000" spc="-1" strike="noStrike" cap="all">
                <a:solidFill>
                  <a:srgbClr val="376092"/>
                </a:solidFill>
                <a:latin typeface="Tahoma"/>
                <a:ea typeface="Tahoma"/>
              </a:rPr>
              <a:t>Многопоточность</a:t>
            </a:r>
            <a:endParaRPr b="0" lang="ru-RU" sz="3000" spc="-1" strike="noStrike">
              <a:latin typeface="Arial"/>
            </a:endParaRPr>
          </a:p>
        </p:txBody>
      </p:sp>
      <p:sp>
        <p:nvSpPr>
          <p:cNvPr id="164" name="CustomShape 3"/>
          <p:cNvSpPr/>
          <p:nvPr/>
        </p:nvSpPr>
        <p:spPr>
          <a:xfrm>
            <a:off x="720000" y="3600000"/>
            <a:ext cx="4680000" cy="532800"/>
          </a:xfrm>
          <a:prstGeom prst="rect">
            <a:avLst/>
          </a:prstGeom>
          <a:solidFill>
            <a:srgbClr val="376092"/>
          </a:solidFill>
          <a:ln w="0">
            <a:noFill/>
          </a:ln>
        </p:spPr>
        <p:style>
          <a:lnRef idx="0"/>
          <a:fillRef idx="0"/>
          <a:effectRef idx="0"/>
          <a:fontRef idx="minor"/>
        </p:style>
        <p:txBody>
          <a:bodyPr lIns="90000" rIns="90000" tIns="45000" bIns="45000">
            <a:noAutofit/>
          </a:bodyPr>
          <a:p>
            <a:pPr>
              <a:lnSpc>
                <a:spcPct val="100000"/>
              </a:lnSpc>
              <a:spcBef>
                <a:spcPts val="601"/>
              </a:spcBef>
              <a:tabLst>
                <a:tab algn="l" pos="0"/>
              </a:tabLst>
            </a:pPr>
            <a:r>
              <a:rPr b="1" lang="en-US" sz="3000" spc="-1" strike="noStrike">
                <a:solidFill>
                  <a:srgbClr val="ffffff"/>
                </a:solidFill>
                <a:latin typeface="Tahoma"/>
                <a:ea typeface="Tahoma"/>
              </a:rPr>
              <a:t>Основы JAVA SE</a:t>
            </a:r>
            <a:endParaRPr b="0" lang="ru-RU" sz="3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Понятие многопоточности</a:t>
            </a:r>
            <a:endParaRPr b="0" lang="ru-RU" sz="1800" spc="-1" strike="noStrike">
              <a:latin typeface="Arial"/>
            </a:endParaRPr>
          </a:p>
        </p:txBody>
      </p:sp>
      <p:pic>
        <p:nvPicPr>
          <p:cNvPr id="181" name="Picture 10" descr="жизн цикл"/>
          <p:cNvPicPr/>
          <p:nvPr/>
        </p:nvPicPr>
        <p:blipFill>
          <a:blip r:embed="rId1"/>
          <a:stretch/>
        </p:blipFill>
        <p:spPr>
          <a:xfrm>
            <a:off x="1357200" y="1143000"/>
            <a:ext cx="6143040" cy="4879800"/>
          </a:xfrm>
          <a:prstGeom prst="rect">
            <a:avLst/>
          </a:prstGeom>
          <a:ln w="0">
            <a:noFill/>
          </a:ln>
        </p:spPr>
      </p:pic>
    </p:spTree>
  </p:cSld>
  <mc:AlternateContent>
    <mc:Choice Requires="p14">
      <p:transition spd="slow" p14:dur="2000"/>
    </mc:Choice>
    <mc:Fallback>
      <p:transition spd="slow"/>
    </mc:Fallback>
  </mc:AlternateContent>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a:t>
            </a:r>
            <a:r>
              <a:rPr b="1" lang="en-US" sz="1800" spc="-1" strike="noStrike">
                <a:solidFill>
                  <a:srgbClr val="376092"/>
                </a:solidFill>
                <a:latin typeface="Tahoma"/>
                <a:ea typeface="Tahoma"/>
              </a:rPr>
              <a:t>oncurrent</a:t>
            </a:r>
            <a:endParaRPr b="0" lang="ru-RU" sz="1800" spc="-1" strike="noStrike">
              <a:latin typeface="Arial"/>
            </a:endParaRPr>
          </a:p>
        </p:txBody>
      </p:sp>
      <p:sp>
        <p:nvSpPr>
          <p:cNvPr id="377"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85840" indent="-285120" algn="ctr">
              <a:lnSpc>
                <a:spcPct val="100000"/>
              </a:lnSpc>
              <a:spcBef>
                <a:spcPts val="360"/>
              </a:spcBef>
              <a:tabLst>
                <a:tab algn="l" pos="0"/>
              </a:tabLst>
            </a:pPr>
            <a:r>
              <a:rPr b="1" lang="ru-RU" sz="1800" spc="-1" strike="noStrike">
                <a:solidFill>
                  <a:srgbClr val="000000"/>
                </a:solidFill>
                <a:latin typeface="Arial"/>
              </a:rPr>
              <a:t>Атомарные операции. </a:t>
            </a:r>
            <a:r>
              <a:rPr b="1" lang="en-US" sz="1800" spc="-1" strike="noStrike">
                <a:solidFill>
                  <a:srgbClr val="000000"/>
                </a:solidFill>
                <a:latin typeface="Arial"/>
              </a:rPr>
              <a:t>Volatile</a:t>
            </a:r>
            <a:endParaRPr b="0" lang="ru-RU" sz="1800" spc="-1" strike="noStrike">
              <a:latin typeface="Arial"/>
            </a:endParaRPr>
          </a:p>
          <a:p>
            <a:pPr marL="285840" indent="-285120">
              <a:lnSpc>
                <a:spcPct val="100000"/>
              </a:lnSpc>
              <a:spcBef>
                <a:spcPts val="300"/>
              </a:spcBef>
              <a:tabLst>
                <a:tab algn="l" pos="0"/>
              </a:tabLst>
            </a:pPr>
            <a:endParaRPr b="0" lang="ru-RU" sz="1800" spc="-1" strike="noStrike">
              <a:latin typeface="Arial"/>
            </a:endParaRPr>
          </a:p>
          <a:p>
            <a:pPr marL="285840" indent="-285120" algn="just">
              <a:lnSpc>
                <a:spcPct val="100000"/>
              </a:lnSpc>
              <a:spcBef>
                <a:spcPts val="300"/>
              </a:spcBef>
              <a:tabLst>
                <a:tab algn="l" pos="0"/>
              </a:tabLst>
            </a:pPr>
            <a:r>
              <a:rPr b="0" lang="ru-RU" sz="1500" spc="-1" strike="noStrike">
                <a:solidFill>
                  <a:srgbClr val="000000"/>
                </a:solidFill>
                <a:latin typeface="Arial"/>
              </a:rPr>
              <a:t>Атомарные операции- это операции, которые не могут быть прерваны планировщиком потоков. Чтение и запись примитивных переменных кроме double и long являются атомарными. Даже если операция является атомарной, значение переменной может хранится в кэше ядра, и быть не видным другому потоку, поэтому для обеспечение видимости внутри приложения существует ключевое слово volatile. Но данное ключевое слово не обеспечивает атомарности операциям, не смотря на то что после записи, значение поле будет отображено сразу при всех операциях чтения.</a:t>
            </a:r>
            <a:r>
              <a:rPr b="0" lang="en-US" sz="1500" spc="-1" strike="noStrike">
                <a:solidFill>
                  <a:srgbClr val="000000"/>
                </a:solidFill>
                <a:latin typeface="Arial"/>
              </a:rPr>
              <a:t> </a:t>
            </a:r>
            <a:r>
              <a:rPr b="0" lang="ru-RU" sz="1500" spc="-1" strike="noStrike">
                <a:solidFill>
                  <a:srgbClr val="000000"/>
                </a:solidFill>
                <a:latin typeface="Arial"/>
              </a:rPr>
              <a:t>Так что приведенный код все еще содержит ошибку некорректного доступа.</a:t>
            </a:r>
            <a:endParaRPr b="0" lang="ru-RU" sz="1500" spc="-1" strike="noStrike">
              <a:latin typeface="Arial"/>
            </a:endParaRPr>
          </a:p>
        </p:txBody>
      </p:sp>
      <p:sp>
        <p:nvSpPr>
          <p:cNvPr id="378" name="CustomShape 3"/>
          <p:cNvSpPr/>
          <p:nvPr/>
        </p:nvSpPr>
        <p:spPr>
          <a:xfrm>
            <a:off x="2163240" y="3980160"/>
            <a:ext cx="4921560" cy="2008800"/>
          </a:xfrm>
          <a:prstGeom prst="rect">
            <a:avLst/>
          </a:prstGeom>
          <a:solidFill>
            <a:schemeClr val="bg1">
              <a:lumMod val="95000"/>
            </a:schemeClr>
          </a:solidFill>
          <a:ln w="9525">
            <a:noFill/>
          </a:ln>
        </p:spPr>
        <p:style>
          <a:lnRef idx="0"/>
          <a:fillRef idx="0"/>
          <a:effectRef idx="0"/>
          <a:fontRef idx="minor"/>
        </p:style>
        <p:txBody>
          <a:bodyPr wrap="none" lIns="90000" rIns="90000" tIns="45000" bIns="45000" anchor="ctr">
            <a:spAutoFit/>
          </a:bodyPr>
          <a:p>
            <a:pPr>
              <a:lnSpc>
                <a:spcPct val="100000"/>
              </a:lnSpc>
              <a:tabLst>
                <a:tab algn="l" pos="0"/>
              </a:tabLst>
            </a:pPr>
            <a:r>
              <a:rPr b="1" lang="en-US" sz="1400" spc="-1" strike="noStrike">
                <a:solidFill>
                  <a:srgbClr val="7f0055"/>
                </a:solidFill>
                <a:latin typeface="Consolas"/>
                <a:ea typeface="Calibri"/>
              </a:rPr>
              <a:t>public</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class</a:t>
            </a:r>
            <a:r>
              <a:rPr b="0" lang="en-US" sz="1400" spc="-1" strike="noStrike">
                <a:solidFill>
                  <a:srgbClr val="000000"/>
                </a:solidFill>
                <a:latin typeface="Consolas"/>
                <a:ea typeface="Calibri"/>
              </a:rPr>
              <a:t> MyThread </a:t>
            </a:r>
            <a:r>
              <a:rPr b="1" lang="en-US" sz="1400" spc="-1" strike="noStrike">
                <a:solidFill>
                  <a:srgbClr val="7f0055"/>
                </a:solidFill>
                <a:latin typeface="Consolas"/>
                <a:ea typeface="Calibri"/>
              </a:rPr>
              <a:t>implements</a:t>
            </a:r>
            <a:r>
              <a:rPr b="0" lang="en-US" sz="1400" spc="-1" strike="noStrike">
                <a:solidFill>
                  <a:srgbClr val="000000"/>
                </a:solidFill>
                <a:latin typeface="Consolas"/>
                <a:ea typeface="Calibri"/>
              </a:rPr>
              <a:t> Runnable {</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public</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static</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volatile</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int</a:t>
            </a:r>
            <a:r>
              <a:rPr b="0" lang="en-US" sz="1400" spc="-1" strike="noStrike">
                <a:solidFill>
                  <a:srgbClr val="000000"/>
                </a:solidFill>
                <a:latin typeface="Consolas"/>
                <a:ea typeface="Calibri"/>
              </a:rPr>
              <a:t> count;</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public</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void</a:t>
            </a:r>
            <a:r>
              <a:rPr b="0" lang="en-US" sz="1400" spc="-1" strike="noStrike">
                <a:solidFill>
                  <a:srgbClr val="000000"/>
                </a:solidFill>
                <a:latin typeface="Consolas"/>
                <a:ea typeface="Calibri"/>
              </a:rPr>
              <a:t> run() {</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for</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int</a:t>
            </a:r>
            <a:r>
              <a:rPr b="0" lang="en-US" sz="1400" spc="-1" strike="noStrike">
                <a:solidFill>
                  <a:srgbClr val="000000"/>
                </a:solidFill>
                <a:latin typeface="Consolas"/>
                <a:ea typeface="Calibri"/>
              </a:rPr>
              <a:t> i = 0; i &lt; 10000000; i++) {</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count++;</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System.out.println(count);</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a:t>
            </a:r>
            <a:r>
              <a:rPr b="1" lang="en-US" sz="1800" spc="-1" strike="noStrike">
                <a:solidFill>
                  <a:srgbClr val="376092"/>
                </a:solidFill>
                <a:latin typeface="Tahoma"/>
                <a:ea typeface="Tahoma"/>
              </a:rPr>
              <a:t>oncurrent. Example 13.18</a:t>
            </a:r>
            <a:endParaRPr b="0" lang="ru-RU" sz="1800" spc="-1" strike="noStrike">
              <a:latin typeface="Arial"/>
            </a:endParaRPr>
          </a:p>
        </p:txBody>
      </p:sp>
      <p:sp>
        <p:nvSpPr>
          <p:cNvPr id="380"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85840" indent="-285120" algn="ctr">
              <a:lnSpc>
                <a:spcPct val="100000"/>
              </a:lnSpc>
              <a:spcBef>
                <a:spcPts val="300"/>
              </a:spcBef>
              <a:tabLst>
                <a:tab algn="l" pos="0"/>
              </a:tabLst>
            </a:pPr>
            <a:r>
              <a:rPr b="1" lang="ru-RU" sz="1500" spc="-1" strike="noStrike">
                <a:solidFill>
                  <a:srgbClr val="000000"/>
                </a:solidFill>
                <a:latin typeface="Arial"/>
              </a:rPr>
              <a:t>Атомарные классы</a:t>
            </a:r>
            <a:endParaRPr b="0" lang="ru-RU" sz="1500" spc="-1" strike="noStrike">
              <a:latin typeface="Arial"/>
            </a:endParaRPr>
          </a:p>
          <a:p>
            <a:pPr marL="285840" indent="-285120">
              <a:lnSpc>
                <a:spcPct val="100000"/>
              </a:lnSpc>
              <a:spcBef>
                <a:spcPts val="300"/>
              </a:spcBef>
              <a:tabLst>
                <a:tab algn="l" pos="0"/>
              </a:tabLst>
            </a:pPr>
            <a:endParaRPr b="0" lang="ru-RU" sz="1500" spc="-1" strike="noStrike">
              <a:latin typeface="Arial"/>
            </a:endParaRPr>
          </a:p>
          <a:p>
            <a:pPr marL="285840" indent="-285120" algn="just">
              <a:lnSpc>
                <a:spcPct val="100000"/>
              </a:lnSpc>
              <a:spcBef>
                <a:spcPts val="300"/>
              </a:spcBef>
              <a:tabLst>
                <a:tab algn="l" pos="0"/>
              </a:tabLst>
            </a:pPr>
            <a:r>
              <a:rPr b="0" lang="ru-RU" sz="1500" spc="-1" strike="noStrike">
                <a:solidFill>
                  <a:srgbClr val="000000"/>
                </a:solidFill>
                <a:latin typeface="Arial"/>
              </a:rPr>
              <a:t>Попробуем разрешить конфликт с помощью атомарных классов: AtomicInteger, Atomic Long ,AtomicReference и т.д. Данный класс гарантирует атомарное выполнение операций.</a:t>
            </a:r>
            <a:endParaRPr b="0" lang="ru-RU" sz="1500" spc="-1" strike="noStrike">
              <a:latin typeface="Arial"/>
            </a:endParaRPr>
          </a:p>
          <a:p>
            <a:pPr marL="285840" indent="-285120">
              <a:lnSpc>
                <a:spcPct val="100000"/>
              </a:lnSpc>
              <a:spcBef>
                <a:spcPts val="300"/>
              </a:spcBef>
              <a:tabLst>
                <a:tab algn="l" pos="0"/>
              </a:tabLst>
            </a:pPr>
            <a:endParaRPr b="0" lang="ru-RU" sz="1500" spc="-1" strike="noStrike">
              <a:latin typeface="Arial"/>
            </a:endParaRPr>
          </a:p>
          <a:p>
            <a:pPr marL="285840" indent="-285120">
              <a:lnSpc>
                <a:spcPct val="100000"/>
              </a:lnSpc>
              <a:spcBef>
                <a:spcPts val="300"/>
              </a:spcBef>
              <a:tabLst>
                <a:tab algn="l" pos="0"/>
              </a:tabLst>
            </a:pPr>
            <a:endParaRPr b="0" lang="ru-RU" sz="1500" spc="-1" strike="noStrike">
              <a:latin typeface="Arial"/>
            </a:endParaRPr>
          </a:p>
        </p:txBody>
      </p:sp>
      <p:sp>
        <p:nvSpPr>
          <p:cNvPr id="381" name="CustomShape 3"/>
          <p:cNvSpPr/>
          <p:nvPr/>
        </p:nvSpPr>
        <p:spPr>
          <a:xfrm>
            <a:off x="1315800" y="2729880"/>
            <a:ext cx="6711840" cy="2861280"/>
          </a:xfrm>
          <a:prstGeom prst="rect">
            <a:avLst/>
          </a:prstGeom>
          <a:solidFill>
            <a:schemeClr val="bg1">
              <a:lumMod val="95000"/>
            </a:schemeClr>
          </a:solidFill>
          <a:ln w="9525">
            <a:noFill/>
          </a:ln>
        </p:spPr>
        <p:style>
          <a:lnRef idx="0"/>
          <a:fillRef idx="0"/>
          <a:effectRef idx="0"/>
          <a:fontRef idx="minor"/>
        </p:style>
        <p:txBody>
          <a:bodyPr wrap="none" lIns="90000" rIns="90000" tIns="45000" bIns="45000" anchor="ctr">
            <a:spAutoFit/>
          </a:bodyPr>
          <a:p>
            <a:pPr>
              <a:lnSpc>
                <a:spcPct val="100000"/>
              </a:lnSpc>
              <a:tabLst>
                <a:tab algn="l" pos="0"/>
              </a:tabLst>
            </a:pPr>
            <a:r>
              <a:rPr b="1" lang="en-US" sz="1400" spc="-1" strike="noStrike">
                <a:solidFill>
                  <a:srgbClr val="7f0055"/>
                </a:solidFill>
                <a:latin typeface="Consolas"/>
                <a:ea typeface="Calibri"/>
              </a:rPr>
              <a:t>package</a:t>
            </a:r>
            <a:r>
              <a:rPr b="0" lang="en-US" sz="1400" spc="-1" strike="noStrike">
                <a:solidFill>
                  <a:srgbClr val="000000"/>
                </a:solidFill>
                <a:latin typeface="Consolas"/>
                <a:ea typeface="Calibri"/>
              </a:rPr>
              <a:t> atomic;</a:t>
            </a:r>
            <a:endParaRPr b="0" lang="ru-RU" sz="1400" spc="-1" strike="noStrike">
              <a:latin typeface="Arial"/>
            </a:endParaRPr>
          </a:p>
          <a:p>
            <a:pPr>
              <a:lnSpc>
                <a:spcPct val="100000"/>
              </a:lnSpc>
              <a:tabLst>
                <a:tab algn="l" pos="0"/>
              </a:tabLst>
            </a:pPr>
            <a:r>
              <a:rPr b="1" lang="en-US" sz="1400" spc="-1" strike="noStrike">
                <a:solidFill>
                  <a:srgbClr val="7f0055"/>
                </a:solidFill>
                <a:latin typeface="Consolas"/>
                <a:ea typeface="Calibri"/>
              </a:rPr>
              <a:t>import</a:t>
            </a:r>
            <a:r>
              <a:rPr b="0" lang="en-US" sz="1400" spc="-1" strike="noStrike">
                <a:solidFill>
                  <a:srgbClr val="000000"/>
                </a:solidFill>
                <a:latin typeface="Consolas"/>
                <a:ea typeface="Calibri"/>
              </a:rPr>
              <a:t> java.util.concurrent.atomic.AtomicInteger;</a:t>
            </a:r>
            <a:endParaRPr b="0" lang="ru-RU" sz="1400" spc="-1" strike="noStrike">
              <a:latin typeface="Arial"/>
            </a:endParaRPr>
          </a:p>
          <a:p>
            <a:pPr>
              <a:lnSpc>
                <a:spcPct val="100000"/>
              </a:lnSpc>
              <a:tabLst>
                <a:tab algn="l" pos="0"/>
              </a:tabLst>
            </a:pPr>
            <a:r>
              <a:rPr b="1" lang="en-US" sz="1400" spc="-1" strike="noStrike">
                <a:solidFill>
                  <a:srgbClr val="7f0055"/>
                </a:solidFill>
                <a:latin typeface="Consolas"/>
                <a:ea typeface="Calibri"/>
              </a:rPr>
              <a:t>public</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class</a:t>
            </a:r>
            <a:r>
              <a:rPr b="0" lang="en-US" sz="1400" spc="-1" strike="noStrike">
                <a:solidFill>
                  <a:srgbClr val="000000"/>
                </a:solidFill>
                <a:latin typeface="Consolas"/>
                <a:ea typeface="Calibri"/>
              </a:rPr>
              <a:t> MyThread </a:t>
            </a:r>
            <a:r>
              <a:rPr b="1" lang="en-US" sz="1400" spc="-1" strike="noStrike">
                <a:solidFill>
                  <a:srgbClr val="7f0055"/>
                </a:solidFill>
                <a:latin typeface="Consolas"/>
                <a:ea typeface="Calibri"/>
              </a:rPr>
              <a:t>implements</a:t>
            </a:r>
            <a:r>
              <a:rPr b="0" lang="en-US" sz="1400" spc="-1" strike="noStrike">
                <a:solidFill>
                  <a:srgbClr val="000000"/>
                </a:solidFill>
                <a:latin typeface="Consolas"/>
                <a:ea typeface="Calibri"/>
              </a:rPr>
              <a:t> Runnable {</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public</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static</a:t>
            </a:r>
            <a:r>
              <a:rPr b="0" lang="en-US" sz="1400" spc="-1" strike="noStrike">
                <a:solidFill>
                  <a:srgbClr val="000000"/>
                </a:solidFill>
                <a:latin typeface="Consolas"/>
                <a:ea typeface="Calibri"/>
              </a:rPr>
              <a:t> AtomicInteger </a:t>
            </a:r>
            <a:r>
              <a:rPr b="0" i="1" lang="en-US" sz="1400" spc="-1" strike="noStrike">
                <a:solidFill>
                  <a:srgbClr val="0000c0"/>
                </a:solidFill>
                <a:latin typeface="Consolas"/>
                <a:ea typeface="Calibri"/>
              </a:rPr>
              <a:t>count</a:t>
            </a:r>
            <a:r>
              <a:rPr b="0" lang="en-US" sz="1400" spc="-1" strike="noStrike">
                <a:solidFill>
                  <a:srgbClr val="000000"/>
                </a:solidFill>
                <a:latin typeface="Consolas"/>
                <a:ea typeface="Calibri"/>
              </a:rPr>
              <a:t> = </a:t>
            </a:r>
            <a:r>
              <a:rPr b="1" lang="en-US" sz="1400" spc="-1" strike="noStrike">
                <a:solidFill>
                  <a:srgbClr val="7f0055"/>
                </a:solidFill>
                <a:latin typeface="Consolas"/>
                <a:ea typeface="Calibri"/>
              </a:rPr>
              <a:t>new</a:t>
            </a:r>
            <a:r>
              <a:rPr b="0" lang="en-US" sz="1400" spc="-1" strike="noStrike">
                <a:solidFill>
                  <a:srgbClr val="000000"/>
                </a:solidFill>
                <a:latin typeface="Consolas"/>
                <a:ea typeface="Calibri"/>
              </a:rPr>
              <a:t> AtomicInteger(0);</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public</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void</a:t>
            </a:r>
            <a:r>
              <a:rPr b="0" lang="en-US" sz="1400" spc="-1" strike="noStrike">
                <a:solidFill>
                  <a:srgbClr val="000000"/>
                </a:solidFill>
                <a:latin typeface="Consolas"/>
                <a:ea typeface="Calibri"/>
              </a:rPr>
              <a:t> run() {</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for</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int</a:t>
            </a:r>
            <a:r>
              <a:rPr b="0" lang="en-US" sz="1400" spc="-1" strike="noStrike">
                <a:solidFill>
                  <a:srgbClr val="000000"/>
                </a:solidFill>
                <a:latin typeface="Consolas"/>
                <a:ea typeface="Calibri"/>
              </a:rPr>
              <a:t> i = 0; i &lt; 10000000; i++) {</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3f7f5f"/>
                </a:solidFill>
                <a:latin typeface="Consolas"/>
                <a:ea typeface="Calibri"/>
              </a:rPr>
              <a:t>// count.incrementAndGet();</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3f7f5f"/>
                </a:solidFill>
                <a:latin typeface="Consolas"/>
                <a:ea typeface="Calibri"/>
              </a:rPr>
              <a:t>// count.addAndGet(1);</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i="1" lang="en-US" sz="1400" spc="-1" strike="noStrike">
                <a:solidFill>
                  <a:srgbClr val="0000c0"/>
                </a:solidFill>
                <a:latin typeface="Consolas"/>
                <a:ea typeface="Calibri"/>
              </a:rPr>
              <a:t>count</a:t>
            </a:r>
            <a:r>
              <a:rPr b="0" lang="en-US" sz="1400" spc="-1" strike="noStrike">
                <a:solidFill>
                  <a:srgbClr val="000000"/>
                </a:solidFill>
                <a:latin typeface="Consolas"/>
                <a:ea typeface="Calibri"/>
              </a:rPr>
              <a:t>.getAndAdd(1);</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System.</a:t>
            </a:r>
            <a:r>
              <a:rPr b="0" i="1" lang="en-US" sz="1400" spc="-1" strike="noStrike">
                <a:solidFill>
                  <a:srgbClr val="0000c0"/>
                </a:solidFill>
                <a:latin typeface="Consolas"/>
                <a:ea typeface="Calibri"/>
              </a:rPr>
              <a:t>out</a:t>
            </a:r>
            <a:r>
              <a:rPr b="0" lang="en-US" sz="1400" spc="-1" strike="noStrike">
                <a:solidFill>
                  <a:srgbClr val="000000"/>
                </a:solidFill>
                <a:latin typeface="Consolas"/>
                <a:ea typeface="Calibri"/>
              </a:rPr>
              <a:t>.println(</a:t>
            </a:r>
            <a:r>
              <a:rPr b="0" i="1" lang="en-US" sz="1400" spc="-1" strike="noStrike">
                <a:solidFill>
                  <a:srgbClr val="0000c0"/>
                </a:solidFill>
                <a:latin typeface="Consolas"/>
                <a:ea typeface="Calibri"/>
              </a:rPr>
              <a:t>count</a:t>
            </a:r>
            <a:r>
              <a:rPr b="0" lang="en-US" sz="1400" spc="-1" strike="noStrike">
                <a:solidFill>
                  <a:srgbClr val="000000"/>
                </a:solidFill>
                <a:latin typeface="Consolas"/>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a:t>
            </a:r>
            <a:r>
              <a:rPr b="1" lang="en-US" sz="1800" spc="-1" strike="noStrike">
                <a:solidFill>
                  <a:srgbClr val="376092"/>
                </a:solidFill>
                <a:latin typeface="Tahoma"/>
                <a:ea typeface="Tahoma"/>
              </a:rPr>
              <a:t>oncurrent. Example 13.19</a:t>
            </a:r>
            <a:endParaRPr b="0" lang="ru-RU" sz="1800" spc="-1" strike="noStrike">
              <a:latin typeface="Arial"/>
            </a:endParaRPr>
          </a:p>
        </p:txBody>
      </p:sp>
      <p:sp>
        <p:nvSpPr>
          <p:cNvPr id="383"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85840" indent="-285120" algn="ctr">
              <a:lnSpc>
                <a:spcPct val="100000"/>
              </a:lnSpc>
              <a:spcBef>
                <a:spcPts val="360"/>
              </a:spcBef>
              <a:tabLst>
                <a:tab algn="l" pos="0"/>
              </a:tabLst>
            </a:pPr>
            <a:r>
              <a:rPr b="1" lang="ru-RU" sz="1800" spc="-1" strike="noStrike">
                <a:solidFill>
                  <a:srgbClr val="000000"/>
                </a:solidFill>
                <a:latin typeface="Arial"/>
              </a:rPr>
              <a:t>Синхронизованные коллекции</a:t>
            </a:r>
            <a:endParaRPr b="0" lang="ru-RU" sz="1800" spc="-1" strike="noStrike">
              <a:latin typeface="Arial"/>
            </a:endParaRPr>
          </a:p>
          <a:p>
            <a:pPr marL="285840" indent="-285120">
              <a:lnSpc>
                <a:spcPct val="100000"/>
              </a:lnSpc>
              <a:spcBef>
                <a:spcPts val="300"/>
              </a:spcBef>
              <a:tabLst>
                <a:tab algn="l" pos="0"/>
              </a:tabLst>
            </a:pPr>
            <a:endParaRPr b="0" lang="ru-RU" sz="1800" spc="-1" strike="noStrike">
              <a:latin typeface="Arial"/>
            </a:endParaRPr>
          </a:p>
          <a:p>
            <a:pPr marL="285840" indent="-285120">
              <a:lnSpc>
                <a:spcPct val="100000"/>
              </a:lnSpc>
              <a:spcBef>
                <a:spcPts val="300"/>
              </a:spcBef>
              <a:tabLst>
                <a:tab algn="l" pos="0"/>
              </a:tabLst>
            </a:pPr>
            <a:endParaRPr b="0" lang="ru-RU" sz="1800" spc="-1" strike="noStrike">
              <a:latin typeface="Arial"/>
            </a:endParaRPr>
          </a:p>
        </p:txBody>
      </p:sp>
      <p:sp>
        <p:nvSpPr>
          <p:cNvPr id="384" name="CustomShape 3"/>
          <p:cNvSpPr/>
          <p:nvPr/>
        </p:nvSpPr>
        <p:spPr>
          <a:xfrm>
            <a:off x="928800" y="1739160"/>
            <a:ext cx="7286040" cy="428868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US" sz="1200" spc="-1" strike="noStrike">
                <a:solidFill>
                  <a:srgbClr val="7f0055"/>
                </a:solidFill>
                <a:latin typeface="Consolas"/>
                <a:ea typeface="Calibri"/>
              </a:rPr>
              <a:t>package</a:t>
            </a:r>
            <a:r>
              <a:rPr b="0" lang="en-US" sz="1200" spc="-1" strike="noStrike">
                <a:solidFill>
                  <a:srgbClr val="000000"/>
                </a:solidFill>
                <a:latin typeface="Consolas"/>
                <a:ea typeface="Calibri"/>
              </a:rPr>
              <a:t> ru.dvfu.mrcpk.java03.example07.concurrent1;</a:t>
            </a:r>
            <a:endParaRPr b="0" lang="ru-RU" sz="1200" spc="-1" strike="noStrike">
              <a:latin typeface="Arial"/>
            </a:endParaRPr>
          </a:p>
          <a:p>
            <a:pPr>
              <a:lnSpc>
                <a:spcPct val="100000"/>
              </a:lnSpc>
              <a:tabLst>
                <a:tab algn="l" pos="0"/>
              </a:tabLst>
            </a:pPr>
            <a:r>
              <a:rPr b="1" lang="en-US" sz="1200" spc="-1" strike="noStrike">
                <a:solidFill>
                  <a:srgbClr val="7f0055"/>
                </a:solidFill>
                <a:latin typeface="Consolas"/>
                <a:ea typeface="Calibri"/>
              </a:rPr>
              <a:t>import</a:t>
            </a:r>
            <a:r>
              <a:rPr b="0" lang="en-US" sz="1200" spc="-1" strike="noStrike">
                <a:solidFill>
                  <a:srgbClr val="000000"/>
                </a:solidFill>
                <a:latin typeface="Consolas"/>
                <a:ea typeface="Calibri"/>
              </a:rPr>
              <a:t> java.util.Random;</a:t>
            </a:r>
            <a:endParaRPr b="0" lang="ru-RU" sz="1200" spc="-1" strike="noStrike">
              <a:latin typeface="Arial"/>
            </a:endParaRPr>
          </a:p>
          <a:p>
            <a:pPr>
              <a:lnSpc>
                <a:spcPct val="100000"/>
              </a:lnSpc>
              <a:tabLst>
                <a:tab algn="l" pos="0"/>
              </a:tabLst>
            </a:pPr>
            <a:r>
              <a:rPr b="1" lang="en-US" sz="1200" spc="-1" strike="noStrike">
                <a:solidFill>
                  <a:srgbClr val="7f0055"/>
                </a:solidFill>
                <a:latin typeface="Consolas"/>
                <a:ea typeface="Calibri"/>
              </a:rPr>
              <a:t>import</a:t>
            </a:r>
            <a:r>
              <a:rPr b="0" lang="en-US" sz="1200" spc="-1" strike="noStrike">
                <a:solidFill>
                  <a:srgbClr val="000000"/>
                </a:solidFill>
                <a:latin typeface="Consolas"/>
                <a:ea typeface="Calibri"/>
              </a:rPr>
              <a:t> java.util.concurrent.PriorityBlockingQueue;</a:t>
            </a:r>
            <a:endParaRPr b="0" lang="ru-RU" sz="1200" spc="-1" strike="noStrike">
              <a:latin typeface="Arial"/>
            </a:endParaRPr>
          </a:p>
          <a:p>
            <a:pPr>
              <a:lnSpc>
                <a:spcPct val="100000"/>
              </a:lnSpc>
              <a:tabLst>
                <a:tab algn="l" pos="0"/>
              </a:tabLst>
            </a:pPr>
            <a:r>
              <a:rPr b="1" lang="en-US" sz="1200" spc="-1" strike="noStrike">
                <a:solidFill>
                  <a:srgbClr val="7f0055"/>
                </a:solidFill>
                <a:latin typeface="Consolas"/>
                <a:ea typeface="Calibri"/>
              </a:rPr>
              <a:t>class</a:t>
            </a:r>
            <a:r>
              <a:rPr b="0" lang="en-US" sz="1200" spc="-1" strike="noStrike">
                <a:solidFill>
                  <a:srgbClr val="000000"/>
                </a:solidFill>
                <a:latin typeface="Consolas"/>
                <a:ea typeface="Calibri"/>
              </a:rPr>
              <a:t> Task </a:t>
            </a:r>
            <a:r>
              <a:rPr b="1" lang="en-US" sz="1200" spc="-1" strike="noStrike">
                <a:solidFill>
                  <a:srgbClr val="7f0055"/>
                </a:solidFill>
                <a:latin typeface="Consolas"/>
                <a:ea typeface="Calibri"/>
              </a:rPr>
              <a:t>implements</a:t>
            </a:r>
            <a:r>
              <a:rPr b="0" lang="en-US" sz="1200" spc="-1" strike="noStrike">
                <a:solidFill>
                  <a:srgbClr val="000000"/>
                </a:solidFill>
                <a:latin typeface="Consolas"/>
                <a:ea typeface="Calibri"/>
              </a:rPr>
              <a:t> Comparable&lt;Task&gt;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private</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int</a:t>
            </a:r>
            <a:r>
              <a:rPr b="0" lang="en-US" sz="1200" spc="-1" strike="noStrike">
                <a:solidFill>
                  <a:srgbClr val="000000"/>
                </a:solidFill>
                <a:latin typeface="Consolas"/>
                <a:ea typeface="Calibri"/>
              </a:rPr>
              <a:t> </a:t>
            </a:r>
            <a:r>
              <a:rPr b="0" lang="en-US" sz="1200" spc="-1" strike="noStrike">
                <a:solidFill>
                  <a:srgbClr val="0000c0"/>
                </a:solidFill>
                <a:latin typeface="Consolas"/>
                <a:ea typeface="Calibri"/>
              </a:rPr>
              <a:t>taskNumer</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Task(</a:t>
            </a:r>
            <a:r>
              <a:rPr b="1" lang="en-US" sz="1200" spc="-1" strike="noStrike">
                <a:solidFill>
                  <a:srgbClr val="7f0055"/>
                </a:solidFill>
                <a:latin typeface="Consolas"/>
                <a:ea typeface="Calibri"/>
              </a:rPr>
              <a:t>int</a:t>
            </a:r>
            <a:r>
              <a:rPr b="0" lang="en-US" sz="1200" spc="-1" strike="noStrike">
                <a:solidFill>
                  <a:srgbClr val="000000"/>
                </a:solidFill>
                <a:latin typeface="Consolas"/>
                <a:ea typeface="Calibri"/>
              </a:rPr>
              <a:t> num)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c0"/>
                </a:solidFill>
                <a:latin typeface="Consolas"/>
                <a:ea typeface="Calibri"/>
              </a:rPr>
              <a:t>taskNumer</a:t>
            </a:r>
            <a:r>
              <a:rPr b="0" lang="en-US" sz="1200" spc="-1" strike="noStrike">
                <a:solidFill>
                  <a:srgbClr val="000000"/>
                </a:solidFill>
                <a:latin typeface="Consolas"/>
                <a:ea typeface="Calibri"/>
              </a:rPr>
              <a:t> = num;</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int</a:t>
            </a:r>
            <a:r>
              <a:rPr b="0" lang="en-US" sz="1200" spc="-1" strike="noStrike">
                <a:solidFill>
                  <a:srgbClr val="000000"/>
                </a:solidFill>
                <a:latin typeface="Consolas"/>
                <a:ea typeface="Calibri"/>
              </a:rPr>
              <a:t> getTaskNumer()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return</a:t>
            </a:r>
            <a:r>
              <a:rPr b="0" lang="en-US" sz="1200" spc="-1" strike="noStrike">
                <a:solidFill>
                  <a:srgbClr val="000000"/>
                </a:solidFill>
                <a:latin typeface="Consolas"/>
                <a:ea typeface="Calibri"/>
              </a:rPr>
              <a:t> </a:t>
            </a:r>
            <a:r>
              <a:rPr b="0" lang="en-US" sz="1200" spc="-1" strike="noStrike">
                <a:solidFill>
                  <a:srgbClr val="0000c0"/>
                </a:solidFill>
                <a:latin typeface="Consolas"/>
                <a:ea typeface="Calibri"/>
              </a:rPr>
              <a:t>taskNumer</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setTaskNumer(</a:t>
            </a:r>
            <a:r>
              <a:rPr b="1" lang="en-US" sz="1200" spc="-1" strike="noStrike">
                <a:solidFill>
                  <a:srgbClr val="7f0055"/>
                </a:solidFill>
                <a:latin typeface="Consolas"/>
                <a:ea typeface="Calibri"/>
              </a:rPr>
              <a:t>int</a:t>
            </a:r>
            <a:r>
              <a:rPr b="0" lang="en-US" sz="1200" spc="-1" strike="noStrike">
                <a:solidFill>
                  <a:srgbClr val="000000"/>
                </a:solidFill>
                <a:latin typeface="Consolas"/>
                <a:ea typeface="Calibri"/>
              </a:rPr>
              <a:t> taskNumer)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this</a:t>
            </a:r>
            <a:r>
              <a:rPr b="0" lang="en-US" sz="1200" spc="-1" strike="noStrike">
                <a:solidFill>
                  <a:srgbClr val="000000"/>
                </a:solidFill>
                <a:latin typeface="Consolas"/>
                <a:ea typeface="Calibri"/>
              </a:rPr>
              <a:t>.</a:t>
            </a:r>
            <a:r>
              <a:rPr b="0" lang="en-US" sz="1200" spc="-1" strike="noStrike">
                <a:solidFill>
                  <a:srgbClr val="0000c0"/>
                </a:solidFill>
                <a:latin typeface="Consolas"/>
                <a:ea typeface="Calibri"/>
              </a:rPr>
              <a:t>taskNumer</a:t>
            </a:r>
            <a:r>
              <a:rPr b="0" lang="en-US" sz="1200" spc="-1" strike="noStrike">
                <a:solidFill>
                  <a:srgbClr val="000000"/>
                </a:solidFill>
                <a:latin typeface="Consolas"/>
                <a:ea typeface="Calibri"/>
              </a:rPr>
              <a:t> = taskNumer;</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646464"/>
                </a:solidFill>
                <a:latin typeface="Consolas"/>
                <a:ea typeface="Calibri"/>
              </a:rPr>
              <a:t>@Override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int</a:t>
            </a:r>
            <a:r>
              <a:rPr b="0" lang="en-US" sz="1200" spc="-1" strike="noStrike">
                <a:solidFill>
                  <a:srgbClr val="000000"/>
                </a:solidFill>
                <a:latin typeface="Consolas"/>
                <a:ea typeface="Calibri"/>
              </a:rPr>
              <a:t> compareTo(Task o)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Random rand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Random();</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int</a:t>
            </a:r>
            <a:r>
              <a:rPr b="0" lang="en-US" sz="1200" spc="-1" strike="noStrike">
                <a:solidFill>
                  <a:srgbClr val="000000"/>
                </a:solidFill>
                <a:latin typeface="Consolas"/>
                <a:ea typeface="Calibri"/>
              </a:rPr>
              <a:t> comp = rand.nextInt(2000);</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if</a:t>
            </a:r>
            <a:r>
              <a:rPr b="0" lang="en-US" sz="1200" spc="-1" strike="noStrike">
                <a:solidFill>
                  <a:srgbClr val="000000"/>
                </a:solidFill>
                <a:latin typeface="Consolas"/>
                <a:ea typeface="Calibri"/>
              </a:rPr>
              <a:t> (comp % 2 == 0) </a:t>
            </a:r>
            <a:r>
              <a:rPr b="1" lang="en-US" sz="1200" spc="-1" strike="noStrike">
                <a:solidFill>
                  <a:srgbClr val="7f0055"/>
                </a:solidFill>
                <a:latin typeface="Consolas"/>
                <a:ea typeface="Calibri"/>
              </a:rPr>
              <a:t>return</a:t>
            </a:r>
            <a:r>
              <a:rPr b="0" lang="en-US" sz="1200" spc="-1" strike="noStrike">
                <a:solidFill>
                  <a:srgbClr val="000000"/>
                </a:solidFill>
                <a:latin typeface="Consolas"/>
                <a:ea typeface="Calibri"/>
              </a:rPr>
              <a:t> 1;</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if</a:t>
            </a:r>
            <a:r>
              <a:rPr b="0" lang="en-US" sz="1200" spc="-1" strike="noStrike">
                <a:solidFill>
                  <a:srgbClr val="000000"/>
                </a:solidFill>
                <a:latin typeface="Consolas"/>
                <a:ea typeface="Calibri"/>
              </a:rPr>
              <a:t> (comp % 3 == 0) </a:t>
            </a:r>
            <a:r>
              <a:rPr b="1" lang="en-US" sz="1200" spc="-1" strike="noStrike">
                <a:solidFill>
                  <a:srgbClr val="7f0055"/>
                </a:solidFill>
                <a:latin typeface="Consolas"/>
                <a:ea typeface="Calibri"/>
              </a:rPr>
              <a:t>return</a:t>
            </a:r>
            <a:r>
              <a:rPr b="0" lang="en-US" sz="1200" spc="-1" strike="noStrike">
                <a:solidFill>
                  <a:srgbClr val="000000"/>
                </a:solidFill>
                <a:latin typeface="Consolas"/>
                <a:ea typeface="Calibri"/>
              </a:rPr>
              <a:t> -1;</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else</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return</a:t>
            </a:r>
            <a:r>
              <a:rPr b="0" lang="en-US" sz="1200" spc="-1" strike="noStrike">
                <a:solidFill>
                  <a:srgbClr val="000000"/>
                </a:solidFill>
                <a:latin typeface="Consolas"/>
                <a:ea typeface="Calibri"/>
              </a:rPr>
              <a:t> 0;</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a:t>
            </a:r>
            <a:r>
              <a:rPr b="1" lang="en-US" sz="1800" spc="-1" strike="noStrike">
                <a:solidFill>
                  <a:srgbClr val="376092"/>
                </a:solidFill>
                <a:latin typeface="Tahoma"/>
                <a:ea typeface="Tahoma"/>
              </a:rPr>
              <a:t>oncurrent. Example 13.19</a:t>
            </a:r>
            <a:endParaRPr b="0" lang="ru-RU" sz="1800" spc="-1" strike="noStrike">
              <a:latin typeface="Arial"/>
            </a:endParaRPr>
          </a:p>
        </p:txBody>
      </p:sp>
      <p:sp>
        <p:nvSpPr>
          <p:cNvPr id="386" name="CustomShape 2"/>
          <p:cNvSpPr/>
          <p:nvPr/>
        </p:nvSpPr>
        <p:spPr>
          <a:xfrm>
            <a:off x="928800" y="1302120"/>
            <a:ext cx="7286040" cy="282852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US" sz="1200" spc="-1" strike="noStrike">
                <a:solidFill>
                  <a:srgbClr val="7f0055"/>
                </a:solidFill>
                <a:latin typeface="Consolas"/>
                <a:ea typeface="Calibri"/>
              </a:rPr>
              <a:t>class</a:t>
            </a:r>
            <a:r>
              <a:rPr b="0" lang="en-US" sz="1200" spc="-1" strike="noStrike">
                <a:solidFill>
                  <a:srgbClr val="000000"/>
                </a:solidFill>
                <a:latin typeface="Consolas"/>
                <a:ea typeface="Calibri"/>
              </a:rPr>
              <a:t> Manager </a:t>
            </a:r>
            <a:r>
              <a:rPr b="1" lang="en-US" sz="1200" spc="-1" strike="noStrike">
                <a:solidFill>
                  <a:srgbClr val="7f0055"/>
                </a:solidFill>
                <a:latin typeface="Consolas"/>
                <a:ea typeface="Calibri"/>
              </a:rPr>
              <a:t>implements</a:t>
            </a:r>
            <a:r>
              <a:rPr b="0" lang="en-US" sz="1200" spc="-1" strike="noStrike">
                <a:solidFill>
                  <a:srgbClr val="000000"/>
                </a:solidFill>
                <a:latin typeface="Consolas"/>
                <a:ea typeface="Calibri"/>
              </a:rPr>
              <a:t> Runnable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private</a:t>
            </a:r>
            <a:r>
              <a:rPr b="0" lang="en-US" sz="1200" spc="-1" strike="noStrike">
                <a:solidFill>
                  <a:srgbClr val="000000"/>
                </a:solidFill>
                <a:latin typeface="Consolas"/>
                <a:ea typeface="Calibri"/>
              </a:rPr>
              <a:t> QueueTask </a:t>
            </a:r>
            <a:r>
              <a:rPr b="0" lang="en-US" sz="1200" spc="-1" strike="noStrike">
                <a:solidFill>
                  <a:srgbClr val="0000c0"/>
                </a:solidFill>
                <a:latin typeface="Consolas"/>
                <a:ea typeface="Calibri"/>
              </a:rPr>
              <a:t>pbQ</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private</a:t>
            </a:r>
            <a:r>
              <a:rPr b="0" lang="en-US" sz="1200" spc="-1" strike="noStrike">
                <a:solidFill>
                  <a:srgbClr val="000000"/>
                </a:solidFill>
                <a:latin typeface="Consolas"/>
                <a:ea typeface="Calibri"/>
              </a:rPr>
              <a:t> String </a:t>
            </a:r>
            <a:r>
              <a:rPr b="0" lang="en-US" sz="1200" spc="-1" strike="noStrike">
                <a:solidFill>
                  <a:srgbClr val="0000c0"/>
                </a:solidFill>
                <a:latin typeface="Consolas"/>
                <a:ea typeface="Calibri"/>
              </a:rPr>
              <a:t>name</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Manager(QueueTask q, String n)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c0"/>
                </a:solidFill>
                <a:latin typeface="Consolas"/>
                <a:ea typeface="Calibri"/>
              </a:rPr>
              <a:t>pbQ</a:t>
            </a:r>
            <a:r>
              <a:rPr b="0" lang="en-US" sz="1200" spc="-1" strike="noStrike">
                <a:solidFill>
                  <a:srgbClr val="000000"/>
                </a:solidFill>
                <a:latin typeface="Consolas"/>
                <a:ea typeface="Calibri"/>
              </a:rPr>
              <a:t> = q;</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c0"/>
                </a:solidFill>
                <a:latin typeface="Consolas"/>
                <a:ea typeface="Calibri"/>
              </a:rPr>
              <a:t>name</a:t>
            </a:r>
            <a:r>
              <a:rPr b="0" lang="en-US" sz="1200" spc="-1" strike="noStrike">
                <a:solidFill>
                  <a:srgbClr val="000000"/>
                </a:solidFill>
                <a:latin typeface="Consolas"/>
                <a:ea typeface="Calibri"/>
              </a:rPr>
              <a:t> = n;</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run()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Task task;</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while</a:t>
            </a:r>
            <a:r>
              <a:rPr b="0" lang="en-US" sz="1200" spc="-1" strike="noStrike">
                <a:solidFill>
                  <a:srgbClr val="000000"/>
                </a:solidFill>
                <a:latin typeface="Consolas"/>
                <a:ea typeface="Calibri"/>
              </a:rPr>
              <a:t> ((task = </a:t>
            </a:r>
            <a:r>
              <a:rPr b="0" lang="en-US" sz="1200" spc="-1" strike="noStrike">
                <a:solidFill>
                  <a:srgbClr val="0000c0"/>
                </a:solidFill>
                <a:latin typeface="Consolas"/>
                <a:ea typeface="Calibri"/>
              </a:rPr>
              <a:t>pbQ</a:t>
            </a:r>
            <a:r>
              <a:rPr b="0" lang="en-US" sz="1200" spc="-1" strike="noStrike">
                <a:solidFill>
                  <a:srgbClr val="000000"/>
                </a:solidFill>
                <a:latin typeface="Consolas"/>
                <a:ea typeface="Calibri"/>
              </a:rPr>
              <a:t>.getTask()) != </a:t>
            </a:r>
            <a:r>
              <a:rPr b="1" lang="en-US" sz="1200" spc="-1" strike="noStrike">
                <a:solidFill>
                  <a:srgbClr val="7f0055"/>
                </a:solidFill>
                <a:latin typeface="Consolas"/>
                <a:ea typeface="Calibri"/>
              </a:rPr>
              <a:t>null</a:t>
            </a: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0000c0"/>
                </a:solidFill>
                <a:latin typeface="Consolas"/>
                <a:ea typeface="Calibri"/>
              </a:rPr>
              <a:t>name</a:t>
            </a:r>
            <a:r>
              <a:rPr b="0" lang="en-US" sz="1200" spc="-1" strike="noStrike">
                <a:solidFill>
                  <a:srgbClr val="000000"/>
                </a:solidFill>
                <a:latin typeface="Consolas"/>
                <a:ea typeface="Calibri"/>
              </a:rPr>
              <a:t> + </a:t>
            </a:r>
            <a:r>
              <a:rPr b="0" lang="en-US" sz="1200" spc="-1" strike="noStrike">
                <a:solidFill>
                  <a:srgbClr val="2a00ff"/>
                </a:solidFill>
                <a:latin typeface="Consolas"/>
                <a:ea typeface="Calibri"/>
              </a:rPr>
              <a:t>" get task number "</a:t>
            </a:r>
            <a:r>
              <a:rPr b="0" lang="en-US" sz="1200" spc="-1" strike="noStrike">
                <a:solidFill>
                  <a:srgbClr val="000000"/>
                </a:solidFill>
                <a:latin typeface="Consolas"/>
                <a:ea typeface="Calibri"/>
              </a:rPr>
              <a:t> + task.getTaskNumer());</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a:t>
            </a:r>
            <a:r>
              <a:rPr b="1" lang="en-US" sz="1800" spc="-1" strike="noStrike">
                <a:solidFill>
                  <a:srgbClr val="376092"/>
                </a:solidFill>
                <a:latin typeface="Tahoma"/>
                <a:ea typeface="Tahoma"/>
              </a:rPr>
              <a:t>oncurrent. Example 13.19</a:t>
            </a:r>
            <a:endParaRPr b="0" lang="ru-RU" sz="1800" spc="-1" strike="noStrike">
              <a:latin typeface="Arial"/>
            </a:endParaRPr>
          </a:p>
        </p:txBody>
      </p:sp>
      <p:sp>
        <p:nvSpPr>
          <p:cNvPr id="388" name="CustomShape 2"/>
          <p:cNvSpPr/>
          <p:nvPr/>
        </p:nvSpPr>
        <p:spPr>
          <a:xfrm>
            <a:off x="928800" y="1229400"/>
            <a:ext cx="7286040" cy="264600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US" sz="1200" spc="-1" strike="noStrike">
                <a:solidFill>
                  <a:srgbClr val="7f0055"/>
                </a:solidFill>
                <a:latin typeface="Consolas"/>
                <a:ea typeface="Calibri"/>
              </a:rPr>
              <a:t>class</a:t>
            </a:r>
            <a:r>
              <a:rPr b="0" lang="en-US" sz="1200" spc="-1" strike="noStrike">
                <a:solidFill>
                  <a:srgbClr val="000000"/>
                </a:solidFill>
                <a:latin typeface="Consolas"/>
                <a:ea typeface="Calibri"/>
              </a:rPr>
              <a:t> QueueTask{</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private</a:t>
            </a:r>
            <a:r>
              <a:rPr b="0" lang="en-US" sz="1200" spc="-1" strike="noStrike">
                <a:solidFill>
                  <a:srgbClr val="000000"/>
                </a:solidFill>
                <a:latin typeface="Consolas"/>
                <a:ea typeface="Calibri"/>
              </a:rPr>
              <a:t> PriorityBlockingQueue&lt;Task&gt; </a:t>
            </a:r>
            <a:r>
              <a:rPr b="0" lang="en-US" sz="1200" spc="-1" strike="noStrike">
                <a:solidFill>
                  <a:srgbClr val="0000c0"/>
                </a:solidFill>
                <a:latin typeface="Consolas"/>
                <a:ea typeface="Calibri"/>
              </a:rPr>
              <a:t>queue</a:t>
            </a:r>
            <a:r>
              <a:rPr b="0" lang="en-US" sz="1200" spc="-1" strike="noStrike">
                <a:solidFill>
                  <a:srgbClr val="000000"/>
                </a:solidFill>
                <a:latin typeface="Consolas"/>
                <a:ea typeface="Calibri"/>
              </a:rPr>
              <a:t>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PriorityBlockingQueue&lt;Task&gt;();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Task getTask()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return</a:t>
            </a:r>
            <a:r>
              <a:rPr b="0" lang="en-US" sz="1200" spc="-1" strike="noStrike">
                <a:solidFill>
                  <a:srgbClr val="000000"/>
                </a:solidFill>
                <a:latin typeface="Consolas"/>
                <a:ea typeface="Calibri"/>
              </a:rPr>
              <a:t> </a:t>
            </a:r>
            <a:r>
              <a:rPr b="0" lang="en-US" sz="1200" spc="-1" strike="noStrike">
                <a:solidFill>
                  <a:srgbClr val="0000c0"/>
                </a:solidFill>
                <a:latin typeface="Consolas"/>
                <a:ea typeface="Calibri"/>
              </a:rPr>
              <a:t>queue</a:t>
            </a:r>
            <a:r>
              <a:rPr b="0" lang="en-US" sz="1200" spc="-1" strike="noStrike">
                <a:solidFill>
                  <a:srgbClr val="000000"/>
                </a:solidFill>
                <a:latin typeface="Consolas"/>
                <a:ea typeface="Calibri"/>
              </a:rPr>
              <a:t>.poll();</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setTask(Task task)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c0"/>
                </a:solidFill>
                <a:latin typeface="Consolas"/>
                <a:ea typeface="Calibri"/>
              </a:rPr>
              <a:t>queue</a:t>
            </a:r>
            <a:r>
              <a:rPr b="0" lang="en-US" sz="1200" spc="-1" strike="noStrike">
                <a:solidFill>
                  <a:srgbClr val="000000"/>
                </a:solidFill>
                <a:latin typeface="Consolas"/>
                <a:ea typeface="Calibri"/>
              </a:rPr>
              <a:t>.add(task);</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PriorityBlockingQueue&lt;Task&gt; getQueue()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return</a:t>
            </a:r>
            <a:r>
              <a:rPr b="0" lang="en-US" sz="1200" spc="-1" strike="noStrike">
                <a:solidFill>
                  <a:srgbClr val="000000"/>
                </a:solidFill>
                <a:latin typeface="Consolas"/>
                <a:ea typeface="Calibri"/>
              </a:rPr>
              <a:t> </a:t>
            </a:r>
            <a:r>
              <a:rPr b="0" lang="en-US" sz="1200" spc="-1" strike="noStrike">
                <a:solidFill>
                  <a:srgbClr val="0000c0"/>
                </a:solidFill>
                <a:latin typeface="Consolas"/>
                <a:ea typeface="Calibri"/>
              </a:rPr>
              <a:t>queue</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a:t>
            </a:r>
            <a:r>
              <a:rPr b="1" lang="en-US" sz="1800" spc="-1" strike="noStrike">
                <a:solidFill>
                  <a:srgbClr val="376092"/>
                </a:solidFill>
                <a:latin typeface="Tahoma"/>
                <a:ea typeface="Tahoma"/>
              </a:rPr>
              <a:t>oncurrent. Example 13.19</a:t>
            </a:r>
            <a:endParaRPr b="0" lang="ru-RU" sz="1800" spc="-1" strike="noStrike">
              <a:latin typeface="Arial"/>
            </a:endParaRPr>
          </a:p>
        </p:txBody>
      </p:sp>
      <p:sp>
        <p:nvSpPr>
          <p:cNvPr id="390" name="CustomShape 2"/>
          <p:cNvSpPr/>
          <p:nvPr/>
        </p:nvSpPr>
        <p:spPr>
          <a:xfrm>
            <a:off x="928800" y="1240200"/>
            <a:ext cx="7286040" cy="447120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class</a:t>
            </a:r>
            <a:r>
              <a:rPr b="0" lang="en-US" sz="1200" spc="-1" strike="noStrike">
                <a:solidFill>
                  <a:srgbClr val="000000"/>
                </a:solidFill>
                <a:latin typeface="Consolas"/>
                <a:ea typeface="Calibri"/>
              </a:rPr>
              <a:t> PriorityBlockingQueueDemo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static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main(String[] args)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QueueTask pbQueue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QueueTask();</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for</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int</a:t>
            </a:r>
            <a:r>
              <a:rPr b="0" lang="en-US" sz="1200" spc="-1" strike="noStrike">
                <a:solidFill>
                  <a:srgbClr val="000000"/>
                </a:solidFill>
                <a:latin typeface="Consolas"/>
                <a:ea typeface="Calibri"/>
              </a:rPr>
              <a:t> i = 0; i &lt; 10; i++)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pbQueue.setTask(</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Task(i));</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Manager manager1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Manager(pbQueue, </a:t>
            </a:r>
            <a:r>
              <a:rPr b="0" lang="en-US" sz="1200" spc="-1" strike="noStrike">
                <a:solidFill>
                  <a:srgbClr val="2a00ff"/>
                </a:solidFill>
                <a:latin typeface="Consolas"/>
                <a:ea typeface="Calibri"/>
              </a:rPr>
              <a:t>"Jonh"</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Manager manager2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Manager(pbQueue, </a:t>
            </a:r>
            <a:r>
              <a:rPr b="0" lang="en-US" sz="1200" spc="-1" strike="noStrike">
                <a:solidFill>
                  <a:srgbClr val="2a00ff"/>
                </a:solidFill>
                <a:latin typeface="Consolas"/>
                <a:ea typeface="Calibri"/>
              </a:rPr>
              <a:t>"Pol"</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 th1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Thread(manager1);</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 th2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Thread(manager2);</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th1.start();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th2.start();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try</a:t>
            </a: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th1.join();</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th2.join();</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catch</a:t>
            </a:r>
            <a:r>
              <a:rPr b="0" lang="en-US" sz="1200" spc="-1" strike="noStrike">
                <a:solidFill>
                  <a:srgbClr val="000000"/>
                </a:solidFill>
                <a:latin typeface="Consolas"/>
                <a:ea typeface="Calibri"/>
              </a:rPr>
              <a:t> (InterruptedException e)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e.printStackTrace();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a:t>
            </a:r>
            <a:r>
              <a:rPr b="1" lang="en-US" sz="1800" spc="-1" strike="noStrike">
                <a:solidFill>
                  <a:srgbClr val="376092"/>
                </a:solidFill>
                <a:latin typeface="Tahoma"/>
                <a:ea typeface="Tahoma"/>
              </a:rPr>
              <a:t>oncurrent. Example 13.19</a:t>
            </a:r>
            <a:endParaRPr b="0" lang="ru-RU" sz="1800" spc="-1" strike="noStrike">
              <a:latin typeface="Arial"/>
            </a:endParaRPr>
          </a:p>
        </p:txBody>
      </p:sp>
      <p:sp>
        <p:nvSpPr>
          <p:cNvPr id="392"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85840" indent="-285120">
              <a:lnSpc>
                <a:spcPct val="100000"/>
              </a:lnSpc>
              <a:spcBef>
                <a:spcPts val="360"/>
              </a:spcBef>
              <a:tabLst>
                <a:tab algn="l" pos="0"/>
              </a:tabLst>
            </a:pPr>
            <a:r>
              <a:rPr b="0" lang="ru-RU" sz="1800" spc="-1" strike="noStrike">
                <a:solidFill>
                  <a:srgbClr val="000000"/>
                </a:solidFill>
                <a:latin typeface="Arial"/>
              </a:rPr>
              <a:t>Результат:</a:t>
            </a:r>
            <a:endParaRPr b="0" lang="ru-RU" sz="1800" spc="-1" strike="noStrike">
              <a:latin typeface="Arial"/>
            </a:endParaRPr>
          </a:p>
        </p:txBody>
      </p:sp>
      <p:sp>
        <p:nvSpPr>
          <p:cNvPr id="393" name="CustomShape 3"/>
          <p:cNvSpPr/>
          <p:nvPr/>
        </p:nvSpPr>
        <p:spPr>
          <a:xfrm>
            <a:off x="3071880" y="1857240"/>
            <a:ext cx="2928240" cy="2833200"/>
          </a:xfrm>
          <a:prstGeom prst="rect">
            <a:avLst/>
          </a:prstGeom>
          <a:solidFill>
            <a:schemeClr val="bg1">
              <a:lumMod val="95000"/>
            </a:schemeClr>
          </a:solid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ea typeface="DejaVu Sans"/>
              </a:rPr>
              <a:t>Jonh get task number 2</a:t>
            </a:r>
            <a:endParaRPr b="0" lang="ru-RU" sz="1800" spc="-1" strike="noStrike">
              <a:latin typeface="Arial"/>
            </a:endParaRPr>
          </a:p>
          <a:p>
            <a:pPr>
              <a:lnSpc>
                <a:spcPct val="100000"/>
              </a:lnSpc>
            </a:pPr>
            <a:r>
              <a:rPr b="0" lang="en-US" sz="1800" spc="-1" strike="noStrike">
                <a:solidFill>
                  <a:srgbClr val="000000"/>
                </a:solidFill>
                <a:latin typeface="Calibri"/>
                <a:ea typeface="DejaVu Sans"/>
              </a:rPr>
              <a:t>Jonh get task number 8</a:t>
            </a:r>
            <a:endParaRPr b="0" lang="ru-RU" sz="1800" spc="-1" strike="noStrike">
              <a:latin typeface="Arial"/>
            </a:endParaRPr>
          </a:p>
          <a:p>
            <a:pPr>
              <a:lnSpc>
                <a:spcPct val="100000"/>
              </a:lnSpc>
            </a:pPr>
            <a:r>
              <a:rPr b="0" lang="en-US" sz="1800" spc="-1" strike="noStrike">
                <a:solidFill>
                  <a:srgbClr val="000000"/>
                </a:solidFill>
                <a:latin typeface="Calibri"/>
                <a:ea typeface="DejaVu Sans"/>
              </a:rPr>
              <a:t>Jonh get task number 7</a:t>
            </a:r>
            <a:endParaRPr b="0" lang="ru-RU" sz="1800" spc="-1" strike="noStrike">
              <a:latin typeface="Arial"/>
            </a:endParaRPr>
          </a:p>
          <a:p>
            <a:pPr>
              <a:lnSpc>
                <a:spcPct val="100000"/>
              </a:lnSpc>
            </a:pPr>
            <a:r>
              <a:rPr b="0" lang="en-US" sz="1800" spc="-1" strike="noStrike">
                <a:solidFill>
                  <a:srgbClr val="000000"/>
                </a:solidFill>
                <a:latin typeface="Calibri"/>
                <a:ea typeface="DejaVu Sans"/>
              </a:rPr>
              <a:t>Pol get task number 3</a:t>
            </a:r>
            <a:endParaRPr b="0" lang="ru-RU" sz="1800" spc="-1" strike="noStrike">
              <a:latin typeface="Arial"/>
            </a:endParaRPr>
          </a:p>
          <a:p>
            <a:pPr>
              <a:lnSpc>
                <a:spcPct val="100000"/>
              </a:lnSpc>
            </a:pPr>
            <a:r>
              <a:rPr b="0" lang="en-US" sz="1800" spc="-1" strike="noStrike">
                <a:solidFill>
                  <a:srgbClr val="000000"/>
                </a:solidFill>
                <a:latin typeface="Calibri"/>
                <a:ea typeface="DejaVu Sans"/>
              </a:rPr>
              <a:t>Jonh get task number 0</a:t>
            </a:r>
            <a:endParaRPr b="0" lang="ru-RU" sz="1800" spc="-1" strike="noStrike">
              <a:latin typeface="Arial"/>
            </a:endParaRPr>
          </a:p>
          <a:p>
            <a:pPr>
              <a:lnSpc>
                <a:spcPct val="100000"/>
              </a:lnSpc>
            </a:pPr>
            <a:r>
              <a:rPr b="0" lang="en-US" sz="1800" spc="-1" strike="noStrike">
                <a:solidFill>
                  <a:srgbClr val="000000"/>
                </a:solidFill>
                <a:latin typeface="Calibri"/>
                <a:ea typeface="DejaVu Sans"/>
              </a:rPr>
              <a:t>Pol get task number 5</a:t>
            </a:r>
            <a:endParaRPr b="0" lang="ru-RU" sz="1800" spc="-1" strike="noStrike">
              <a:latin typeface="Arial"/>
            </a:endParaRPr>
          </a:p>
          <a:p>
            <a:pPr>
              <a:lnSpc>
                <a:spcPct val="100000"/>
              </a:lnSpc>
            </a:pPr>
            <a:r>
              <a:rPr b="0" lang="en-US" sz="1800" spc="-1" strike="noStrike">
                <a:solidFill>
                  <a:srgbClr val="000000"/>
                </a:solidFill>
                <a:latin typeface="Calibri"/>
                <a:ea typeface="DejaVu Sans"/>
              </a:rPr>
              <a:t>Pol get task number 6</a:t>
            </a:r>
            <a:endParaRPr b="0" lang="ru-RU" sz="1800" spc="-1" strike="noStrike">
              <a:latin typeface="Arial"/>
            </a:endParaRPr>
          </a:p>
          <a:p>
            <a:pPr>
              <a:lnSpc>
                <a:spcPct val="100000"/>
              </a:lnSpc>
            </a:pPr>
            <a:r>
              <a:rPr b="0" lang="en-US" sz="1800" spc="-1" strike="noStrike">
                <a:solidFill>
                  <a:srgbClr val="000000"/>
                </a:solidFill>
                <a:latin typeface="Calibri"/>
                <a:ea typeface="DejaVu Sans"/>
              </a:rPr>
              <a:t>Pol get task number 4</a:t>
            </a:r>
            <a:endParaRPr b="0" lang="ru-RU" sz="1800" spc="-1" strike="noStrike">
              <a:latin typeface="Arial"/>
            </a:endParaRPr>
          </a:p>
          <a:p>
            <a:pPr>
              <a:lnSpc>
                <a:spcPct val="100000"/>
              </a:lnSpc>
            </a:pPr>
            <a:r>
              <a:rPr b="0" lang="en-US" sz="1800" spc="-1" strike="noStrike">
                <a:solidFill>
                  <a:srgbClr val="000000"/>
                </a:solidFill>
                <a:latin typeface="Calibri"/>
                <a:ea typeface="DejaVu Sans"/>
              </a:rPr>
              <a:t>Pol get task number 9</a:t>
            </a:r>
            <a:endParaRPr b="0" lang="ru-RU" sz="1800" spc="-1" strike="noStrike">
              <a:latin typeface="Arial"/>
            </a:endParaRPr>
          </a:p>
          <a:p>
            <a:pPr>
              <a:lnSpc>
                <a:spcPct val="100000"/>
              </a:lnSpc>
            </a:pPr>
            <a:r>
              <a:rPr b="0" lang="en-US" sz="1800" spc="-1" strike="noStrike">
                <a:solidFill>
                  <a:srgbClr val="000000"/>
                </a:solidFill>
                <a:latin typeface="Calibri"/>
                <a:ea typeface="DejaVu Sans"/>
              </a:rPr>
              <a:t>Jonh get task number 1</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a:t>
            </a:r>
            <a:r>
              <a:rPr b="1" lang="en-US" sz="1800" spc="-1" strike="noStrike">
                <a:solidFill>
                  <a:srgbClr val="376092"/>
                </a:solidFill>
                <a:latin typeface="Tahoma"/>
                <a:ea typeface="Tahoma"/>
              </a:rPr>
              <a:t>oncurrent. Example 13.19</a:t>
            </a:r>
            <a:endParaRPr b="0" lang="ru-RU" sz="1800" spc="-1" strike="noStrike">
              <a:latin typeface="Arial"/>
            </a:endParaRPr>
          </a:p>
        </p:txBody>
      </p:sp>
      <p:sp>
        <p:nvSpPr>
          <p:cNvPr id="395"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85840" indent="-285120">
              <a:lnSpc>
                <a:spcPct val="100000"/>
              </a:lnSpc>
              <a:spcBef>
                <a:spcPts val="360"/>
              </a:spcBef>
              <a:tabLst>
                <a:tab algn="l" pos="0"/>
              </a:tabLst>
            </a:pPr>
            <a:r>
              <a:rPr b="0" lang="ru-RU" sz="1800" spc="-1" strike="noStrike">
                <a:solidFill>
                  <a:srgbClr val="000000"/>
                </a:solidFill>
                <a:latin typeface="Arial"/>
              </a:rPr>
              <a:t>А вот возможный результат использования в этом примере </a:t>
            </a:r>
            <a:r>
              <a:rPr b="1" lang="en-US" sz="1800" spc="-1" strike="noStrike">
                <a:solidFill>
                  <a:srgbClr val="000000"/>
                </a:solidFill>
                <a:latin typeface="Arial"/>
              </a:rPr>
              <a:t>PriorityQueue</a:t>
            </a:r>
            <a:endParaRPr b="0" lang="ru-RU" sz="1800" spc="-1" strike="noStrike">
              <a:latin typeface="Arial"/>
            </a:endParaRPr>
          </a:p>
        </p:txBody>
      </p:sp>
      <p:sp>
        <p:nvSpPr>
          <p:cNvPr id="396" name="CustomShape 3"/>
          <p:cNvSpPr/>
          <p:nvPr/>
        </p:nvSpPr>
        <p:spPr>
          <a:xfrm>
            <a:off x="3000240" y="2071800"/>
            <a:ext cx="2856960" cy="2833200"/>
          </a:xfrm>
          <a:prstGeom prst="rect">
            <a:avLst/>
          </a:prstGeom>
          <a:solidFill>
            <a:schemeClr val="bg1">
              <a:lumMod val="95000"/>
            </a:schemeClr>
          </a:solid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ea typeface="DejaVu Sans"/>
              </a:rPr>
              <a:t>Jonh get task number 6</a:t>
            </a:r>
            <a:endParaRPr b="0" lang="ru-RU" sz="1800" spc="-1" strike="noStrike">
              <a:latin typeface="Arial"/>
            </a:endParaRPr>
          </a:p>
          <a:p>
            <a:pPr>
              <a:lnSpc>
                <a:spcPct val="100000"/>
              </a:lnSpc>
            </a:pPr>
            <a:r>
              <a:rPr b="0" lang="en-US" sz="1800" spc="-1" strike="noStrike">
                <a:solidFill>
                  <a:srgbClr val="000000"/>
                </a:solidFill>
                <a:latin typeface="Calibri"/>
                <a:ea typeface="DejaVu Sans"/>
              </a:rPr>
              <a:t>Pol get task number 6</a:t>
            </a:r>
            <a:endParaRPr b="0" lang="ru-RU" sz="1800" spc="-1" strike="noStrike">
              <a:latin typeface="Arial"/>
            </a:endParaRPr>
          </a:p>
          <a:p>
            <a:pPr>
              <a:lnSpc>
                <a:spcPct val="100000"/>
              </a:lnSpc>
            </a:pPr>
            <a:r>
              <a:rPr b="0" lang="en-US" sz="1800" spc="-1" strike="noStrike">
                <a:solidFill>
                  <a:srgbClr val="000000"/>
                </a:solidFill>
                <a:latin typeface="Calibri"/>
                <a:ea typeface="DejaVu Sans"/>
              </a:rPr>
              <a:t>Pol get task number 7</a:t>
            </a:r>
            <a:endParaRPr b="0" lang="ru-RU" sz="1800" spc="-1" strike="noStrike">
              <a:latin typeface="Arial"/>
            </a:endParaRPr>
          </a:p>
          <a:p>
            <a:pPr>
              <a:lnSpc>
                <a:spcPct val="100000"/>
              </a:lnSpc>
            </a:pPr>
            <a:r>
              <a:rPr b="0" lang="en-US" sz="1800" spc="-1" strike="noStrike">
                <a:solidFill>
                  <a:srgbClr val="000000"/>
                </a:solidFill>
                <a:latin typeface="Calibri"/>
                <a:ea typeface="DejaVu Sans"/>
              </a:rPr>
              <a:t>Pol get task number 2</a:t>
            </a:r>
            <a:endParaRPr b="0" lang="ru-RU" sz="1800" spc="-1" strike="noStrike">
              <a:latin typeface="Arial"/>
            </a:endParaRPr>
          </a:p>
          <a:p>
            <a:pPr>
              <a:lnSpc>
                <a:spcPct val="100000"/>
              </a:lnSpc>
            </a:pPr>
            <a:r>
              <a:rPr b="0" lang="en-US" sz="1800" spc="-1" strike="noStrike">
                <a:solidFill>
                  <a:srgbClr val="000000"/>
                </a:solidFill>
                <a:latin typeface="Calibri"/>
                <a:ea typeface="DejaVu Sans"/>
              </a:rPr>
              <a:t>Pol get task number 0</a:t>
            </a:r>
            <a:endParaRPr b="0" lang="ru-RU" sz="1800" spc="-1" strike="noStrike">
              <a:latin typeface="Arial"/>
            </a:endParaRPr>
          </a:p>
          <a:p>
            <a:pPr>
              <a:lnSpc>
                <a:spcPct val="100000"/>
              </a:lnSpc>
            </a:pPr>
            <a:r>
              <a:rPr b="0" lang="en-US" sz="1800" spc="-1" strike="noStrike">
                <a:solidFill>
                  <a:srgbClr val="000000"/>
                </a:solidFill>
                <a:latin typeface="Calibri"/>
                <a:ea typeface="DejaVu Sans"/>
              </a:rPr>
              <a:t>Pol get task number 4</a:t>
            </a:r>
            <a:endParaRPr b="0" lang="ru-RU" sz="1800" spc="-1" strike="noStrike">
              <a:latin typeface="Arial"/>
            </a:endParaRPr>
          </a:p>
          <a:p>
            <a:pPr>
              <a:lnSpc>
                <a:spcPct val="100000"/>
              </a:lnSpc>
            </a:pPr>
            <a:r>
              <a:rPr b="0" lang="en-US" sz="1800" spc="-1" strike="noStrike">
                <a:solidFill>
                  <a:srgbClr val="000000"/>
                </a:solidFill>
                <a:latin typeface="Calibri"/>
                <a:ea typeface="DejaVu Sans"/>
              </a:rPr>
              <a:t>Pol get task number 1</a:t>
            </a:r>
            <a:endParaRPr b="0" lang="ru-RU" sz="1800" spc="-1" strike="noStrike">
              <a:latin typeface="Arial"/>
            </a:endParaRPr>
          </a:p>
          <a:p>
            <a:pPr>
              <a:lnSpc>
                <a:spcPct val="100000"/>
              </a:lnSpc>
            </a:pPr>
            <a:r>
              <a:rPr b="0" lang="en-US" sz="1800" spc="-1" strike="noStrike">
                <a:solidFill>
                  <a:srgbClr val="000000"/>
                </a:solidFill>
                <a:latin typeface="Calibri"/>
                <a:ea typeface="DejaVu Sans"/>
              </a:rPr>
              <a:t>Pol get task number 5</a:t>
            </a:r>
            <a:endParaRPr b="0" lang="ru-RU" sz="1800" spc="-1" strike="noStrike">
              <a:latin typeface="Arial"/>
            </a:endParaRPr>
          </a:p>
          <a:p>
            <a:pPr>
              <a:lnSpc>
                <a:spcPct val="100000"/>
              </a:lnSpc>
            </a:pPr>
            <a:r>
              <a:rPr b="0" lang="en-US" sz="1800" spc="-1" strike="noStrike">
                <a:solidFill>
                  <a:srgbClr val="000000"/>
                </a:solidFill>
                <a:latin typeface="Calibri"/>
                <a:ea typeface="DejaVu Sans"/>
              </a:rPr>
              <a:t>Pol get task number 9</a:t>
            </a:r>
            <a:endParaRPr b="0" lang="ru-RU" sz="1800" spc="-1" strike="noStrike">
              <a:latin typeface="Arial"/>
            </a:endParaRPr>
          </a:p>
          <a:p>
            <a:pPr>
              <a:lnSpc>
                <a:spcPct val="100000"/>
              </a:lnSpc>
            </a:pPr>
            <a:r>
              <a:rPr b="0" lang="en-US" sz="1800" spc="-1" strike="noStrike">
                <a:solidFill>
                  <a:srgbClr val="000000"/>
                </a:solidFill>
                <a:latin typeface="Calibri"/>
                <a:ea typeface="DejaVu Sans"/>
              </a:rPr>
              <a:t>Jonh get task number 3</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1828800" y="2514600"/>
            <a:ext cx="6400080" cy="1437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3000" spc="-1" strike="noStrike" cap="all">
                <a:solidFill>
                  <a:srgbClr val="376092"/>
                </a:solidFill>
                <a:latin typeface="Tahoma"/>
                <a:ea typeface="Tahoma"/>
              </a:rPr>
              <a:t>Работа с потоками</a:t>
            </a:r>
            <a:endParaRPr b="0" lang="ru-RU" sz="3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a:t>
            </a:r>
            <a:endParaRPr b="0" lang="ru-RU" sz="1800" spc="-1" strike="noStrike">
              <a:latin typeface="Arial"/>
            </a:endParaRPr>
          </a:p>
        </p:txBody>
      </p:sp>
      <p:sp>
        <p:nvSpPr>
          <p:cNvPr id="184"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65320" indent="-264600" algn="just">
              <a:lnSpc>
                <a:spcPct val="100000"/>
              </a:lnSpc>
              <a:spcBef>
                <a:spcPts val="360"/>
              </a:spcBef>
              <a:tabLst>
                <a:tab algn="l" pos="0"/>
              </a:tabLst>
            </a:pPr>
            <a:r>
              <a:rPr b="0" lang="ru-RU" sz="1800" spc="-1" strike="noStrike">
                <a:solidFill>
                  <a:srgbClr val="000000"/>
                </a:solidFill>
                <a:latin typeface="Arial"/>
              </a:rPr>
              <a:t>Многопоточная система </a:t>
            </a:r>
            <a:r>
              <a:rPr b="0" lang="en-US" sz="1800" spc="-1" strike="noStrike">
                <a:solidFill>
                  <a:srgbClr val="000000"/>
                </a:solidFill>
                <a:latin typeface="Arial"/>
              </a:rPr>
              <a:t>Java </a:t>
            </a:r>
            <a:r>
              <a:rPr b="0" lang="ru-RU" sz="1800" spc="-1" strike="noStrike">
                <a:solidFill>
                  <a:srgbClr val="000000"/>
                </a:solidFill>
                <a:latin typeface="Arial"/>
              </a:rPr>
              <a:t>построена на классе </a:t>
            </a:r>
            <a:r>
              <a:rPr b="1" lang="en-US" sz="1800" spc="-1" strike="noStrike">
                <a:solidFill>
                  <a:srgbClr val="376092"/>
                </a:solidFill>
                <a:latin typeface="Arial"/>
              </a:rPr>
              <a:t>Thread</a:t>
            </a:r>
            <a:r>
              <a:rPr b="0" lang="ru-RU" sz="1800" spc="-1" strike="noStrike">
                <a:solidFill>
                  <a:srgbClr val="000000"/>
                </a:solidFill>
                <a:latin typeface="Arial"/>
              </a:rPr>
              <a:t>, его методах и связанном с ним интерфейсе </a:t>
            </a:r>
            <a:r>
              <a:rPr b="1" lang="en-US" sz="1800" spc="-1" strike="noStrike">
                <a:solidFill>
                  <a:srgbClr val="376092"/>
                </a:solidFill>
                <a:latin typeface="Arial"/>
              </a:rPr>
              <a:t>Runnable</a:t>
            </a:r>
            <a:r>
              <a:rPr b="0" lang="ru-RU" sz="1800" spc="-1" strike="noStrike">
                <a:solidFill>
                  <a:srgbClr val="000000"/>
                </a:solidFill>
                <a:latin typeface="Arial"/>
              </a:rPr>
              <a:t>. </a:t>
            </a:r>
            <a:endParaRPr b="0" lang="ru-RU" sz="1800" spc="-1" strike="noStrike">
              <a:latin typeface="Arial"/>
            </a:endParaRPr>
          </a:p>
          <a:p>
            <a:pPr marL="265320" indent="-264600">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1" lang="en-US" sz="1800" spc="-1" strike="noStrike">
                <a:solidFill>
                  <a:srgbClr val="000000"/>
                </a:solidFill>
                <a:latin typeface="Arial"/>
              </a:rPr>
              <a:t>Thread</a:t>
            </a:r>
            <a:r>
              <a:rPr b="0" lang="en-US" sz="1800" spc="-1" strike="noStrike">
                <a:solidFill>
                  <a:srgbClr val="000000"/>
                </a:solidFill>
                <a:latin typeface="Arial"/>
              </a:rPr>
              <a:t> </a:t>
            </a:r>
            <a:r>
              <a:rPr b="0" lang="ru-RU" sz="1800" spc="-1" strike="noStrike">
                <a:solidFill>
                  <a:srgbClr val="000000"/>
                </a:solidFill>
                <a:latin typeface="Arial"/>
              </a:rPr>
              <a:t>инкапсулирует поток выполнения. Так как вы не можете непосредственно обращаться к внутреннему состоянию потока выполнения, то будете иметь с ним дело через его полномочного представителя — экземпляр (объект) класса </a:t>
            </a:r>
            <a:r>
              <a:rPr b="0" lang="en-US" sz="1800" spc="-1" strike="noStrike">
                <a:solidFill>
                  <a:srgbClr val="000000"/>
                </a:solidFill>
                <a:latin typeface="Arial"/>
              </a:rPr>
              <a:t>Thread</a:t>
            </a:r>
            <a:r>
              <a:rPr b="0" lang="ru-RU" sz="1800" spc="-1" strike="noStrike">
                <a:solidFill>
                  <a:srgbClr val="000000"/>
                </a:solidFill>
                <a:latin typeface="Arial"/>
              </a:rPr>
              <a:t>, который его породил. </a:t>
            </a:r>
            <a:endParaRPr b="0" lang="ru-RU" sz="1800" spc="-1" strike="noStrike">
              <a:latin typeface="Arial"/>
            </a:endParaRPr>
          </a:p>
          <a:p>
            <a:pPr marL="265320" indent="-264600">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Чтобы создать новый поток, ваша программа должна будет или расширять класс </a:t>
            </a:r>
            <a:r>
              <a:rPr b="1" lang="en-US" sz="1800" spc="-1" strike="noStrike">
                <a:solidFill>
                  <a:srgbClr val="000000"/>
                </a:solidFill>
                <a:latin typeface="Arial"/>
              </a:rPr>
              <a:t>Thread</a:t>
            </a:r>
            <a:r>
              <a:rPr b="0" lang="en-US" sz="1800" spc="-1" strike="noStrike">
                <a:solidFill>
                  <a:srgbClr val="000000"/>
                </a:solidFill>
                <a:latin typeface="Arial"/>
              </a:rPr>
              <a:t> </a:t>
            </a:r>
            <a:r>
              <a:rPr b="0" lang="ru-RU" sz="1800" spc="-1" strike="noStrike">
                <a:solidFill>
                  <a:srgbClr val="000000"/>
                </a:solidFill>
                <a:latin typeface="Arial"/>
              </a:rPr>
              <a:t>или реализовывать интерфейс </a:t>
            </a:r>
            <a:r>
              <a:rPr b="1" lang="en-US" sz="1800" spc="-1" strike="noStrike">
                <a:solidFill>
                  <a:srgbClr val="000000"/>
                </a:solidFill>
                <a:latin typeface="Arial"/>
              </a:rPr>
              <a:t>Runnable</a:t>
            </a:r>
            <a:r>
              <a:rPr b="0" lang="ru-RU" sz="1800" spc="-1" strike="noStrike">
                <a:solidFill>
                  <a:srgbClr val="000000"/>
                </a:solidFill>
                <a:latin typeface="Arial"/>
              </a:rPr>
              <a:t>.</a:t>
            </a:r>
            <a:endParaRPr b="0" lang="ru-RU" sz="1800" spc="-1" strike="noStrike">
              <a:latin typeface="Arial"/>
            </a:endParaRPr>
          </a:p>
          <a:p>
            <a:pPr marL="285840" indent="-285120">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13.1</a:t>
            </a:r>
            <a:endParaRPr b="0" lang="ru-RU" sz="1800" spc="-1" strike="noStrike">
              <a:latin typeface="Arial"/>
            </a:endParaRPr>
          </a:p>
        </p:txBody>
      </p:sp>
      <p:sp>
        <p:nvSpPr>
          <p:cNvPr id="186" name="CustomShape 2"/>
          <p:cNvSpPr/>
          <p:nvPr/>
        </p:nvSpPr>
        <p:spPr>
          <a:xfrm>
            <a:off x="928800" y="1173240"/>
            <a:ext cx="7286040" cy="428868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class</a:t>
            </a:r>
            <a:r>
              <a:rPr b="0" lang="en-US" sz="1200" spc="-1" strike="noStrike">
                <a:solidFill>
                  <a:srgbClr val="000000"/>
                </a:solidFill>
                <a:latin typeface="Consolas"/>
                <a:ea typeface="Calibri"/>
              </a:rPr>
              <a:t> Demo01Threads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public static void main(String[] args) {</a:t>
            </a:r>
            <a:endParaRPr b="0" lang="ru-RU" sz="1200" spc="-1" strike="noStrike">
              <a:latin typeface="Arial"/>
            </a:endParaRPr>
          </a:p>
          <a:p>
            <a:pPr>
              <a:lnSpc>
                <a:spcPct val="100000"/>
              </a:lnSpc>
              <a:tabLst>
                <a:tab algn="l" pos="0"/>
              </a:tabLst>
            </a:pP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//Создание объекта с потоком</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MyThread myThread = new MyThread();</a:t>
            </a:r>
            <a:endParaRPr b="0" lang="ru-RU" sz="1200" spc="-1" strike="noStrike">
              <a:latin typeface="Arial"/>
            </a:endParaRPr>
          </a:p>
          <a:p>
            <a:pPr>
              <a:lnSpc>
                <a:spcPct val="100000"/>
              </a:lnSpc>
              <a:tabLst>
                <a:tab algn="l" pos="0"/>
              </a:tabLst>
            </a:pP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//Запуск потока</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myThread.start();</a:t>
            </a:r>
            <a:endParaRPr b="0" lang="ru-RU" sz="1200" spc="-1" strike="noStrike">
              <a:latin typeface="Arial"/>
            </a:endParaRPr>
          </a:p>
          <a:p>
            <a:pPr>
              <a:lnSpc>
                <a:spcPct val="100000"/>
              </a:lnSpc>
              <a:tabLst>
                <a:tab algn="l" pos="0"/>
              </a:tabLst>
            </a:pP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System.out.println("Привет из основного потока");</a:t>
            </a:r>
            <a:endParaRPr b="0" lang="ru-RU" sz="1200" spc="-1" strike="noStrike">
              <a:latin typeface="Arial"/>
            </a:endParaRPr>
          </a:p>
          <a:p>
            <a:pPr>
              <a:lnSpc>
                <a:spcPct val="100000"/>
              </a:lnSpc>
              <a:tabLst>
                <a:tab algn="l" pos="0"/>
              </a:tabLst>
            </a:pP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//Простейший класс-наследник потока</a:t>
            </a:r>
            <a:endParaRPr b="0" lang="ru-RU" sz="1200" spc="-1" strike="noStrike">
              <a:latin typeface="Arial"/>
            </a:endParaRPr>
          </a:p>
          <a:p>
            <a:pPr>
              <a:lnSpc>
                <a:spcPct val="100000"/>
              </a:lnSpc>
              <a:tabLst>
                <a:tab algn="l" pos="0"/>
              </a:tabLst>
            </a:pPr>
            <a:r>
              <a:rPr b="1" lang="en-US" sz="1200" spc="-1" strike="noStrike">
                <a:solidFill>
                  <a:srgbClr val="7f0055"/>
                </a:solidFill>
                <a:latin typeface="Consolas"/>
                <a:ea typeface="Calibri"/>
              </a:rPr>
              <a:t>class</a:t>
            </a:r>
            <a:r>
              <a:rPr b="1" lang="en-US" sz="1200" spc="-1" strike="noStrike">
                <a:solidFill>
                  <a:srgbClr val="000000"/>
                </a:solidFill>
                <a:latin typeface="Consolas"/>
                <a:ea typeface="Calibri"/>
              </a:rPr>
              <a:t> </a:t>
            </a:r>
            <a:r>
              <a:rPr b="0" lang="en-US" sz="1200" spc="-1" strike="noStrike">
                <a:solidFill>
                  <a:srgbClr val="000000"/>
                </a:solidFill>
                <a:latin typeface="Consolas"/>
                <a:ea typeface="Calibri"/>
              </a:rPr>
              <a:t>MyThread </a:t>
            </a:r>
            <a:r>
              <a:rPr b="1" lang="en-US" sz="1200" spc="-1" strike="noStrike">
                <a:solidFill>
                  <a:srgbClr val="7f0055"/>
                </a:solidFill>
                <a:latin typeface="Consolas"/>
                <a:ea typeface="Calibri"/>
              </a:rPr>
              <a:t>extends</a:t>
            </a:r>
            <a:r>
              <a:rPr b="0" lang="en-US" sz="1200" spc="-1" strike="noStrike">
                <a:solidFill>
                  <a:srgbClr val="000000"/>
                </a:solidFill>
                <a:latin typeface="Consolas"/>
                <a:ea typeface="Calibri"/>
              </a:rPr>
              <a:t> Thread{</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@Override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 void</a:t>
            </a:r>
            <a:r>
              <a:rPr b="0" lang="en-US" sz="1200" spc="-1" strike="noStrike">
                <a:solidFill>
                  <a:srgbClr val="7f0055"/>
                </a:solidFill>
                <a:latin typeface="Consolas"/>
                <a:ea typeface="Calibri"/>
              </a:rPr>
              <a:t> </a:t>
            </a:r>
            <a:r>
              <a:rPr b="0" lang="en-US" sz="1200" spc="-1" strike="noStrike">
                <a:solidFill>
                  <a:srgbClr val="000000"/>
                </a:solidFill>
                <a:latin typeface="Consolas"/>
                <a:ea typeface="Calibri"/>
              </a:rPr>
              <a:t>run()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//Вывод имени потока</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System.out.println(this.getName());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System.out.println(this.getPriority());</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3.2</a:t>
            </a:r>
            <a:endParaRPr b="0" lang="ru-RU" sz="1800" spc="-1" strike="noStrike">
              <a:latin typeface="Arial"/>
            </a:endParaRPr>
          </a:p>
        </p:txBody>
      </p:sp>
      <p:sp>
        <p:nvSpPr>
          <p:cNvPr id="188" name="CustomShape 2"/>
          <p:cNvSpPr/>
          <p:nvPr/>
        </p:nvSpPr>
        <p:spPr>
          <a:xfrm>
            <a:off x="912240" y="1191600"/>
            <a:ext cx="7286040" cy="465372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class</a:t>
            </a:r>
            <a:r>
              <a:rPr b="0" lang="en-US" sz="1200" spc="-1" strike="noStrike">
                <a:solidFill>
                  <a:srgbClr val="000000"/>
                </a:solidFill>
                <a:latin typeface="Consolas"/>
                <a:ea typeface="Calibri"/>
              </a:rPr>
              <a:t> Demo02Runnable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public static void main(String[] args) {</a:t>
            </a:r>
            <a:endParaRPr b="0" lang="ru-RU" sz="1200" spc="-1" strike="noStrike">
              <a:latin typeface="Arial"/>
            </a:endParaRPr>
          </a:p>
          <a:p>
            <a:pPr>
              <a:lnSpc>
                <a:spcPct val="100000"/>
              </a:lnSpc>
              <a:tabLst>
                <a:tab algn="l" pos="0"/>
              </a:tabLst>
            </a:pP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//Создание объекта содержащего метод для создания потока</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MyRunnable myRunnable = new MyRunnable();</a:t>
            </a:r>
            <a:endParaRPr b="0" lang="ru-RU" sz="1200" spc="-1" strike="noStrike">
              <a:latin typeface="Arial"/>
            </a:endParaRPr>
          </a:p>
          <a:p>
            <a:pPr>
              <a:lnSpc>
                <a:spcPct val="100000"/>
              </a:lnSpc>
              <a:tabLst>
                <a:tab algn="l" pos="0"/>
              </a:tabLst>
            </a:pP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//Создание объекта у которого есть метод запуска потока</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 myThread = new Thread(myRunnable);</a:t>
            </a:r>
            <a:endParaRPr b="0" lang="ru-RU" sz="1200" spc="-1" strike="noStrike">
              <a:latin typeface="Arial"/>
            </a:endParaRPr>
          </a:p>
          <a:p>
            <a:pPr>
              <a:lnSpc>
                <a:spcPct val="100000"/>
              </a:lnSpc>
              <a:tabLst>
                <a:tab algn="l" pos="0"/>
              </a:tabLst>
            </a:pP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//Запуск потока</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myThread.start();</a:t>
            </a:r>
            <a:endParaRPr b="0" lang="ru-RU" sz="1200" spc="-1" strike="noStrike">
              <a:latin typeface="Arial"/>
            </a:endParaRPr>
          </a:p>
          <a:p>
            <a:pPr>
              <a:lnSpc>
                <a:spcPct val="100000"/>
              </a:lnSpc>
              <a:tabLst>
                <a:tab algn="l" pos="0"/>
              </a:tabLst>
            </a:pP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System.out.println("Привет из основного потока");</a:t>
            </a:r>
            <a:endParaRPr b="0" lang="ru-RU" sz="1200" spc="-1" strike="noStrike">
              <a:latin typeface="Arial"/>
            </a:endParaRPr>
          </a:p>
          <a:p>
            <a:pPr>
              <a:lnSpc>
                <a:spcPct val="100000"/>
              </a:lnSpc>
              <a:tabLst>
                <a:tab algn="l" pos="0"/>
              </a:tabLst>
            </a:pP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//Класс-наследник интерфейса Runnable (в котором единственный метод run())</a:t>
            </a:r>
            <a:endParaRPr b="0" lang="ru-RU" sz="1200" spc="-1" strike="noStrike">
              <a:latin typeface="Arial"/>
            </a:endParaRPr>
          </a:p>
          <a:p>
            <a:pPr>
              <a:lnSpc>
                <a:spcPct val="100000"/>
              </a:lnSpc>
              <a:tabLst>
                <a:tab algn="l" pos="0"/>
              </a:tabLst>
            </a:pPr>
            <a:r>
              <a:rPr b="1" lang="en-US" sz="1200" spc="-1" strike="noStrike">
                <a:solidFill>
                  <a:srgbClr val="7f0055"/>
                </a:solidFill>
                <a:latin typeface="Consolas"/>
                <a:ea typeface="Calibri"/>
              </a:rPr>
              <a:t>class</a:t>
            </a:r>
            <a:r>
              <a:rPr b="1" lang="en-US" sz="1200" spc="-1" strike="noStrike">
                <a:solidFill>
                  <a:srgbClr val="000000"/>
                </a:solidFill>
                <a:latin typeface="Consolas"/>
                <a:ea typeface="Calibri"/>
              </a:rPr>
              <a:t> </a:t>
            </a:r>
            <a:r>
              <a:rPr b="0" lang="en-US" sz="1200" spc="-1" strike="noStrike">
                <a:solidFill>
                  <a:srgbClr val="000000"/>
                </a:solidFill>
                <a:latin typeface="Consolas"/>
                <a:ea typeface="Calibri"/>
              </a:rPr>
              <a:t>MyRunnable </a:t>
            </a:r>
            <a:r>
              <a:rPr b="1" lang="en-US" sz="1200" spc="-1" strike="noStrike">
                <a:solidFill>
                  <a:srgbClr val="7f0055"/>
                </a:solidFill>
                <a:latin typeface="Consolas"/>
                <a:ea typeface="Calibri"/>
              </a:rPr>
              <a:t>implements </a:t>
            </a:r>
            <a:r>
              <a:rPr b="0" lang="en-US" sz="1200" spc="-1" strike="noStrike">
                <a:solidFill>
                  <a:srgbClr val="000000"/>
                </a:solidFill>
                <a:latin typeface="Consolas"/>
                <a:ea typeface="Calibri"/>
              </a:rPr>
              <a:t>Runnable{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@Override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 void</a:t>
            </a:r>
            <a:r>
              <a:rPr b="0" lang="en-US" sz="1200" spc="-1" strike="noStrike">
                <a:solidFill>
                  <a:srgbClr val="7f0055"/>
                </a:solidFill>
                <a:latin typeface="Consolas"/>
                <a:ea typeface="Calibri"/>
              </a:rPr>
              <a:t> </a:t>
            </a:r>
            <a:r>
              <a:rPr b="0" lang="en-US" sz="1200" spc="-1" strike="noStrike">
                <a:solidFill>
                  <a:srgbClr val="000000"/>
                </a:solidFill>
                <a:latin typeface="Consolas"/>
                <a:ea typeface="Calibri"/>
              </a:rPr>
              <a:t>run()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Thread.currentThread().setName("НОВЫЙ ПОТОК");</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System.out.println(Thread.currentThread().getName());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13.3</a:t>
            </a:r>
            <a:endParaRPr b="0" lang="ru-RU" sz="1800" spc="-1" strike="noStrike">
              <a:latin typeface="Arial"/>
            </a:endParaRPr>
          </a:p>
        </p:txBody>
      </p:sp>
      <p:sp>
        <p:nvSpPr>
          <p:cNvPr id="190" name="CustomShape 2"/>
          <p:cNvSpPr/>
          <p:nvPr/>
        </p:nvSpPr>
        <p:spPr>
          <a:xfrm>
            <a:off x="928800" y="1411920"/>
            <a:ext cx="7286040" cy="228096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class</a:t>
            </a:r>
            <a:r>
              <a:rPr b="0" lang="en-US" sz="1200" spc="-1" strike="noStrike">
                <a:solidFill>
                  <a:srgbClr val="000000"/>
                </a:solidFill>
                <a:latin typeface="Consolas"/>
                <a:ea typeface="Calibri"/>
              </a:rPr>
              <a:t> Walk </a:t>
            </a:r>
            <a:r>
              <a:rPr b="1" lang="en-US" sz="1200" spc="-1" strike="noStrike">
                <a:solidFill>
                  <a:srgbClr val="7f0055"/>
                </a:solidFill>
                <a:latin typeface="Consolas"/>
                <a:ea typeface="Calibri"/>
              </a:rPr>
              <a:t>implements</a:t>
            </a:r>
            <a:r>
              <a:rPr b="0" lang="en-US" sz="1200" spc="-1" strike="noStrike">
                <a:solidFill>
                  <a:srgbClr val="000000"/>
                </a:solidFill>
                <a:latin typeface="Consolas"/>
                <a:ea typeface="Calibri"/>
              </a:rPr>
              <a:t> Runnable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run()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for</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int</a:t>
            </a:r>
            <a:r>
              <a:rPr b="0" lang="en-US" sz="1200" spc="-1" strike="noStrike">
                <a:solidFill>
                  <a:srgbClr val="000000"/>
                </a:solidFill>
                <a:latin typeface="Consolas"/>
                <a:ea typeface="Calibri"/>
              </a:rPr>
              <a:t> i = 0; i &lt; 8; i++)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2a00ff"/>
                </a:solidFill>
                <a:latin typeface="Consolas"/>
                <a:ea typeface="Calibri"/>
              </a:rPr>
              <a:t>"Walking"</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try</a:t>
            </a: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a:t>
            </a:r>
            <a:r>
              <a:rPr b="0" i="1" lang="en-US" sz="1200" spc="-1" strike="noStrike">
                <a:solidFill>
                  <a:srgbClr val="000000"/>
                </a:solidFill>
                <a:latin typeface="Consolas"/>
                <a:ea typeface="Calibri"/>
              </a:rPr>
              <a:t>sleep</a:t>
            </a:r>
            <a:r>
              <a:rPr b="0" lang="en-US" sz="1200" spc="-1" strike="noStrike">
                <a:solidFill>
                  <a:srgbClr val="000000"/>
                </a:solidFill>
                <a:latin typeface="Consolas"/>
                <a:ea typeface="Calibri"/>
              </a:rPr>
              <a:t>(400);</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catch</a:t>
            </a:r>
            <a:r>
              <a:rPr b="0" lang="en-US" sz="1200" spc="-1" strike="noStrike">
                <a:solidFill>
                  <a:srgbClr val="000000"/>
                </a:solidFill>
                <a:latin typeface="Consolas"/>
                <a:ea typeface="Calibri"/>
              </a:rPr>
              <a:t> (InterruptedException e)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err</a:t>
            </a:r>
            <a:r>
              <a:rPr b="0" lang="en-US" sz="1200" spc="-1" strike="noStrike">
                <a:solidFill>
                  <a:srgbClr val="000000"/>
                </a:solidFill>
                <a:latin typeface="Consolas"/>
                <a:ea typeface="Calibri"/>
              </a:rPr>
              <a:t>.println(e);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3.3</a:t>
            </a:r>
            <a:endParaRPr b="0" lang="ru-RU" sz="1800" spc="-1" strike="noStrike">
              <a:latin typeface="Arial"/>
            </a:endParaRPr>
          </a:p>
        </p:txBody>
      </p:sp>
      <p:sp>
        <p:nvSpPr>
          <p:cNvPr id="192" name="CustomShape 2"/>
          <p:cNvSpPr/>
          <p:nvPr/>
        </p:nvSpPr>
        <p:spPr>
          <a:xfrm>
            <a:off x="928800" y="1412640"/>
            <a:ext cx="7286040" cy="246348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class</a:t>
            </a:r>
            <a:r>
              <a:rPr b="0" lang="en-US" sz="1200" spc="-1" strike="noStrike">
                <a:solidFill>
                  <a:srgbClr val="000000"/>
                </a:solidFill>
                <a:latin typeface="Consolas"/>
                <a:ea typeface="Calibri"/>
              </a:rPr>
              <a:t> Talk </a:t>
            </a:r>
            <a:r>
              <a:rPr b="1" lang="en-US" sz="1200" spc="-1" strike="noStrike">
                <a:solidFill>
                  <a:srgbClr val="7f0055"/>
                </a:solidFill>
                <a:latin typeface="Consolas"/>
                <a:ea typeface="Calibri"/>
              </a:rPr>
              <a:t>extends</a:t>
            </a:r>
            <a:r>
              <a:rPr b="0" lang="en-US" sz="1200" spc="-1" strike="noStrike">
                <a:solidFill>
                  <a:srgbClr val="000000"/>
                </a:solidFill>
                <a:latin typeface="Consolas"/>
                <a:ea typeface="Calibri"/>
              </a:rPr>
              <a:t> Thread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run()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for</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int</a:t>
            </a:r>
            <a:r>
              <a:rPr b="0" lang="en-US" sz="1200" spc="-1" strike="noStrike">
                <a:solidFill>
                  <a:srgbClr val="000000"/>
                </a:solidFill>
                <a:latin typeface="Consolas"/>
                <a:ea typeface="Calibri"/>
              </a:rPr>
              <a:t> i = 0; i &lt; 8; i++)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2a00ff"/>
                </a:solidFill>
                <a:latin typeface="Consolas"/>
                <a:ea typeface="Calibri"/>
              </a:rPr>
              <a:t>"Talking"</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try</a:t>
            </a: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ru-RU" sz="1200" spc="-1" strike="noStrike">
                <a:solidFill>
                  <a:srgbClr val="3f7f5f"/>
                </a:solidFill>
                <a:latin typeface="Consolas"/>
                <a:ea typeface="Calibri"/>
              </a:rPr>
              <a:t>// остановка на 400 миллисекунд</a:t>
            </a:r>
            <a:endParaRPr b="0" lang="ru-RU" sz="1200" spc="-1" strike="noStrike">
              <a:latin typeface="Arial"/>
            </a:endParaRPr>
          </a:p>
          <a:p>
            <a:pPr>
              <a:lnSpc>
                <a:spcPct val="100000"/>
              </a:lnSpc>
              <a:tabLst>
                <a:tab algn="l" pos="0"/>
              </a:tabLst>
            </a:pPr>
            <a:r>
              <a:rPr b="0" lang="ru-RU" sz="1200" spc="-1" strike="noStrike">
                <a:solidFill>
                  <a:srgbClr val="000000"/>
                </a:solidFill>
                <a:latin typeface="Consolas"/>
                <a:ea typeface="Calibri"/>
              </a:rPr>
              <a:t>	</a:t>
            </a:r>
            <a:r>
              <a:rPr b="0" lang="ru-RU" sz="1200" spc="-1" strike="noStrike">
                <a:solidFill>
                  <a:srgbClr val="000000"/>
                </a:solidFill>
                <a:latin typeface="Consolas"/>
                <a:ea typeface="Calibri"/>
              </a:rPr>
              <a:t>	</a:t>
            </a:r>
            <a:r>
              <a:rPr b="0" lang="ru-RU" sz="1200" spc="-1" strike="noStrike">
                <a:solidFill>
                  <a:srgbClr val="000000"/>
                </a:solidFill>
                <a:latin typeface="Consolas"/>
                <a:ea typeface="Calibri"/>
              </a:rPr>
              <a:t>	</a:t>
            </a:r>
            <a:r>
              <a:rPr b="0" lang="ru-RU" sz="1200" spc="-1" strike="noStrike">
                <a:solidFill>
                  <a:srgbClr val="000000"/>
                </a:solidFill>
                <a:latin typeface="Consolas"/>
                <a:ea typeface="Calibri"/>
              </a:rPr>
              <a:t>	</a:t>
            </a:r>
            <a:r>
              <a:rPr b="0" lang="en-US" sz="1200" spc="-1" strike="noStrike">
                <a:solidFill>
                  <a:srgbClr val="000000"/>
                </a:solidFill>
                <a:latin typeface="Consolas"/>
                <a:ea typeface="Calibri"/>
              </a:rPr>
              <a:t>Thread</a:t>
            </a:r>
            <a:r>
              <a:rPr b="0" lang="ru-RU" sz="1200" spc="-1" strike="noStrike">
                <a:solidFill>
                  <a:srgbClr val="000000"/>
                </a:solidFill>
                <a:latin typeface="Consolas"/>
                <a:ea typeface="Calibri"/>
              </a:rPr>
              <a:t>.</a:t>
            </a:r>
            <a:r>
              <a:rPr b="0" i="1" lang="en-US" sz="1200" spc="-1" strike="noStrike">
                <a:solidFill>
                  <a:srgbClr val="000000"/>
                </a:solidFill>
                <a:latin typeface="Consolas"/>
                <a:ea typeface="Calibri"/>
              </a:rPr>
              <a:t>sleep</a:t>
            </a:r>
            <a:r>
              <a:rPr b="0" lang="ru-RU" sz="1200" spc="-1" strike="noStrike">
                <a:solidFill>
                  <a:srgbClr val="000000"/>
                </a:solidFill>
                <a:latin typeface="Consolas"/>
                <a:ea typeface="Calibri"/>
              </a:rPr>
              <a:t>(400);</a:t>
            </a:r>
            <a:endParaRPr b="0" lang="ru-RU" sz="1200" spc="-1" strike="noStrike">
              <a:latin typeface="Arial"/>
            </a:endParaRPr>
          </a:p>
          <a:p>
            <a:pPr>
              <a:lnSpc>
                <a:spcPct val="100000"/>
              </a:lnSpc>
              <a:tabLst>
                <a:tab algn="l" pos="0"/>
              </a:tabLst>
            </a:pPr>
            <a:r>
              <a:rPr b="0" lang="ru-RU" sz="1200" spc="-1" strike="noStrike">
                <a:solidFill>
                  <a:srgbClr val="000000"/>
                </a:solidFill>
                <a:latin typeface="Consolas"/>
                <a:ea typeface="Calibri"/>
              </a:rPr>
              <a:t>	</a:t>
            </a:r>
            <a:r>
              <a:rPr b="0" lang="ru-RU" sz="1200" spc="-1" strike="noStrike">
                <a:solidFill>
                  <a:srgbClr val="000000"/>
                </a:solidFill>
                <a:latin typeface="Consolas"/>
                <a:ea typeface="Calibri"/>
              </a:rPr>
              <a:t>	</a:t>
            </a:r>
            <a:r>
              <a:rPr b="0" lang="ru-RU"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catch</a:t>
            </a:r>
            <a:r>
              <a:rPr b="0" lang="en-US" sz="1200" spc="-1" strike="noStrike">
                <a:solidFill>
                  <a:srgbClr val="000000"/>
                </a:solidFill>
                <a:latin typeface="Consolas"/>
                <a:ea typeface="Calibri"/>
              </a:rPr>
              <a:t> (InterruptedException e)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err</a:t>
            </a:r>
            <a:r>
              <a:rPr b="0" lang="en-US" sz="1200" spc="-1" strike="noStrike">
                <a:solidFill>
                  <a:srgbClr val="000000"/>
                </a:solidFill>
                <a:latin typeface="Consolas"/>
                <a:ea typeface="Calibri"/>
              </a:rPr>
              <a:t>.print(e);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13.3</a:t>
            </a:r>
            <a:endParaRPr b="0" lang="ru-RU" sz="1800" spc="-1" strike="noStrike">
              <a:latin typeface="Arial"/>
            </a:endParaRPr>
          </a:p>
        </p:txBody>
      </p:sp>
      <p:sp>
        <p:nvSpPr>
          <p:cNvPr id="194" name="CustomShape 2"/>
          <p:cNvSpPr/>
          <p:nvPr/>
        </p:nvSpPr>
        <p:spPr>
          <a:xfrm>
            <a:off x="928800" y="1319400"/>
            <a:ext cx="7214400" cy="228096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class</a:t>
            </a:r>
            <a:r>
              <a:rPr b="0" lang="en-US" sz="1200" spc="-1" strike="noStrike">
                <a:solidFill>
                  <a:srgbClr val="000000"/>
                </a:solidFill>
                <a:latin typeface="Consolas"/>
                <a:ea typeface="Calibri"/>
              </a:rPr>
              <a:t> Demo03Thead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static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main(String[] args)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ru-RU" sz="1200" spc="-1" strike="noStrike">
                <a:solidFill>
                  <a:srgbClr val="3f7f5f"/>
                </a:solidFill>
                <a:latin typeface="Consolas"/>
                <a:ea typeface="Calibri"/>
              </a:rPr>
              <a:t>// новые объекты потоков </a:t>
            </a:r>
            <a:endParaRPr b="0" lang="ru-RU" sz="1200" spc="-1" strike="noStrike">
              <a:latin typeface="Arial"/>
            </a:endParaRPr>
          </a:p>
          <a:p>
            <a:pPr>
              <a:lnSpc>
                <a:spcPct val="100000"/>
              </a:lnSpc>
              <a:tabLst>
                <a:tab algn="l" pos="0"/>
              </a:tabLst>
            </a:pPr>
            <a:r>
              <a:rPr b="0" lang="ru-RU" sz="1200" spc="-1" strike="noStrike">
                <a:solidFill>
                  <a:srgbClr val="000000"/>
                </a:solidFill>
                <a:latin typeface="Consolas"/>
                <a:ea typeface="Calibri"/>
              </a:rPr>
              <a:t>	</a:t>
            </a:r>
            <a:r>
              <a:rPr b="0" lang="ru-RU" sz="1200" spc="-1" strike="noStrike">
                <a:solidFill>
                  <a:srgbClr val="000000"/>
                </a:solidFill>
                <a:latin typeface="Consolas"/>
                <a:ea typeface="Calibri"/>
              </a:rPr>
              <a:t>	</a:t>
            </a:r>
            <a:r>
              <a:rPr b="0" lang="en-US" sz="1200" spc="-1" strike="noStrike">
                <a:solidFill>
                  <a:srgbClr val="000000"/>
                </a:solidFill>
                <a:latin typeface="Consolas"/>
                <a:ea typeface="Calibri"/>
              </a:rPr>
              <a:t>Talk</a:t>
            </a:r>
            <a:r>
              <a:rPr b="0" lang="ru-RU" sz="1200" spc="-1" strike="noStrike">
                <a:solidFill>
                  <a:srgbClr val="000000"/>
                </a:solidFill>
                <a:latin typeface="Consolas"/>
                <a:ea typeface="Calibri"/>
              </a:rPr>
              <a:t> </a:t>
            </a:r>
            <a:r>
              <a:rPr b="0" lang="en-US" sz="1200" spc="-1" strike="noStrike">
                <a:solidFill>
                  <a:srgbClr val="000000"/>
                </a:solidFill>
                <a:latin typeface="Consolas"/>
                <a:ea typeface="Calibri"/>
              </a:rPr>
              <a:t>talk</a:t>
            </a:r>
            <a:r>
              <a:rPr b="0" lang="ru-RU" sz="1200" spc="-1" strike="noStrike">
                <a:solidFill>
                  <a:srgbClr val="000000"/>
                </a:solidFill>
                <a:latin typeface="Consolas"/>
                <a:ea typeface="Calibri"/>
              </a:rPr>
              <a:t>  = </a:t>
            </a:r>
            <a:r>
              <a:rPr b="1" lang="en-US" sz="1200" spc="-1" strike="noStrike">
                <a:solidFill>
                  <a:srgbClr val="7f0055"/>
                </a:solidFill>
                <a:latin typeface="Consolas"/>
                <a:ea typeface="Calibri"/>
              </a:rPr>
              <a:t>new</a:t>
            </a:r>
            <a:r>
              <a:rPr b="0" lang="ru-RU" sz="1200" spc="-1" strike="noStrike">
                <a:solidFill>
                  <a:srgbClr val="000000"/>
                </a:solidFill>
                <a:latin typeface="Consolas"/>
                <a:ea typeface="Calibri"/>
              </a:rPr>
              <a:t> </a:t>
            </a:r>
            <a:r>
              <a:rPr b="0" lang="en-US" sz="1200" spc="-1" strike="noStrike">
                <a:solidFill>
                  <a:srgbClr val="000000"/>
                </a:solidFill>
                <a:latin typeface="Consolas"/>
                <a:ea typeface="Calibri"/>
              </a:rPr>
              <a:t>Talk</a:t>
            </a:r>
            <a:r>
              <a:rPr b="0" lang="ru-RU"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ru-RU" sz="1200" spc="-1" strike="noStrike">
                <a:solidFill>
                  <a:srgbClr val="000000"/>
                </a:solidFill>
                <a:latin typeface="Consolas"/>
                <a:ea typeface="Calibri"/>
              </a:rPr>
              <a:t>	</a:t>
            </a:r>
            <a:r>
              <a:rPr b="0" lang="ru-RU" sz="1200" spc="-1" strike="noStrike">
                <a:solidFill>
                  <a:srgbClr val="000000"/>
                </a:solidFill>
                <a:latin typeface="Consolas"/>
                <a:ea typeface="Calibri"/>
              </a:rPr>
              <a:t>	</a:t>
            </a:r>
            <a:r>
              <a:rPr b="0" lang="en-US" sz="1200" spc="-1" strike="noStrike">
                <a:solidFill>
                  <a:srgbClr val="000000"/>
                </a:solidFill>
                <a:latin typeface="Consolas"/>
                <a:ea typeface="Calibri"/>
              </a:rPr>
              <a:t>Thread walk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Thread(</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Walk());</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3f7f5f"/>
                </a:solidFill>
                <a:latin typeface="Consolas"/>
                <a:ea typeface="Calibri"/>
              </a:rPr>
              <a:t>// запуск потоков</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talk.start();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walk.start();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ru-RU" sz="1200" spc="-1" strike="noStrike">
                <a:solidFill>
                  <a:srgbClr val="3f7f5f"/>
                </a:solidFill>
                <a:latin typeface="Consolas"/>
                <a:ea typeface="Calibri"/>
              </a:rPr>
              <a:t>//</a:t>
            </a:r>
            <a:r>
              <a:rPr b="0" lang="en-US" sz="1200" spc="-1" strike="noStrike">
                <a:solidFill>
                  <a:srgbClr val="3f7f5f"/>
                </a:solidFill>
                <a:latin typeface="Consolas"/>
                <a:ea typeface="Calibri"/>
              </a:rPr>
              <a:t>Walk</a:t>
            </a:r>
            <a:r>
              <a:rPr b="0" lang="ru-RU" sz="1200" spc="-1" strike="noStrike">
                <a:solidFill>
                  <a:srgbClr val="3f7f5f"/>
                </a:solidFill>
                <a:latin typeface="Consolas"/>
                <a:ea typeface="Calibri"/>
              </a:rPr>
              <a:t> </a:t>
            </a:r>
            <a:r>
              <a:rPr b="0" lang="en-US" sz="1200" spc="-1" strike="noStrike">
                <a:solidFill>
                  <a:srgbClr val="3f7f5f"/>
                </a:solidFill>
                <a:latin typeface="Consolas"/>
                <a:ea typeface="Calibri"/>
              </a:rPr>
              <a:t>w</a:t>
            </a:r>
            <a:r>
              <a:rPr b="0" lang="ru-RU" sz="1200" spc="-1" strike="noStrike">
                <a:solidFill>
                  <a:srgbClr val="3f7f5f"/>
                </a:solidFill>
                <a:latin typeface="Consolas"/>
                <a:ea typeface="Calibri"/>
              </a:rPr>
              <a:t> = </a:t>
            </a:r>
            <a:r>
              <a:rPr b="0" lang="en-US" sz="1200" spc="-1" strike="noStrike">
                <a:solidFill>
                  <a:srgbClr val="3f7f5f"/>
                </a:solidFill>
                <a:latin typeface="Consolas"/>
                <a:ea typeface="Calibri"/>
              </a:rPr>
              <a:t>new</a:t>
            </a:r>
            <a:r>
              <a:rPr b="0" lang="ru-RU" sz="1200" spc="-1" strike="noStrike">
                <a:solidFill>
                  <a:srgbClr val="3f7f5f"/>
                </a:solidFill>
                <a:latin typeface="Consolas"/>
                <a:ea typeface="Calibri"/>
              </a:rPr>
              <a:t> </a:t>
            </a:r>
            <a:r>
              <a:rPr b="0" lang="en-US" sz="1200" spc="-1" strike="noStrike">
                <a:solidFill>
                  <a:srgbClr val="3f7f5f"/>
                </a:solidFill>
                <a:latin typeface="Consolas"/>
                <a:ea typeface="Calibri"/>
              </a:rPr>
              <a:t>Walk</a:t>
            </a:r>
            <a:r>
              <a:rPr b="0" lang="ru-RU" sz="1200" spc="-1" strike="noStrike">
                <a:solidFill>
                  <a:srgbClr val="3f7f5f"/>
                </a:solidFill>
                <a:latin typeface="Consolas"/>
                <a:ea typeface="Calibri"/>
              </a:rPr>
              <a:t>(); // просто объект, не поток </a:t>
            </a:r>
            <a:endParaRPr b="0" lang="ru-RU" sz="1200" spc="-1" strike="noStrike">
              <a:latin typeface="Arial"/>
            </a:endParaRPr>
          </a:p>
          <a:p>
            <a:pPr>
              <a:lnSpc>
                <a:spcPct val="100000"/>
              </a:lnSpc>
              <a:tabLst>
                <a:tab algn="l" pos="0"/>
              </a:tabLst>
            </a:pPr>
            <a:r>
              <a:rPr b="0" lang="ru-RU" sz="1200" spc="-1" strike="noStrike">
                <a:solidFill>
                  <a:srgbClr val="000000"/>
                </a:solidFill>
                <a:latin typeface="Consolas"/>
                <a:ea typeface="Calibri"/>
              </a:rPr>
              <a:t>	</a:t>
            </a:r>
            <a:r>
              <a:rPr b="0" lang="ru-RU" sz="1200" spc="-1" strike="noStrike">
                <a:solidFill>
                  <a:srgbClr val="000000"/>
                </a:solidFill>
                <a:latin typeface="Consolas"/>
                <a:ea typeface="Calibri"/>
              </a:rPr>
              <a:t>	</a:t>
            </a:r>
            <a:r>
              <a:rPr b="0" lang="ru-RU" sz="1200" spc="-1" strike="noStrike">
                <a:solidFill>
                  <a:srgbClr val="3f7f5f"/>
                </a:solidFill>
                <a:latin typeface="Consolas"/>
                <a:ea typeface="Calibri"/>
              </a:rPr>
              <a:t>// </a:t>
            </a:r>
            <a:r>
              <a:rPr b="0" lang="en-US" sz="1200" spc="-1" strike="noStrike">
                <a:solidFill>
                  <a:srgbClr val="3f7f5f"/>
                </a:solidFill>
                <a:latin typeface="Consolas"/>
                <a:ea typeface="Calibri"/>
              </a:rPr>
              <a:t>w</a:t>
            </a:r>
            <a:r>
              <a:rPr b="0" lang="ru-RU" sz="1200" spc="-1" strike="noStrike">
                <a:solidFill>
                  <a:srgbClr val="3f7f5f"/>
                </a:solidFill>
                <a:latin typeface="Consolas"/>
                <a:ea typeface="Calibri"/>
              </a:rPr>
              <a:t>.</a:t>
            </a:r>
            <a:r>
              <a:rPr b="0" lang="en-US" sz="1200" spc="-1" strike="noStrike">
                <a:solidFill>
                  <a:srgbClr val="3f7f5f"/>
                </a:solidFill>
                <a:latin typeface="Consolas"/>
                <a:ea typeface="Calibri"/>
              </a:rPr>
              <a:t>run</a:t>
            </a:r>
            <a:r>
              <a:rPr b="0" lang="ru-RU" sz="1200" spc="-1" strike="noStrike">
                <a:solidFill>
                  <a:srgbClr val="3f7f5f"/>
                </a:solidFill>
                <a:latin typeface="Consolas"/>
                <a:ea typeface="Calibri"/>
              </a:rPr>
              <a:t>(); //выполнится метод, но поток не запустится!</a:t>
            </a:r>
            <a:endParaRPr b="0" lang="ru-RU" sz="1200" spc="-1" strike="noStrike">
              <a:latin typeface="Arial"/>
            </a:endParaRPr>
          </a:p>
          <a:p>
            <a:pPr>
              <a:lnSpc>
                <a:spcPct val="100000"/>
              </a:lnSpc>
              <a:tabLst>
                <a:tab algn="l" pos="0"/>
              </a:tabLst>
            </a:pPr>
            <a:r>
              <a:rPr b="0" lang="ru-RU" sz="1200" spc="-1" strike="noStrike">
                <a:solidFill>
                  <a:srgbClr val="000000"/>
                </a:solidFill>
                <a:latin typeface="Consolas"/>
                <a:ea typeface="Calibri"/>
              </a:rPr>
              <a:t>	</a:t>
            </a:r>
            <a:r>
              <a:rPr b="0" lang="ru-RU"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3.3</a:t>
            </a:r>
            <a:endParaRPr b="0" lang="ru-RU" sz="1800" spc="-1" strike="noStrike">
              <a:latin typeface="Arial"/>
            </a:endParaRPr>
          </a:p>
        </p:txBody>
      </p:sp>
      <p:sp>
        <p:nvSpPr>
          <p:cNvPr id="196" name="CustomShape 2"/>
          <p:cNvSpPr/>
          <p:nvPr/>
        </p:nvSpPr>
        <p:spPr>
          <a:xfrm>
            <a:off x="928800" y="1214280"/>
            <a:ext cx="7314480" cy="1661400"/>
          </a:xfrm>
          <a:prstGeom prst="rect">
            <a:avLst/>
          </a:prstGeom>
          <a:noFill/>
          <a:ln w="0">
            <a:noFill/>
          </a:ln>
        </p:spPr>
        <p:style>
          <a:lnRef idx="0"/>
          <a:fillRef idx="0"/>
          <a:effectRef idx="0"/>
          <a:fontRef idx="minor"/>
        </p:style>
        <p:txBody>
          <a:bodyPr lIns="90000" rIns="90000" tIns="45000" bIns="45000">
            <a:noAutofit/>
          </a:bodyPr>
          <a:p>
            <a:pPr marL="285840" indent="-285120">
              <a:lnSpc>
                <a:spcPct val="100000"/>
              </a:lnSpc>
              <a:spcBef>
                <a:spcPts val="360"/>
              </a:spcBef>
              <a:tabLst>
                <a:tab algn="l" pos="0"/>
              </a:tabLst>
            </a:pPr>
            <a:r>
              <a:rPr b="0" lang="ru-RU" sz="1800" spc="-1" strike="noStrike">
                <a:solidFill>
                  <a:srgbClr val="000000"/>
                </a:solidFill>
                <a:latin typeface="Arial"/>
              </a:rPr>
              <a:t>Результат:</a:t>
            </a:r>
            <a:endParaRPr b="0" lang="ru-RU" sz="1800" spc="-1" strike="noStrike">
              <a:latin typeface="Arial"/>
            </a:endParaRPr>
          </a:p>
        </p:txBody>
      </p:sp>
      <p:sp>
        <p:nvSpPr>
          <p:cNvPr id="197" name="CustomShape 3"/>
          <p:cNvSpPr/>
          <p:nvPr/>
        </p:nvSpPr>
        <p:spPr>
          <a:xfrm>
            <a:off x="3764880" y="1589040"/>
            <a:ext cx="821160" cy="3011040"/>
          </a:xfrm>
          <a:prstGeom prst="rect">
            <a:avLst/>
          </a:prstGeom>
          <a:solidFill>
            <a:schemeClr val="bg1">
              <a:lumMod val="95000"/>
            </a:schemeClr>
          </a:solidFill>
          <a:ln w="9525">
            <a:noFill/>
          </a:ln>
        </p:spPr>
        <p:style>
          <a:lnRef idx="0"/>
          <a:fillRef idx="0"/>
          <a:effectRef idx="0"/>
          <a:fontRef idx="minor"/>
        </p:style>
        <p:txBody>
          <a:bodyPr wrap="none" lIns="90000" rIns="90000" tIns="45000" bIns="45000" anchor="ctr">
            <a:spAutoFit/>
          </a:bodyPr>
          <a:p>
            <a:pPr>
              <a:lnSpc>
                <a:spcPct val="100000"/>
              </a:lnSpc>
              <a:tabLst>
                <a:tab algn="l" pos="0"/>
              </a:tabLst>
            </a:pPr>
            <a:r>
              <a:rPr b="0" lang="en-US" sz="1200" spc="-1" strike="noStrike">
                <a:solidFill>
                  <a:srgbClr val="000000"/>
                </a:solidFill>
                <a:latin typeface="Consolas"/>
                <a:ea typeface="Calibri"/>
              </a:rPr>
              <a:t>Talking</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Walking</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Walking</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Talking</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Walking</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Talking</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Talking</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Walking</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Walking</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Talking</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Walking</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Talking</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Walking</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Talking</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Walking</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Talking</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a:t>
            </a:r>
            <a:endParaRPr b="0" lang="ru-RU" sz="1800" spc="-1" strike="noStrike">
              <a:latin typeface="Arial"/>
            </a:endParaRPr>
          </a:p>
        </p:txBody>
      </p:sp>
      <p:sp>
        <p:nvSpPr>
          <p:cNvPr id="199"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85840" indent="-285120">
              <a:lnSpc>
                <a:spcPct val="100000"/>
              </a:lnSpc>
              <a:spcBef>
                <a:spcPts val="300"/>
              </a:spcBef>
              <a:tabLst>
                <a:tab algn="l" pos="0"/>
              </a:tabLst>
            </a:pPr>
            <a:r>
              <a:rPr b="0" lang="ru-RU" sz="1500" spc="-1" strike="noStrike">
                <a:solidFill>
                  <a:srgbClr val="000000"/>
                </a:solidFill>
                <a:latin typeface="Arial"/>
              </a:rPr>
              <a:t>Некоторые методы класса </a:t>
            </a:r>
            <a:r>
              <a:rPr b="1" lang="en-US" sz="1500" spc="-1" strike="noStrike">
                <a:solidFill>
                  <a:srgbClr val="000000"/>
                </a:solidFill>
                <a:latin typeface="Arial"/>
              </a:rPr>
              <a:t>Thread</a:t>
            </a:r>
            <a:endParaRPr b="0" lang="ru-RU" sz="1500" spc="-1" strike="noStrike">
              <a:latin typeface="Arial"/>
            </a:endParaRPr>
          </a:p>
          <a:p>
            <a:pPr marL="285840" indent="-285120">
              <a:lnSpc>
                <a:spcPct val="100000"/>
              </a:lnSpc>
              <a:spcBef>
                <a:spcPts val="300"/>
              </a:spcBef>
              <a:tabLst>
                <a:tab algn="l" pos="0"/>
              </a:tabLst>
            </a:pPr>
            <a:endParaRPr b="0" lang="ru-RU" sz="1500" spc="-1" strike="noStrike">
              <a:latin typeface="Arial"/>
            </a:endParaRPr>
          </a:p>
          <a:p>
            <a:pPr marL="285840" indent="-285120">
              <a:lnSpc>
                <a:spcPct val="100000"/>
              </a:lnSpc>
              <a:spcBef>
                <a:spcPts val="300"/>
              </a:spcBef>
              <a:tabLst>
                <a:tab algn="l" pos="0"/>
              </a:tabLst>
            </a:pPr>
            <a:endParaRPr b="0" lang="ru-RU" sz="1500" spc="-1" strike="noStrike">
              <a:latin typeface="Arial"/>
            </a:endParaRPr>
          </a:p>
        </p:txBody>
      </p:sp>
      <p:graphicFrame>
        <p:nvGraphicFramePr>
          <p:cNvPr id="200" name="Table 3"/>
          <p:cNvGraphicFramePr/>
          <p:nvPr/>
        </p:nvGraphicFramePr>
        <p:xfrm>
          <a:off x="1000080" y="1785960"/>
          <a:ext cx="7143120" cy="3431880"/>
        </p:xfrm>
        <a:graphic>
          <a:graphicData uri="http://schemas.openxmlformats.org/drawingml/2006/table">
            <a:tbl>
              <a:tblPr/>
              <a:tblGrid>
                <a:gridCol w="1843560"/>
                <a:gridCol w="5299920"/>
              </a:tblGrid>
              <a:tr h="370800">
                <a:tc>
                  <a:txBody>
                    <a:bodyPr>
                      <a:noAutofit/>
                    </a:bodyPr>
                    <a:p>
                      <a:pPr>
                        <a:lnSpc>
                          <a:spcPct val="100000"/>
                        </a:lnSpc>
                        <a:tabLst>
                          <a:tab algn="l" pos="0"/>
                        </a:tabLst>
                      </a:pPr>
                      <a:r>
                        <a:rPr b="1" lang="ru-RU" sz="1800" spc="-1" strike="noStrike">
                          <a:solidFill>
                            <a:srgbClr val="000000"/>
                          </a:solidFill>
                          <a:latin typeface="Arial"/>
                        </a:rPr>
                        <a:t>Метод</a:t>
                      </a:r>
                      <a:endParaRPr b="0" lang="ru-RU"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oAutofit/>
                    </a:bodyPr>
                    <a:p>
                      <a:pPr>
                        <a:lnSpc>
                          <a:spcPct val="100000"/>
                        </a:lnSpc>
                        <a:tabLst>
                          <a:tab algn="l" pos="0"/>
                        </a:tabLst>
                      </a:pPr>
                      <a:r>
                        <a:rPr b="1" lang="ru-RU" sz="1800" spc="-1" strike="noStrike">
                          <a:solidFill>
                            <a:srgbClr val="000000"/>
                          </a:solidFill>
                          <a:latin typeface="Arial"/>
                        </a:rPr>
                        <a:t>Значение</a:t>
                      </a:r>
                      <a:endParaRPr b="0" lang="ru-RU"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70800">
                <a:tc>
                  <a:txBody>
                    <a:bodyPr>
                      <a:noAutofit/>
                    </a:bodyPr>
                    <a:p>
                      <a:pPr>
                        <a:lnSpc>
                          <a:spcPct val="100000"/>
                        </a:lnSpc>
                        <a:tabLst>
                          <a:tab algn="l" pos="0"/>
                        </a:tabLst>
                      </a:pPr>
                      <a:r>
                        <a:rPr b="0" lang="en-US" sz="1800" spc="-1" strike="noStrike">
                          <a:solidFill>
                            <a:srgbClr val="000000"/>
                          </a:solidFill>
                          <a:latin typeface="Arial"/>
                        </a:rPr>
                        <a:t>getName</a:t>
                      </a:r>
                      <a:r>
                        <a:rPr b="0" lang="ru-RU" sz="1800" spc="-1" strike="noStrike">
                          <a:solidFill>
                            <a:srgbClr val="000000"/>
                          </a:solidFill>
                          <a:latin typeface="Arial"/>
                        </a:rPr>
                        <a:t> () </a:t>
                      </a:r>
                      <a:endParaRPr b="0" lang="ru-RU"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tabLst>
                          <a:tab algn="l" pos="0"/>
                        </a:tabLst>
                      </a:pPr>
                      <a:r>
                        <a:rPr b="0" lang="ru-RU" sz="1800" spc="-1" strike="noStrike">
                          <a:solidFill>
                            <a:srgbClr val="000000"/>
                          </a:solidFill>
                          <a:latin typeface="Arial"/>
                        </a:rPr>
                        <a:t>Получить имя потока </a:t>
                      </a:r>
                      <a:endParaRPr b="0" lang="ru-RU"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70800">
                <a:tc>
                  <a:txBody>
                    <a:bodyPr>
                      <a:noAutofit/>
                    </a:bodyPr>
                    <a:p>
                      <a:pPr>
                        <a:lnSpc>
                          <a:spcPct val="100000"/>
                        </a:lnSpc>
                        <a:tabLst>
                          <a:tab algn="l" pos="0"/>
                        </a:tabLst>
                      </a:pPr>
                      <a:r>
                        <a:rPr b="0" lang="en-US" sz="1800" spc="-1" strike="noStrike">
                          <a:solidFill>
                            <a:srgbClr val="000000"/>
                          </a:solidFill>
                          <a:latin typeface="Arial"/>
                        </a:rPr>
                        <a:t>getPriority </a:t>
                      </a:r>
                      <a:r>
                        <a:rPr b="0" lang="ru-RU" sz="1800" spc="-1" strike="noStrike">
                          <a:solidFill>
                            <a:srgbClr val="000000"/>
                          </a:solidFill>
                          <a:latin typeface="Arial"/>
                        </a:rPr>
                        <a:t>()</a:t>
                      </a:r>
                      <a:endParaRPr b="0" lang="ru-RU"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tabLst>
                          <a:tab algn="l" pos="0"/>
                        </a:tabLst>
                      </a:pPr>
                      <a:r>
                        <a:rPr b="0" lang="ru-RU" sz="1800" spc="-1" strike="noStrike">
                          <a:solidFill>
                            <a:srgbClr val="000000"/>
                          </a:solidFill>
                          <a:latin typeface="Arial"/>
                        </a:rPr>
                        <a:t>Получить приоритет потока </a:t>
                      </a:r>
                      <a:endParaRPr b="0" lang="ru-RU"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70800">
                <a:tc>
                  <a:txBody>
                    <a:bodyPr>
                      <a:noAutofit/>
                    </a:bodyPr>
                    <a:p>
                      <a:pPr>
                        <a:lnSpc>
                          <a:spcPct val="100000"/>
                        </a:lnSpc>
                        <a:tabLst>
                          <a:tab algn="l" pos="0"/>
                        </a:tabLst>
                      </a:pPr>
                      <a:r>
                        <a:rPr b="0" lang="en-US" sz="1800" spc="-1" strike="noStrike">
                          <a:solidFill>
                            <a:srgbClr val="000000"/>
                          </a:solidFill>
                          <a:latin typeface="Arial"/>
                        </a:rPr>
                        <a:t>isAlive </a:t>
                      </a:r>
                      <a:r>
                        <a:rPr b="0" lang="ru-RU" sz="1800" spc="-1" strike="noStrike">
                          <a:solidFill>
                            <a:srgbClr val="000000"/>
                          </a:solidFill>
                          <a:latin typeface="Arial"/>
                        </a:rPr>
                        <a:t>() </a:t>
                      </a:r>
                      <a:endParaRPr b="0" lang="ru-RU"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tabLst>
                          <a:tab algn="l" pos="0"/>
                        </a:tabLst>
                      </a:pPr>
                      <a:r>
                        <a:rPr b="0" lang="ru-RU" sz="1800" spc="-1" strike="noStrike">
                          <a:solidFill>
                            <a:srgbClr val="000000"/>
                          </a:solidFill>
                          <a:latin typeface="Arial"/>
                        </a:rPr>
                        <a:t>Определить, выполняется ли еще поток </a:t>
                      </a:r>
                      <a:endParaRPr b="0" lang="ru-RU"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70800">
                <a:tc>
                  <a:txBody>
                    <a:bodyPr>
                      <a:noAutofit/>
                    </a:bodyPr>
                    <a:p>
                      <a:pPr>
                        <a:lnSpc>
                          <a:spcPct val="100000"/>
                        </a:lnSpc>
                        <a:tabLst>
                          <a:tab algn="l" pos="0"/>
                        </a:tabLst>
                      </a:pPr>
                      <a:r>
                        <a:rPr b="0" lang="en-US" sz="1800" spc="-1" strike="noStrike">
                          <a:solidFill>
                            <a:srgbClr val="000000"/>
                          </a:solidFill>
                          <a:latin typeface="Arial"/>
                        </a:rPr>
                        <a:t>join </a:t>
                      </a:r>
                      <a:r>
                        <a:rPr b="0" lang="ru-RU" sz="1800" spc="-1" strike="noStrike">
                          <a:solidFill>
                            <a:srgbClr val="000000"/>
                          </a:solidFill>
                          <a:latin typeface="Arial"/>
                        </a:rPr>
                        <a:t>() </a:t>
                      </a:r>
                      <a:endParaRPr b="0" lang="ru-RU"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tabLst>
                          <a:tab algn="l" pos="0"/>
                        </a:tabLst>
                      </a:pPr>
                      <a:r>
                        <a:rPr b="0" lang="ru-RU" sz="1800" spc="-1" strike="noStrike">
                          <a:solidFill>
                            <a:srgbClr val="000000"/>
                          </a:solidFill>
                          <a:latin typeface="Arial"/>
                        </a:rPr>
                        <a:t>Ждать завершения потока </a:t>
                      </a:r>
                      <a:endParaRPr b="0" lang="ru-RU"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70800">
                <a:tc>
                  <a:txBody>
                    <a:bodyPr>
                      <a:noAutofit/>
                    </a:bodyPr>
                    <a:p>
                      <a:pPr>
                        <a:lnSpc>
                          <a:spcPct val="100000"/>
                        </a:lnSpc>
                        <a:tabLst>
                          <a:tab algn="l" pos="0"/>
                        </a:tabLst>
                      </a:pPr>
                      <a:r>
                        <a:rPr b="0" lang="en-US" sz="1800" spc="-1" strike="noStrike">
                          <a:solidFill>
                            <a:srgbClr val="000000"/>
                          </a:solidFill>
                          <a:latin typeface="Arial"/>
                        </a:rPr>
                        <a:t>run </a:t>
                      </a:r>
                      <a:r>
                        <a:rPr b="0" lang="ru-RU" sz="1800" spc="-1" strike="noStrike">
                          <a:solidFill>
                            <a:srgbClr val="000000"/>
                          </a:solidFill>
                          <a:latin typeface="Arial"/>
                        </a:rPr>
                        <a:t>() </a:t>
                      </a:r>
                      <a:endParaRPr b="0" lang="ru-RU"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tabLst>
                          <a:tab algn="l" pos="0"/>
                        </a:tabLst>
                      </a:pPr>
                      <a:r>
                        <a:rPr b="0" lang="ru-RU" sz="1800" spc="-1" strike="noStrike">
                          <a:solidFill>
                            <a:srgbClr val="000000"/>
                          </a:solidFill>
                          <a:latin typeface="Arial"/>
                        </a:rPr>
                        <a:t>Указать точку входа в поток </a:t>
                      </a:r>
                      <a:endParaRPr b="0" lang="ru-RU"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03720">
                <a:tc>
                  <a:txBody>
                    <a:bodyPr>
                      <a:noAutofit/>
                    </a:bodyPr>
                    <a:p>
                      <a:pPr>
                        <a:lnSpc>
                          <a:spcPct val="100000"/>
                        </a:lnSpc>
                        <a:tabLst>
                          <a:tab algn="l" pos="0"/>
                        </a:tabLst>
                      </a:pPr>
                      <a:r>
                        <a:rPr b="0" lang="en-US" sz="1800" spc="-1" strike="noStrike">
                          <a:solidFill>
                            <a:srgbClr val="000000"/>
                          </a:solidFill>
                          <a:latin typeface="Arial"/>
                        </a:rPr>
                        <a:t>sleep </a:t>
                      </a:r>
                      <a:r>
                        <a:rPr b="0" lang="ru-RU" sz="1800" spc="-1" strike="noStrike">
                          <a:solidFill>
                            <a:srgbClr val="000000"/>
                          </a:solidFill>
                          <a:latin typeface="Arial"/>
                        </a:rPr>
                        <a:t>() </a:t>
                      </a:r>
                      <a:endParaRPr b="0" lang="ru-RU"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tabLst>
                          <a:tab algn="l" pos="0"/>
                        </a:tabLst>
                      </a:pPr>
                      <a:r>
                        <a:rPr b="0" lang="ru-RU" sz="1800" spc="-1" strike="noStrike">
                          <a:solidFill>
                            <a:srgbClr val="000000"/>
                          </a:solidFill>
                          <a:latin typeface="Arial"/>
                        </a:rPr>
                        <a:t>Приостановить поток на определенный период времени </a:t>
                      </a:r>
                      <a:endParaRPr b="0" lang="ru-RU"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03720">
                <a:tc>
                  <a:txBody>
                    <a:bodyPr>
                      <a:noAutofit/>
                    </a:bodyPr>
                    <a:p>
                      <a:pPr>
                        <a:lnSpc>
                          <a:spcPct val="100000"/>
                        </a:lnSpc>
                        <a:tabLst>
                          <a:tab algn="l" pos="0"/>
                        </a:tabLst>
                      </a:pPr>
                      <a:r>
                        <a:rPr b="0" lang="en-US" sz="1800" spc="-1" strike="noStrike">
                          <a:solidFill>
                            <a:srgbClr val="000000"/>
                          </a:solidFill>
                          <a:latin typeface="Arial"/>
                        </a:rPr>
                        <a:t>start </a:t>
                      </a:r>
                      <a:r>
                        <a:rPr b="0" lang="ru-RU" sz="1800" spc="-1" strike="noStrike">
                          <a:solidFill>
                            <a:srgbClr val="000000"/>
                          </a:solidFill>
                          <a:latin typeface="Arial"/>
                        </a:rPr>
                        <a:t>() </a:t>
                      </a:r>
                      <a:endParaRPr b="0" lang="ru-RU"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tabLst>
                          <a:tab algn="l" pos="0"/>
                        </a:tabLst>
                      </a:pPr>
                      <a:r>
                        <a:rPr b="0" lang="ru-RU" sz="1800" spc="-1" strike="noStrike">
                          <a:solidFill>
                            <a:srgbClr val="000000"/>
                          </a:solidFill>
                          <a:latin typeface="Arial"/>
                        </a:rPr>
                        <a:t>Запустить поток с помощью вызова его метода </a:t>
                      </a:r>
                      <a:r>
                        <a:rPr b="0" lang="en-US" sz="1800" spc="-1" strike="noStrike">
                          <a:solidFill>
                            <a:srgbClr val="000000"/>
                          </a:solidFill>
                          <a:latin typeface="Arial"/>
                        </a:rPr>
                        <a:t>run </a:t>
                      </a:r>
                      <a:r>
                        <a:rPr b="0" lang="ru-RU" sz="1800" spc="-1" strike="noStrike">
                          <a:solidFill>
                            <a:srgbClr val="000000"/>
                          </a:solidFill>
                          <a:latin typeface="Arial"/>
                        </a:rPr>
                        <a:t>()</a:t>
                      </a:r>
                      <a:endParaRPr b="0" lang="ru-RU"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Содержание</a:t>
            </a:r>
            <a:endParaRPr b="0" lang="ru-RU" sz="1800" spc="-1" strike="noStrike">
              <a:latin typeface="Arial"/>
            </a:endParaRPr>
          </a:p>
        </p:txBody>
      </p:sp>
      <p:sp>
        <p:nvSpPr>
          <p:cNvPr id="166"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87280" indent="-286560">
              <a:lnSpc>
                <a:spcPct val="100000"/>
              </a:lnSpc>
              <a:spcBef>
                <a:spcPts val="320"/>
              </a:spcBef>
              <a:buClr>
                <a:srgbClr val="376092"/>
              </a:buClr>
              <a:buFont typeface="Calibri"/>
              <a:buAutoNum type="arabicPeriod"/>
            </a:pPr>
            <a:r>
              <a:rPr b="1" lang="ru-RU" sz="1600" spc="-1" strike="noStrike">
                <a:solidFill>
                  <a:srgbClr val="000000"/>
                </a:solidFill>
                <a:latin typeface="Arial"/>
              </a:rPr>
              <a:t>Понятие многопоточности</a:t>
            </a:r>
            <a:endParaRPr b="0" lang="ru-RU" sz="1600" spc="-1" strike="noStrike">
              <a:latin typeface="Arial"/>
            </a:endParaRPr>
          </a:p>
          <a:p>
            <a:pPr marL="287280" indent="-286560">
              <a:lnSpc>
                <a:spcPct val="100000"/>
              </a:lnSpc>
              <a:spcBef>
                <a:spcPts val="320"/>
              </a:spcBef>
              <a:buClr>
                <a:srgbClr val="376092"/>
              </a:buClr>
              <a:buFont typeface="Calibri"/>
              <a:buAutoNum type="arabicPeriod"/>
            </a:pPr>
            <a:r>
              <a:rPr b="1" lang="ru-RU" sz="1600" spc="-1" strike="noStrike">
                <a:solidFill>
                  <a:srgbClr val="000000"/>
                </a:solidFill>
                <a:latin typeface="Arial"/>
              </a:rPr>
              <a:t>Работа с потоками</a:t>
            </a:r>
            <a:endParaRPr b="0" lang="ru-RU" sz="1600" spc="-1" strike="noStrike">
              <a:latin typeface="Arial"/>
            </a:endParaRPr>
          </a:p>
          <a:p>
            <a:pPr marL="287280" indent="-286560">
              <a:lnSpc>
                <a:spcPct val="100000"/>
              </a:lnSpc>
              <a:spcBef>
                <a:spcPts val="320"/>
              </a:spcBef>
              <a:buClr>
                <a:srgbClr val="376092"/>
              </a:buClr>
              <a:buFont typeface="Calibri"/>
              <a:buAutoNum type="arabicPeriod"/>
            </a:pPr>
            <a:r>
              <a:rPr b="1" lang="ru-RU" sz="1600" spc="-1" strike="noStrike">
                <a:solidFill>
                  <a:srgbClr val="000000"/>
                </a:solidFill>
                <a:latin typeface="Arial"/>
              </a:rPr>
              <a:t>Синхронизация</a:t>
            </a:r>
            <a:endParaRPr b="0" lang="ru-RU" sz="1600" spc="-1" strike="noStrike">
              <a:latin typeface="Arial"/>
            </a:endParaRPr>
          </a:p>
          <a:p>
            <a:pPr marL="287280" indent="-286560">
              <a:lnSpc>
                <a:spcPct val="100000"/>
              </a:lnSpc>
              <a:spcBef>
                <a:spcPts val="320"/>
              </a:spcBef>
              <a:buClr>
                <a:srgbClr val="376092"/>
              </a:buClr>
              <a:buFont typeface="Calibri"/>
              <a:buAutoNum type="arabicPeriod"/>
            </a:pPr>
            <a:r>
              <a:rPr b="1" lang="en-US" sz="1600" spc="-1" strike="noStrike">
                <a:solidFill>
                  <a:srgbClr val="000000"/>
                </a:solidFill>
                <a:latin typeface="Arial"/>
              </a:rPr>
              <a:t>Concurrent</a:t>
            </a:r>
            <a:endParaRPr b="0" lang="ru-RU" sz="1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a:t>
            </a:r>
            <a:endParaRPr b="0" lang="ru-RU" sz="1800" spc="-1" strike="noStrike">
              <a:latin typeface="Arial"/>
            </a:endParaRPr>
          </a:p>
        </p:txBody>
      </p:sp>
      <p:sp>
        <p:nvSpPr>
          <p:cNvPr id="202"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65320" indent="-264600" algn="just">
              <a:lnSpc>
                <a:spcPct val="100000"/>
              </a:lnSpc>
              <a:spcBef>
                <a:spcPts val="360"/>
              </a:spcBef>
              <a:tabLst>
                <a:tab algn="l" pos="0"/>
              </a:tabLst>
            </a:pPr>
            <a:r>
              <a:rPr b="0" lang="ru-RU" sz="1800" spc="-1" strike="noStrike">
                <a:solidFill>
                  <a:srgbClr val="000000"/>
                </a:solidFill>
                <a:latin typeface="Arial"/>
              </a:rPr>
              <a:t>Когда </a:t>
            </a:r>
            <a:r>
              <a:rPr b="0" lang="en-US" sz="1800" spc="-1" strike="noStrike">
                <a:solidFill>
                  <a:srgbClr val="000000"/>
                </a:solidFill>
                <a:latin typeface="Arial"/>
              </a:rPr>
              <a:t>Java</a:t>
            </a:r>
            <a:r>
              <a:rPr b="0" lang="ru-RU" sz="1800" spc="-1" strike="noStrike">
                <a:solidFill>
                  <a:srgbClr val="000000"/>
                </a:solidFill>
                <a:latin typeface="Arial"/>
              </a:rPr>
              <a:t>-программа запускается, один поток начинает выполняться немедленно. </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Он обычно называется </a:t>
            </a:r>
            <a:r>
              <a:rPr b="0" i="1" lang="ru-RU" sz="1800" spc="-1" strike="noStrike">
                <a:solidFill>
                  <a:srgbClr val="000000"/>
                </a:solidFill>
                <a:latin typeface="Arial"/>
              </a:rPr>
              <a:t>главным потоком</a:t>
            </a:r>
            <a:r>
              <a:rPr b="0" lang="ru-RU" sz="1800" spc="-1" strike="noStrike">
                <a:solidFill>
                  <a:srgbClr val="000000"/>
                </a:solidFill>
                <a:latin typeface="Arial"/>
              </a:rPr>
              <a:t>.</a:t>
            </a: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 </a:t>
            </a: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Главный поток важен по двум причинам:</a:t>
            </a:r>
            <a:endParaRPr b="0" lang="ru-RU" sz="1800" spc="-1" strike="noStrike">
              <a:latin typeface="Arial"/>
            </a:endParaRPr>
          </a:p>
          <a:p>
            <a:pPr marL="1077840" indent="-35820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rPr>
              <a:t>Это поток, из которого будут порождены все другие "дочерние" потоки.</a:t>
            </a:r>
            <a:endParaRPr b="0" lang="ru-RU" sz="1800" spc="-1" strike="noStrike">
              <a:latin typeface="Arial"/>
            </a:endParaRPr>
          </a:p>
          <a:p>
            <a:pPr marL="1077840" indent="-35820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rPr>
              <a:t>Это должен быть последний поток, в котором заканчивается выполнение. Когда главный поток останавливается, программа завершается.</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a:t>
            </a:r>
            <a:endParaRPr b="0" lang="ru-RU" sz="1800" spc="-1" strike="noStrike">
              <a:latin typeface="Arial"/>
            </a:endParaRPr>
          </a:p>
        </p:txBody>
      </p:sp>
      <p:sp>
        <p:nvSpPr>
          <p:cNvPr id="204"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65320" indent="-264600" algn="just">
              <a:lnSpc>
                <a:spcPct val="100000"/>
              </a:lnSpc>
              <a:spcBef>
                <a:spcPts val="360"/>
              </a:spcBef>
              <a:tabLst>
                <a:tab algn="l" pos="0"/>
              </a:tabLst>
            </a:pPr>
            <a:r>
              <a:rPr b="0" lang="ru-RU" sz="1800" spc="-1" strike="noStrike">
                <a:solidFill>
                  <a:srgbClr val="000000"/>
                </a:solidFill>
                <a:latin typeface="Arial"/>
              </a:rPr>
              <a:t>Хотя главный поток создается автоматически после запуска программы, он может управляться через </a:t>
            </a:r>
            <a:r>
              <a:rPr b="0" lang="en-US" sz="1800" spc="-1" strike="noStrike">
                <a:solidFill>
                  <a:srgbClr val="000000"/>
                </a:solidFill>
                <a:latin typeface="Arial"/>
              </a:rPr>
              <a:t>Thread</a:t>
            </a:r>
            <a:r>
              <a:rPr b="0" lang="ru-RU" sz="1800" spc="-1" strike="noStrike">
                <a:solidFill>
                  <a:srgbClr val="000000"/>
                </a:solidFill>
                <a:latin typeface="Arial"/>
              </a:rPr>
              <a:t>-объект. Для организации управления нужно получить ссылку на него, вызывая метод </a:t>
            </a:r>
            <a:r>
              <a:rPr b="0" lang="en-US" sz="1800" spc="-1" strike="noStrike">
                <a:solidFill>
                  <a:srgbClr val="000000"/>
                </a:solidFill>
                <a:latin typeface="Arial"/>
              </a:rPr>
              <a:t>Currentrhread </a:t>
            </a:r>
            <a:r>
              <a:rPr b="0" lang="ru-RU" sz="1800" spc="-1" strike="noStrike">
                <a:solidFill>
                  <a:srgbClr val="000000"/>
                </a:solidFill>
                <a:latin typeface="Arial"/>
              </a:rPr>
              <a:t>(), который является </a:t>
            </a:r>
            <a:r>
              <a:rPr b="0" lang="en-US" sz="1800" spc="-1" strike="noStrike">
                <a:solidFill>
                  <a:srgbClr val="000000"/>
                </a:solidFill>
                <a:latin typeface="Arial"/>
              </a:rPr>
              <a:t>public static </a:t>
            </a:r>
            <a:r>
              <a:rPr b="0" lang="ru-RU" sz="1800" spc="-1" strike="noStrike">
                <a:solidFill>
                  <a:srgbClr val="000000"/>
                </a:solidFill>
                <a:latin typeface="Arial"/>
              </a:rPr>
              <a:t>членом класса </a:t>
            </a:r>
            <a:r>
              <a:rPr b="0" lang="en-US" sz="1800" spc="-1" strike="noStrike">
                <a:solidFill>
                  <a:srgbClr val="000000"/>
                </a:solidFill>
                <a:latin typeface="Arial"/>
              </a:rPr>
              <a:t>Thread</a:t>
            </a:r>
            <a:r>
              <a:rPr b="0" lang="ru-RU" sz="1800" spc="-1" strike="noStrike">
                <a:solidFill>
                  <a:srgbClr val="000000"/>
                </a:solidFill>
                <a:latin typeface="Arial"/>
              </a:rPr>
              <a:t>. </a:t>
            </a:r>
            <a:endParaRPr b="0" lang="ru-RU" sz="1800" spc="-1" strike="noStrike">
              <a:latin typeface="Arial"/>
            </a:endParaRPr>
          </a:p>
          <a:p>
            <a:pPr marL="265320" indent="-264600">
              <a:lnSpc>
                <a:spcPct val="100000"/>
              </a:lnSpc>
              <a:spcBef>
                <a:spcPts val="360"/>
              </a:spcBef>
              <a:tabLst>
                <a:tab algn="l" pos="0"/>
              </a:tabLst>
            </a:pPr>
            <a:endParaRPr b="0" lang="ru-RU" sz="1800" spc="-1" strike="noStrike">
              <a:latin typeface="Arial"/>
            </a:endParaRPr>
          </a:p>
          <a:p>
            <a:pPr marL="265320" indent="-264600" algn="ctr">
              <a:lnSpc>
                <a:spcPct val="100000"/>
              </a:lnSpc>
              <a:spcBef>
                <a:spcPts val="360"/>
              </a:spcBef>
              <a:tabLst>
                <a:tab algn="l" pos="0"/>
              </a:tabLst>
            </a:pPr>
            <a:r>
              <a:rPr b="1" lang="en-US" sz="1800" spc="-1" strike="noStrike">
                <a:solidFill>
                  <a:srgbClr val="000000"/>
                </a:solidFill>
                <a:latin typeface="Arial"/>
              </a:rPr>
              <a:t>static Thread currentThread()</a:t>
            </a:r>
            <a:endParaRPr b="0" lang="ru-RU" sz="1800" spc="-1" strike="noStrike">
              <a:latin typeface="Arial"/>
            </a:endParaRPr>
          </a:p>
          <a:p>
            <a:pPr marL="265320" indent="-264600">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Этот метод возвращает ссылку на поток, в котором он вызывается. Как только вы получаете ссылку на главный поток, то можете управлять им точно так же, как любым другим потоком. </a:t>
            </a:r>
            <a:endParaRPr b="0" lang="ru-RU" sz="1800" spc="-1" strike="noStrike">
              <a:latin typeface="Arial"/>
            </a:endParaRPr>
          </a:p>
          <a:p>
            <a:pPr marL="265320" indent="-264600">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13.4</a:t>
            </a:r>
            <a:endParaRPr b="0" lang="ru-RU" sz="1800" spc="-1" strike="noStrike">
              <a:latin typeface="Arial"/>
            </a:endParaRPr>
          </a:p>
        </p:txBody>
      </p:sp>
      <p:sp>
        <p:nvSpPr>
          <p:cNvPr id="206" name="CustomShape 2"/>
          <p:cNvSpPr/>
          <p:nvPr/>
        </p:nvSpPr>
        <p:spPr>
          <a:xfrm>
            <a:off x="928800" y="1324800"/>
            <a:ext cx="7214400" cy="319356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class</a:t>
            </a:r>
            <a:r>
              <a:rPr b="0" lang="en-US" sz="1200" spc="-1" strike="noStrike">
                <a:solidFill>
                  <a:srgbClr val="000000"/>
                </a:solidFill>
                <a:latin typeface="Consolas"/>
                <a:ea typeface="Calibri"/>
              </a:rPr>
              <a:t> Demo03CurrentThread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static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main(String args[])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 t = Thread.</a:t>
            </a:r>
            <a:r>
              <a:rPr b="0" i="1" lang="en-US" sz="1200" spc="-1" strike="noStrike">
                <a:solidFill>
                  <a:srgbClr val="000000"/>
                </a:solidFill>
                <a:latin typeface="Consolas"/>
                <a:ea typeface="Calibri"/>
              </a:rPr>
              <a:t>currentThread</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2a00ff"/>
                </a:solidFill>
                <a:latin typeface="Consolas"/>
                <a:ea typeface="Calibri"/>
              </a:rPr>
              <a:t>"Текущий поток: "</a:t>
            </a:r>
            <a:r>
              <a:rPr b="0" lang="en-US" sz="1200" spc="-1" strike="noStrike">
                <a:solidFill>
                  <a:srgbClr val="000000"/>
                </a:solidFill>
                <a:latin typeface="Consolas"/>
                <a:ea typeface="Calibri"/>
              </a:rPr>
              <a:t> + 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3f7f5f"/>
                </a:solidFill>
                <a:latin typeface="Consolas"/>
                <a:ea typeface="Calibri"/>
              </a:rPr>
              <a:t>// изменить имя потока</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t.setName(</a:t>
            </a:r>
            <a:r>
              <a:rPr b="0" lang="en-US" sz="1200" spc="-1" strike="noStrike">
                <a:solidFill>
                  <a:srgbClr val="2a00ff"/>
                </a:solidFill>
                <a:latin typeface="Consolas"/>
                <a:ea typeface="Calibri"/>
              </a:rPr>
              <a:t>"My Thread"</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2a00ff"/>
                </a:solidFill>
                <a:latin typeface="Consolas"/>
                <a:ea typeface="Calibri"/>
              </a:rPr>
              <a:t>"После изменения имени: "</a:t>
            </a:r>
            <a:r>
              <a:rPr b="0" lang="en-US" sz="1200" spc="-1" strike="noStrike">
                <a:solidFill>
                  <a:srgbClr val="000000"/>
                </a:solidFill>
                <a:latin typeface="Consolas"/>
                <a:ea typeface="Calibri"/>
              </a:rPr>
              <a:t> + 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try</a:t>
            </a: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for</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int</a:t>
            </a:r>
            <a:r>
              <a:rPr b="0" lang="en-US" sz="1200" spc="-1" strike="noStrike">
                <a:solidFill>
                  <a:srgbClr val="000000"/>
                </a:solidFill>
                <a:latin typeface="Consolas"/>
                <a:ea typeface="Calibri"/>
              </a:rPr>
              <a:t> n = 5; n &gt; 0; n--)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.println(n);</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a:t>
            </a:r>
            <a:r>
              <a:rPr b="0" i="1" lang="en-US" sz="1200" spc="-1" strike="noStrike">
                <a:solidFill>
                  <a:srgbClr val="000000"/>
                </a:solidFill>
                <a:latin typeface="Consolas"/>
                <a:ea typeface="Calibri"/>
              </a:rPr>
              <a:t>sleep</a:t>
            </a:r>
            <a:r>
              <a:rPr b="0" lang="en-US" sz="1200" spc="-1" strike="noStrike">
                <a:solidFill>
                  <a:srgbClr val="000000"/>
                </a:solidFill>
                <a:latin typeface="Consolas"/>
                <a:ea typeface="Calibri"/>
              </a:rPr>
              <a:t>(1000);</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catch</a:t>
            </a:r>
            <a:r>
              <a:rPr b="0" lang="en-US" sz="1200" spc="-1" strike="noStrike">
                <a:solidFill>
                  <a:srgbClr val="000000"/>
                </a:solidFill>
                <a:latin typeface="Consolas"/>
                <a:ea typeface="Calibri"/>
              </a:rPr>
              <a:t> (InterruptedException e)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2a00ff"/>
                </a:solidFill>
                <a:latin typeface="Consolas"/>
                <a:ea typeface="Calibri"/>
              </a:rPr>
              <a:t>"Главный поток завершен"</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13.4</a:t>
            </a:r>
            <a:endParaRPr b="0" lang="ru-RU" sz="1800" spc="-1" strike="noStrike">
              <a:latin typeface="Arial"/>
            </a:endParaRPr>
          </a:p>
        </p:txBody>
      </p:sp>
      <p:sp>
        <p:nvSpPr>
          <p:cNvPr id="208" name="CustomShape 2"/>
          <p:cNvSpPr/>
          <p:nvPr/>
        </p:nvSpPr>
        <p:spPr>
          <a:xfrm>
            <a:off x="914400" y="1219320"/>
            <a:ext cx="7314480" cy="423000"/>
          </a:xfrm>
          <a:prstGeom prst="rect">
            <a:avLst/>
          </a:prstGeom>
          <a:noFill/>
          <a:ln w="0">
            <a:noFill/>
          </a:ln>
        </p:spPr>
        <p:style>
          <a:lnRef idx="0"/>
          <a:fillRef idx="0"/>
          <a:effectRef idx="0"/>
          <a:fontRef idx="minor"/>
        </p:style>
        <p:txBody>
          <a:bodyPr lIns="90000" rIns="90000" tIns="45000" bIns="45000">
            <a:noAutofit/>
          </a:bodyPr>
          <a:p>
            <a:pPr marL="285840" indent="-285120">
              <a:lnSpc>
                <a:spcPct val="100000"/>
              </a:lnSpc>
              <a:spcBef>
                <a:spcPts val="360"/>
              </a:spcBef>
              <a:tabLst>
                <a:tab algn="l" pos="0"/>
              </a:tabLst>
            </a:pPr>
            <a:r>
              <a:rPr b="0" lang="ru-RU" sz="1800" spc="-1" strike="noStrike">
                <a:solidFill>
                  <a:srgbClr val="000000"/>
                </a:solidFill>
                <a:latin typeface="Arial"/>
              </a:rPr>
              <a:t>Результат:</a:t>
            </a:r>
            <a:endParaRPr b="0" lang="ru-RU" sz="1800" spc="-1" strike="noStrike">
              <a:latin typeface="Arial"/>
            </a:endParaRPr>
          </a:p>
        </p:txBody>
      </p:sp>
      <p:sp>
        <p:nvSpPr>
          <p:cNvPr id="209" name="CustomShape 3"/>
          <p:cNvSpPr/>
          <p:nvPr/>
        </p:nvSpPr>
        <p:spPr>
          <a:xfrm>
            <a:off x="2206440" y="1721880"/>
            <a:ext cx="4478760" cy="1368360"/>
          </a:xfrm>
          <a:prstGeom prst="rect">
            <a:avLst/>
          </a:prstGeom>
          <a:solidFill>
            <a:schemeClr val="bg1">
              <a:lumMod val="95000"/>
            </a:schemeClr>
          </a:solidFill>
          <a:ln w="9525">
            <a:noFill/>
          </a:ln>
        </p:spPr>
        <p:style>
          <a:lnRef idx="0"/>
          <a:fillRef idx="0"/>
          <a:effectRef idx="0"/>
          <a:fontRef idx="minor"/>
        </p:style>
        <p:txBody>
          <a:bodyPr wrap="none" lIns="90000" rIns="90000" tIns="45000" bIns="45000" anchor="ctr">
            <a:spAutoFit/>
          </a:bodyPr>
          <a:p>
            <a:pPr>
              <a:lnSpc>
                <a:spcPct val="100000"/>
              </a:lnSpc>
              <a:tabLst>
                <a:tab algn="l" pos="0"/>
              </a:tabLst>
            </a:pPr>
            <a:r>
              <a:rPr b="0" lang="en-US" sz="1200" spc="-1" strike="noStrike">
                <a:solidFill>
                  <a:srgbClr val="000000"/>
                </a:solidFill>
                <a:latin typeface="Consolas"/>
                <a:ea typeface="Calibri"/>
              </a:rPr>
              <a:t>Текущий поток: Thread[main,5,main]</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После изменения имени: Thread[My Thread,5,main]</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5</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4</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3</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2</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1</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a:t>
            </a:r>
            <a:endParaRPr b="0" lang="ru-RU" sz="1800" spc="-1" strike="noStrike">
              <a:latin typeface="Arial"/>
            </a:endParaRPr>
          </a:p>
        </p:txBody>
      </p:sp>
      <p:sp>
        <p:nvSpPr>
          <p:cNvPr id="211"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65320" indent="-264600" algn="just">
              <a:lnSpc>
                <a:spcPct val="100000"/>
              </a:lnSpc>
              <a:spcBef>
                <a:spcPts val="360"/>
              </a:spcBef>
              <a:tabLst>
                <a:tab algn="l" pos="0"/>
              </a:tabLst>
            </a:pPr>
            <a:r>
              <a:rPr b="0" lang="ru-RU" sz="1800" spc="-1" strike="noStrike">
                <a:solidFill>
                  <a:srgbClr val="000000"/>
                </a:solidFill>
                <a:latin typeface="Arial"/>
              </a:rPr>
              <a:t>Существуют два способа определения, закончился ли поток. </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Один из них позволяет вызывать метод </a:t>
            </a:r>
            <a:r>
              <a:rPr b="1" lang="en-US" sz="1800" spc="-1" strike="noStrike">
                <a:solidFill>
                  <a:srgbClr val="376092"/>
                </a:solidFill>
                <a:latin typeface="Arial"/>
              </a:rPr>
              <a:t>isAlive(</a:t>
            </a:r>
            <a:r>
              <a:rPr b="1" lang="ru-RU" sz="1800" spc="-1" strike="noStrike">
                <a:solidFill>
                  <a:srgbClr val="376092"/>
                </a:solidFill>
                <a:latin typeface="Arial"/>
              </a:rPr>
              <a:t>)</a:t>
            </a:r>
            <a:r>
              <a:rPr b="0" lang="ru-RU" sz="1800" spc="-1" strike="noStrike">
                <a:solidFill>
                  <a:srgbClr val="ff0000"/>
                </a:solidFill>
                <a:latin typeface="Arial"/>
              </a:rPr>
              <a:t> </a:t>
            </a:r>
            <a:r>
              <a:rPr b="0" lang="ru-RU" sz="1800" spc="-1" strike="noStrike">
                <a:solidFill>
                  <a:srgbClr val="000000"/>
                </a:solidFill>
                <a:latin typeface="Arial"/>
              </a:rPr>
              <a:t>на потоке. Этот метод определен в </a:t>
            </a:r>
            <a:r>
              <a:rPr b="0" lang="en-US" sz="1800" spc="-1" strike="noStrike">
                <a:solidFill>
                  <a:srgbClr val="000000"/>
                </a:solidFill>
                <a:latin typeface="Arial"/>
              </a:rPr>
              <a:t>Thread </a:t>
            </a:r>
            <a:r>
              <a:rPr b="0" lang="ru-RU" sz="1800" spc="-1" strike="noStrike">
                <a:solidFill>
                  <a:srgbClr val="000000"/>
                </a:solidFill>
                <a:latin typeface="Arial"/>
              </a:rPr>
              <a:t>и его общая форма выглядит так:</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ctr">
              <a:lnSpc>
                <a:spcPct val="100000"/>
              </a:lnSpc>
              <a:spcBef>
                <a:spcPts val="360"/>
              </a:spcBef>
              <a:tabLst>
                <a:tab algn="l" pos="0"/>
              </a:tabLst>
            </a:pPr>
            <a:r>
              <a:rPr b="1" lang="en-US" sz="1800" spc="-1" strike="noStrike">
                <a:solidFill>
                  <a:srgbClr val="000000"/>
                </a:solidFill>
                <a:latin typeface="Arial"/>
              </a:rPr>
              <a:t>final boolean isAlive()</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Метод </a:t>
            </a:r>
            <a:r>
              <a:rPr b="1" lang="en-US" sz="1800" spc="-1" strike="noStrike">
                <a:solidFill>
                  <a:srgbClr val="000000"/>
                </a:solidFill>
                <a:latin typeface="Arial"/>
              </a:rPr>
              <a:t>isAlive</a:t>
            </a:r>
            <a:r>
              <a:rPr b="0" lang="en-US" sz="1800" spc="-1" strike="noStrike">
                <a:solidFill>
                  <a:srgbClr val="000000"/>
                </a:solidFill>
                <a:latin typeface="Arial"/>
              </a:rPr>
              <a:t>() </a:t>
            </a:r>
            <a:r>
              <a:rPr b="0" lang="ru-RU" sz="1800" spc="-1" strike="noStrike">
                <a:solidFill>
                  <a:srgbClr val="000000"/>
                </a:solidFill>
                <a:latin typeface="Arial"/>
              </a:rPr>
              <a:t>возвращает </a:t>
            </a:r>
            <a:r>
              <a:rPr b="0" lang="en-US" sz="1800" spc="-1" strike="noStrike">
                <a:solidFill>
                  <a:srgbClr val="000000"/>
                </a:solidFill>
                <a:latin typeface="Arial"/>
              </a:rPr>
              <a:t>true</a:t>
            </a:r>
            <a:r>
              <a:rPr b="0" lang="ru-RU" sz="1800" spc="-1" strike="noStrike">
                <a:solidFill>
                  <a:srgbClr val="000000"/>
                </a:solidFill>
                <a:latin typeface="Arial"/>
              </a:rPr>
              <a:t>, если поток, на котором он вызывается — все еще выполняется. В противном случае возвращается </a:t>
            </a:r>
            <a:r>
              <a:rPr b="0" lang="en-US" sz="1800" spc="-1" strike="noStrike">
                <a:solidFill>
                  <a:srgbClr val="000000"/>
                </a:solidFill>
                <a:latin typeface="Arial"/>
              </a:rPr>
              <a:t>false</a:t>
            </a:r>
            <a:r>
              <a:rPr b="0" lang="ru-RU" sz="1800" spc="-1" strike="noStrike">
                <a:solidFill>
                  <a:srgbClr val="000000"/>
                </a:solidFill>
                <a:latin typeface="Arial"/>
              </a:rPr>
              <a:t>.</a:t>
            </a:r>
            <a:endParaRPr b="0" lang="ru-RU" sz="1800" spc="-1" strike="noStrike">
              <a:latin typeface="Arial"/>
            </a:endParaRPr>
          </a:p>
          <a:p>
            <a:pPr marL="265320" indent="-264600">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a:t>
            </a:r>
            <a:endParaRPr b="0" lang="ru-RU" sz="1800" spc="-1" strike="noStrike">
              <a:latin typeface="Arial"/>
            </a:endParaRPr>
          </a:p>
        </p:txBody>
      </p:sp>
      <p:sp>
        <p:nvSpPr>
          <p:cNvPr id="213"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85840" indent="-285120" algn="just">
              <a:lnSpc>
                <a:spcPct val="90000"/>
              </a:lnSpc>
              <a:spcBef>
                <a:spcPts val="360"/>
              </a:spcBef>
              <a:tabLst>
                <a:tab algn="l" pos="0"/>
              </a:tabLst>
            </a:pPr>
            <a:r>
              <a:rPr b="0" lang="ru-RU" sz="1800" spc="-1" strike="noStrike">
                <a:solidFill>
                  <a:srgbClr val="000000"/>
                </a:solidFill>
                <a:latin typeface="Arial"/>
              </a:rPr>
              <a:t>В то время как </a:t>
            </a:r>
            <a:r>
              <a:rPr b="1" lang="en-US" sz="1800" spc="-1" strike="noStrike">
                <a:solidFill>
                  <a:srgbClr val="000000"/>
                </a:solidFill>
                <a:latin typeface="Arial"/>
              </a:rPr>
              <a:t>isAlive</a:t>
            </a:r>
            <a:r>
              <a:rPr b="0" lang="en-US" sz="1800" spc="-1" strike="noStrike">
                <a:solidFill>
                  <a:srgbClr val="000000"/>
                </a:solidFill>
                <a:latin typeface="Arial"/>
              </a:rPr>
              <a:t>() </a:t>
            </a:r>
            <a:r>
              <a:rPr b="0" lang="ru-RU" sz="1800" spc="-1" strike="noStrike">
                <a:solidFill>
                  <a:srgbClr val="000000"/>
                </a:solidFill>
                <a:latin typeface="Arial"/>
              </a:rPr>
              <a:t>полезен только иногда, чаще для ожидания завершения потока вызывается метод </a:t>
            </a:r>
            <a:r>
              <a:rPr b="1" lang="en-US" sz="1800" spc="-1" strike="noStrike">
                <a:solidFill>
                  <a:srgbClr val="000000"/>
                </a:solidFill>
                <a:latin typeface="Arial"/>
              </a:rPr>
              <a:t>join</a:t>
            </a:r>
            <a:r>
              <a:rPr b="0" lang="en-US" sz="1800" spc="-1" strike="noStrike">
                <a:solidFill>
                  <a:srgbClr val="000000"/>
                </a:solidFill>
                <a:latin typeface="Arial"/>
              </a:rPr>
              <a:t>()</a:t>
            </a:r>
            <a:r>
              <a:rPr b="0" lang="ru-RU" sz="1800" spc="-1" strike="noStrike">
                <a:solidFill>
                  <a:srgbClr val="000000"/>
                </a:solidFill>
                <a:latin typeface="Arial"/>
              </a:rPr>
              <a:t> следующего формата:</a:t>
            </a:r>
            <a:endParaRPr b="0" lang="ru-RU" sz="1800" spc="-1" strike="noStrike">
              <a:latin typeface="Arial"/>
            </a:endParaRPr>
          </a:p>
          <a:p>
            <a:pPr marL="285840" indent="-285120" algn="just">
              <a:lnSpc>
                <a:spcPct val="90000"/>
              </a:lnSpc>
              <a:spcBef>
                <a:spcPts val="360"/>
              </a:spcBef>
              <a:tabLst>
                <a:tab algn="l" pos="0"/>
              </a:tabLst>
            </a:pPr>
            <a:endParaRPr b="0" lang="ru-RU" sz="1800" spc="-1" strike="noStrike">
              <a:latin typeface="Arial"/>
            </a:endParaRPr>
          </a:p>
          <a:p>
            <a:pPr marL="285840" indent="-285120" algn="ctr">
              <a:lnSpc>
                <a:spcPct val="90000"/>
              </a:lnSpc>
              <a:spcBef>
                <a:spcPts val="360"/>
              </a:spcBef>
              <a:tabLst>
                <a:tab algn="l" pos="0"/>
              </a:tabLst>
            </a:pPr>
            <a:r>
              <a:rPr b="1" lang="en-US" sz="1800" spc="-1" strike="noStrike">
                <a:solidFill>
                  <a:srgbClr val="000000"/>
                </a:solidFill>
                <a:latin typeface="Arial"/>
              </a:rPr>
              <a:t>final void join</a:t>
            </a:r>
            <a:r>
              <a:rPr b="1" lang="ru-RU" sz="1800" spc="-1" strike="noStrike">
                <a:solidFill>
                  <a:srgbClr val="000000"/>
                </a:solidFill>
                <a:latin typeface="Arial"/>
              </a:rPr>
              <a:t>() </a:t>
            </a:r>
            <a:r>
              <a:rPr b="1" lang="en-US" sz="1800" spc="-1" strike="noStrike">
                <a:solidFill>
                  <a:srgbClr val="000000"/>
                </a:solidFill>
                <a:latin typeface="Arial"/>
              </a:rPr>
              <a:t>throws InterruptedException</a:t>
            </a:r>
            <a:endParaRPr b="0" lang="ru-RU" sz="1800" spc="-1" strike="noStrike">
              <a:latin typeface="Arial"/>
            </a:endParaRPr>
          </a:p>
          <a:p>
            <a:pPr marL="285840" indent="-285120" algn="just">
              <a:lnSpc>
                <a:spcPct val="90000"/>
              </a:lnSpc>
              <a:spcBef>
                <a:spcPts val="360"/>
              </a:spcBef>
              <a:tabLst>
                <a:tab algn="l" pos="0"/>
              </a:tabLst>
            </a:pPr>
            <a:endParaRPr b="0" lang="ru-RU" sz="1800" spc="-1" strike="noStrike">
              <a:latin typeface="Arial"/>
            </a:endParaRPr>
          </a:p>
          <a:p>
            <a:pPr marL="285840" indent="-285120" algn="just">
              <a:lnSpc>
                <a:spcPct val="90000"/>
              </a:lnSpc>
              <a:spcBef>
                <a:spcPts val="360"/>
              </a:spcBef>
              <a:tabLst>
                <a:tab algn="l" pos="0"/>
              </a:tabLst>
            </a:pPr>
            <a:r>
              <a:rPr b="0" lang="ru-RU" sz="1800" spc="-1" strike="noStrike">
                <a:solidFill>
                  <a:srgbClr val="000000"/>
                </a:solidFill>
                <a:latin typeface="Arial"/>
              </a:rPr>
              <a:t>Этот метод ждет завершения потока, на котором он вызван. Его имя происходит из концепции перевода потока в состояние ожидания, пока указанный поток не присоединит его. </a:t>
            </a:r>
            <a:endParaRPr b="0" lang="ru-RU" sz="1800" spc="-1" strike="noStrike">
              <a:latin typeface="Arial"/>
            </a:endParaRPr>
          </a:p>
          <a:p>
            <a:pPr marL="285840" indent="-285120" algn="just">
              <a:lnSpc>
                <a:spcPct val="90000"/>
              </a:lnSpc>
              <a:spcBef>
                <a:spcPts val="360"/>
              </a:spcBef>
              <a:tabLst>
                <a:tab algn="l" pos="0"/>
              </a:tabLst>
            </a:pPr>
            <a:endParaRPr b="0" lang="ru-RU" sz="1800" spc="-1" strike="noStrike">
              <a:latin typeface="Arial"/>
            </a:endParaRPr>
          </a:p>
          <a:p>
            <a:pPr marL="285840" indent="-285120" algn="just">
              <a:lnSpc>
                <a:spcPct val="90000"/>
              </a:lnSpc>
              <a:spcBef>
                <a:spcPts val="360"/>
              </a:spcBef>
              <a:tabLst>
                <a:tab algn="l" pos="0"/>
              </a:tabLst>
            </a:pPr>
            <a:r>
              <a:rPr b="0" lang="ru-RU" sz="1800" spc="-1" strike="noStrike">
                <a:solidFill>
                  <a:srgbClr val="000000"/>
                </a:solidFill>
                <a:latin typeface="Arial"/>
              </a:rPr>
              <a:t>Дополнительные формы </a:t>
            </a:r>
            <a:r>
              <a:rPr b="1" lang="en-US" sz="1800" spc="-1" strike="noStrike">
                <a:solidFill>
                  <a:srgbClr val="000000"/>
                </a:solidFill>
                <a:latin typeface="Arial"/>
              </a:rPr>
              <a:t>join</a:t>
            </a:r>
            <a:r>
              <a:rPr b="0" lang="en-US" sz="1800" spc="-1" strike="noStrike">
                <a:solidFill>
                  <a:srgbClr val="000000"/>
                </a:solidFill>
                <a:latin typeface="Arial"/>
              </a:rPr>
              <a:t>()</a:t>
            </a:r>
            <a:r>
              <a:rPr b="0" lang="ru-RU" sz="1800" spc="-1" strike="noStrike">
                <a:solidFill>
                  <a:srgbClr val="000000"/>
                </a:solidFill>
                <a:latin typeface="Arial"/>
              </a:rPr>
              <a:t> позволяют определять максимальное время ожидания завершения указанного потока.</a:t>
            </a:r>
            <a:endParaRPr b="0" lang="ru-RU" sz="1800" spc="-1" strike="noStrike">
              <a:latin typeface="Arial"/>
            </a:endParaRPr>
          </a:p>
          <a:p>
            <a:pPr marL="285840" indent="-285120">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a:t>
            </a:r>
            <a:endParaRPr b="0" lang="ru-RU" sz="1800" spc="-1" strike="noStrike">
              <a:latin typeface="Arial"/>
            </a:endParaRPr>
          </a:p>
        </p:txBody>
      </p:sp>
      <p:sp>
        <p:nvSpPr>
          <p:cNvPr id="215"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85840" indent="-285120">
              <a:lnSpc>
                <a:spcPct val="100000"/>
              </a:lnSpc>
              <a:spcBef>
                <a:spcPts val="360"/>
              </a:spcBef>
              <a:tabLst>
                <a:tab algn="l" pos="0"/>
              </a:tabLst>
            </a:pPr>
            <a:r>
              <a:rPr b="0" lang="ru-RU" sz="1800" spc="-1" strike="noStrike">
                <a:solidFill>
                  <a:srgbClr val="000000"/>
                </a:solidFill>
                <a:latin typeface="Arial"/>
              </a:rPr>
              <a:t>Состояние потока возвращается методами </a:t>
            </a:r>
            <a:r>
              <a:rPr b="1" lang="en-US" sz="1800" spc="-1" strike="noStrike">
                <a:solidFill>
                  <a:srgbClr val="376092"/>
                </a:solidFill>
                <a:latin typeface="Arial"/>
              </a:rPr>
              <a:t>int getState() </a:t>
            </a:r>
            <a:r>
              <a:rPr b="0" lang="ru-RU" sz="1800" spc="-1" strike="noStrike">
                <a:solidFill>
                  <a:srgbClr val="000000"/>
                </a:solidFill>
                <a:latin typeface="Arial"/>
              </a:rPr>
              <a:t>и </a:t>
            </a:r>
            <a:r>
              <a:rPr b="1" lang="en-US" sz="1800" spc="-1" strike="noStrike">
                <a:solidFill>
                  <a:srgbClr val="376092"/>
                </a:solidFill>
                <a:latin typeface="Arial"/>
              </a:rPr>
              <a:t>boolean isAlive()</a:t>
            </a:r>
            <a:r>
              <a:rPr b="0" lang="ru-RU" sz="1800" spc="-1" strike="noStrike">
                <a:solidFill>
                  <a:srgbClr val="0000cc"/>
                </a:solidFill>
                <a:latin typeface="Arial"/>
              </a:rPr>
              <a:t> </a:t>
            </a:r>
            <a:r>
              <a:rPr b="0" lang="ru-RU" sz="1800" spc="-1" strike="noStrike">
                <a:solidFill>
                  <a:srgbClr val="000000"/>
                </a:solidFill>
                <a:latin typeface="Arial"/>
              </a:rPr>
              <a:t>класса</a:t>
            </a:r>
            <a:r>
              <a:rPr b="0" lang="ru-RU" sz="1800" spc="-1" strike="noStrike">
                <a:solidFill>
                  <a:srgbClr val="0000cc"/>
                </a:solidFill>
                <a:latin typeface="Arial"/>
              </a:rPr>
              <a:t> </a:t>
            </a:r>
            <a:r>
              <a:rPr b="1" lang="en-US" sz="1800" spc="-1" strike="noStrike">
                <a:solidFill>
                  <a:srgbClr val="376092"/>
                </a:solidFill>
                <a:latin typeface="Arial"/>
              </a:rPr>
              <a:t>Thread</a:t>
            </a:r>
            <a:endParaRPr b="0" lang="ru-RU" sz="1800" spc="-1" strike="noStrike">
              <a:latin typeface="Arial"/>
            </a:endParaRPr>
          </a:p>
          <a:p>
            <a:pPr marL="285840" indent="-285120">
              <a:lnSpc>
                <a:spcPct val="100000"/>
              </a:lnSpc>
              <a:spcBef>
                <a:spcPts val="300"/>
              </a:spcBef>
              <a:tabLst>
                <a:tab algn="l" pos="0"/>
              </a:tabLst>
            </a:pPr>
            <a:endParaRPr b="0" lang="ru-RU" sz="1800" spc="-1" strike="noStrike">
              <a:latin typeface="Arial"/>
            </a:endParaRPr>
          </a:p>
        </p:txBody>
      </p:sp>
      <p:graphicFrame>
        <p:nvGraphicFramePr>
          <p:cNvPr id="216" name="Table 3"/>
          <p:cNvGraphicFramePr/>
          <p:nvPr/>
        </p:nvGraphicFramePr>
        <p:xfrm>
          <a:off x="1714320" y="2286000"/>
          <a:ext cx="6095160" cy="2595240"/>
        </p:xfrm>
        <a:graphic>
          <a:graphicData uri="http://schemas.openxmlformats.org/drawingml/2006/table">
            <a:tbl>
              <a:tblPr/>
              <a:tblGrid>
                <a:gridCol w="3047760"/>
                <a:gridCol w="3047760"/>
              </a:tblGrid>
              <a:tr h="370800">
                <a:tc>
                  <a:txBody>
                    <a:bodyPr>
                      <a:noAutofit/>
                    </a:bodyPr>
                    <a:p>
                      <a:pPr algn="ctr">
                        <a:lnSpc>
                          <a:spcPct val="100000"/>
                        </a:lnSpc>
                        <a:tabLst>
                          <a:tab algn="l" pos="0"/>
                        </a:tabLst>
                      </a:pPr>
                      <a:r>
                        <a:rPr b="1" lang="en-US" sz="1800" spc="-1" strike="noStrike">
                          <a:solidFill>
                            <a:srgbClr val="000000"/>
                          </a:solidFill>
                          <a:latin typeface="Arial"/>
                        </a:rPr>
                        <a:t>getState()</a:t>
                      </a:r>
                      <a:endParaRPr b="0" lang="ru-RU"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oAutofit/>
                    </a:bodyPr>
                    <a:p>
                      <a:pPr algn="ctr">
                        <a:lnSpc>
                          <a:spcPct val="100000"/>
                        </a:lnSpc>
                        <a:tabLst>
                          <a:tab algn="l" pos="0"/>
                        </a:tabLst>
                      </a:pPr>
                      <a:r>
                        <a:rPr b="1" lang="en-US" sz="1800" spc="-1" strike="noStrike">
                          <a:solidFill>
                            <a:srgbClr val="000000"/>
                          </a:solidFill>
                          <a:latin typeface="Arial"/>
                        </a:rPr>
                        <a:t>isAlive()</a:t>
                      </a:r>
                      <a:endParaRPr b="0" lang="ru-RU"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70800">
                <a:tc>
                  <a:txBody>
                    <a:bodyPr>
                      <a:noAutofit/>
                    </a:bodyPr>
                    <a:p>
                      <a:pPr>
                        <a:lnSpc>
                          <a:spcPct val="100000"/>
                        </a:lnSpc>
                        <a:tabLst>
                          <a:tab algn="l" pos="0"/>
                        </a:tabLst>
                      </a:pPr>
                      <a:r>
                        <a:rPr b="0" lang="en-US" sz="1800" spc="-1" strike="noStrike">
                          <a:solidFill>
                            <a:srgbClr val="000000"/>
                          </a:solidFill>
                          <a:latin typeface="Arial"/>
                        </a:rPr>
                        <a:t>NEW</a:t>
                      </a:r>
                      <a:endParaRPr b="0" lang="ru-RU"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70800">
                <a:tc>
                  <a:txBody>
                    <a:bodyPr>
                      <a:noAutofit/>
                    </a:bodyPr>
                    <a:p>
                      <a:pPr>
                        <a:lnSpc>
                          <a:spcPct val="100000"/>
                        </a:lnSpc>
                        <a:tabLst>
                          <a:tab algn="l" pos="0"/>
                        </a:tabLst>
                      </a:pPr>
                      <a:r>
                        <a:rPr b="0" lang="en-US" sz="1800" spc="-1" strike="noStrike">
                          <a:solidFill>
                            <a:srgbClr val="000000"/>
                          </a:solidFill>
                          <a:latin typeface="Arial"/>
                        </a:rPr>
                        <a:t>RUNNABLE</a:t>
                      </a:r>
                      <a:endParaRPr b="0" lang="ru-RU"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ru-RU" sz="1800" spc="-1" strike="noStrike">
                          <a:solidFill>
                            <a:srgbClr val="000000"/>
                          </a:solidFill>
                          <a:latin typeface="Calibri"/>
                        </a:rPr>
                        <a:t>+</a:t>
                      </a:r>
                      <a:endParaRPr b="0" lang="ru-RU"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70800">
                <a:tc>
                  <a:txBody>
                    <a:bodyPr>
                      <a:noAutofit/>
                    </a:bodyPr>
                    <a:p>
                      <a:pPr>
                        <a:lnSpc>
                          <a:spcPct val="100000"/>
                        </a:lnSpc>
                        <a:tabLst>
                          <a:tab algn="l" pos="0"/>
                        </a:tabLst>
                      </a:pPr>
                      <a:r>
                        <a:rPr b="0" lang="en-US" sz="1800" spc="-1" strike="noStrike">
                          <a:solidFill>
                            <a:srgbClr val="000000"/>
                          </a:solidFill>
                          <a:latin typeface="Arial"/>
                        </a:rPr>
                        <a:t>BLOCKED</a:t>
                      </a:r>
                      <a:endParaRPr b="0" lang="ru-RU"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ru-RU" sz="1800" spc="-1" strike="noStrike">
                          <a:solidFill>
                            <a:srgbClr val="000000"/>
                          </a:solidFill>
                          <a:latin typeface="Calibri"/>
                        </a:rPr>
                        <a:t>+</a:t>
                      </a:r>
                      <a:endParaRPr b="0" lang="ru-RU"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70800">
                <a:tc>
                  <a:txBody>
                    <a:bodyPr>
                      <a:noAutofit/>
                    </a:bodyPr>
                    <a:p>
                      <a:pPr>
                        <a:lnSpc>
                          <a:spcPct val="100000"/>
                        </a:lnSpc>
                        <a:tabLst>
                          <a:tab algn="l" pos="0"/>
                        </a:tabLst>
                      </a:pPr>
                      <a:r>
                        <a:rPr b="0" lang="en-US" sz="1800" spc="-1" strike="noStrike">
                          <a:solidFill>
                            <a:srgbClr val="000000"/>
                          </a:solidFill>
                          <a:latin typeface="Arial"/>
                        </a:rPr>
                        <a:t>WAITING</a:t>
                      </a:r>
                      <a:endParaRPr b="0" lang="ru-RU"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ru-RU" sz="1800" spc="-1" strike="noStrike">
                          <a:solidFill>
                            <a:srgbClr val="000000"/>
                          </a:solidFill>
                          <a:latin typeface="Calibri"/>
                        </a:rPr>
                        <a:t>+</a:t>
                      </a:r>
                      <a:endParaRPr b="0" lang="ru-RU"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70800">
                <a:tc>
                  <a:txBody>
                    <a:bodyPr>
                      <a:noAutofit/>
                    </a:bodyPr>
                    <a:p>
                      <a:pPr>
                        <a:lnSpc>
                          <a:spcPct val="100000"/>
                        </a:lnSpc>
                        <a:tabLst>
                          <a:tab algn="l" pos="0"/>
                        </a:tabLst>
                      </a:pPr>
                      <a:r>
                        <a:rPr b="0" lang="en-US" sz="1800" spc="-1" strike="noStrike">
                          <a:solidFill>
                            <a:srgbClr val="000000"/>
                          </a:solidFill>
                          <a:latin typeface="Arial"/>
                        </a:rPr>
                        <a:t>TIMED_WAITING</a:t>
                      </a:r>
                      <a:endParaRPr b="0" lang="ru-RU"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ru-RU" sz="1800" spc="-1" strike="noStrike">
                          <a:solidFill>
                            <a:srgbClr val="000000"/>
                          </a:solidFill>
                          <a:latin typeface="Calibri"/>
                        </a:rPr>
                        <a:t>+</a:t>
                      </a:r>
                      <a:endParaRPr b="0" lang="ru-RU"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70800">
                <a:tc>
                  <a:txBody>
                    <a:bodyPr>
                      <a:noAutofit/>
                    </a:bodyPr>
                    <a:p>
                      <a:pPr>
                        <a:lnSpc>
                          <a:spcPct val="100000"/>
                        </a:lnSpc>
                        <a:tabLst>
                          <a:tab algn="l" pos="0"/>
                        </a:tabLst>
                      </a:pPr>
                      <a:r>
                        <a:rPr b="0" lang="en-US" sz="1800" spc="-1" strike="noStrike">
                          <a:solidFill>
                            <a:srgbClr val="000000"/>
                          </a:solidFill>
                          <a:latin typeface="Arial"/>
                        </a:rPr>
                        <a:t>TERMINATED</a:t>
                      </a:r>
                      <a:endParaRPr b="0" lang="ru-RU"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13.5</a:t>
            </a:r>
            <a:endParaRPr b="0" lang="ru-RU" sz="1800" spc="-1" strike="noStrike">
              <a:latin typeface="Arial"/>
            </a:endParaRPr>
          </a:p>
        </p:txBody>
      </p:sp>
      <p:sp>
        <p:nvSpPr>
          <p:cNvPr id="218" name="CustomShape 2"/>
          <p:cNvSpPr/>
          <p:nvPr/>
        </p:nvSpPr>
        <p:spPr>
          <a:xfrm>
            <a:off x="1195920" y="1331280"/>
            <a:ext cx="6933240" cy="4288680"/>
          </a:xfrm>
          <a:prstGeom prst="rect">
            <a:avLst/>
          </a:prstGeom>
          <a:solidFill>
            <a:schemeClr val="bg1">
              <a:lumMod val="95000"/>
            </a:schemeClr>
          </a:solidFill>
          <a:ln w="9525">
            <a:noFill/>
          </a:ln>
        </p:spPr>
        <p:style>
          <a:lnRef idx="0"/>
          <a:fillRef idx="0"/>
          <a:effectRef idx="0"/>
          <a:fontRef idx="minor"/>
        </p:style>
        <p:txBody>
          <a:bodyPr wrap="none" lIns="90000" rIns="90000" tIns="45000" bIns="45000" anchor="ctr">
            <a:spAutoFit/>
          </a:bodyPr>
          <a:p>
            <a:pPr>
              <a:lnSpc>
                <a:spcPct val="100000"/>
              </a:lnSpc>
              <a:tabLst>
                <a:tab algn="l" pos="0"/>
              </a:tabLst>
            </a:pP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class</a:t>
            </a:r>
            <a:r>
              <a:rPr b="0" lang="en-US" sz="1200" spc="-1" strike="noStrike">
                <a:solidFill>
                  <a:srgbClr val="000000"/>
                </a:solidFill>
                <a:latin typeface="Consolas"/>
                <a:ea typeface="Calibri"/>
              </a:rPr>
              <a:t> Demo05Join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static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main(String args[])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NewThread ob1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NewThread(</a:t>
            </a:r>
            <a:r>
              <a:rPr b="0" lang="en-US" sz="1200" spc="-1" strike="noStrike">
                <a:solidFill>
                  <a:srgbClr val="2a00ff"/>
                </a:solidFill>
                <a:latin typeface="Consolas"/>
                <a:ea typeface="Calibri"/>
              </a:rPr>
              <a:t>"One"</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NewThread ob2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NewThread(</a:t>
            </a:r>
            <a:r>
              <a:rPr b="0" lang="en-US" sz="1200" spc="-1" strike="noStrike">
                <a:solidFill>
                  <a:srgbClr val="2a00ff"/>
                </a:solidFill>
                <a:latin typeface="Consolas"/>
                <a:ea typeface="Calibri"/>
              </a:rPr>
              <a:t>"Two"</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NewThread ob3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NewThread(</a:t>
            </a:r>
            <a:r>
              <a:rPr b="0" lang="en-US" sz="1200" spc="-1" strike="noStrike">
                <a:solidFill>
                  <a:srgbClr val="2a00ff"/>
                </a:solidFill>
                <a:latin typeface="Consolas"/>
                <a:ea typeface="Calibri"/>
              </a:rPr>
              <a:t>"Three"</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2a00ff"/>
                </a:solidFill>
                <a:latin typeface="Consolas"/>
                <a:ea typeface="Calibri"/>
              </a:rPr>
              <a:t>"Thread One is alive: "</a:t>
            </a:r>
            <a:r>
              <a:rPr b="0" lang="en-US" sz="1200" spc="-1" strike="noStrike">
                <a:solidFill>
                  <a:srgbClr val="000000"/>
                </a:solidFill>
                <a:latin typeface="Consolas"/>
                <a:ea typeface="Calibri"/>
              </a:rPr>
              <a:t> + ob1.</a:t>
            </a:r>
            <a:r>
              <a:rPr b="0" lang="en-US" sz="1200" spc="-1" strike="noStrike">
                <a:solidFill>
                  <a:srgbClr val="0000c0"/>
                </a:solidFill>
                <a:latin typeface="Consolas"/>
                <a:ea typeface="Calibri"/>
              </a:rPr>
              <a:t>t</a:t>
            </a:r>
            <a:r>
              <a:rPr b="0" lang="en-US" sz="1200" spc="-1" strike="noStrike">
                <a:solidFill>
                  <a:srgbClr val="000000"/>
                </a:solidFill>
                <a:latin typeface="Consolas"/>
                <a:ea typeface="Calibri"/>
              </a:rPr>
              <a:t>.isAlive());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2a00ff"/>
                </a:solidFill>
                <a:latin typeface="Consolas"/>
                <a:ea typeface="Calibri"/>
              </a:rPr>
              <a:t>"Thread Two is alive: "</a:t>
            </a:r>
            <a:r>
              <a:rPr b="0" lang="en-US" sz="1200" spc="-1" strike="noStrike">
                <a:solidFill>
                  <a:srgbClr val="000000"/>
                </a:solidFill>
                <a:latin typeface="Consolas"/>
                <a:ea typeface="Calibri"/>
              </a:rPr>
              <a:t> + ob2.</a:t>
            </a:r>
            <a:r>
              <a:rPr b="0" lang="en-US" sz="1200" spc="-1" strike="noStrike">
                <a:solidFill>
                  <a:srgbClr val="0000c0"/>
                </a:solidFill>
                <a:latin typeface="Consolas"/>
                <a:ea typeface="Calibri"/>
              </a:rPr>
              <a:t>t</a:t>
            </a:r>
            <a:r>
              <a:rPr b="0" lang="en-US" sz="1200" spc="-1" strike="noStrike">
                <a:solidFill>
                  <a:srgbClr val="000000"/>
                </a:solidFill>
                <a:latin typeface="Consolas"/>
                <a:ea typeface="Calibri"/>
              </a:rPr>
              <a:t>.isAlive());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2a00ff"/>
                </a:solidFill>
                <a:latin typeface="Consolas"/>
                <a:ea typeface="Calibri"/>
              </a:rPr>
              <a:t>"Thread Three is alive: "</a:t>
            </a:r>
            <a:r>
              <a:rPr b="0" lang="en-US" sz="1200" spc="-1" strike="noStrike">
                <a:solidFill>
                  <a:srgbClr val="000000"/>
                </a:solidFill>
                <a:latin typeface="Consolas"/>
                <a:ea typeface="Calibri"/>
              </a:rPr>
              <a:t> + ob3.</a:t>
            </a:r>
            <a:r>
              <a:rPr b="0" lang="en-US" sz="1200" spc="-1" strike="noStrike">
                <a:solidFill>
                  <a:srgbClr val="0000c0"/>
                </a:solidFill>
                <a:latin typeface="Consolas"/>
                <a:ea typeface="Calibri"/>
              </a:rPr>
              <a:t>t</a:t>
            </a:r>
            <a:r>
              <a:rPr b="0" lang="en-US" sz="1200" spc="-1" strike="noStrike">
                <a:solidFill>
                  <a:srgbClr val="000000"/>
                </a:solidFill>
                <a:latin typeface="Consolas"/>
                <a:ea typeface="Calibri"/>
              </a:rPr>
              <a:t>.isAlive());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3f7f5f"/>
                </a:solidFill>
                <a:latin typeface="Consolas"/>
                <a:ea typeface="Calibri"/>
              </a:rPr>
              <a:t>// wait for threads to finish</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try</a:t>
            </a: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2a00ff"/>
                </a:solidFill>
                <a:latin typeface="Consolas"/>
                <a:ea typeface="Calibri"/>
              </a:rPr>
              <a:t>"Waiting for threads to finish."</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ob1.</a:t>
            </a:r>
            <a:r>
              <a:rPr b="0" lang="en-US" sz="1200" spc="-1" strike="noStrike">
                <a:solidFill>
                  <a:srgbClr val="0000c0"/>
                </a:solidFill>
                <a:latin typeface="Consolas"/>
                <a:ea typeface="Calibri"/>
              </a:rPr>
              <a:t>t</a:t>
            </a:r>
            <a:r>
              <a:rPr b="0" lang="en-US" sz="1200" spc="-1" strike="noStrike">
                <a:solidFill>
                  <a:srgbClr val="000000"/>
                </a:solidFill>
                <a:latin typeface="Consolas"/>
                <a:ea typeface="Calibri"/>
              </a:rPr>
              <a:t>.join();</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ob2.</a:t>
            </a:r>
            <a:r>
              <a:rPr b="0" lang="en-US" sz="1200" spc="-1" strike="noStrike">
                <a:solidFill>
                  <a:srgbClr val="0000c0"/>
                </a:solidFill>
                <a:latin typeface="Consolas"/>
                <a:ea typeface="Calibri"/>
              </a:rPr>
              <a:t>t</a:t>
            </a:r>
            <a:r>
              <a:rPr b="0" lang="en-US" sz="1200" spc="-1" strike="noStrike">
                <a:solidFill>
                  <a:srgbClr val="000000"/>
                </a:solidFill>
                <a:latin typeface="Consolas"/>
                <a:ea typeface="Calibri"/>
              </a:rPr>
              <a:t>.join();</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ob3.</a:t>
            </a:r>
            <a:r>
              <a:rPr b="0" lang="en-US" sz="1200" spc="-1" strike="noStrike">
                <a:solidFill>
                  <a:srgbClr val="0000c0"/>
                </a:solidFill>
                <a:latin typeface="Consolas"/>
                <a:ea typeface="Calibri"/>
              </a:rPr>
              <a:t>t</a:t>
            </a:r>
            <a:r>
              <a:rPr b="0" lang="en-US" sz="1200" spc="-1" strike="noStrike">
                <a:solidFill>
                  <a:srgbClr val="000000"/>
                </a:solidFill>
                <a:latin typeface="Consolas"/>
                <a:ea typeface="Calibri"/>
              </a:rPr>
              <a:t>.join();</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catch</a:t>
            </a:r>
            <a:r>
              <a:rPr b="0" lang="en-US" sz="1200" spc="-1" strike="noStrike">
                <a:solidFill>
                  <a:srgbClr val="000000"/>
                </a:solidFill>
                <a:latin typeface="Consolas"/>
                <a:ea typeface="Calibri"/>
              </a:rPr>
              <a:t> (InterruptedException e)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2a00ff"/>
                </a:solidFill>
                <a:latin typeface="Consolas"/>
                <a:ea typeface="Calibri"/>
              </a:rPr>
              <a:t>"Main thread Interrupted"</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2a00ff"/>
                </a:solidFill>
                <a:latin typeface="Consolas"/>
                <a:ea typeface="Calibri"/>
              </a:rPr>
              <a:t>"Thread One is alive: "</a:t>
            </a:r>
            <a:r>
              <a:rPr b="0" lang="en-US" sz="1200" spc="-1" strike="noStrike">
                <a:solidFill>
                  <a:srgbClr val="000000"/>
                </a:solidFill>
                <a:latin typeface="Consolas"/>
                <a:ea typeface="Calibri"/>
              </a:rPr>
              <a:t> + ob1.</a:t>
            </a:r>
            <a:r>
              <a:rPr b="0" lang="en-US" sz="1200" spc="-1" strike="noStrike">
                <a:solidFill>
                  <a:srgbClr val="0000c0"/>
                </a:solidFill>
                <a:latin typeface="Consolas"/>
                <a:ea typeface="Calibri"/>
              </a:rPr>
              <a:t>t</a:t>
            </a:r>
            <a:r>
              <a:rPr b="0" lang="en-US" sz="1200" spc="-1" strike="noStrike">
                <a:solidFill>
                  <a:srgbClr val="000000"/>
                </a:solidFill>
                <a:latin typeface="Consolas"/>
                <a:ea typeface="Calibri"/>
              </a:rPr>
              <a:t>.isAlive());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2a00ff"/>
                </a:solidFill>
                <a:latin typeface="Consolas"/>
                <a:ea typeface="Calibri"/>
              </a:rPr>
              <a:t>"Thread Two is alive: "</a:t>
            </a:r>
            <a:r>
              <a:rPr b="0" lang="en-US" sz="1200" spc="-1" strike="noStrike">
                <a:solidFill>
                  <a:srgbClr val="000000"/>
                </a:solidFill>
                <a:latin typeface="Consolas"/>
                <a:ea typeface="Calibri"/>
              </a:rPr>
              <a:t> + ob2.</a:t>
            </a:r>
            <a:r>
              <a:rPr b="0" lang="en-US" sz="1200" spc="-1" strike="noStrike">
                <a:solidFill>
                  <a:srgbClr val="0000c0"/>
                </a:solidFill>
                <a:latin typeface="Consolas"/>
                <a:ea typeface="Calibri"/>
              </a:rPr>
              <a:t>t</a:t>
            </a:r>
            <a:r>
              <a:rPr b="0" lang="en-US" sz="1200" spc="-1" strike="noStrike">
                <a:solidFill>
                  <a:srgbClr val="000000"/>
                </a:solidFill>
                <a:latin typeface="Consolas"/>
                <a:ea typeface="Calibri"/>
              </a:rPr>
              <a:t>.isAlive());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2a00ff"/>
                </a:solidFill>
                <a:latin typeface="Consolas"/>
                <a:ea typeface="Calibri"/>
              </a:rPr>
              <a:t>"Thread Three is alive: "</a:t>
            </a:r>
            <a:r>
              <a:rPr b="0" lang="en-US" sz="1200" spc="-1" strike="noStrike">
                <a:solidFill>
                  <a:srgbClr val="000000"/>
                </a:solidFill>
                <a:latin typeface="Consolas"/>
                <a:ea typeface="Calibri"/>
              </a:rPr>
              <a:t> + ob3.</a:t>
            </a:r>
            <a:r>
              <a:rPr b="0" lang="en-US" sz="1200" spc="-1" strike="noStrike">
                <a:solidFill>
                  <a:srgbClr val="0000c0"/>
                </a:solidFill>
                <a:latin typeface="Consolas"/>
                <a:ea typeface="Calibri"/>
              </a:rPr>
              <a:t>t</a:t>
            </a:r>
            <a:r>
              <a:rPr b="0" lang="en-US" sz="1200" spc="-1" strike="noStrike">
                <a:solidFill>
                  <a:srgbClr val="000000"/>
                </a:solidFill>
                <a:latin typeface="Consolas"/>
                <a:ea typeface="Calibri"/>
              </a:rPr>
              <a:t>.isAlive());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2a00ff"/>
                </a:solidFill>
                <a:latin typeface="Consolas"/>
                <a:ea typeface="Calibri"/>
              </a:rPr>
              <a:t>"Main thread exiting."</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13.5</a:t>
            </a:r>
            <a:endParaRPr b="0" lang="ru-RU" sz="1800" spc="-1" strike="noStrike">
              <a:latin typeface="Arial"/>
            </a:endParaRPr>
          </a:p>
        </p:txBody>
      </p:sp>
      <p:sp>
        <p:nvSpPr>
          <p:cNvPr id="220" name="CustomShape 2"/>
          <p:cNvSpPr/>
          <p:nvPr/>
        </p:nvSpPr>
        <p:spPr>
          <a:xfrm>
            <a:off x="993240" y="1238040"/>
            <a:ext cx="7221600" cy="410616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US" sz="1200" spc="-1" strike="noStrike">
                <a:solidFill>
                  <a:srgbClr val="7f0055"/>
                </a:solidFill>
                <a:latin typeface="Consolas"/>
                <a:ea typeface="Calibri"/>
              </a:rPr>
              <a:t>class</a:t>
            </a:r>
            <a:r>
              <a:rPr b="0" lang="en-US" sz="1200" spc="-1" strike="noStrike">
                <a:solidFill>
                  <a:srgbClr val="000000"/>
                </a:solidFill>
                <a:latin typeface="Consolas"/>
                <a:ea typeface="Calibri"/>
              </a:rPr>
              <a:t> NewThread </a:t>
            </a:r>
            <a:r>
              <a:rPr b="1" lang="en-US" sz="1200" spc="-1" strike="noStrike">
                <a:solidFill>
                  <a:srgbClr val="7f0055"/>
                </a:solidFill>
                <a:latin typeface="Consolas"/>
                <a:ea typeface="Calibri"/>
              </a:rPr>
              <a:t>implements</a:t>
            </a:r>
            <a:r>
              <a:rPr b="0" lang="en-US" sz="1200" spc="-1" strike="noStrike">
                <a:solidFill>
                  <a:srgbClr val="000000"/>
                </a:solidFill>
                <a:latin typeface="Consolas"/>
                <a:ea typeface="Calibri"/>
              </a:rPr>
              <a:t> Runnable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String </a:t>
            </a:r>
            <a:r>
              <a:rPr b="0" lang="en-US" sz="1200" spc="-1" strike="noStrike">
                <a:solidFill>
                  <a:srgbClr val="0000c0"/>
                </a:solidFill>
                <a:latin typeface="Consolas"/>
                <a:ea typeface="Calibri"/>
              </a:rPr>
              <a:t>name</a:t>
            </a:r>
            <a:r>
              <a:rPr b="0" lang="en-US" sz="1200" spc="-1" strike="noStrike">
                <a:solidFill>
                  <a:srgbClr val="000000"/>
                </a:solidFill>
                <a:latin typeface="Consolas"/>
                <a:ea typeface="Calibri"/>
              </a:rPr>
              <a:t>; </a:t>
            </a:r>
            <a:r>
              <a:rPr b="0" lang="en-US" sz="1200" spc="-1" strike="noStrike">
                <a:solidFill>
                  <a:srgbClr val="3f7f5f"/>
                </a:solidFill>
                <a:latin typeface="Consolas"/>
                <a:ea typeface="Calibri"/>
              </a:rPr>
              <a:t>// name of thread</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 </a:t>
            </a:r>
            <a:r>
              <a:rPr b="0" lang="en-US" sz="1200" spc="-1" strike="noStrike">
                <a:solidFill>
                  <a:srgbClr val="0000c0"/>
                </a:solidFill>
                <a:latin typeface="Consolas"/>
                <a:ea typeface="Calibri"/>
              </a:rPr>
              <a:t>t</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NewThread(String threadname)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c0"/>
                </a:solidFill>
                <a:latin typeface="Consolas"/>
                <a:ea typeface="Calibri"/>
              </a:rPr>
              <a:t>name</a:t>
            </a:r>
            <a:r>
              <a:rPr b="0" lang="en-US" sz="1200" spc="-1" strike="noStrike">
                <a:solidFill>
                  <a:srgbClr val="000000"/>
                </a:solidFill>
                <a:latin typeface="Consolas"/>
                <a:ea typeface="Calibri"/>
              </a:rPr>
              <a:t> = threadname;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c0"/>
                </a:solidFill>
                <a:latin typeface="Consolas"/>
                <a:ea typeface="Calibri"/>
              </a:rPr>
              <a:t>t</a:t>
            </a:r>
            <a:r>
              <a:rPr b="0" lang="en-US" sz="1200" spc="-1" strike="noStrike">
                <a:solidFill>
                  <a:srgbClr val="000000"/>
                </a:solidFill>
                <a:latin typeface="Consolas"/>
                <a:ea typeface="Calibri"/>
              </a:rPr>
              <a:t>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Thread(</a:t>
            </a:r>
            <a:r>
              <a:rPr b="1" lang="en-US" sz="1200" spc="-1" strike="noStrike">
                <a:solidFill>
                  <a:srgbClr val="7f0055"/>
                </a:solidFill>
                <a:latin typeface="Consolas"/>
                <a:ea typeface="Calibri"/>
              </a:rPr>
              <a:t>this</a:t>
            </a:r>
            <a:r>
              <a:rPr b="0" lang="en-US" sz="1200" spc="-1" strike="noStrike">
                <a:solidFill>
                  <a:srgbClr val="000000"/>
                </a:solidFill>
                <a:latin typeface="Consolas"/>
                <a:ea typeface="Calibri"/>
              </a:rPr>
              <a:t>, </a:t>
            </a:r>
            <a:r>
              <a:rPr b="0" lang="en-US" sz="1200" spc="-1" strike="noStrike">
                <a:solidFill>
                  <a:srgbClr val="0000c0"/>
                </a:solidFill>
                <a:latin typeface="Consolas"/>
                <a:ea typeface="Calibri"/>
              </a:rPr>
              <a:t>name</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2a00ff"/>
                </a:solidFill>
                <a:latin typeface="Consolas"/>
                <a:ea typeface="Calibri"/>
              </a:rPr>
              <a:t>"New thread: "</a:t>
            </a:r>
            <a:r>
              <a:rPr b="0" lang="en-US" sz="1200" spc="-1" strike="noStrike">
                <a:solidFill>
                  <a:srgbClr val="000000"/>
                </a:solidFill>
                <a:latin typeface="Consolas"/>
                <a:ea typeface="Calibri"/>
              </a:rPr>
              <a:t> + </a:t>
            </a:r>
            <a:r>
              <a:rPr b="0" lang="en-US" sz="1200" spc="-1" strike="noStrike">
                <a:solidFill>
                  <a:srgbClr val="0000c0"/>
                </a:solidFill>
                <a:latin typeface="Consolas"/>
                <a:ea typeface="Calibri"/>
              </a:rPr>
              <a:t>t</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c0"/>
                </a:solidFill>
                <a:latin typeface="Consolas"/>
                <a:ea typeface="Calibri"/>
              </a:rPr>
              <a:t>t</a:t>
            </a:r>
            <a:r>
              <a:rPr b="0" lang="en-US" sz="1200" spc="-1" strike="noStrike">
                <a:solidFill>
                  <a:srgbClr val="000000"/>
                </a:solidFill>
                <a:latin typeface="Consolas"/>
                <a:ea typeface="Calibri"/>
              </a:rPr>
              <a:t>.start(); </a:t>
            </a:r>
            <a:r>
              <a:rPr b="0" lang="en-US" sz="1200" spc="-1" strike="noStrike">
                <a:solidFill>
                  <a:srgbClr val="3f7f5f"/>
                </a:solidFill>
                <a:latin typeface="Consolas"/>
                <a:ea typeface="Calibri"/>
              </a:rPr>
              <a:t>// Start the thread</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3f7f5f"/>
                </a:solidFill>
                <a:latin typeface="Consolas"/>
                <a:ea typeface="Calibri"/>
              </a:rPr>
              <a:t>// This is the entry point for thread.</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run()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try</a:t>
            </a: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for</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int</a:t>
            </a:r>
            <a:r>
              <a:rPr b="0" lang="en-US" sz="1200" spc="-1" strike="noStrike">
                <a:solidFill>
                  <a:srgbClr val="000000"/>
                </a:solidFill>
                <a:latin typeface="Consolas"/>
                <a:ea typeface="Calibri"/>
              </a:rPr>
              <a:t> i = 5; i &gt; 0; i--)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0000c0"/>
                </a:solidFill>
                <a:latin typeface="Consolas"/>
                <a:ea typeface="Calibri"/>
              </a:rPr>
              <a:t>name</a:t>
            </a:r>
            <a:r>
              <a:rPr b="0" lang="en-US" sz="1200" spc="-1" strike="noStrike">
                <a:solidFill>
                  <a:srgbClr val="000000"/>
                </a:solidFill>
                <a:latin typeface="Consolas"/>
                <a:ea typeface="Calibri"/>
              </a:rPr>
              <a:t> + </a:t>
            </a:r>
            <a:r>
              <a:rPr b="0" lang="en-US" sz="1200" spc="-1" strike="noStrike">
                <a:solidFill>
                  <a:srgbClr val="2a00ff"/>
                </a:solidFill>
                <a:latin typeface="Consolas"/>
                <a:ea typeface="Calibri"/>
              </a:rPr>
              <a:t>": "</a:t>
            </a:r>
            <a:r>
              <a:rPr b="0" lang="en-US" sz="1200" spc="-1" strike="noStrike">
                <a:solidFill>
                  <a:srgbClr val="000000"/>
                </a:solidFill>
                <a:latin typeface="Consolas"/>
                <a:ea typeface="Calibri"/>
              </a:rPr>
              <a:t> + i);</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a:t>
            </a:r>
            <a:r>
              <a:rPr b="0" i="1" lang="en-US" sz="1200" spc="-1" strike="noStrike">
                <a:solidFill>
                  <a:srgbClr val="000000"/>
                </a:solidFill>
                <a:latin typeface="Consolas"/>
                <a:ea typeface="Calibri"/>
              </a:rPr>
              <a:t>sleep</a:t>
            </a:r>
            <a:r>
              <a:rPr b="0" lang="en-US" sz="1200" spc="-1" strike="noStrike">
                <a:solidFill>
                  <a:srgbClr val="000000"/>
                </a:solidFill>
                <a:latin typeface="Consolas"/>
                <a:ea typeface="Calibri"/>
              </a:rPr>
              <a:t>(1000);</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catch</a:t>
            </a:r>
            <a:r>
              <a:rPr b="0" lang="en-US" sz="1200" spc="-1" strike="noStrike">
                <a:solidFill>
                  <a:srgbClr val="000000"/>
                </a:solidFill>
                <a:latin typeface="Consolas"/>
                <a:ea typeface="Calibri"/>
              </a:rPr>
              <a:t> (InterruptedException e)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0000c0"/>
                </a:solidFill>
                <a:latin typeface="Consolas"/>
                <a:ea typeface="Calibri"/>
              </a:rPr>
              <a:t>name</a:t>
            </a:r>
            <a:r>
              <a:rPr b="0" lang="en-US" sz="1200" spc="-1" strike="noStrike">
                <a:solidFill>
                  <a:srgbClr val="000000"/>
                </a:solidFill>
                <a:latin typeface="Consolas"/>
                <a:ea typeface="Calibri"/>
              </a:rPr>
              <a:t> + </a:t>
            </a:r>
            <a:r>
              <a:rPr b="0" lang="en-US" sz="1200" spc="-1" strike="noStrike">
                <a:solidFill>
                  <a:srgbClr val="2a00ff"/>
                </a:solidFill>
                <a:latin typeface="Consolas"/>
                <a:ea typeface="Calibri"/>
              </a:rPr>
              <a:t>" interrupted."</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0000c0"/>
                </a:solidFill>
                <a:latin typeface="Consolas"/>
                <a:ea typeface="Calibri"/>
              </a:rPr>
              <a:t>name</a:t>
            </a:r>
            <a:r>
              <a:rPr b="0" lang="en-US" sz="1200" spc="-1" strike="noStrike">
                <a:solidFill>
                  <a:srgbClr val="000000"/>
                </a:solidFill>
                <a:latin typeface="Consolas"/>
                <a:ea typeface="Calibri"/>
              </a:rPr>
              <a:t> + </a:t>
            </a:r>
            <a:r>
              <a:rPr b="0" lang="en-US" sz="1200" spc="-1" strike="noStrike">
                <a:solidFill>
                  <a:srgbClr val="2a00ff"/>
                </a:solidFill>
                <a:latin typeface="Consolas"/>
                <a:ea typeface="Calibri"/>
              </a:rPr>
              <a:t>" exiting."</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3.5</a:t>
            </a:r>
            <a:endParaRPr b="0" lang="ru-RU" sz="1800" spc="-1" strike="noStrike">
              <a:latin typeface="Arial"/>
            </a:endParaRPr>
          </a:p>
        </p:txBody>
      </p:sp>
      <p:sp>
        <p:nvSpPr>
          <p:cNvPr id="222" name="CustomShape 2"/>
          <p:cNvSpPr/>
          <p:nvPr/>
        </p:nvSpPr>
        <p:spPr>
          <a:xfrm>
            <a:off x="914400" y="1219320"/>
            <a:ext cx="7314480" cy="351720"/>
          </a:xfrm>
          <a:prstGeom prst="rect">
            <a:avLst/>
          </a:prstGeom>
          <a:noFill/>
          <a:ln w="0">
            <a:noFill/>
          </a:ln>
        </p:spPr>
        <p:style>
          <a:lnRef idx="0"/>
          <a:fillRef idx="0"/>
          <a:effectRef idx="0"/>
          <a:fontRef idx="minor"/>
        </p:style>
        <p:txBody>
          <a:bodyPr lIns="90000" rIns="90000" tIns="45000" bIns="45000">
            <a:noAutofit/>
          </a:bodyPr>
          <a:p>
            <a:pPr marL="285840" indent="-285120">
              <a:lnSpc>
                <a:spcPct val="100000"/>
              </a:lnSpc>
              <a:spcBef>
                <a:spcPts val="360"/>
              </a:spcBef>
              <a:tabLst>
                <a:tab algn="l" pos="0"/>
              </a:tabLst>
            </a:pPr>
            <a:r>
              <a:rPr b="0" lang="ru-RU" sz="1800" spc="-1" strike="noStrike">
                <a:solidFill>
                  <a:srgbClr val="000000"/>
                </a:solidFill>
                <a:latin typeface="Arial"/>
              </a:rPr>
              <a:t>Результат:</a:t>
            </a:r>
            <a:endParaRPr b="0" lang="ru-RU" sz="1800" spc="-1" strike="noStrike">
              <a:latin typeface="Arial"/>
            </a:endParaRPr>
          </a:p>
        </p:txBody>
      </p:sp>
      <p:sp>
        <p:nvSpPr>
          <p:cNvPr id="223" name="CustomShape 3"/>
          <p:cNvSpPr/>
          <p:nvPr/>
        </p:nvSpPr>
        <p:spPr>
          <a:xfrm>
            <a:off x="3053880" y="1523520"/>
            <a:ext cx="2619360" cy="4506840"/>
          </a:xfrm>
          <a:prstGeom prst="rect">
            <a:avLst/>
          </a:prstGeom>
          <a:solidFill>
            <a:schemeClr val="bg1">
              <a:lumMod val="95000"/>
            </a:schemeClr>
          </a:solidFill>
          <a:ln w="9525">
            <a:noFill/>
          </a:ln>
        </p:spPr>
        <p:style>
          <a:lnRef idx="0"/>
          <a:fillRef idx="0"/>
          <a:effectRef idx="0"/>
          <a:fontRef idx="minor"/>
        </p:style>
        <p:txBody>
          <a:bodyPr wrap="none" lIns="90000" rIns="90000" tIns="45000" bIns="45000" anchor="ctr">
            <a:spAutoFit/>
          </a:bodyPr>
          <a:p>
            <a:pPr>
              <a:lnSpc>
                <a:spcPct val="100000"/>
              </a:lnSpc>
              <a:tabLst>
                <a:tab algn="l" pos="0"/>
              </a:tabLst>
            </a:pPr>
            <a:r>
              <a:rPr b="0" lang="en-US" sz="1000" spc="-1" strike="noStrike">
                <a:solidFill>
                  <a:srgbClr val="000000"/>
                </a:solidFill>
                <a:latin typeface="Consolas"/>
                <a:ea typeface="Calibri"/>
              </a:rPr>
              <a:t>New thread: Thread[One,5,main]</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New thread: Thread[Two,5,main]</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One: 5</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New thread: Thread[Three,5,main]</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Two: 5</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Thread One is alive: true</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Thread Two is alive: true</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Thread Three is alive: true</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Waiting for threads to finish.</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Three: 5</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Two: 4</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One: 4</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Three: 4</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One: 3</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Three: 3</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Two: 3</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Three: 2</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Two: 2</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One: 2</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Three: 1</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One: 1</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Two: 1</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Three exiting.</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One exiting.</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Two exiting.</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Thread One is alive: false</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Thread Two is alive: false</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Thread Three is alive: false</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Main thread exiting.</a:t>
            </a:r>
            <a:endParaRPr b="0" lang="ru-RU" sz="1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1828800" y="2514600"/>
            <a:ext cx="6400080" cy="1437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3000" spc="-1" strike="noStrike" cap="all">
                <a:solidFill>
                  <a:srgbClr val="376092"/>
                </a:solidFill>
                <a:latin typeface="Tahoma"/>
                <a:ea typeface="Tahoma"/>
              </a:rPr>
              <a:t>Понятие многопоточности</a:t>
            </a:r>
            <a:endParaRPr b="0" lang="ru-RU" sz="3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13.6</a:t>
            </a:r>
            <a:endParaRPr b="0" lang="ru-RU" sz="1800" spc="-1" strike="noStrike">
              <a:latin typeface="Arial"/>
            </a:endParaRPr>
          </a:p>
        </p:txBody>
      </p:sp>
      <p:sp>
        <p:nvSpPr>
          <p:cNvPr id="225" name="CustomShape 2"/>
          <p:cNvSpPr/>
          <p:nvPr/>
        </p:nvSpPr>
        <p:spPr>
          <a:xfrm>
            <a:off x="928800" y="1419480"/>
            <a:ext cx="7286040" cy="355860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class</a:t>
            </a:r>
            <a:r>
              <a:rPr b="0" lang="en-US" sz="1200" spc="-1" strike="noStrike">
                <a:solidFill>
                  <a:srgbClr val="000000"/>
                </a:solidFill>
                <a:latin typeface="Consolas"/>
                <a:ea typeface="Calibri"/>
              </a:rPr>
              <a:t> GetStateDemo </a:t>
            </a:r>
            <a:r>
              <a:rPr b="1" lang="en-US" sz="1200" spc="-1" strike="noStrike">
                <a:solidFill>
                  <a:srgbClr val="7f0055"/>
                </a:solidFill>
                <a:latin typeface="Consolas"/>
                <a:ea typeface="Calibri"/>
              </a:rPr>
              <a:t>implements</a:t>
            </a:r>
            <a:r>
              <a:rPr b="0" lang="en-US" sz="1200" spc="-1" strike="noStrike">
                <a:solidFill>
                  <a:srgbClr val="000000"/>
                </a:solidFill>
                <a:latin typeface="Consolas"/>
                <a:ea typeface="Calibri"/>
              </a:rPr>
              <a:t> Runnable{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run()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3f7f5f"/>
                </a:solidFill>
                <a:latin typeface="Consolas"/>
                <a:ea typeface="Calibri"/>
              </a:rPr>
              <a:t>// Returns the state of this thread.</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Thread.State state = Thread.</a:t>
            </a:r>
            <a:r>
              <a:rPr b="0" i="1" lang="en-US" sz="1200" spc="-1" strike="noStrike">
                <a:solidFill>
                  <a:srgbClr val="000000"/>
                </a:solidFill>
                <a:latin typeface="Consolas"/>
                <a:ea typeface="Calibri"/>
              </a:rPr>
              <a:t>currentThread</a:t>
            </a:r>
            <a:r>
              <a:rPr b="0" lang="en-US" sz="1200" spc="-1" strike="noStrike">
                <a:solidFill>
                  <a:srgbClr val="000000"/>
                </a:solidFill>
                <a:latin typeface="Consolas"/>
                <a:ea typeface="Calibri"/>
              </a:rPr>
              <a:t>().getState();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.println(Thread.</a:t>
            </a:r>
            <a:r>
              <a:rPr b="0" i="1" lang="en-US" sz="1200" spc="-1" strike="noStrike">
                <a:solidFill>
                  <a:srgbClr val="000000"/>
                </a:solidFill>
                <a:latin typeface="Consolas"/>
                <a:ea typeface="Calibri"/>
              </a:rPr>
              <a:t>currentThread</a:t>
            </a:r>
            <a:r>
              <a:rPr b="0" lang="en-US" sz="1200" spc="-1" strike="noStrike">
                <a:solidFill>
                  <a:srgbClr val="000000"/>
                </a:solidFill>
                <a:latin typeface="Consolas"/>
                <a:ea typeface="Calibri"/>
              </a:rPr>
              <a:t>().getName() + </a:t>
            </a:r>
            <a:r>
              <a:rPr b="0" lang="en-US" sz="1200" spc="-1" strike="noStrike">
                <a:solidFill>
                  <a:srgbClr val="2a00ff"/>
                </a:solidFill>
                <a:latin typeface="Consolas"/>
                <a:ea typeface="Calibri"/>
              </a:rPr>
              <a:t>" "</a:t>
            </a:r>
            <a:r>
              <a:rPr b="0" lang="en-US" sz="1200" spc="-1" strike="noStrike">
                <a:solidFill>
                  <a:srgbClr val="000000"/>
                </a:solidFill>
                <a:latin typeface="Consolas"/>
                <a:ea typeface="Calibri"/>
              </a:rPr>
              <a:t> + state);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static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main(String args[])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 th1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Thread(</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GetStateDemo());</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th1.start();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try</a:t>
            </a: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th1.</a:t>
            </a:r>
            <a:r>
              <a:rPr b="0" i="1" lang="en-US" sz="1200" spc="-1" strike="noStrike">
                <a:solidFill>
                  <a:srgbClr val="000000"/>
                </a:solidFill>
                <a:latin typeface="Consolas"/>
                <a:ea typeface="Calibri"/>
              </a:rPr>
              <a:t>sleep</a:t>
            </a:r>
            <a:r>
              <a:rPr b="0" lang="en-US" sz="1200" spc="-1" strike="noStrike">
                <a:solidFill>
                  <a:srgbClr val="000000"/>
                </a:solidFill>
                <a:latin typeface="Consolas"/>
                <a:ea typeface="Calibri"/>
              </a:rPr>
              <a:t>(1000);</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catch</a:t>
            </a:r>
            <a:r>
              <a:rPr b="0" lang="en-US" sz="1200" spc="-1" strike="noStrike">
                <a:solidFill>
                  <a:srgbClr val="000000"/>
                </a:solidFill>
                <a:latin typeface="Consolas"/>
                <a:ea typeface="Calibri"/>
              </a:rPr>
              <a:t> (Exception e)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3f7f5f"/>
                </a:solidFill>
                <a:latin typeface="Consolas"/>
                <a:ea typeface="Calibri"/>
              </a:rPr>
              <a:t>// Returns the state of the thread.</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Thread.State state = th1.getState();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.println(th1.getName() + </a:t>
            </a:r>
            <a:r>
              <a:rPr b="0" lang="en-US" sz="1200" spc="-1" strike="noStrike">
                <a:solidFill>
                  <a:srgbClr val="2a00ff"/>
                </a:solidFill>
                <a:latin typeface="Consolas"/>
                <a:ea typeface="Calibri"/>
              </a:rPr>
              <a:t>" "</a:t>
            </a:r>
            <a:r>
              <a:rPr b="0" lang="en-US" sz="1200" spc="-1" strike="noStrike">
                <a:solidFill>
                  <a:srgbClr val="000000"/>
                </a:solidFill>
                <a:latin typeface="Consolas"/>
                <a:ea typeface="Calibri"/>
              </a:rPr>
              <a:t> + state);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13.6</a:t>
            </a:r>
            <a:endParaRPr b="0" lang="ru-RU" sz="1800" spc="-1" strike="noStrike">
              <a:latin typeface="Arial"/>
            </a:endParaRPr>
          </a:p>
        </p:txBody>
      </p:sp>
      <p:sp>
        <p:nvSpPr>
          <p:cNvPr id="227" name="CustomShape 2"/>
          <p:cNvSpPr/>
          <p:nvPr/>
        </p:nvSpPr>
        <p:spPr>
          <a:xfrm>
            <a:off x="914400" y="1219320"/>
            <a:ext cx="7314480" cy="423000"/>
          </a:xfrm>
          <a:prstGeom prst="rect">
            <a:avLst/>
          </a:prstGeom>
          <a:noFill/>
          <a:ln w="0">
            <a:noFill/>
          </a:ln>
        </p:spPr>
        <p:style>
          <a:lnRef idx="0"/>
          <a:fillRef idx="0"/>
          <a:effectRef idx="0"/>
          <a:fontRef idx="minor"/>
        </p:style>
        <p:txBody>
          <a:bodyPr lIns="90000" rIns="90000" tIns="45000" bIns="45000">
            <a:noAutofit/>
          </a:bodyPr>
          <a:p>
            <a:pPr marL="285840" indent="-285120">
              <a:lnSpc>
                <a:spcPct val="100000"/>
              </a:lnSpc>
              <a:spcBef>
                <a:spcPts val="360"/>
              </a:spcBef>
              <a:tabLst>
                <a:tab algn="l" pos="0"/>
              </a:tabLst>
            </a:pPr>
            <a:r>
              <a:rPr b="0" lang="ru-RU" sz="1800" spc="-1" strike="noStrike">
                <a:solidFill>
                  <a:srgbClr val="000000"/>
                </a:solidFill>
                <a:latin typeface="Arial"/>
              </a:rPr>
              <a:t>Результат:</a:t>
            </a:r>
            <a:endParaRPr b="0" lang="ru-RU" sz="1800" spc="-1" strike="noStrike">
              <a:latin typeface="Arial"/>
            </a:endParaRPr>
          </a:p>
        </p:txBody>
      </p:sp>
      <p:sp>
        <p:nvSpPr>
          <p:cNvPr id="228" name="CustomShape 3"/>
          <p:cNvSpPr/>
          <p:nvPr/>
        </p:nvSpPr>
        <p:spPr>
          <a:xfrm>
            <a:off x="3440160" y="1573920"/>
            <a:ext cx="1918440" cy="455760"/>
          </a:xfrm>
          <a:prstGeom prst="rect">
            <a:avLst/>
          </a:prstGeom>
          <a:solidFill>
            <a:schemeClr val="bg1">
              <a:lumMod val="95000"/>
            </a:schemeClr>
          </a:solidFill>
          <a:ln w="9525">
            <a:noFill/>
          </a:ln>
        </p:spPr>
        <p:style>
          <a:lnRef idx="0"/>
          <a:fillRef idx="0"/>
          <a:effectRef idx="0"/>
          <a:fontRef idx="minor"/>
        </p:style>
        <p:txBody>
          <a:bodyPr wrap="none" lIns="90000" rIns="90000" tIns="45000" bIns="45000" anchor="ctr">
            <a:spAutoFit/>
          </a:bodyPr>
          <a:p>
            <a:pPr>
              <a:lnSpc>
                <a:spcPct val="100000"/>
              </a:lnSpc>
              <a:tabLst>
                <a:tab algn="l" pos="0"/>
              </a:tabLst>
            </a:pPr>
            <a:r>
              <a:rPr b="0" lang="en-US" sz="1200" spc="-1" strike="noStrike">
                <a:solidFill>
                  <a:srgbClr val="000000"/>
                </a:solidFill>
                <a:latin typeface="Consolas"/>
                <a:ea typeface="Calibri"/>
              </a:rPr>
              <a:t>Thread-0 RUNNABLE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Thread-0 TERMINATED</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a:t>
            </a:r>
            <a:endParaRPr b="0" lang="ru-RU" sz="1800" spc="-1" strike="noStrike">
              <a:latin typeface="Arial"/>
            </a:endParaRPr>
          </a:p>
        </p:txBody>
      </p:sp>
      <p:sp>
        <p:nvSpPr>
          <p:cNvPr id="230"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85840" indent="-285120" algn="just">
              <a:lnSpc>
                <a:spcPct val="100000"/>
              </a:lnSpc>
              <a:spcBef>
                <a:spcPts val="360"/>
              </a:spcBef>
              <a:tabLst>
                <a:tab algn="l" pos="0"/>
              </a:tabLst>
            </a:pPr>
            <a:r>
              <a:rPr b="0" lang="ru-RU" sz="1800" spc="-1" strike="noStrike">
                <a:solidFill>
                  <a:srgbClr val="000000"/>
                </a:solidFill>
                <a:latin typeface="Arial"/>
              </a:rPr>
              <a:t>Вызов метода </a:t>
            </a:r>
            <a:r>
              <a:rPr b="1" lang="en-US" sz="1800" spc="-1" strike="noStrike">
                <a:solidFill>
                  <a:srgbClr val="000000"/>
                </a:solidFill>
                <a:latin typeface="Arial"/>
              </a:rPr>
              <a:t>yield</a:t>
            </a:r>
            <a:r>
              <a:rPr b="1" lang="ru-RU" sz="1800" spc="-1" strike="noStrike">
                <a:solidFill>
                  <a:srgbClr val="000000"/>
                </a:solidFill>
                <a:latin typeface="Arial"/>
              </a:rPr>
              <a:t>()</a:t>
            </a:r>
            <a:r>
              <a:rPr b="0" lang="ru-RU" sz="1800" spc="-1" strike="noStrike">
                <a:solidFill>
                  <a:srgbClr val="000000"/>
                </a:solidFill>
                <a:latin typeface="Arial"/>
              </a:rPr>
              <a:t> для исполняемого потока должен приводить к приостановке потока на некоторый квант времени, для того чтобы другие потоки могли выполнять свои действия. Однако если требуется надежная остановка потока, то следует использовать его крайне осторожно или вообще применить другой способ.</a:t>
            </a:r>
            <a:endParaRPr b="0" lang="ru-RU" sz="1800" spc="-1" strike="noStrike">
              <a:latin typeface="Arial"/>
            </a:endParaRPr>
          </a:p>
        </p:txBody>
      </p:sp>
      <p:sp>
        <p:nvSpPr>
          <p:cNvPr id="231" name="CustomShape 3"/>
          <p:cNvSpPr/>
          <p:nvPr/>
        </p:nvSpPr>
        <p:spPr>
          <a:xfrm>
            <a:off x="2240640" y="3294720"/>
            <a:ext cx="4731480" cy="1550880"/>
          </a:xfrm>
          <a:prstGeom prst="rect">
            <a:avLst/>
          </a:prstGeom>
          <a:solidFill>
            <a:schemeClr val="bg1">
              <a:lumMod val="95000"/>
            </a:schemeClr>
          </a:solidFill>
          <a:ln w="9525">
            <a:noFill/>
          </a:ln>
        </p:spPr>
        <p:style>
          <a:lnRef idx="0"/>
          <a:fillRef idx="0"/>
          <a:effectRef idx="0"/>
          <a:fontRef idx="minor"/>
        </p:style>
        <p:txBody>
          <a:bodyPr wrap="none" lIns="90000" rIns="90000" tIns="45000" bIns="45000" anchor="ctr">
            <a:spAutoFit/>
          </a:bodyPr>
          <a:p>
            <a:pPr>
              <a:lnSpc>
                <a:spcPct val="100000"/>
              </a:lnSpc>
              <a:tabLst>
                <a:tab algn="l" pos="0"/>
              </a:tabLst>
            </a:pPr>
            <a:r>
              <a:rPr b="1" lang="en-US" sz="1200" spc="-1" strike="noStrike">
                <a:solidFill>
                  <a:srgbClr val="7f0055"/>
                </a:solidFill>
                <a:latin typeface="Consolas"/>
                <a:ea typeface="Calibri"/>
              </a:rPr>
              <a:t>class</a:t>
            </a:r>
            <a:r>
              <a:rPr b="0" lang="en-US" sz="1200" spc="-1" strike="noStrike">
                <a:solidFill>
                  <a:srgbClr val="000000"/>
                </a:solidFill>
                <a:latin typeface="Consolas"/>
                <a:ea typeface="Calibri"/>
              </a:rPr>
              <a:t> MyThread3 </a:t>
            </a:r>
            <a:r>
              <a:rPr b="1" lang="en-US" sz="1200" spc="-1" strike="noStrike">
                <a:solidFill>
                  <a:srgbClr val="7f0055"/>
                </a:solidFill>
                <a:latin typeface="Consolas"/>
                <a:ea typeface="Calibri"/>
              </a:rPr>
              <a:t>extends</a:t>
            </a:r>
            <a:r>
              <a:rPr b="0" lang="en-US" sz="1200" spc="-1" strike="noStrike">
                <a:solidFill>
                  <a:srgbClr val="000000"/>
                </a:solidFill>
                <a:latin typeface="Consolas"/>
                <a:ea typeface="Calibri"/>
              </a:rPr>
              <a:t> Thread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run()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for</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int</a:t>
            </a:r>
            <a:r>
              <a:rPr b="0" lang="en-US" sz="1200" spc="-1" strike="noStrike">
                <a:solidFill>
                  <a:srgbClr val="000000"/>
                </a:solidFill>
                <a:latin typeface="Consolas"/>
                <a:ea typeface="Calibri"/>
              </a:rPr>
              <a:t> i = 0; i &lt; 10; i++)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2a00ff"/>
                </a:solidFill>
                <a:latin typeface="Consolas"/>
                <a:ea typeface="Calibri"/>
              </a:rPr>
              <a:t>"child thread"</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a:t>
            </a:r>
            <a:r>
              <a:rPr b="0" i="1" lang="en-US" sz="1200" spc="-1" strike="noStrike">
                <a:solidFill>
                  <a:srgbClr val="000000"/>
                </a:solidFill>
                <a:latin typeface="Consolas"/>
                <a:ea typeface="Calibri"/>
              </a:rPr>
              <a:t>yield</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a:t>
            </a:r>
            <a:endParaRPr b="0" lang="ru-RU" sz="1800" spc="-1" strike="noStrike">
              <a:latin typeface="Arial"/>
            </a:endParaRPr>
          </a:p>
        </p:txBody>
      </p:sp>
      <p:sp>
        <p:nvSpPr>
          <p:cNvPr id="233"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85840" indent="-285120">
              <a:lnSpc>
                <a:spcPct val="100000"/>
              </a:lnSpc>
              <a:spcBef>
                <a:spcPts val="360"/>
              </a:spcBef>
              <a:tabLst>
                <a:tab algn="l" pos="0"/>
              </a:tabLst>
            </a:pPr>
            <a:r>
              <a:rPr b="1" lang="ru-RU" sz="1800" spc="-1" strike="noStrike">
                <a:solidFill>
                  <a:srgbClr val="000000"/>
                </a:solidFill>
                <a:latin typeface="Arial"/>
              </a:rPr>
              <a:t>Приоритеты потоков</a:t>
            </a:r>
            <a:endParaRPr b="0" lang="ru-RU" sz="1800" spc="-1" strike="noStrike">
              <a:latin typeface="Arial"/>
            </a:endParaRPr>
          </a:p>
          <a:p>
            <a:pPr marL="285840" indent="-285120">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Планировщик потоков использует их приоритеты для принятия решений о том, когда нужно разрешать выполнение тому или иному потоку. </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Теоретически высокоприоритетные потоки получают больше времени </a:t>
            </a:r>
            <a:r>
              <a:rPr b="0" lang="en-US" sz="1800" spc="-1" strike="noStrike">
                <a:solidFill>
                  <a:srgbClr val="000000"/>
                </a:solidFill>
                <a:latin typeface="Arial"/>
              </a:rPr>
              <a:t>CPU</a:t>
            </a:r>
            <a:r>
              <a:rPr b="0" lang="ru-RU" sz="1800" spc="-1" strike="noStrike">
                <a:solidFill>
                  <a:srgbClr val="000000"/>
                </a:solidFill>
                <a:latin typeface="Arial"/>
              </a:rPr>
              <a:t>, чем низкоприоритетные. </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На практике, однако, количество времени </a:t>
            </a:r>
            <a:r>
              <a:rPr b="0" lang="en-US" sz="1800" spc="-1" strike="noStrike">
                <a:solidFill>
                  <a:srgbClr val="000000"/>
                </a:solidFill>
                <a:latin typeface="Arial"/>
              </a:rPr>
              <a:t>CPU</a:t>
            </a:r>
            <a:r>
              <a:rPr b="0" lang="ru-RU" sz="1800" spc="-1" strike="noStrike">
                <a:solidFill>
                  <a:srgbClr val="000000"/>
                </a:solidFill>
                <a:latin typeface="Arial"/>
              </a:rPr>
              <a:t>, которое поток получает, часто зависит от нескольких факторов помимо его приоритета. (Например, относительная доступность времени </a:t>
            </a:r>
            <a:r>
              <a:rPr b="0" lang="en-US" sz="1800" spc="-1" strike="noStrike">
                <a:solidFill>
                  <a:srgbClr val="000000"/>
                </a:solidFill>
                <a:latin typeface="Arial"/>
              </a:rPr>
              <a:t>CPU </a:t>
            </a:r>
            <a:r>
              <a:rPr b="0" lang="ru-RU" sz="1800" spc="-1" strike="noStrike">
                <a:solidFill>
                  <a:srgbClr val="000000"/>
                </a:solidFill>
                <a:latin typeface="Arial"/>
              </a:rPr>
              <a:t>может зависеть от того, как операционная система реализует многозадачный режим.) </a:t>
            </a:r>
            <a:endParaRPr b="0" lang="ru-RU" sz="1800" spc="-1" strike="noStrike">
              <a:latin typeface="Arial"/>
            </a:endParaRPr>
          </a:p>
          <a:p>
            <a:pPr marL="265320" indent="-264600">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a:t>
            </a:r>
            <a:endParaRPr b="0" lang="ru-RU" sz="1800" spc="-1" strike="noStrike">
              <a:latin typeface="Arial"/>
            </a:endParaRPr>
          </a:p>
        </p:txBody>
      </p:sp>
      <p:sp>
        <p:nvSpPr>
          <p:cNvPr id="235"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65320" indent="-264600" algn="just">
              <a:lnSpc>
                <a:spcPct val="100000"/>
              </a:lnSpc>
              <a:spcBef>
                <a:spcPts val="360"/>
              </a:spcBef>
              <a:tabLst>
                <a:tab algn="l" pos="0"/>
              </a:tabLst>
            </a:pPr>
            <a:r>
              <a:rPr b="0" lang="ru-RU" sz="1800" spc="-1" strike="noStrike">
                <a:solidFill>
                  <a:srgbClr val="000000"/>
                </a:solidFill>
                <a:latin typeface="Arial"/>
              </a:rPr>
              <a:t>Высокоприоритетный поток может также упреждать низкоприоритетный (т. е. перехватывать у него управление процессором). </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Скажем, когда низкоприоритетный поток выполняется, а высокоприоритетный поток возобновляется (от ожидания на вводе/выводе, к примеру), высокоприоритетный поток будет упреждать низкоприоритетный.</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Теоретически, потоки равного приоритета должны получить равный доступ к </a:t>
            </a:r>
            <a:r>
              <a:rPr b="0" lang="en-US" sz="1800" spc="-1" strike="noStrike">
                <a:solidFill>
                  <a:srgbClr val="000000"/>
                </a:solidFill>
                <a:latin typeface="Arial"/>
              </a:rPr>
              <a:t>CPU</a:t>
            </a:r>
            <a:r>
              <a:rPr b="0" lang="ru-RU" sz="1800" spc="-1" strike="noStrike">
                <a:solidFill>
                  <a:srgbClr val="000000"/>
                </a:solidFill>
                <a:latin typeface="Arial"/>
              </a:rPr>
              <a:t>. </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a:t>
            </a:r>
            <a:endParaRPr b="0" lang="ru-RU" sz="1800" spc="-1" strike="noStrike">
              <a:latin typeface="Arial"/>
            </a:endParaRPr>
          </a:p>
        </p:txBody>
      </p:sp>
      <p:sp>
        <p:nvSpPr>
          <p:cNvPr id="237"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65320" indent="-264600" algn="just">
              <a:lnSpc>
                <a:spcPct val="100000"/>
              </a:lnSpc>
              <a:spcBef>
                <a:spcPts val="360"/>
              </a:spcBef>
              <a:tabLst>
                <a:tab algn="l" pos="0"/>
              </a:tabLst>
            </a:pPr>
            <a:r>
              <a:rPr b="0" lang="ru-RU" sz="1800" spc="-1" strike="noStrike">
                <a:solidFill>
                  <a:srgbClr val="000000"/>
                </a:solidFill>
                <a:latin typeface="Arial"/>
              </a:rPr>
              <a:t>Для безопасности потоки, которые совместно используют один и тот же приоритет, должны время от времени уступать друг другу управление. </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Это гарантирует, что все потоки имеют шанс выполниться под неприоритетной операционной системой. </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Практически, даже в неприоритетных средах, большинство потоков все еще</a:t>
            </a:r>
            <a:r>
              <a:rPr b="0" lang="en-US" sz="1800" spc="-1" strike="noStrike">
                <a:solidFill>
                  <a:srgbClr val="000000"/>
                </a:solidFill>
                <a:latin typeface="Arial"/>
              </a:rPr>
              <a:t> </a:t>
            </a:r>
            <a:r>
              <a:rPr b="0" lang="ru-RU" sz="1800" spc="-1" strike="noStrike">
                <a:solidFill>
                  <a:srgbClr val="000000"/>
                </a:solidFill>
                <a:latin typeface="Arial"/>
              </a:rPr>
              <a:t>получают шанс выполняться, потому что большинство из них неизбежно сталкивается с некоторыми блокирующими ситуациями, типа ожидания ввода/вывода. </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Когда это случается, блокированный поток приостанавливается, а другие могут продолжаться. </a:t>
            </a:r>
            <a:endParaRPr b="0" lang="ru-RU" sz="1800" spc="-1" strike="noStrike">
              <a:latin typeface="Arial"/>
            </a:endParaRPr>
          </a:p>
          <a:p>
            <a:pPr marL="265320" indent="-264600">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a:t>
            </a:r>
            <a:endParaRPr b="0" lang="ru-RU" sz="1800" spc="-1" strike="noStrike">
              <a:latin typeface="Arial"/>
            </a:endParaRPr>
          </a:p>
        </p:txBody>
      </p:sp>
      <p:sp>
        <p:nvSpPr>
          <p:cNvPr id="239"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65320" indent="-264600" algn="just">
              <a:lnSpc>
                <a:spcPct val="100000"/>
              </a:lnSpc>
              <a:spcBef>
                <a:spcPts val="360"/>
              </a:spcBef>
              <a:tabLst>
                <a:tab algn="l" pos="0"/>
              </a:tabLst>
            </a:pPr>
            <a:r>
              <a:rPr b="0" lang="ru-RU" sz="1800" spc="-1" strike="noStrike">
                <a:solidFill>
                  <a:srgbClr val="000000"/>
                </a:solidFill>
                <a:latin typeface="Arial"/>
              </a:rPr>
              <a:t>Для установки приоритета потока используйте метод </a:t>
            </a:r>
            <a:r>
              <a:rPr b="1" lang="en-US" sz="1800" spc="-1" strike="noStrike">
                <a:solidFill>
                  <a:srgbClr val="000000"/>
                </a:solidFill>
                <a:latin typeface="Arial"/>
              </a:rPr>
              <a:t>setPriority()</a:t>
            </a:r>
            <a:r>
              <a:rPr b="0" lang="ru-RU" sz="1800" spc="-1" strike="noStrike">
                <a:solidFill>
                  <a:srgbClr val="000000"/>
                </a:solidFill>
                <a:latin typeface="Arial"/>
              </a:rPr>
              <a:t>, который является членом класса </a:t>
            </a:r>
            <a:r>
              <a:rPr b="0" lang="en-US" sz="1800" spc="-1" strike="noStrike">
                <a:solidFill>
                  <a:srgbClr val="000000"/>
                </a:solidFill>
                <a:latin typeface="Arial"/>
              </a:rPr>
              <a:t>Thread</a:t>
            </a:r>
            <a:r>
              <a:rPr b="0" lang="ru-RU" sz="1800" spc="-1" strike="noStrike">
                <a:solidFill>
                  <a:srgbClr val="000000"/>
                </a:solidFill>
                <a:latin typeface="Arial"/>
              </a:rPr>
              <a:t>. Вот его общая форма:</a:t>
            </a:r>
            <a:endParaRPr b="0" lang="ru-RU" sz="1800" spc="-1" strike="noStrike">
              <a:latin typeface="Arial"/>
            </a:endParaRPr>
          </a:p>
          <a:p>
            <a:pPr marL="265320" indent="-264600">
              <a:lnSpc>
                <a:spcPct val="100000"/>
              </a:lnSpc>
              <a:spcBef>
                <a:spcPts val="360"/>
              </a:spcBef>
              <a:tabLst>
                <a:tab algn="l" pos="0"/>
              </a:tabLst>
            </a:pPr>
            <a:endParaRPr b="0" lang="ru-RU" sz="1800" spc="-1" strike="noStrike">
              <a:latin typeface="Arial"/>
            </a:endParaRPr>
          </a:p>
          <a:p>
            <a:pPr marL="265320" indent="-264600" algn="ctr">
              <a:lnSpc>
                <a:spcPct val="100000"/>
              </a:lnSpc>
              <a:spcBef>
                <a:spcPts val="360"/>
              </a:spcBef>
              <a:tabLst>
                <a:tab algn="l" pos="0"/>
              </a:tabLst>
            </a:pPr>
            <a:r>
              <a:rPr b="1" lang="en-US" sz="1800" spc="-1" strike="noStrike">
                <a:solidFill>
                  <a:srgbClr val="000000"/>
                </a:solidFill>
                <a:latin typeface="Arial"/>
              </a:rPr>
              <a:t>final void setPriority</a:t>
            </a:r>
            <a:r>
              <a:rPr b="1" lang="ru-RU" sz="1800" spc="-1" strike="noStrike">
                <a:solidFill>
                  <a:srgbClr val="000000"/>
                </a:solidFill>
                <a:latin typeface="Arial"/>
              </a:rPr>
              <a:t>(</a:t>
            </a:r>
            <a:r>
              <a:rPr b="1" lang="en-US" sz="1800" spc="-1" strike="noStrike">
                <a:solidFill>
                  <a:srgbClr val="000000"/>
                </a:solidFill>
                <a:latin typeface="Arial"/>
              </a:rPr>
              <a:t>int </a:t>
            </a:r>
            <a:r>
              <a:rPr b="1" i="1" lang="en-US" sz="1800" spc="-1" strike="noStrike">
                <a:solidFill>
                  <a:srgbClr val="000000"/>
                </a:solidFill>
                <a:latin typeface="Arial"/>
              </a:rPr>
              <a:t>level</a:t>
            </a:r>
            <a:r>
              <a:rPr b="1" i="1" lang="ru-RU" sz="1800" spc="-1" strike="noStrike">
                <a:solidFill>
                  <a:srgbClr val="000000"/>
                </a:solidFill>
                <a:latin typeface="Arial"/>
              </a:rPr>
              <a:t>)</a:t>
            </a:r>
            <a:endParaRPr b="0" lang="ru-RU" sz="1800" spc="-1" strike="noStrike">
              <a:latin typeface="Arial"/>
            </a:endParaRPr>
          </a:p>
          <a:p>
            <a:pPr marL="265320" indent="-264600">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где </a:t>
            </a:r>
            <a:r>
              <a:rPr b="1" i="1" lang="en-US" sz="1800" spc="-1" strike="noStrike">
                <a:solidFill>
                  <a:srgbClr val="000000"/>
                </a:solidFill>
                <a:latin typeface="Arial"/>
              </a:rPr>
              <a:t>level</a:t>
            </a:r>
            <a:r>
              <a:rPr b="0" i="1" lang="en-US" sz="1800" spc="-1" strike="noStrike">
                <a:solidFill>
                  <a:srgbClr val="000000"/>
                </a:solidFill>
                <a:latin typeface="Arial"/>
              </a:rPr>
              <a:t> </a:t>
            </a:r>
            <a:r>
              <a:rPr b="0" lang="ru-RU" sz="1800" spc="-1" strike="noStrike">
                <a:solidFill>
                  <a:srgbClr val="000000"/>
                </a:solidFill>
                <a:latin typeface="Arial"/>
              </a:rPr>
              <a:t>определяет новую установку приоритета для вызывающего потока. </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719280" indent="-359640" algn="just">
              <a:lnSpc>
                <a:spcPct val="100000"/>
              </a:lnSpc>
              <a:spcBef>
                <a:spcPts val="320"/>
              </a:spcBef>
              <a:buClr>
                <a:srgbClr val="376092"/>
              </a:buClr>
              <a:buSzPct val="140000"/>
              <a:buFont typeface="Wingdings" charset="2"/>
              <a:buChar char=""/>
              <a:tabLst>
                <a:tab algn="l" pos="0"/>
              </a:tabLst>
            </a:pPr>
            <a:r>
              <a:rPr b="0" lang="ru-RU" sz="1600" spc="-1" strike="noStrike">
                <a:solidFill>
                  <a:srgbClr val="000000"/>
                </a:solidFill>
                <a:latin typeface="Arial"/>
              </a:rPr>
              <a:t>Значение параметра </a:t>
            </a:r>
            <a:r>
              <a:rPr b="1" i="1" lang="en-US" sz="1600" spc="-1" strike="noStrike">
                <a:solidFill>
                  <a:srgbClr val="000000"/>
                </a:solidFill>
                <a:latin typeface="Arial"/>
              </a:rPr>
              <a:t>level</a:t>
            </a:r>
            <a:r>
              <a:rPr b="0" i="1" lang="en-US" sz="1600" spc="-1" strike="noStrike">
                <a:solidFill>
                  <a:srgbClr val="000000"/>
                </a:solidFill>
                <a:latin typeface="Arial"/>
              </a:rPr>
              <a:t> </a:t>
            </a:r>
            <a:r>
              <a:rPr b="0" lang="ru-RU" sz="1600" spc="-1" strike="noStrike">
                <a:solidFill>
                  <a:srgbClr val="000000"/>
                </a:solidFill>
                <a:latin typeface="Arial"/>
              </a:rPr>
              <a:t>должно быть в пределах диапазона </a:t>
            </a:r>
            <a:r>
              <a:rPr b="1" lang="en-US" sz="1600" spc="-1" strike="noStrike" cap="small">
                <a:solidFill>
                  <a:srgbClr val="000000"/>
                </a:solidFill>
                <a:latin typeface="Arial"/>
              </a:rPr>
              <a:t>min</a:t>
            </a:r>
            <a:r>
              <a:rPr b="1" lang="ru-RU" sz="1600" spc="-1" strike="noStrike" cap="small">
                <a:solidFill>
                  <a:srgbClr val="000000"/>
                </a:solidFill>
                <a:latin typeface="Arial"/>
              </a:rPr>
              <a:t>_</a:t>
            </a:r>
            <a:r>
              <a:rPr b="1" lang="en-US" sz="1600" spc="-1" strike="noStrike" cap="small">
                <a:solidFill>
                  <a:srgbClr val="000000"/>
                </a:solidFill>
                <a:latin typeface="Arial"/>
              </a:rPr>
              <a:t>priority </a:t>
            </a:r>
            <a:r>
              <a:rPr b="0" lang="ru-RU" sz="1600" spc="-1" strike="noStrike" cap="small">
                <a:solidFill>
                  <a:srgbClr val="000000"/>
                </a:solidFill>
                <a:latin typeface="Arial"/>
              </a:rPr>
              <a:t>и </a:t>
            </a:r>
            <a:r>
              <a:rPr b="1" lang="en-US" sz="1600" spc="-1" strike="noStrike" cap="small">
                <a:solidFill>
                  <a:srgbClr val="000000"/>
                </a:solidFill>
                <a:latin typeface="Arial"/>
              </a:rPr>
              <a:t>max</a:t>
            </a:r>
            <a:r>
              <a:rPr b="1" lang="ru-RU" sz="1600" spc="-1" strike="noStrike" cap="small">
                <a:solidFill>
                  <a:srgbClr val="000000"/>
                </a:solidFill>
                <a:latin typeface="Arial"/>
              </a:rPr>
              <a:t>_</a:t>
            </a:r>
            <a:r>
              <a:rPr b="1" lang="en-US" sz="1600" spc="-1" strike="noStrike" cap="small">
                <a:solidFill>
                  <a:srgbClr val="000000"/>
                </a:solidFill>
                <a:latin typeface="Arial"/>
              </a:rPr>
              <a:t>priority</a:t>
            </a:r>
            <a:r>
              <a:rPr b="0" lang="ru-RU" sz="1600" spc="-1" strike="noStrike" cap="small">
                <a:solidFill>
                  <a:srgbClr val="000000"/>
                </a:solidFill>
                <a:latin typeface="Arial"/>
              </a:rPr>
              <a:t>. </a:t>
            </a:r>
            <a:r>
              <a:rPr b="0" lang="ru-RU" sz="1600" spc="-1" strike="noStrike">
                <a:solidFill>
                  <a:srgbClr val="000000"/>
                </a:solidFill>
                <a:latin typeface="Arial"/>
              </a:rPr>
              <a:t>В настоящее время эти значения равны 1 и 10, соответственно. </a:t>
            </a:r>
            <a:endParaRPr b="0" lang="ru-RU" sz="1600" spc="-1" strike="noStrike">
              <a:latin typeface="Arial"/>
            </a:endParaRPr>
          </a:p>
          <a:p>
            <a:pPr marL="719280" indent="-359640" algn="just">
              <a:lnSpc>
                <a:spcPct val="100000"/>
              </a:lnSpc>
              <a:spcBef>
                <a:spcPts val="320"/>
              </a:spcBef>
              <a:buClr>
                <a:srgbClr val="376092"/>
              </a:buClr>
              <a:buSzPct val="140000"/>
              <a:buFont typeface="Wingdings" charset="2"/>
              <a:buChar char=""/>
              <a:tabLst>
                <a:tab algn="l" pos="0"/>
              </a:tabLst>
            </a:pPr>
            <a:r>
              <a:rPr b="0" lang="ru-RU" sz="1600" spc="-1" strike="noStrike">
                <a:solidFill>
                  <a:srgbClr val="000000"/>
                </a:solidFill>
                <a:latin typeface="Arial"/>
              </a:rPr>
              <a:t>Чтобы вернуть потоку приоритет, заданный по умолчанию, определите </a:t>
            </a:r>
            <a:r>
              <a:rPr b="1" lang="en-US" sz="1600" spc="-1" strike="noStrike" cap="small">
                <a:solidFill>
                  <a:srgbClr val="000000"/>
                </a:solidFill>
                <a:latin typeface="Arial"/>
              </a:rPr>
              <a:t>norm</a:t>
            </a:r>
            <a:r>
              <a:rPr b="1" lang="ru-RU" sz="1600" spc="-1" strike="noStrike" cap="small">
                <a:solidFill>
                  <a:srgbClr val="000000"/>
                </a:solidFill>
                <a:latin typeface="Arial"/>
              </a:rPr>
              <a:t>_</a:t>
            </a:r>
            <a:r>
              <a:rPr b="1" lang="en-US" sz="1600" spc="-1" strike="noStrike" cap="small">
                <a:solidFill>
                  <a:srgbClr val="000000"/>
                </a:solidFill>
                <a:latin typeface="Arial"/>
              </a:rPr>
              <a:t>priority</a:t>
            </a:r>
            <a:r>
              <a:rPr b="0" lang="ru-RU" sz="1600" spc="-1" strike="noStrike" cap="small">
                <a:solidFill>
                  <a:srgbClr val="000000"/>
                </a:solidFill>
                <a:latin typeface="Arial"/>
              </a:rPr>
              <a:t>, </a:t>
            </a:r>
            <a:r>
              <a:rPr b="0" lang="ru-RU" sz="1600" spc="-1" strike="noStrike">
                <a:solidFill>
                  <a:srgbClr val="000000"/>
                </a:solidFill>
                <a:latin typeface="Arial"/>
              </a:rPr>
              <a:t>который в настоящее время равен 5. </a:t>
            </a:r>
            <a:endParaRPr b="0" lang="ru-RU" sz="1600" spc="-1" strike="noStrike">
              <a:latin typeface="Arial"/>
            </a:endParaRPr>
          </a:p>
          <a:p>
            <a:pPr marL="719280" indent="-359640" algn="just">
              <a:lnSpc>
                <a:spcPct val="100000"/>
              </a:lnSpc>
              <a:spcBef>
                <a:spcPts val="320"/>
              </a:spcBef>
              <a:buClr>
                <a:srgbClr val="376092"/>
              </a:buClr>
              <a:buSzPct val="140000"/>
              <a:buFont typeface="Wingdings" charset="2"/>
              <a:buChar char=""/>
              <a:tabLst>
                <a:tab algn="l" pos="0"/>
              </a:tabLst>
            </a:pPr>
            <a:r>
              <a:rPr b="0" lang="ru-RU" sz="1600" spc="-1" strike="noStrike">
                <a:solidFill>
                  <a:srgbClr val="000000"/>
                </a:solidFill>
                <a:latin typeface="Arial"/>
              </a:rPr>
              <a:t>Эти приоритеты определены в </a:t>
            </a:r>
            <a:r>
              <a:rPr b="0" lang="en-US" sz="1600" spc="-1" strike="noStrike">
                <a:solidFill>
                  <a:srgbClr val="000000"/>
                </a:solidFill>
                <a:latin typeface="Arial"/>
              </a:rPr>
              <a:t>Thread </a:t>
            </a:r>
            <a:r>
              <a:rPr b="0" lang="ru-RU" sz="1600" spc="-1" strike="noStrike">
                <a:solidFill>
                  <a:srgbClr val="000000"/>
                </a:solidFill>
                <a:latin typeface="Arial"/>
              </a:rPr>
              <a:t>как </a:t>
            </a:r>
            <a:r>
              <a:rPr b="0" lang="en-US" sz="1600" spc="-1" strike="noStrike">
                <a:solidFill>
                  <a:srgbClr val="000000"/>
                </a:solidFill>
                <a:latin typeface="Arial"/>
              </a:rPr>
              <a:t>final</a:t>
            </a:r>
            <a:r>
              <a:rPr b="0" lang="ru-RU" sz="1600" spc="-1" strike="noStrike">
                <a:solidFill>
                  <a:srgbClr val="000000"/>
                </a:solidFill>
                <a:latin typeface="Arial"/>
              </a:rPr>
              <a:t>-переменные.</a:t>
            </a:r>
            <a:endParaRPr b="0" lang="ru-RU" sz="1600" spc="-1" strike="noStrike">
              <a:latin typeface="Arial"/>
            </a:endParaRPr>
          </a:p>
          <a:p>
            <a:pPr>
              <a:lnSpc>
                <a:spcPct val="100000"/>
              </a:lnSpc>
              <a:spcBef>
                <a:spcPts val="300"/>
              </a:spcBef>
              <a:tabLst>
                <a:tab algn="l" pos="0"/>
              </a:tabLst>
            </a:pPr>
            <a:endParaRPr b="0" lang="ru-RU" sz="16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a:t>
            </a:r>
            <a:endParaRPr b="0" lang="ru-RU" sz="1800" spc="-1" strike="noStrike">
              <a:latin typeface="Arial"/>
            </a:endParaRPr>
          </a:p>
        </p:txBody>
      </p:sp>
      <p:sp>
        <p:nvSpPr>
          <p:cNvPr id="241"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85840" indent="-285120" algn="just">
              <a:lnSpc>
                <a:spcPct val="100000"/>
              </a:lnSpc>
              <a:spcBef>
                <a:spcPts val="360"/>
              </a:spcBef>
              <a:tabLst>
                <a:tab algn="l" pos="0"/>
              </a:tabLst>
            </a:pPr>
            <a:r>
              <a:rPr b="0" lang="ru-RU" sz="1800" spc="-1" strike="noStrike">
                <a:solidFill>
                  <a:srgbClr val="000000"/>
                </a:solidFill>
                <a:latin typeface="Arial"/>
              </a:rPr>
              <a:t>Вы можете получить текущую установку приоритета, вызывая метод </a:t>
            </a:r>
            <a:r>
              <a:rPr b="1" lang="en-US" sz="1800" spc="-1" strike="noStrike">
                <a:solidFill>
                  <a:srgbClr val="376092"/>
                </a:solidFill>
                <a:latin typeface="Arial"/>
              </a:rPr>
              <a:t>getPriority() </a:t>
            </a:r>
            <a:r>
              <a:rPr b="0" lang="ru-RU" sz="1800" spc="-1" strike="noStrike">
                <a:solidFill>
                  <a:srgbClr val="000000"/>
                </a:solidFill>
                <a:latin typeface="Arial"/>
              </a:rPr>
              <a:t>класса </a:t>
            </a:r>
            <a:r>
              <a:rPr b="1" lang="en-US" sz="1800" spc="-1" strike="noStrike">
                <a:solidFill>
                  <a:srgbClr val="376092"/>
                </a:solidFill>
                <a:latin typeface="Arial"/>
              </a:rPr>
              <a:t>Thread</a:t>
            </a:r>
            <a:r>
              <a:rPr b="0" lang="ru-RU" sz="1800" spc="-1" strike="noStrike">
                <a:solidFill>
                  <a:srgbClr val="000000"/>
                </a:solidFill>
                <a:latin typeface="Arial"/>
              </a:rPr>
              <a:t>, чей формат имеет следующий вид:</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a:p>
            <a:pPr marL="285840" indent="-285120" algn="ctr">
              <a:lnSpc>
                <a:spcPct val="100000"/>
              </a:lnSpc>
              <a:spcBef>
                <a:spcPts val="360"/>
              </a:spcBef>
              <a:tabLst>
                <a:tab algn="l" pos="0"/>
              </a:tabLst>
            </a:pPr>
            <a:r>
              <a:rPr b="1" lang="en-US" sz="1800" spc="-1" strike="noStrike">
                <a:solidFill>
                  <a:srgbClr val="000000"/>
                </a:solidFill>
                <a:latin typeface="Arial"/>
              </a:rPr>
              <a:t>final int getPriority</a:t>
            </a:r>
            <a:r>
              <a:rPr b="1" lang="ru-RU" sz="1800" spc="-1" strike="noStrike">
                <a:solidFill>
                  <a:srgbClr val="000000"/>
                </a:solidFill>
                <a:latin typeface="Arial"/>
              </a:rPr>
              <a:t>()</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a:p>
            <a:pPr marL="285840" indent="-285120" algn="just">
              <a:lnSpc>
                <a:spcPct val="100000"/>
              </a:lnSpc>
              <a:spcBef>
                <a:spcPts val="360"/>
              </a:spcBef>
              <a:tabLst>
                <a:tab algn="l" pos="0"/>
              </a:tabLst>
            </a:pPr>
            <a:r>
              <a:rPr b="0" lang="ru-RU" sz="1800" spc="-1" strike="noStrike">
                <a:solidFill>
                  <a:srgbClr val="000000"/>
                </a:solidFill>
                <a:latin typeface="Arial"/>
              </a:rPr>
              <a:t>Реализации </a:t>
            </a:r>
            <a:r>
              <a:rPr b="0" lang="en-US" sz="1800" spc="-1" strike="noStrike">
                <a:solidFill>
                  <a:srgbClr val="000000"/>
                </a:solidFill>
                <a:latin typeface="Arial"/>
              </a:rPr>
              <a:t>Java </a:t>
            </a:r>
            <a:r>
              <a:rPr b="0" lang="ru-RU" sz="1800" spc="-1" strike="noStrike">
                <a:solidFill>
                  <a:srgbClr val="000000"/>
                </a:solidFill>
                <a:latin typeface="Arial"/>
              </a:rPr>
              <a:t>могут иметь радикально различное поведение, когда они переходят к планированию. </a:t>
            </a:r>
            <a:endParaRPr b="0" lang="ru-RU" sz="1800" spc="-1" strike="noStrike">
              <a:latin typeface="Arial"/>
            </a:endParaRPr>
          </a:p>
          <a:p>
            <a:pPr marL="285840" indent="-285120">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13.7</a:t>
            </a:r>
            <a:endParaRPr b="0" lang="ru-RU" sz="1800" spc="-1" strike="noStrike">
              <a:latin typeface="Arial"/>
            </a:endParaRPr>
          </a:p>
        </p:txBody>
      </p:sp>
      <p:sp>
        <p:nvSpPr>
          <p:cNvPr id="243" name="CustomShape 2"/>
          <p:cNvSpPr/>
          <p:nvPr/>
        </p:nvSpPr>
        <p:spPr>
          <a:xfrm>
            <a:off x="1428480" y="1333440"/>
            <a:ext cx="6201720" cy="4653720"/>
          </a:xfrm>
          <a:prstGeom prst="rect">
            <a:avLst/>
          </a:prstGeom>
          <a:solidFill>
            <a:schemeClr val="bg1">
              <a:lumMod val="95000"/>
            </a:schemeClr>
          </a:solidFill>
          <a:ln w="9525">
            <a:noFill/>
          </a:ln>
        </p:spPr>
        <p:style>
          <a:lnRef idx="0"/>
          <a:fillRef idx="0"/>
          <a:effectRef idx="0"/>
          <a:fontRef idx="minor"/>
        </p:style>
        <p:txBody>
          <a:bodyPr wrap="none" lIns="90000" rIns="90000" tIns="45000" bIns="45000" anchor="ctr">
            <a:spAutoFit/>
          </a:bodyPr>
          <a:p>
            <a:pPr>
              <a:lnSpc>
                <a:spcPct val="100000"/>
              </a:lnSpc>
              <a:tabLst>
                <a:tab algn="l" pos="0"/>
              </a:tabLst>
            </a:pP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class</a:t>
            </a:r>
            <a:r>
              <a:rPr b="0" lang="en-US" sz="1200" spc="-1" strike="noStrike">
                <a:solidFill>
                  <a:srgbClr val="000000"/>
                </a:solidFill>
                <a:latin typeface="Consolas"/>
                <a:ea typeface="Calibri"/>
              </a:rPr>
              <a:t> PriorityDemo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static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main(String args[])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a:t>
            </a:r>
            <a:r>
              <a:rPr b="0" i="1" lang="en-US" sz="1200" spc="-1" strike="noStrike">
                <a:solidFill>
                  <a:srgbClr val="000000"/>
                </a:solidFill>
                <a:latin typeface="Consolas"/>
                <a:ea typeface="Calibri"/>
              </a:rPr>
              <a:t>currentThread</a:t>
            </a:r>
            <a:r>
              <a:rPr b="0" lang="en-US" sz="1200" spc="-1" strike="noStrike">
                <a:solidFill>
                  <a:srgbClr val="000000"/>
                </a:solidFill>
                <a:latin typeface="Consolas"/>
                <a:ea typeface="Calibri"/>
              </a:rPr>
              <a:t>().setPriority(Thread.</a:t>
            </a:r>
            <a:r>
              <a:rPr b="0" i="1" lang="en-US" sz="1200" spc="-1" strike="noStrike">
                <a:solidFill>
                  <a:srgbClr val="0000c0"/>
                </a:solidFill>
                <a:latin typeface="Consolas"/>
                <a:ea typeface="Calibri"/>
              </a:rPr>
              <a:t>MAX_PRIORITY</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Clicker hi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Clicker(Thread.</a:t>
            </a:r>
            <a:r>
              <a:rPr b="0" i="1" lang="en-US" sz="1200" spc="-1" strike="noStrike">
                <a:solidFill>
                  <a:srgbClr val="0000c0"/>
                </a:solidFill>
                <a:latin typeface="Consolas"/>
                <a:ea typeface="Calibri"/>
              </a:rPr>
              <a:t>NORM_PRIORITY</a:t>
            </a:r>
            <a:r>
              <a:rPr b="0" lang="en-US" sz="1200" spc="-1" strike="noStrike">
                <a:solidFill>
                  <a:srgbClr val="000000"/>
                </a:solidFill>
                <a:latin typeface="Consolas"/>
                <a:ea typeface="Calibri"/>
              </a:rPr>
              <a:t> + 2);</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Clicker lo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Clicker(Thread.</a:t>
            </a:r>
            <a:r>
              <a:rPr b="0" i="1" lang="en-US" sz="1200" spc="-1" strike="noStrike">
                <a:solidFill>
                  <a:srgbClr val="0000c0"/>
                </a:solidFill>
                <a:latin typeface="Consolas"/>
                <a:ea typeface="Calibri"/>
              </a:rPr>
              <a:t>NORM_PRIORITY</a:t>
            </a:r>
            <a:r>
              <a:rPr b="0" lang="en-US" sz="1200" spc="-1" strike="noStrike">
                <a:solidFill>
                  <a:srgbClr val="000000"/>
                </a:solidFill>
                <a:latin typeface="Consolas"/>
                <a:ea typeface="Calibri"/>
              </a:rPr>
              <a:t> - 2);</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lo.start();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hi.start();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try</a:t>
            </a: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a:t>
            </a:r>
            <a:r>
              <a:rPr b="0" i="1" lang="en-US" sz="1200" spc="-1" strike="noStrike">
                <a:solidFill>
                  <a:srgbClr val="000000"/>
                </a:solidFill>
                <a:latin typeface="Consolas"/>
                <a:ea typeface="Calibri"/>
              </a:rPr>
              <a:t>sleep</a:t>
            </a:r>
            <a:r>
              <a:rPr b="0" lang="en-US" sz="1200" spc="-1" strike="noStrike">
                <a:solidFill>
                  <a:srgbClr val="000000"/>
                </a:solidFill>
                <a:latin typeface="Consolas"/>
                <a:ea typeface="Calibri"/>
              </a:rPr>
              <a:t>(100);</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catch</a:t>
            </a:r>
            <a:r>
              <a:rPr b="0" lang="en-US" sz="1200" spc="-1" strike="noStrike">
                <a:solidFill>
                  <a:srgbClr val="000000"/>
                </a:solidFill>
                <a:latin typeface="Consolas"/>
                <a:ea typeface="Calibri"/>
              </a:rPr>
              <a:t> (InterruptedException e)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2a00ff"/>
                </a:solidFill>
                <a:latin typeface="Consolas"/>
                <a:ea typeface="Calibri"/>
              </a:rPr>
              <a:t>"Main thread interrupted."</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lo.stop();</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hi.stop();</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3f7f5f"/>
                </a:solidFill>
                <a:latin typeface="Consolas"/>
                <a:ea typeface="Calibri"/>
              </a:rPr>
              <a:t>// Wait for child threads to terminate.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try</a:t>
            </a: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hi.</a:t>
            </a:r>
            <a:r>
              <a:rPr b="0" lang="en-US" sz="1200" spc="-1" strike="noStrike">
                <a:solidFill>
                  <a:srgbClr val="0000c0"/>
                </a:solidFill>
                <a:latin typeface="Consolas"/>
                <a:ea typeface="Calibri"/>
              </a:rPr>
              <a:t>t</a:t>
            </a:r>
            <a:r>
              <a:rPr b="0" lang="en-US" sz="1200" spc="-1" strike="noStrike">
                <a:solidFill>
                  <a:srgbClr val="000000"/>
                </a:solidFill>
                <a:latin typeface="Consolas"/>
                <a:ea typeface="Calibri"/>
              </a:rPr>
              <a:t>.join();</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lo.</a:t>
            </a:r>
            <a:r>
              <a:rPr b="0" lang="en-US" sz="1200" spc="-1" strike="noStrike">
                <a:solidFill>
                  <a:srgbClr val="0000c0"/>
                </a:solidFill>
                <a:latin typeface="Consolas"/>
                <a:ea typeface="Calibri"/>
              </a:rPr>
              <a:t>t</a:t>
            </a:r>
            <a:r>
              <a:rPr b="0" lang="en-US" sz="1200" spc="-1" strike="noStrike">
                <a:solidFill>
                  <a:srgbClr val="000000"/>
                </a:solidFill>
                <a:latin typeface="Consolas"/>
                <a:ea typeface="Calibri"/>
              </a:rPr>
              <a:t>.join();</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catch</a:t>
            </a:r>
            <a:r>
              <a:rPr b="0" lang="en-US" sz="1200" spc="-1" strike="noStrike">
                <a:solidFill>
                  <a:srgbClr val="000000"/>
                </a:solidFill>
                <a:latin typeface="Consolas"/>
                <a:ea typeface="Calibri"/>
              </a:rPr>
              <a:t> (InterruptedException e)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2a00ff"/>
                </a:solidFill>
                <a:latin typeface="Consolas"/>
                <a:ea typeface="Calibri"/>
              </a:rPr>
              <a:t>"InterruptedException caught"</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2a00ff"/>
                </a:solidFill>
                <a:latin typeface="Consolas"/>
                <a:ea typeface="Calibri"/>
              </a:rPr>
              <a:t>"Low-priority thread: "</a:t>
            </a:r>
            <a:r>
              <a:rPr b="0" lang="en-US" sz="1200" spc="-1" strike="noStrike">
                <a:solidFill>
                  <a:srgbClr val="000000"/>
                </a:solidFill>
                <a:latin typeface="Consolas"/>
                <a:ea typeface="Calibri"/>
              </a:rPr>
              <a:t> + lo.</a:t>
            </a:r>
            <a:r>
              <a:rPr b="0" lang="en-US" sz="1200" spc="-1" strike="noStrike">
                <a:solidFill>
                  <a:srgbClr val="0000c0"/>
                </a:solidFill>
                <a:latin typeface="Consolas"/>
                <a:ea typeface="Calibri"/>
              </a:rPr>
              <a:t>click</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2a00ff"/>
                </a:solidFill>
                <a:latin typeface="Consolas"/>
                <a:ea typeface="Calibri"/>
              </a:rPr>
              <a:t>"High-priority thread: "</a:t>
            </a:r>
            <a:r>
              <a:rPr b="0" lang="en-US" sz="1200" spc="-1" strike="noStrike">
                <a:solidFill>
                  <a:srgbClr val="000000"/>
                </a:solidFill>
                <a:latin typeface="Consolas"/>
                <a:ea typeface="Calibri"/>
              </a:rPr>
              <a:t> + hi.</a:t>
            </a:r>
            <a:r>
              <a:rPr b="0" lang="en-US" sz="1200" spc="-1" strike="noStrike">
                <a:solidFill>
                  <a:srgbClr val="0000c0"/>
                </a:solidFill>
                <a:latin typeface="Consolas"/>
                <a:ea typeface="Calibri"/>
              </a:rPr>
              <a:t>click</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13.7</a:t>
            </a:r>
            <a:endParaRPr b="0" lang="ru-RU" sz="1800" spc="-1" strike="noStrike">
              <a:latin typeface="Arial"/>
            </a:endParaRPr>
          </a:p>
        </p:txBody>
      </p:sp>
      <p:sp>
        <p:nvSpPr>
          <p:cNvPr id="245" name="CustomShape 2"/>
          <p:cNvSpPr/>
          <p:nvPr/>
        </p:nvSpPr>
        <p:spPr>
          <a:xfrm>
            <a:off x="928800" y="1307520"/>
            <a:ext cx="7286040" cy="374112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US" sz="1200" spc="-1" strike="noStrike">
                <a:solidFill>
                  <a:srgbClr val="7f0055"/>
                </a:solidFill>
                <a:latin typeface="Consolas"/>
                <a:ea typeface="Calibri"/>
              </a:rPr>
              <a:t>class</a:t>
            </a:r>
            <a:r>
              <a:rPr b="0" lang="en-US" sz="1200" spc="-1" strike="noStrike">
                <a:solidFill>
                  <a:srgbClr val="000000"/>
                </a:solidFill>
                <a:latin typeface="Consolas"/>
                <a:ea typeface="Calibri"/>
              </a:rPr>
              <a:t> Clicker </a:t>
            </a:r>
            <a:r>
              <a:rPr b="1" lang="en-US" sz="1200" spc="-1" strike="noStrike">
                <a:solidFill>
                  <a:srgbClr val="7f0055"/>
                </a:solidFill>
                <a:latin typeface="Consolas"/>
                <a:ea typeface="Calibri"/>
              </a:rPr>
              <a:t>implements</a:t>
            </a:r>
            <a:r>
              <a:rPr b="0" lang="en-US" sz="1200" spc="-1" strike="noStrike">
                <a:solidFill>
                  <a:srgbClr val="000000"/>
                </a:solidFill>
                <a:latin typeface="Consolas"/>
                <a:ea typeface="Calibri"/>
              </a:rPr>
              <a:t> Runnable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int</a:t>
            </a:r>
            <a:r>
              <a:rPr b="0" lang="en-US" sz="1200" spc="-1" strike="noStrike">
                <a:solidFill>
                  <a:srgbClr val="000000"/>
                </a:solidFill>
                <a:latin typeface="Consolas"/>
                <a:ea typeface="Calibri"/>
              </a:rPr>
              <a:t> </a:t>
            </a:r>
            <a:r>
              <a:rPr b="0" lang="en-US" sz="1200" spc="-1" strike="noStrike">
                <a:solidFill>
                  <a:srgbClr val="0000c0"/>
                </a:solidFill>
                <a:latin typeface="Consolas"/>
                <a:ea typeface="Calibri"/>
              </a:rPr>
              <a:t>click</a:t>
            </a:r>
            <a:r>
              <a:rPr b="0" lang="en-US" sz="1200" spc="-1" strike="noStrike">
                <a:solidFill>
                  <a:srgbClr val="000000"/>
                </a:solidFill>
                <a:latin typeface="Consolas"/>
                <a:ea typeface="Calibri"/>
              </a:rPr>
              <a:t> = 0;</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 </a:t>
            </a:r>
            <a:r>
              <a:rPr b="0" lang="en-US" sz="1200" spc="-1" strike="noStrike">
                <a:solidFill>
                  <a:srgbClr val="0000c0"/>
                </a:solidFill>
                <a:latin typeface="Consolas"/>
                <a:ea typeface="Calibri"/>
              </a:rPr>
              <a:t>t</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private</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volatile</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boolean</a:t>
            </a:r>
            <a:r>
              <a:rPr b="0" lang="en-US" sz="1200" spc="-1" strike="noStrike">
                <a:solidFill>
                  <a:srgbClr val="000000"/>
                </a:solidFill>
                <a:latin typeface="Consolas"/>
                <a:ea typeface="Calibri"/>
              </a:rPr>
              <a:t> </a:t>
            </a:r>
            <a:r>
              <a:rPr b="0" lang="en-US" sz="1200" spc="-1" strike="noStrike">
                <a:solidFill>
                  <a:srgbClr val="0000c0"/>
                </a:solidFill>
                <a:latin typeface="Consolas"/>
                <a:ea typeface="Calibri"/>
              </a:rPr>
              <a:t>running</a:t>
            </a:r>
            <a:r>
              <a:rPr b="0" lang="en-US" sz="1200" spc="-1" strike="noStrike">
                <a:solidFill>
                  <a:srgbClr val="000000"/>
                </a:solidFill>
                <a:latin typeface="Consolas"/>
                <a:ea typeface="Calibri"/>
              </a:rPr>
              <a:t> = </a:t>
            </a:r>
            <a:r>
              <a:rPr b="1" lang="en-US" sz="1200" spc="-1" strike="noStrike">
                <a:solidFill>
                  <a:srgbClr val="7f0055"/>
                </a:solidFill>
                <a:latin typeface="Consolas"/>
                <a:ea typeface="Calibri"/>
              </a:rPr>
              <a:t>true</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Clicker(</a:t>
            </a:r>
            <a:r>
              <a:rPr b="1" lang="en-US" sz="1200" spc="-1" strike="noStrike">
                <a:solidFill>
                  <a:srgbClr val="7f0055"/>
                </a:solidFill>
                <a:latin typeface="Consolas"/>
                <a:ea typeface="Calibri"/>
              </a:rPr>
              <a:t>int</a:t>
            </a:r>
            <a:r>
              <a:rPr b="0" lang="en-US" sz="1200" spc="-1" strike="noStrike">
                <a:solidFill>
                  <a:srgbClr val="000000"/>
                </a:solidFill>
                <a:latin typeface="Consolas"/>
                <a:ea typeface="Calibri"/>
              </a:rPr>
              <a:t> p)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c0"/>
                </a:solidFill>
                <a:latin typeface="Consolas"/>
                <a:ea typeface="Calibri"/>
              </a:rPr>
              <a:t>t</a:t>
            </a:r>
            <a:r>
              <a:rPr b="0" lang="en-US" sz="1200" spc="-1" strike="noStrike">
                <a:solidFill>
                  <a:srgbClr val="000000"/>
                </a:solidFill>
                <a:latin typeface="Consolas"/>
                <a:ea typeface="Calibri"/>
              </a:rPr>
              <a:t>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Thread(</a:t>
            </a:r>
            <a:r>
              <a:rPr b="1" lang="en-US" sz="1200" spc="-1" strike="noStrike">
                <a:solidFill>
                  <a:srgbClr val="7f0055"/>
                </a:solidFill>
                <a:latin typeface="Consolas"/>
                <a:ea typeface="Calibri"/>
              </a:rPr>
              <a:t>this</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c0"/>
                </a:solidFill>
                <a:latin typeface="Consolas"/>
                <a:ea typeface="Calibri"/>
              </a:rPr>
              <a:t>t</a:t>
            </a:r>
            <a:r>
              <a:rPr b="0" lang="en-US" sz="1200" spc="-1" strike="noStrike">
                <a:solidFill>
                  <a:srgbClr val="000000"/>
                </a:solidFill>
                <a:latin typeface="Consolas"/>
                <a:ea typeface="Calibri"/>
              </a:rPr>
              <a:t>.setPriority(p);</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run()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while</a:t>
            </a:r>
            <a:r>
              <a:rPr b="0" lang="en-US" sz="1200" spc="-1" strike="noStrike">
                <a:solidFill>
                  <a:srgbClr val="000000"/>
                </a:solidFill>
                <a:latin typeface="Consolas"/>
                <a:ea typeface="Calibri"/>
              </a:rPr>
              <a:t> (</a:t>
            </a:r>
            <a:r>
              <a:rPr b="0" lang="en-US" sz="1200" spc="-1" strike="noStrike">
                <a:solidFill>
                  <a:srgbClr val="0000c0"/>
                </a:solidFill>
                <a:latin typeface="Consolas"/>
                <a:ea typeface="Calibri"/>
              </a:rPr>
              <a:t>running</a:t>
            </a: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c0"/>
                </a:solidFill>
                <a:latin typeface="Consolas"/>
                <a:ea typeface="Calibri"/>
              </a:rPr>
              <a:t>click</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stop()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c0"/>
                </a:solidFill>
                <a:latin typeface="Consolas"/>
                <a:ea typeface="Calibri"/>
              </a:rPr>
              <a:t>running</a:t>
            </a:r>
            <a:r>
              <a:rPr b="0" lang="en-US" sz="1200" spc="-1" strike="noStrike">
                <a:solidFill>
                  <a:srgbClr val="000000"/>
                </a:solidFill>
                <a:latin typeface="Consolas"/>
                <a:ea typeface="Calibri"/>
              </a:rPr>
              <a:t> = </a:t>
            </a:r>
            <a:r>
              <a:rPr b="1" lang="en-US" sz="1200" spc="-1" strike="noStrike">
                <a:solidFill>
                  <a:srgbClr val="7f0055"/>
                </a:solidFill>
                <a:latin typeface="Consolas"/>
                <a:ea typeface="Calibri"/>
              </a:rPr>
              <a:t>false</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start()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c0"/>
                </a:solidFill>
                <a:latin typeface="Consolas"/>
                <a:ea typeface="Calibri"/>
              </a:rPr>
              <a:t>t</a:t>
            </a:r>
            <a:r>
              <a:rPr b="0" lang="en-US" sz="1200" spc="-1" strike="noStrike">
                <a:solidFill>
                  <a:srgbClr val="000000"/>
                </a:solidFill>
                <a:latin typeface="Consolas"/>
                <a:ea typeface="Calibri"/>
              </a:rPr>
              <a:t>.start();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Понятие многопоточности</a:t>
            </a:r>
            <a:endParaRPr b="0" lang="ru-RU" sz="1800" spc="-1" strike="noStrike">
              <a:latin typeface="Arial"/>
            </a:endParaRPr>
          </a:p>
        </p:txBody>
      </p:sp>
      <p:sp>
        <p:nvSpPr>
          <p:cNvPr id="169"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65320" indent="-264600" algn="just">
              <a:lnSpc>
                <a:spcPct val="100000"/>
              </a:lnSpc>
              <a:spcBef>
                <a:spcPts val="360"/>
              </a:spcBef>
              <a:tabLst>
                <a:tab algn="l" pos="0"/>
              </a:tabLst>
            </a:pPr>
            <a:r>
              <a:rPr b="0" lang="en-US" sz="1800" spc="-1" strike="noStrike">
                <a:solidFill>
                  <a:srgbClr val="000000"/>
                </a:solidFill>
                <a:latin typeface="Arial"/>
              </a:rPr>
              <a:t>Java </a:t>
            </a:r>
            <a:r>
              <a:rPr b="0" lang="ru-RU" sz="1800" spc="-1" strike="noStrike">
                <a:solidFill>
                  <a:srgbClr val="000000"/>
                </a:solidFill>
                <a:latin typeface="Arial"/>
              </a:rPr>
              <a:t>обеспечивает встроенную поддержку для </a:t>
            </a:r>
            <a:r>
              <a:rPr b="0" i="1" lang="ru-RU" sz="1800" spc="-1" strike="noStrike">
                <a:solidFill>
                  <a:srgbClr val="000000"/>
                </a:solidFill>
                <a:latin typeface="Arial"/>
              </a:rPr>
              <a:t>многопоточного программирования. </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Многопоточная программа содержит две и более частей, которые могут выполняться одновременно, конкурируя друг с другом. </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Каждая часть такой программы называется </a:t>
            </a:r>
            <a:r>
              <a:rPr b="0" i="1" lang="ru-RU" sz="1800" spc="-1" strike="noStrike">
                <a:solidFill>
                  <a:srgbClr val="000000"/>
                </a:solidFill>
                <a:latin typeface="Arial"/>
              </a:rPr>
              <a:t>потоком, </a:t>
            </a:r>
            <a:r>
              <a:rPr b="0" lang="ru-RU" sz="1800" spc="-1" strike="noStrike">
                <a:solidFill>
                  <a:srgbClr val="000000"/>
                </a:solidFill>
                <a:latin typeface="Arial"/>
              </a:rPr>
              <a:t>а каждый поток определяет отдельный путь выполнения (в последовательности операторов программы).</a:t>
            </a:r>
            <a:r>
              <a:rPr b="0" lang="en-US" sz="1800" spc="-1" strike="noStrike">
                <a:solidFill>
                  <a:srgbClr val="000000"/>
                </a:solidFill>
                <a:latin typeface="Arial"/>
              </a:rPr>
              <a:t> </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Многопоточность — это специализированная форма многозадачности.</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13.7</a:t>
            </a:r>
            <a:endParaRPr b="0" lang="ru-RU" sz="1800" spc="-1" strike="noStrike">
              <a:latin typeface="Arial"/>
            </a:endParaRPr>
          </a:p>
        </p:txBody>
      </p:sp>
      <p:sp>
        <p:nvSpPr>
          <p:cNvPr id="247" name="CustomShape 2"/>
          <p:cNvSpPr/>
          <p:nvPr/>
        </p:nvSpPr>
        <p:spPr>
          <a:xfrm>
            <a:off x="914400" y="1219320"/>
            <a:ext cx="7314480" cy="423000"/>
          </a:xfrm>
          <a:prstGeom prst="rect">
            <a:avLst/>
          </a:prstGeom>
          <a:noFill/>
          <a:ln w="0">
            <a:noFill/>
          </a:ln>
        </p:spPr>
        <p:style>
          <a:lnRef idx="0"/>
          <a:fillRef idx="0"/>
          <a:effectRef idx="0"/>
          <a:fontRef idx="minor"/>
        </p:style>
        <p:txBody>
          <a:bodyPr lIns="90000" rIns="90000" tIns="45000" bIns="45000">
            <a:noAutofit/>
          </a:bodyPr>
          <a:p>
            <a:pPr marL="285840" indent="-285120">
              <a:lnSpc>
                <a:spcPct val="100000"/>
              </a:lnSpc>
              <a:spcBef>
                <a:spcPts val="360"/>
              </a:spcBef>
              <a:tabLst>
                <a:tab algn="l" pos="0"/>
              </a:tabLst>
            </a:pPr>
            <a:r>
              <a:rPr b="0" lang="ru-RU" sz="1800" spc="-1" strike="noStrike">
                <a:solidFill>
                  <a:srgbClr val="000000"/>
                </a:solidFill>
                <a:latin typeface="Arial"/>
              </a:rPr>
              <a:t>Результат:</a:t>
            </a:r>
            <a:endParaRPr b="0" lang="ru-RU" sz="1800" spc="-1" strike="noStrike">
              <a:latin typeface="Arial"/>
            </a:endParaRPr>
          </a:p>
        </p:txBody>
      </p:sp>
      <p:sp>
        <p:nvSpPr>
          <p:cNvPr id="248" name="CustomShape 3"/>
          <p:cNvSpPr/>
          <p:nvPr/>
        </p:nvSpPr>
        <p:spPr>
          <a:xfrm>
            <a:off x="2357280" y="1714320"/>
            <a:ext cx="4571280" cy="638640"/>
          </a:xfrm>
          <a:prstGeom prst="rect">
            <a:avLst/>
          </a:prstGeom>
          <a:solidFill>
            <a:schemeClr val="bg1">
              <a:lumMod val="95000"/>
            </a:schemeClr>
          </a:solid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ea typeface="DejaVu Sans"/>
              </a:rPr>
              <a:t>Low-priority thread: 35443425</a:t>
            </a:r>
            <a:endParaRPr b="0" lang="ru-RU" sz="1800" spc="-1" strike="noStrike">
              <a:latin typeface="Arial"/>
            </a:endParaRPr>
          </a:p>
          <a:p>
            <a:pPr>
              <a:lnSpc>
                <a:spcPct val="100000"/>
              </a:lnSpc>
            </a:pPr>
            <a:r>
              <a:rPr b="0" lang="en-US" sz="1800" spc="-1" strike="noStrike">
                <a:solidFill>
                  <a:srgbClr val="000000"/>
                </a:solidFill>
                <a:latin typeface="Calibri"/>
                <a:ea typeface="DejaVu Sans"/>
              </a:rPr>
              <a:t>High-priority thread: 36428949</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a:t>
            </a:r>
            <a:endParaRPr b="0" lang="ru-RU" sz="1800" spc="-1" strike="noStrike">
              <a:latin typeface="Arial"/>
            </a:endParaRPr>
          </a:p>
        </p:txBody>
      </p:sp>
      <p:sp>
        <p:nvSpPr>
          <p:cNvPr id="250"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85840" indent="-285120">
              <a:lnSpc>
                <a:spcPct val="100000"/>
              </a:lnSpc>
              <a:spcBef>
                <a:spcPts val="360"/>
              </a:spcBef>
              <a:tabLst>
                <a:tab algn="l" pos="0"/>
              </a:tabLst>
            </a:pPr>
            <a:r>
              <a:rPr b="1" lang="ru-RU" sz="1800" spc="-1" strike="noStrike">
                <a:solidFill>
                  <a:srgbClr val="000000"/>
                </a:solidFill>
                <a:latin typeface="Arial"/>
              </a:rPr>
              <a:t>Группы потоков</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a:p>
            <a:pPr marL="285840" indent="-285120" algn="just">
              <a:lnSpc>
                <a:spcPct val="100000"/>
              </a:lnSpc>
              <a:spcBef>
                <a:spcPts val="360"/>
              </a:spcBef>
              <a:tabLst>
                <a:tab algn="l" pos="0"/>
              </a:tabLst>
            </a:pPr>
            <a:r>
              <a:rPr b="0" lang="ru-RU" sz="1800" spc="-1" strike="noStrike">
                <a:solidFill>
                  <a:srgbClr val="000000"/>
                </a:solidFill>
                <a:latin typeface="Arial"/>
              </a:rPr>
              <a:t>Для того, чтобы отдельный поток не мог начать останавливать и прерывать все потоки подряд, введено понятие группы. </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a:p>
            <a:pPr marL="285840" indent="-285120" algn="just">
              <a:lnSpc>
                <a:spcPct val="100000"/>
              </a:lnSpc>
              <a:spcBef>
                <a:spcPts val="360"/>
              </a:spcBef>
              <a:tabLst>
                <a:tab algn="l" pos="0"/>
              </a:tabLst>
            </a:pPr>
            <a:r>
              <a:rPr b="0" lang="ru-RU" sz="1800" spc="-1" strike="noStrike">
                <a:solidFill>
                  <a:srgbClr val="000000"/>
                </a:solidFill>
                <a:latin typeface="Arial"/>
              </a:rPr>
              <a:t>Поток может оказывать влияние только на потоки, которые находятся в одной с ним группе. </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a:p>
            <a:pPr marL="285840" indent="-285120" algn="just">
              <a:lnSpc>
                <a:spcPct val="100000"/>
              </a:lnSpc>
              <a:spcBef>
                <a:spcPts val="360"/>
              </a:spcBef>
              <a:tabLst>
                <a:tab algn="l" pos="0"/>
              </a:tabLst>
            </a:pPr>
            <a:r>
              <a:rPr b="0" lang="ru-RU" sz="1800" spc="-1" strike="noStrike">
                <a:solidFill>
                  <a:srgbClr val="000000"/>
                </a:solidFill>
                <a:latin typeface="Arial"/>
              </a:rPr>
              <a:t>Группу потоков представляет класс </a:t>
            </a:r>
            <a:r>
              <a:rPr b="1" lang="ru-RU" sz="1800" spc="-1" strike="noStrike">
                <a:solidFill>
                  <a:srgbClr val="000000"/>
                </a:solidFill>
                <a:latin typeface="Arial"/>
              </a:rPr>
              <a:t>ThreadGroup</a:t>
            </a:r>
            <a:r>
              <a:rPr b="0" lang="ru-RU" sz="1800" spc="-1" strike="noStrike">
                <a:solidFill>
                  <a:srgbClr val="000000"/>
                </a:solidFill>
                <a:latin typeface="Arial"/>
              </a:rPr>
              <a:t>. </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a:p>
            <a:pPr marL="285840" indent="-285120" algn="just">
              <a:lnSpc>
                <a:spcPct val="100000"/>
              </a:lnSpc>
              <a:spcBef>
                <a:spcPts val="360"/>
              </a:spcBef>
              <a:tabLst>
                <a:tab algn="l" pos="0"/>
              </a:tabLst>
            </a:pPr>
            <a:r>
              <a:rPr b="0" lang="ru-RU" sz="1800" spc="-1" strike="noStrike">
                <a:solidFill>
                  <a:srgbClr val="000000"/>
                </a:solidFill>
                <a:latin typeface="Arial"/>
              </a:rPr>
              <a:t>Такая организация позволяет защитить потоки от нежелательного внешнего воздействия. </a:t>
            </a:r>
            <a:endParaRPr b="0" lang="ru-RU" sz="1800" spc="-1" strike="noStrike">
              <a:latin typeface="Arial"/>
            </a:endParaRPr>
          </a:p>
          <a:p>
            <a:pPr marL="285840" indent="-285120">
              <a:lnSpc>
                <a:spcPct val="100000"/>
              </a:lnSpc>
              <a:spcBef>
                <a:spcPts val="36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a:t>
            </a:r>
            <a:endParaRPr b="0" lang="ru-RU" sz="1800" spc="-1" strike="noStrike">
              <a:latin typeface="Arial"/>
            </a:endParaRPr>
          </a:p>
        </p:txBody>
      </p:sp>
      <p:sp>
        <p:nvSpPr>
          <p:cNvPr id="252"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85840" indent="-285120" algn="just">
              <a:lnSpc>
                <a:spcPct val="100000"/>
              </a:lnSpc>
              <a:spcBef>
                <a:spcPts val="360"/>
              </a:spcBef>
              <a:tabLst>
                <a:tab algn="l" pos="0"/>
              </a:tabLst>
            </a:pPr>
            <a:r>
              <a:rPr b="0" lang="ru-RU" sz="1800" spc="-1" strike="noStrike">
                <a:solidFill>
                  <a:srgbClr val="000000"/>
                </a:solidFill>
                <a:latin typeface="Arial"/>
              </a:rPr>
              <a:t>Группа потоков может содержать другие группы, что позволяет организовать все потоки и группы в иерархическое дерево, в котором каждый объект </a:t>
            </a:r>
            <a:r>
              <a:rPr b="1" lang="ru-RU" sz="1800" spc="-1" strike="noStrike">
                <a:solidFill>
                  <a:srgbClr val="000000"/>
                </a:solidFill>
                <a:latin typeface="Arial"/>
              </a:rPr>
              <a:t>ThreadGroup</a:t>
            </a:r>
            <a:r>
              <a:rPr b="0" lang="ru-RU" sz="1800" spc="-1" strike="noStrike">
                <a:solidFill>
                  <a:srgbClr val="000000"/>
                </a:solidFill>
                <a:latin typeface="Arial"/>
              </a:rPr>
              <a:t>, за исключением корневого, имеет родителя.</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a:p>
            <a:pPr marL="285840" indent="-285120" algn="just">
              <a:lnSpc>
                <a:spcPct val="100000"/>
              </a:lnSpc>
              <a:spcBef>
                <a:spcPts val="360"/>
              </a:spcBef>
              <a:tabLst>
                <a:tab algn="l" pos="0"/>
              </a:tabLst>
            </a:pPr>
            <a:r>
              <a:rPr b="0" lang="ru-RU" sz="1800" spc="-1" strike="noStrike">
                <a:solidFill>
                  <a:srgbClr val="000000"/>
                </a:solidFill>
                <a:latin typeface="Arial"/>
              </a:rPr>
              <a:t>Класс </a:t>
            </a:r>
            <a:r>
              <a:rPr b="1" lang="ru-RU" sz="1800" spc="-1" strike="noStrike">
                <a:solidFill>
                  <a:srgbClr val="000000"/>
                </a:solidFill>
                <a:latin typeface="Arial"/>
              </a:rPr>
              <a:t>ThreadGroup</a:t>
            </a:r>
            <a:r>
              <a:rPr b="0" lang="ru-RU" sz="1800" spc="-1" strike="noStrike">
                <a:solidFill>
                  <a:srgbClr val="000000"/>
                </a:solidFill>
                <a:latin typeface="Arial"/>
              </a:rPr>
              <a:t> обладает методами для изменения свойств всех входящих в него потоков, таких, как приоритет, daemon и т.д. </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a:p>
            <a:pPr marL="285840" indent="-285120" algn="just">
              <a:lnSpc>
                <a:spcPct val="100000"/>
              </a:lnSpc>
              <a:spcBef>
                <a:spcPts val="360"/>
              </a:spcBef>
              <a:tabLst>
                <a:tab algn="l" pos="0"/>
              </a:tabLst>
            </a:pPr>
            <a:r>
              <a:rPr b="0" lang="ru-RU" sz="1800" spc="-1" strike="noStrike">
                <a:solidFill>
                  <a:srgbClr val="000000"/>
                </a:solidFill>
                <a:latin typeface="Arial"/>
              </a:rPr>
              <a:t>Метод </a:t>
            </a:r>
            <a:r>
              <a:rPr b="1" lang="ru-RU" sz="1800" spc="-1" strike="noStrike">
                <a:solidFill>
                  <a:srgbClr val="000000"/>
                </a:solidFill>
                <a:latin typeface="Arial"/>
              </a:rPr>
              <a:t>list()</a:t>
            </a:r>
            <a:r>
              <a:rPr b="0" lang="ru-RU" sz="1800" spc="-1" strike="noStrike">
                <a:solidFill>
                  <a:srgbClr val="000000"/>
                </a:solidFill>
                <a:latin typeface="Arial"/>
              </a:rPr>
              <a:t> позволяет получить список потоков.</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a:t>
            </a:r>
            <a:endParaRPr b="0" lang="ru-RU" sz="1800" spc="-1" strike="noStrike">
              <a:latin typeface="Arial"/>
            </a:endParaRPr>
          </a:p>
        </p:txBody>
      </p:sp>
      <p:sp>
        <p:nvSpPr>
          <p:cNvPr id="254"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85840" indent="-285120" algn="just">
              <a:lnSpc>
                <a:spcPct val="100000"/>
              </a:lnSpc>
              <a:spcBef>
                <a:spcPts val="360"/>
              </a:spcBef>
              <a:tabLst>
                <a:tab algn="l" pos="0"/>
              </a:tabLst>
            </a:pPr>
            <a:r>
              <a:rPr b="0" lang="ru-RU" sz="1800" spc="-1" strike="noStrike">
                <a:solidFill>
                  <a:srgbClr val="000000"/>
                </a:solidFill>
                <a:latin typeface="Arial"/>
              </a:rPr>
              <a:t>Все потоки, объединенные группой, имеют одинаковый приоритет.</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a:p>
            <a:pPr marL="285840" indent="-285120" algn="just">
              <a:lnSpc>
                <a:spcPct val="100000"/>
              </a:lnSpc>
              <a:spcBef>
                <a:spcPts val="360"/>
              </a:spcBef>
              <a:tabLst>
                <a:tab algn="l" pos="0"/>
              </a:tabLst>
            </a:pPr>
            <a:r>
              <a:rPr b="0" lang="ru-RU" sz="1800" spc="-1" strike="noStrike">
                <a:solidFill>
                  <a:srgbClr val="000000"/>
                </a:solidFill>
                <a:latin typeface="Arial"/>
              </a:rPr>
              <a:t> </a:t>
            </a:r>
            <a:r>
              <a:rPr b="0" lang="ru-RU" sz="1800" spc="-1" strike="noStrike">
                <a:solidFill>
                  <a:srgbClr val="000000"/>
                </a:solidFill>
                <a:latin typeface="Arial"/>
              </a:rPr>
              <a:t>Чтобы определить, к какой группе относится поток, следует вызвать метод </a:t>
            </a:r>
            <a:br/>
            <a:r>
              <a:rPr b="1" lang="en-US" sz="1800" spc="-1" strike="noStrike">
                <a:solidFill>
                  <a:srgbClr val="000000"/>
                </a:solidFill>
                <a:latin typeface="Arial"/>
              </a:rPr>
              <a:t>getThreadGroup</a:t>
            </a:r>
            <a:r>
              <a:rPr b="1" lang="ru-RU" sz="1800" spc="-1" strike="noStrike">
                <a:solidFill>
                  <a:srgbClr val="000000"/>
                </a:solidFill>
                <a:latin typeface="Arial"/>
              </a:rPr>
              <a:t>()</a:t>
            </a:r>
            <a:r>
              <a:rPr b="0" lang="ru-RU" sz="1800" spc="-1" strike="noStrike">
                <a:solidFill>
                  <a:srgbClr val="000000"/>
                </a:solidFill>
                <a:latin typeface="Arial"/>
              </a:rPr>
              <a:t>.</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a:p>
            <a:pPr marL="285840" indent="-285120" algn="just">
              <a:lnSpc>
                <a:spcPct val="100000"/>
              </a:lnSpc>
              <a:spcBef>
                <a:spcPts val="360"/>
              </a:spcBef>
              <a:tabLst>
                <a:tab algn="l" pos="0"/>
              </a:tabLst>
            </a:pPr>
            <a:r>
              <a:rPr b="0" lang="ru-RU" sz="1800" spc="-1" strike="noStrike">
                <a:solidFill>
                  <a:srgbClr val="000000"/>
                </a:solidFill>
                <a:latin typeface="Arial"/>
              </a:rPr>
              <a:t>Если поток до включения в группу имел приоритет выше приоритета группы потоков, то после включения значение его приритета станет равным приоритету группы. </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a:p>
            <a:pPr marL="285840" indent="-285120" algn="just">
              <a:lnSpc>
                <a:spcPct val="100000"/>
              </a:lnSpc>
              <a:spcBef>
                <a:spcPts val="360"/>
              </a:spcBef>
              <a:tabLst>
                <a:tab algn="l" pos="0"/>
              </a:tabLst>
            </a:pPr>
            <a:r>
              <a:rPr b="0" lang="ru-RU" sz="1800" spc="-1" strike="noStrike">
                <a:solidFill>
                  <a:srgbClr val="000000"/>
                </a:solidFill>
                <a:latin typeface="Arial"/>
              </a:rPr>
              <a:t>Поток же со значением приоритета более низким, чем приоритет группы после включения в оную, значения своего приоритета не изменит.</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13.8</a:t>
            </a:r>
            <a:endParaRPr b="0" lang="ru-RU" sz="1800" spc="-1" strike="noStrike">
              <a:latin typeface="Arial"/>
            </a:endParaRPr>
          </a:p>
        </p:txBody>
      </p:sp>
      <p:sp>
        <p:nvSpPr>
          <p:cNvPr id="256" name="CustomShape 2"/>
          <p:cNvSpPr/>
          <p:nvPr/>
        </p:nvSpPr>
        <p:spPr>
          <a:xfrm>
            <a:off x="1648800" y="1333440"/>
            <a:ext cx="5920200" cy="4653720"/>
          </a:xfrm>
          <a:prstGeom prst="rect">
            <a:avLst/>
          </a:prstGeom>
          <a:solidFill>
            <a:schemeClr val="bg1">
              <a:lumMod val="95000"/>
            </a:schemeClr>
          </a:solidFill>
          <a:ln w="9525">
            <a:noFill/>
          </a:ln>
        </p:spPr>
        <p:style>
          <a:lnRef idx="0"/>
          <a:fillRef idx="0"/>
          <a:effectRef idx="0"/>
          <a:fontRef idx="minor"/>
        </p:style>
        <p:txBody>
          <a:bodyPr wrap="none" lIns="90000" rIns="90000" tIns="45000" bIns="45000" anchor="ctr">
            <a:spAutoFit/>
          </a:bodyPr>
          <a:p>
            <a:pPr>
              <a:lnSpc>
                <a:spcPct val="100000"/>
              </a:lnSpc>
              <a:tabLst>
                <a:tab algn="l" pos="0"/>
              </a:tabLst>
            </a:pPr>
            <a:r>
              <a:rPr b="1" lang="en-US" sz="1200" spc="-1" strike="noStrike">
                <a:solidFill>
                  <a:srgbClr val="7f0055"/>
                </a:solidFill>
                <a:latin typeface="Consolas"/>
                <a:ea typeface="Calibri"/>
              </a:rPr>
              <a:t>package</a:t>
            </a:r>
            <a:r>
              <a:rPr b="0" lang="en-US" sz="1200" spc="-1" strike="noStrike">
                <a:solidFill>
                  <a:srgbClr val="000000"/>
                </a:solidFill>
                <a:latin typeface="Consolas"/>
                <a:ea typeface="Calibri"/>
              </a:rPr>
              <a:t> ru.dvfu.mrcpk.java03.example03.startthread;</a:t>
            </a:r>
            <a:endParaRPr b="0" lang="ru-RU" sz="1200" spc="-1" strike="noStrike">
              <a:latin typeface="Arial"/>
            </a:endParaRPr>
          </a:p>
          <a:p>
            <a:pPr>
              <a:lnSpc>
                <a:spcPct val="100000"/>
              </a:lnSpc>
              <a:tabLst>
                <a:tab algn="l" pos="0"/>
              </a:tabLst>
            </a:pPr>
            <a:r>
              <a:rPr b="1" lang="en-US" sz="1200" spc="-1" strike="noStrike">
                <a:solidFill>
                  <a:srgbClr val="7f0055"/>
                </a:solidFill>
                <a:latin typeface="Consolas"/>
                <a:ea typeface="Calibri"/>
              </a:rPr>
              <a:t>class</a:t>
            </a:r>
            <a:r>
              <a:rPr b="0" lang="en-US" sz="1200" spc="-1" strike="noStrike">
                <a:solidFill>
                  <a:srgbClr val="000000"/>
                </a:solidFill>
                <a:latin typeface="Consolas"/>
                <a:ea typeface="Calibri"/>
              </a:rPr>
              <a:t> MyThread </a:t>
            </a:r>
            <a:r>
              <a:rPr b="1" lang="en-US" sz="1200" spc="-1" strike="noStrike">
                <a:solidFill>
                  <a:srgbClr val="7f0055"/>
                </a:solidFill>
                <a:latin typeface="Consolas"/>
                <a:ea typeface="Calibri"/>
              </a:rPr>
              <a:t>extends</a:t>
            </a:r>
            <a:r>
              <a:rPr b="0" lang="en-US" sz="1200" spc="-1" strike="noStrike">
                <a:solidFill>
                  <a:srgbClr val="000000"/>
                </a:solidFill>
                <a:latin typeface="Consolas"/>
                <a:ea typeface="Calibri"/>
              </a:rPr>
              <a:t> Thread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boolean</a:t>
            </a:r>
            <a:r>
              <a:rPr b="0" lang="en-US" sz="1200" spc="-1" strike="noStrike">
                <a:solidFill>
                  <a:srgbClr val="000000"/>
                </a:solidFill>
                <a:latin typeface="Consolas"/>
                <a:ea typeface="Calibri"/>
              </a:rPr>
              <a:t> </a:t>
            </a:r>
            <a:r>
              <a:rPr b="0" lang="en-US" sz="1200" spc="-1" strike="noStrike">
                <a:solidFill>
                  <a:srgbClr val="0000c0"/>
                </a:solidFill>
                <a:latin typeface="Consolas"/>
                <a:ea typeface="Calibri"/>
              </a:rPr>
              <a:t>suspended</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MyThread(String threadname, ThreadGroup tgOb)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super</a:t>
            </a:r>
            <a:r>
              <a:rPr b="0" lang="en-US" sz="1200" spc="-1" strike="noStrike">
                <a:solidFill>
                  <a:srgbClr val="000000"/>
                </a:solidFill>
                <a:latin typeface="Consolas"/>
                <a:ea typeface="Calibri"/>
              </a:rPr>
              <a:t>(tgOb, threadname);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2a00ff"/>
                </a:solidFill>
                <a:latin typeface="Consolas"/>
                <a:ea typeface="Calibri"/>
              </a:rPr>
              <a:t>"New thread: "</a:t>
            </a:r>
            <a:r>
              <a:rPr b="0" lang="en-US" sz="1200" spc="-1" strike="noStrike">
                <a:solidFill>
                  <a:srgbClr val="000000"/>
                </a:solidFill>
                <a:latin typeface="Consolas"/>
                <a:ea typeface="Calibri"/>
              </a:rPr>
              <a:t> + </a:t>
            </a:r>
            <a:r>
              <a:rPr b="1" lang="en-US" sz="1200" spc="-1" strike="noStrike">
                <a:solidFill>
                  <a:srgbClr val="7f0055"/>
                </a:solidFill>
                <a:latin typeface="Consolas"/>
                <a:ea typeface="Calibri"/>
              </a:rPr>
              <a:t>this</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c0"/>
                </a:solidFill>
                <a:latin typeface="Consolas"/>
                <a:ea typeface="Calibri"/>
              </a:rPr>
              <a:t>suspended</a:t>
            </a:r>
            <a:r>
              <a:rPr b="0" lang="en-US" sz="1200" spc="-1" strike="noStrike">
                <a:solidFill>
                  <a:srgbClr val="000000"/>
                </a:solidFill>
                <a:latin typeface="Consolas"/>
                <a:ea typeface="Calibri"/>
              </a:rPr>
              <a:t> = </a:t>
            </a:r>
            <a:r>
              <a:rPr b="1" lang="en-US" sz="1200" spc="-1" strike="noStrike">
                <a:solidFill>
                  <a:srgbClr val="7f0055"/>
                </a:solidFill>
                <a:latin typeface="Consolas"/>
                <a:ea typeface="Calibri"/>
              </a:rPr>
              <a:t>false</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start(); </a:t>
            </a:r>
            <a:r>
              <a:rPr b="0" lang="en-US" sz="1200" spc="-1" strike="noStrike">
                <a:solidFill>
                  <a:srgbClr val="3f7f5f"/>
                </a:solidFill>
                <a:latin typeface="Consolas"/>
                <a:ea typeface="Calibri"/>
              </a:rPr>
              <a:t>// Start the thread</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run()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try</a:t>
            </a: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for</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int</a:t>
            </a:r>
            <a:r>
              <a:rPr b="0" lang="en-US" sz="1200" spc="-1" strike="noStrike">
                <a:solidFill>
                  <a:srgbClr val="000000"/>
                </a:solidFill>
                <a:latin typeface="Consolas"/>
                <a:ea typeface="Calibri"/>
              </a:rPr>
              <a:t> i = 5; i &gt; 0; i--)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.println(getName() + </a:t>
            </a:r>
            <a:r>
              <a:rPr b="0" lang="en-US" sz="1200" spc="-1" strike="noStrike">
                <a:solidFill>
                  <a:srgbClr val="2a00ff"/>
                </a:solidFill>
                <a:latin typeface="Consolas"/>
                <a:ea typeface="Calibri"/>
              </a:rPr>
              <a:t>": "</a:t>
            </a:r>
            <a:r>
              <a:rPr b="0" lang="en-US" sz="1200" spc="-1" strike="noStrike">
                <a:solidFill>
                  <a:srgbClr val="000000"/>
                </a:solidFill>
                <a:latin typeface="Consolas"/>
                <a:ea typeface="Calibri"/>
              </a:rPr>
              <a:t> + i);</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a:t>
            </a:r>
            <a:r>
              <a:rPr b="0" i="1" lang="en-US" sz="1200" spc="-1" strike="noStrike">
                <a:solidFill>
                  <a:srgbClr val="000000"/>
                </a:solidFill>
                <a:latin typeface="Consolas"/>
                <a:ea typeface="Calibri"/>
              </a:rPr>
              <a:t>sleep</a:t>
            </a:r>
            <a:r>
              <a:rPr b="0" lang="en-US" sz="1200" spc="-1" strike="noStrike">
                <a:solidFill>
                  <a:srgbClr val="000000"/>
                </a:solidFill>
                <a:latin typeface="Consolas"/>
                <a:ea typeface="Calibri"/>
              </a:rPr>
              <a:t>(1000);</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synchronized</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this</a:t>
            </a: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while</a:t>
            </a:r>
            <a:r>
              <a:rPr b="0" lang="en-US" sz="1200" spc="-1" strike="noStrike">
                <a:solidFill>
                  <a:srgbClr val="000000"/>
                </a:solidFill>
                <a:latin typeface="Consolas"/>
                <a:ea typeface="Calibri"/>
              </a:rPr>
              <a:t> (</a:t>
            </a:r>
            <a:r>
              <a:rPr b="0" lang="en-US" sz="1200" spc="-1" strike="noStrike">
                <a:solidFill>
                  <a:srgbClr val="0000c0"/>
                </a:solidFill>
                <a:latin typeface="Consolas"/>
                <a:ea typeface="Calibri"/>
              </a:rPr>
              <a:t>suspended</a:t>
            </a: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wait();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catch</a:t>
            </a:r>
            <a:r>
              <a:rPr b="0" lang="en-US" sz="1200" spc="-1" strike="noStrike">
                <a:solidFill>
                  <a:srgbClr val="000000"/>
                </a:solidFill>
                <a:latin typeface="Consolas"/>
                <a:ea typeface="Calibri"/>
              </a:rPr>
              <a:t> (Exception e)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2a00ff"/>
                </a:solidFill>
                <a:latin typeface="Consolas"/>
                <a:ea typeface="Calibri"/>
              </a:rPr>
              <a:t>"Exception in "</a:t>
            </a:r>
            <a:r>
              <a:rPr b="0" lang="en-US" sz="1200" spc="-1" strike="noStrike">
                <a:solidFill>
                  <a:srgbClr val="000000"/>
                </a:solidFill>
                <a:latin typeface="Consolas"/>
                <a:ea typeface="Calibri"/>
              </a:rPr>
              <a:t> + getName());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.println(getName() + </a:t>
            </a:r>
            <a:r>
              <a:rPr b="0" lang="en-US" sz="1200" spc="-1" strike="noStrike">
                <a:solidFill>
                  <a:srgbClr val="2a00ff"/>
                </a:solidFill>
                <a:latin typeface="Consolas"/>
                <a:ea typeface="Calibri"/>
              </a:rPr>
              <a:t>" exiting."</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13.8</a:t>
            </a:r>
            <a:endParaRPr b="0" lang="ru-RU" sz="1800" spc="-1" strike="noStrike">
              <a:latin typeface="Arial"/>
            </a:endParaRPr>
          </a:p>
        </p:txBody>
      </p:sp>
      <p:sp>
        <p:nvSpPr>
          <p:cNvPr id="258" name="CustomShape 2"/>
          <p:cNvSpPr/>
          <p:nvPr/>
        </p:nvSpPr>
        <p:spPr>
          <a:xfrm>
            <a:off x="928800" y="1222920"/>
            <a:ext cx="7286040" cy="155088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suspendMe()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c0"/>
                </a:solidFill>
                <a:latin typeface="Consolas"/>
                <a:ea typeface="Calibri"/>
              </a:rPr>
              <a:t>suspended</a:t>
            </a:r>
            <a:r>
              <a:rPr b="0" lang="en-US" sz="1200" spc="-1" strike="noStrike">
                <a:solidFill>
                  <a:srgbClr val="000000"/>
                </a:solidFill>
                <a:latin typeface="Consolas"/>
                <a:ea typeface="Calibri"/>
              </a:rPr>
              <a:t> = </a:t>
            </a:r>
            <a:r>
              <a:rPr b="1" lang="en-US" sz="1200" spc="-1" strike="noStrike">
                <a:solidFill>
                  <a:srgbClr val="7f0055"/>
                </a:solidFill>
                <a:latin typeface="Consolas"/>
                <a:ea typeface="Calibri"/>
              </a:rPr>
              <a:t>true</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synchronized</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resumeMe()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c0"/>
                </a:solidFill>
                <a:latin typeface="Consolas"/>
                <a:ea typeface="Calibri"/>
              </a:rPr>
              <a:t>suspended</a:t>
            </a:r>
            <a:r>
              <a:rPr b="0" lang="en-US" sz="1200" spc="-1" strike="noStrike">
                <a:solidFill>
                  <a:srgbClr val="000000"/>
                </a:solidFill>
                <a:latin typeface="Consolas"/>
                <a:ea typeface="Calibri"/>
              </a:rPr>
              <a:t> = </a:t>
            </a:r>
            <a:r>
              <a:rPr b="1" lang="en-US" sz="1200" spc="-1" strike="noStrike">
                <a:solidFill>
                  <a:srgbClr val="7f0055"/>
                </a:solidFill>
                <a:latin typeface="Consolas"/>
                <a:ea typeface="Calibri"/>
              </a:rPr>
              <a:t>false</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notify();</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13.8</a:t>
            </a:r>
            <a:endParaRPr b="0" lang="ru-RU" sz="1800" spc="-1" strike="noStrike">
              <a:latin typeface="Arial"/>
            </a:endParaRPr>
          </a:p>
        </p:txBody>
      </p:sp>
      <p:sp>
        <p:nvSpPr>
          <p:cNvPr id="260" name="CustomShape 2"/>
          <p:cNvSpPr/>
          <p:nvPr/>
        </p:nvSpPr>
        <p:spPr>
          <a:xfrm>
            <a:off x="928800" y="1309680"/>
            <a:ext cx="7214400" cy="410616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class</a:t>
            </a:r>
            <a:r>
              <a:rPr b="0" lang="en-US" sz="1200" spc="-1" strike="noStrike">
                <a:solidFill>
                  <a:srgbClr val="000000"/>
                </a:solidFill>
                <a:latin typeface="Consolas"/>
                <a:ea typeface="Calibri"/>
              </a:rPr>
              <a:t> ThreadCroupDemo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1" lang="en-US" sz="1200" spc="-1" strike="noStrike">
                <a:solidFill>
                  <a:srgbClr val="7f0055"/>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static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main(String[] args){</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ThreadGroup groupA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ThreadGroup(</a:t>
            </a:r>
            <a:r>
              <a:rPr b="0" lang="en-US" sz="1200" spc="-1" strike="noStrike">
                <a:solidFill>
                  <a:srgbClr val="2a00ff"/>
                </a:solidFill>
                <a:latin typeface="Consolas"/>
                <a:ea typeface="Calibri"/>
              </a:rPr>
              <a:t>"Group A"</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ThreadGroup groupB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ThreadGroup(</a:t>
            </a:r>
            <a:r>
              <a:rPr b="0" lang="en-US" sz="1200" spc="-1" strike="noStrike">
                <a:solidFill>
                  <a:srgbClr val="2a00ff"/>
                </a:solidFill>
                <a:latin typeface="Consolas"/>
                <a:ea typeface="Calibri"/>
              </a:rPr>
              <a:t>"Group B"</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MyThread ob1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MyThread(</a:t>
            </a:r>
            <a:r>
              <a:rPr b="0" lang="en-US" sz="1200" spc="-1" strike="noStrike">
                <a:solidFill>
                  <a:srgbClr val="2a00ff"/>
                </a:solidFill>
                <a:latin typeface="Consolas"/>
                <a:ea typeface="Calibri"/>
              </a:rPr>
              <a:t>"One"</a:t>
            </a:r>
            <a:r>
              <a:rPr b="0" lang="en-US" sz="1200" spc="-1" strike="noStrike">
                <a:solidFill>
                  <a:srgbClr val="000000"/>
                </a:solidFill>
                <a:latin typeface="Consolas"/>
                <a:ea typeface="Calibri"/>
              </a:rPr>
              <a:t>, groupA);</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MyThread ob2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MyThread(</a:t>
            </a:r>
            <a:r>
              <a:rPr b="0" lang="en-US" sz="1200" spc="-1" strike="noStrike">
                <a:solidFill>
                  <a:srgbClr val="2a00ff"/>
                </a:solidFill>
                <a:latin typeface="Consolas"/>
                <a:ea typeface="Calibri"/>
              </a:rPr>
              <a:t>"Two"</a:t>
            </a:r>
            <a:r>
              <a:rPr b="0" lang="en-US" sz="1200" spc="-1" strike="noStrike">
                <a:solidFill>
                  <a:srgbClr val="000000"/>
                </a:solidFill>
                <a:latin typeface="Consolas"/>
                <a:ea typeface="Calibri"/>
              </a:rPr>
              <a:t>, groupA);</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MyThread ob3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MyThread(</a:t>
            </a:r>
            <a:r>
              <a:rPr b="0" lang="en-US" sz="1200" spc="-1" strike="noStrike">
                <a:solidFill>
                  <a:srgbClr val="2a00ff"/>
                </a:solidFill>
                <a:latin typeface="Consolas"/>
                <a:ea typeface="Calibri"/>
              </a:rPr>
              <a:t>"Three"</a:t>
            </a:r>
            <a:r>
              <a:rPr b="0" lang="en-US" sz="1200" spc="-1" strike="noStrike">
                <a:solidFill>
                  <a:srgbClr val="000000"/>
                </a:solidFill>
                <a:latin typeface="Consolas"/>
                <a:ea typeface="Calibri"/>
              </a:rPr>
              <a:t>, groupB);</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MyThread ob4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MyThread(</a:t>
            </a:r>
            <a:r>
              <a:rPr b="0" lang="en-US" sz="1200" spc="-1" strike="noStrike">
                <a:solidFill>
                  <a:srgbClr val="2a00ff"/>
                </a:solidFill>
                <a:latin typeface="Consolas"/>
                <a:ea typeface="Calibri"/>
              </a:rPr>
              <a:t>"Four"</a:t>
            </a:r>
            <a:r>
              <a:rPr b="0" lang="en-US" sz="1200" spc="-1" strike="noStrike">
                <a:solidFill>
                  <a:srgbClr val="000000"/>
                </a:solidFill>
                <a:latin typeface="Consolas"/>
                <a:ea typeface="Calibri"/>
              </a:rPr>
              <a:t>, groupB);</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2a00ff"/>
                </a:solidFill>
                <a:latin typeface="Consolas"/>
                <a:ea typeface="Calibri"/>
              </a:rPr>
              <a:t>"\nHere is output from list():"</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groupA.list();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groupB.list();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2a00ff"/>
                </a:solidFill>
                <a:latin typeface="Consolas"/>
                <a:ea typeface="Calibri"/>
              </a:rPr>
              <a:t>"Suspending Group A"</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 tga[]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Thread[groupA.activeCount()];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groupA.enumerate(tga); </a:t>
            </a:r>
            <a:r>
              <a:rPr b="0" lang="en-US" sz="1200" spc="-1" strike="noStrike">
                <a:solidFill>
                  <a:srgbClr val="3f7f5f"/>
                </a:solidFill>
                <a:latin typeface="Consolas"/>
                <a:ea typeface="Calibri"/>
              </a:rPr>
              <a:t>// get threads in group</a:t>
            </a:r>
            <a:endParaRPr b="0" lang="ru-RU" sz="1200" spc="-1" strike="noStrike">
              <a:latin typeface="Arial"/>
            </a:endParaRPr>
          </a:p>
          <a:p>
            <a:pPr>
              <a:lnSpc>
                <a:spcPct val="100000"/>
              </a:lnSpc>
              <a:tabLst>
                <a:tab algn="l" pos="0"/>
              </a:tabLst>
            </a:pP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for</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int</a:t>
            </a:r>
            <a:r>
              <a:rPr b="0" lang="en-US" sz="1200" spc="-1" strike="noStrike">
                <a:solidFill>
                  <a:srgbClr val="000000"/>
                </a:solidFill>
                <a:latin typeface="Consolas"/>
                <a:ea typeface="Calibri"/>
              </a:rPr>
              <a:t> i = 0; i &lt; tga.</a:t>
            </a:r>
            <a:r>
              <a:rPr b="0" lang="en-US" sz="1200" spc="-1" strike="noStrike">
                <a:solidFill>
                  <a:srgbClr val="0000c0"/>
                </a:solidFill>
                <a:latin typeface="Consolas"/>
                <a:ea typeface="Calibri"/>
              </a:rPr>
              <a:t>length</a:t>
            </a:r>
            <a:r>
              <a:rPr b="0" lang="en-US" sz="1200" spc="-1" strike="noStrike">
                <a:solidFill>
                  <a:srgbClr val="000000"/>
                </a:solidFill>
                <a:latin typeface="Consolas"/>
                <a:ea typeface="Calibri"/>
              </a:rPr>
              <a:t>; i++)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((MyThread) tga[i]).suspendMe(); </a:t>
            </a:r>
            <a:r>
              <a:rPr b="0" lang="en-US" sz="1200" spc="-1" strike="noStrike">
                <a:solidFill>
                  <a:srgbClr val="3f7f5f"/>
                </a:solidFill>
                <a:latin typeface="Consolas"/>
                <a:ea typeface="Calibri"/>
              </a:rPr>
              <a:t>// suspend each thread</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13.8</a:t>
            </a:r>
            <a:endParaRPr b="0" lang="ru-RU" sz="1800" spc="-1" strike="noStrike">
              <a:latin typeface="Arial"/>
            </a:endParaRPr>
          </a:p>
        </p:txBody>
      </p:sp>
      <p:sp>
        <p:nvSpPr>
          <p:cNvPr id="262" name="CustomShape 2"/>
          <p:cNvSpPr/>
          <p:nvPr/>
        </p:nvSpPr>
        <p:spPr>
          <a:xfrm>
            <a:off x="928800" y="1298880"/>
            <a:ext cx="7214400" cy="228096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try</a:t>
            </a: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2a00ff"/>
                </a:solidFill>
                <a:latin typeface="Consolas"/>
                <a:ea typeface="Calibri"/>
              </a:rPr>
              <a:t>"Waiting for threads to finish."</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ob1.join();</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ob2.join();</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ob3.join();</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ob4.join();</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catch</a:t>
            </a:r>
            <a:r>
              <a:rPr b="0" lang="en-US" sz="1200" spc="-1" strike="noStrike">
                <a:solidFill>
                  <a:srgbClr val="000000"/>
                </a:solidFill>
                <a:latin typeface="Consolas"/>
                <a:ea typeface="Calibri"/>
              </a:rPr>
              <a:t> (Exception e)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2a00ff"/>
                </a:solidFill>
                <a:latin typeface="Consolas"/>
                <a:ea typeface="Calibri"/>
              </a:rPr>
              <a:t>"Exception in Main thread"</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2a00ff"/>
                </a:solidFill>
                <a:latin typeface="Consolas"/>
                <a:ea typeface="Calibri"/>
              </a:rPr>
              <a:t>"Main thread exiting."</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13.8</a:t>
            </a:r>
            <a:endParaRPr b="0" lang="ru-RU" sz="1800" spc="-1" strike="noStrike">
              <a:latin typeface="Arial"/>
            </a:endParaRPr>
          </a:p>
        </p:txBody>
      </p:sp>
      <p:sp>
        <p:nvSpPr>
          <p:cNvPr id="264"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85840" indent="-285120">
              <a:lnSpc>
                <a:spcPct val="100000"/>
              </a:lnSpc>
              <a:spcBef>
                <a:spcPts val="300"/>
              </a:spcBef>
              <a:tabLst>
                <a:tab algn="l" pos="0"/>
              </a:tabLst>
            </a:pPr>
            <a:r>
              <a:rPr b="0" lang="ru-RU" sz="1500" spc="-1" strike="noStrike">
                <a:solidFill>
                  <a:srgbClr val="000000"/>
                </a:solidFill>
                <a:latin typeface="Arial"/>
              </a:rPr>
              <a:t>Результат:</a:t>
            </a:r>
            <a:endParaRPr b="0" lang="ru-RU" sz="1500" spc="-1" strike="noStrike">
              <a:latin typeface="Arial"/>
            </a:endParaRPr>
          </a:p>
        </p:txBody>
      </p:sp>
      <p:sp>
        <p:nvSpPr>
          <p:cNvPr id="265" name="CustomShape 3"/>
          <p:cNvSpPr/>
          <p:nvPr/>
        </p:nvSpPr>
        <p:spPr>
          <a:xfrm>
            <a:off x="1016640" y="2016360"/>
            <a:ext cx="3610080" cy="3136320"/>
          </a:xfrm>
          <a:prstGeom prst="rect">
            <a:avLst/>
          </a:prstGeom>
          <a:solidFill>
            <a:schemeClr val="bg1">
              <a:lumMod val="95000"/>
            </a:schemeClr>
          </a:solidFill>
          <a:ln w="9525">
            <a:noFill/>
          </a:ln>
        </p:spPr>
        <p:style>
          <a:lnRef idx="0"/>
          <a:fillRef idx="0"/>
          <a:effectRef idx="0"/>
          <a:fontRef idx="minor"/>
        </p:style>
        <p:txBody>
          <a:bodyPr wrap="none" lIns="90000" rIns="90000" tIns="45000" bIns="45000" anchor="ctr">
            <a:spAutoFit/>
          </a:bodyPr>
          <a:p>
            <a:pPr>
              <a:lnSpc>
                <a:spcPct val="100000"/>
              </a:lnSpc>
              <a:tabLst>
                <a:tab algn="l" pos="0"/>
              </a:tabLst>
            </a:pPr>
            <a:r>
              <a:rPr b="0" lang="en-US" sz="1000" spc="-1" strike="noStrike">
                <a:solidFill>
                  <a:srgbClr val="000000"/>
                </a:solidFill>
                <a:latin typeface="Consolas"/>
                <a:ea typeface="Calibri"/>
              </a:rPr>
              <a:t>New thread: Thread[One,5,Group A]</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New thread: Thread[Two,5,Group A]</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One: 5</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New thread: Thread[Three,5,Group B]</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Two: 5</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New thread: Thread[Four,5,Group B]</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Three: 5</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Here is output from list():</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java.lang.ThreadGroup[name=Group A,maxpri=10]</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    </a:t>
            </a:r>
            <a:r>
              <a:rPr b="0" lang="en-US" sz="1000" spc="-1" strike="noStrike">
                <a:solidFill>
                  <a:srgbClr val="000000"/>
                </a:solidFill>
                <a:latin typeface="Consolas"/>
                <a:ea typeface="Calibri"/>
              </a:rPr>
              <a:t>Thread[One,5,Group A]</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    </a:t>
            </a:r>
            <a:r>
              <a:rPr b="0" lang="en-US" sz="1000" spc="-1" strike="noStrike">
                <a:solidFill>
                  <a:srgbClr val="000000"/>
                </a:solidFill>
                <a:latin typeface="Consolas"/>
                <a:ea typeface="Calibri"/>
              </a:rPr>
              <a:t>Thread[Two,5,Group A]</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Four: 5</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java.lang.ThreadGroup[name=Group B,maxpri=10]</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    </a:t>
            </a:r>
            <a:r>
              <a:rPr b="0" lang="en-US" sz="1000" spc="-1" strike="noStrike">
                <a:solidFill>
                  <a:srgbClr val="000000"/>
                </a:solidFill>
                <a:latin typeface="Consolas"/>
                <a:ea typeface="Calibri"/>
              </a:rPr>
              <a:t>Thread[Three,5,Group B]</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    </a:t>
            </a:r>
            <a:r>
              <a:rPr b="0" lang="en-US" sz="1000" spc="-1" strike="noStrike">
                <a:solidFill>
                  <a:srgbClr val="000000"/>
                </a:solidFill>
                <a:latin typeface="Consolas"/>
                <a:ea typeface="Calibri"/>
              </a:rPr>
              <a:t>Thread[Four,5,Group B]</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Suspending Group A</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Three: 4</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Four: 4</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Resuming Group A</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Two: 4</a:t>
            </a:r>
            <a:endParaRPr b="0" lang="ru-RU" sz="1000" spc="-1" strike="noStrike">
              <a:latin typeface="Arial"/>
            </a:endParaRPr>
          </a:p>
        </p:txBody>
      </p:sp>
      <p:sp>
        <p:nvSpPr>
          <p:cNvPr id="266" name="CustomShape 4"/>
          <p:cNvSpPr/>
          <p:nvPr/>
        </p:nvSpPr>
        <p:spPr>
          <a:xfrm>
            <a:off x="5131440" y="2015640"/>
            <a:ext cx="2467080" cy="2984040"/>
          </a:xfrm>
          <a:prstGeom prst="rect">
            <a:avLst/>
          </a:prstGeom>
          <a:solidFill>
            <a:schemeClr val="bg1">
              <a:lumMod val="95000"/>
            </a:schemeClr>
          </a:solidFill>
          <a:ln w="9525">
            <a:noFill/>
          </a:ln>
        </p:spPr>
        <p:style>
          <a:lnRef idx="0"/>
          <a:fillRef idx="0"/>
          <a:effectRef idx="0"/>
          <a:fontRef idx="minor"/>
        </p:style>
        <p:txBody>
          <a:bodyPr wrap="none" lIns="90000" rIns="90000" tIns="45000" bIns="45000" anchor="ctr">
            <a:spAutoFit/>
          </a:bodyPr>
          <a:p>
            <a:pPr>
              <a:lnSpc>
                <a:spcPct val="100000"/>
              </a:lnSpc>
              <a:tabLst>
                <a:tab algn="l" pos="0"/>
              </a:tabLst>
            </a:pPr>
            <a:r>
              <a:rPr b="0" lang="en-US" sz="1000" spc="-1" strike="noStrike">
                <a:solidFill>
                  <a:srgbClr val="000000"/>
                </a:solidFill>
                <a:latin typeface="Consolas"/>
                <a:ea typeface="Calibri"/>
              </a:rPr>
              <a:t>Waiting for threads to finish.</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One: 4</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Three: 3</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One: 3</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Two: 3</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Four: 3</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Three: 2</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Two: 2</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One: 2</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Four: 2</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Three: 1</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One: 1</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Two: 1</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Four: 1</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Three exiting.</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Two exiting.</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One exiting.</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Four exiting.</a:t>
            </a:r>
            <a:endParaRPr b="0" lang="ru-RU" sz="1000" spc="-1" strike="noStrike">
              <a:latin typeface="Arial"/>
            </a:endParaRPr>
          </a:p>
          <a:p>
            <a:pPr>
              <a:lnSpc>
                <a:spcPct val="100000"/>
              </a:lnSpc>
              <a:tabLst>
                <a:tab algn="l" pos="0"/>
              </a:tabLst>
            </a:pPr>
            <a:r>
              <a:rPr b="0" lang="en-US" sz="1000" spc="-1" strike="noStrike">
                <a:solidFill>
                  <a:srgbClr val="000000"/>
                </a:solidFill>
                <a:latin typeface="Consolas"/>
                <a:ea typeface="Calibri"/>
              </a:rPr>
              <a:t>Main thread exiting.</a:t>
            </a:r>
            <a:endParaRPr b="0" lang="ru-RU" sz="10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a:t>
            </a:r>
            <a:endParaRPr b="0" lang="ru-RU" sz="1800" spc="-1" strike="noStrike">
              <a:latin typeface="Arial"/>
            </a:endParaRPr>
          </a:p>
        </p:txBody>
      </p:sp>
      <p:sp>
        <p:nvSpPr>
          <p:cNvPr id="268"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85840" indent="-285120">
              <a:lnSpc>
                <a:spcPct val="100000"/>
              </a:lnSpc>
              <a:spcBef>
                <a:spcPts val="360"/>
              </a:spcBef>
              <a:tabLst>
                <a:tab algn="l" pos="0"/>
              </a:tabLst>
            </a:pPr>
            <a:r>
              <a:rPr b="1" lang="ru-RU" sz="1800" spc="-1" strike="noStrike">
                <a:solidFill>
                  <a:srgbClr val="000000"/>
                </a:solidFill>
                <a:latin typeface="Arial"/>
              </a:rPr>
              <a:t>Потоки-демоны</a:t>
            </a:r>
            <a:endParaRPr b="0" lang="ru-RU" sz="1800" spc="-1" strike="noStrike">
              <a:latin typeface="Arial"/>
            </a:endParaRPr>
          </a:p>
          <a:p>
            <a:pPr marL="285840" indent="-285120">
              <a:lnSpc>
                <a:spcPct val="100000"/>
              </a:lnSpc>
              <a:spcBef>
                <a:spcPts val="360"/>
              </a:spcBef>
              <a:tabLst>
                <a:tab algn="l" pos="0"/>
              </a:tabLst>
            </a:pPr>
            <a:endParaRPr b="0" lang="ru-RU" sz="1800" spc="-1" strike="noStrike">
              <a:latin typeface="Arial"/>
            </a:endParaRPr>
          </a:p>
          <a:p>
            <a:pPr marL="285840" indent="-285120" algn="just">
              <a:lnSpc>
                <a:spcPct val="100000"/>
              </a:lnSpc>
              <a:spcBef>
                <a:spcPts val="360"/>
              </a:spcBef>
              <a:tabLst>
                <a:tab algn="l" pos="0"/>
              </a:tabLst>
            </a:pPr>
            <a:r>
              <a:rPr b="0" lang="ru-RU" sz="1800" spc="-1" strike="noStrike">
                <a:solidFill>
                  <a:srgbClr val="000000"/>
                </a:solidFill>
                <a:latin typeface="Arial"/>
              </a:rPr>
              <a:t>Потоки-демоны работают в фоновом режиме вместе с программой, но не являются неотъемлемой частью программы. </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a:p>
            <a:pPr marL="285840" indent="-285120" algn="just">
              <a:lnSpc>
                <a:spcPct val="100000"/>
              </a:lnSpc>
              <a:spcBef>
                <a:spcPts val="360"/>
              </a:spcBef>
              <a:tabLst>
                <a:tab algn="l" pos="0"/>
              </a:tabLst>
            </a:pPr>
            <a:r>
              <a:rPr b="0" lang="ru-RU" sz="1800" spc="-1" strike="noStrike">
                <a:solidFill>
                  <a:srgbClr val="000000"/>
                </a:solidFill>
                <a:latin typeface="Arial"/>
              </a:rPr>
              <a:t>Если какой-либо процесс может выполняться на фоне работы основных потоков выполнения и его деятельность заключается в обслуживании основных потоков приложения, то такой процесс может быть запущен как поток-демон. </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a:p>
            <a:pPr marL="285840" indent="-285120" algn="just">
              <a:lnSpc>
                <a:spcPct val="100000"/>
              </a:lnSpc>
              <a:spcBef>
                <a:spcPts val="360"/>
              </a:spcBef>
              <a:tabLst>
                <a:tab algn="l" pos="0"/>
              </a:tabLst>
            </a:pPr>
            <a:r>
              <a:rPr b="0" lang="ru-RU" sz="1800" spc="-1" strike="noStrike">
                <a:solidFill>
                  <a:srgbClr val="000000"/>
                </a:solidFill>
                <a:latin typeface="Arial"/>
              </a:rPr>
              <a:t>С помощью метода </a:t>
            </a:r>
            <a:r>
              <a:rPr b="1" lang="en-US" sz="1800" spc="-1" strike="noStrike">
                <a:solidFill>
                  <a:srgbClr val="000000"/>
                </a:solidFill>
                <a:latin typeface="Arial"/>
              </a:rPr>
              <a:t>setDaemon</a:t>
            </a:r>
            <a:r>
              <a:rPr b="1" lang="ru-RU" sz="1800" spc="-1" strike="noStrike">
                <a:solidFill>
                  <a:srgbClr val="000000"/>
                </a:solidFill>
                <a:latin typeface="Arial"/>
              </a:rPr>
              <a:t>(</a:t>
            </a:r>
            <a:r>
              <a:rPr b="1" lang="en-US" sz="1800" spc="-1" strike="noStrike">
                <a:solidFill>
                  <a:srgbClr val="000000"/>
                </a:solidFill>
                <a:latin typeface="Arial"/>
              </a:rPr>
              <a:t>boolean value</a:t>
            </a:r>
            <a:r>
              <a:rPr b="1" lang="ru-RU" sz="1800" spc="-1" strike="noStrike">
                <a:solidFill>
                  <a:srgbClr val="000000"/>
                </a:solidFill>
                <a:latin typeface="Arial"/>
              </a:rPr>
              <a:t>)</a:t>
            </a:r>
            <a:r>
              <a:rPr b="0" lang="ru-RU" sz="1800" spc="-1" strike="noStrike">
                <a:solidFill>
                  <a:srgbClr val="000000"/>
                </a:solidFill>
                <a:latin typeface="Arial"/>
              </a:rPr>
              <a:t>, вызванного вновь созданным потоком до его запуска, можно определить поток-демон. Метод </a:t>
            </a:r>
            <a:r>
              <a:rPr b="1" lang="en-US" sz="1800" spc="-1" strike="noStrike">
                <a:solidFill>
                  <a:srgbClr val="000000"/>
                </a:solidFill>
                <a:latin typeface="Arial"/>
              </a:rPr>
              <a:t>boolean isDaemon</a:t>
            </a:r>
            <a:r>
              <a:rPr b="1" lang="ru-RU" sz="1800" spc="-1" strike="noStrike">
                <a:solidFill>
                  <a:srgbClr val="000000"/>
                </a:solidFill>
                <a:latin typeface="Arial"/>
              </a:rPr>
              <a:t>()</a:t>
            </a:r>
            <a:r>
              <a:rPr b="0" lang="ru-RU" sz="1800" spc="-1" strike="noStrike">
                <a:solidFill>
                  <a:srgbClr val="000000"/>
                </a:solidFill>
                <a:latin typeface="Arial"/>
              </a:rPr>
              <a:t> позволяет определить, является ли указанный поток демоном или нет.</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Понятие многопоточности</a:t>
            </a:r>
            <a:endParaRPr b="0" lang="ru-RU" sz="1800" spc="-1" strike="noStrike">
              <a:latin typeface="Arial"/>
            </a:endParaRPr>
          </a:p>
        </p:txBody>
      </p:sp>
      <p:sp>
        <p:nvSpPr>
          <p:cNvPr id="171"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65320" indent="-264600" algn="just">
              <a:lnSpc>
                <a:spcPct val="100000"/>
              </a:lnSpc>
              <a:spcBef>
                <a:spcPts val="360"/>
              </a:spcBef>
              <a:tabLst>
                <a:tab algn="l" pos="0"/>
              </a:tabLst>
            </a:pPr>
            <a:r>
              <a:rPr b="0" lang="ru-RU" sz="1800" spc="-1" strike="noStrike">
                <a:solidFill>
                  <a:srgbClr val="000000"/>
                </a:solidFill>
                <a:latin typeface="Arial"/>
              </a:rPr>
              <a:t>Многозадачные потоки требуют меньших накладных расходов по сравнению с многозадачными процессами. Процессы — это тяжеловесные задачи, которым требуются отдельные адресные пространства. Связи между процессами ограничены и стоят не дешево. Переключение контекста от одного процесса к другому также весьма дорогостоящая задача. </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С другой стороны, потоки достаточно легковесны. Они совместно используют одно и то же адресное пространство и кооперативно оперируют с одним и тем же тяжеловесным процессом, межпоточные связи недороги, а переключение контекста от одного потока к другому имеет низкую стоимость. </a:t>
            </a:r>
            <a:endParaRPr b="0" lang="ru-RU" sz="1800" spc="-1" strike="noStrike">
              <a:latin typeface="Arial"/>
            </a:endParaRPr>
          </a:p>
          <a:p>
            <a:pPr marL="265320" indent="-264600">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13.9</a:t>
            </a:r>
            <a:endParaRPr b="0" lang="ru-RU" sz="1800" spc="-1" strike="noStrike">
              <a:latin typeface="Arial"/>
            </a:endParaRPr>
          </a:p>
        </p:txBody>
      </p:sp>
      <p:sp>
        <p:nvSpPr>
          <p:cNvPr id="270" name="CustomShape 2"/>
          <p:cNvSpPr/>
          <p:nvPr/>
        </p:nvSpPr>
        <p:spPr>
          <a:xfrm>
            <a:off x="928800" y="1238040"/>
            <a:ext cx="7214400" cy="410616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US" sz="1200" spc="-1" strike="noStrike">
                <a:solidFill>
                  <a:srgbClr val="7f0055"/>
                </a:solidFill>
                <a:latin typeface="Consolas"/>
                <a:ea typeface="Calibri"/>
              </a:rPr>
              <a:t>package</a:t>
            </a:r>
            <a:r>
              <a:rPr b="0" lang="en-US" sz="1200" spc="-1" strike="noStrike">
                <a:solidFill>
                  <a:srgbClr val="000000"/>
                </a:solidFill>
                <a:latin typeface="Consolas"/>
                <a:ea typeface="Calibri"/>
              </a:rPr>
              <a:t> ru.dvfu.mrcpk.java03.example04.startthread;</a:t>
            </a:r>
            <a:endParaRPr b="0" lang="ru-RU" sz="1200" spc="-1" strike="noStrike">
              <a:latin typeface="Arial"/>
            </a:endParaRPr>
          </a:p>
          <a:p>
            <a:pPr>
              <a:lnSpc>
                <a:spcPct val="100000"/>
              </a:lnSpc>
              <a:tabLst>
                <a:tab algn="l" pos="0"/>
              </a:tabLst>
            </a:pPr>
            <a:r>
              <a:rPr b="1" lang="en-US" sz="1200" spc="-1" strike="noStrike">
                <a:solidFill>
                  <a:srgbClr val="7f0055"/>
                </a:solidFill>
                <a:latin typeface="Consolas"/>
                <a:ea typeface="Calibri"/>
              </a:rPr>
              <a:t>class</a:t>
            </a:r>
            <a:r>
              <a:rPr b="0" lang="en-US" sz="1200" spc="-1" strike="noStrike">
                <a:solidFill>
                  <a:srgbClr val="000000"/>
                </a:solidFill>
                <a:latin typeface="Consolas"/>
                <a:ea typeface="Calibri"/>
              </a:rPr>
              <a:t> T </a:t>
            </a:r>
            <a:r>
              <a:rPr b="1" lang="en-US" sz="1200" spc="-1" strike="noStrike">
                <a:solidFill>
                  <a:srgbClr val="7f0055"/>
                </a:solidFill>
                <a:latin typeface="Consolas"/>
                <a:ea typeface="Calibri"/>
              </a:rPr>
              <a:t>extends</a:t>
            </a:r>
            <a:r>
              <a:rPr b="0" lang="en-US" sz="1200" spc="-1" strike="noStrike">
                <a:solidFill>
                  <a:srgbClr val="000000"/>
                </a:solidFill>
                <a:latin typeface="Consolas"/>
                <a:ea typeface="Calibri"/>
              </a:rPr>
              <a:t> Thread {</a:t>
            </a:r>
            <a:endParaRPr b="0" lang="ru-RU" sz="1200" spc="-1" strike="noStrike">
              <a:latin typeface="Arial"/>
            </a:endParaRPr>
          </a:p>
          <a:p>
            <a:pPr>
              <a:lnSpc>
                <a:spcPct val="100000"/>
              </a:lnSpc>
              <a:tabLst>
                <a:tab algn="l" pos="0"/>
              </a:tabLst>
            </a:pP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run()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try</a:t>
            </a: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if</a:t>
            </a:r>
            <a:r>
              <a:rPr b="0" lang="en-US" sz="1200" spc="-1" strike="noStrike">
                <a:solidFill>
                  <a:srgbClr val="000000"/>
                </a:solidFill>
                <a:latin typeface="Consolas"/>
                <a:ea typeface="Calibri"/>
              </a:rPr>
              <a:t> (isDaemon())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lang="ru-RU" sz="1200" spc="-1" strike="noStrike">
                <a:solidFill>
                  <a:srgbClr val="000000"/>
                </a:solidFill>
                <a:latin typeface="Consolas"/>
                <a:ea typeface="Calibri"/>
              </a:rPr>
              <a:t>.</a:t>
            </a:r>
            <a:r>
              <a:rPr b="0" i="1" lang="en-US" sz="1200" spc="-1" strike="noStrike">
                <a:solidFill>
                  <a:srgbClr val="0000c0"/>
                </a:solidFill>
                <a:latin typeface="Consolas"/>
                <a:ea typeface="Calibri"/>
              </a:rPr>
              <a:t>out</a:t>
            </a:r>
            <a:r>
              <a:rPr b="0" lang="ru-RU" sz="1200" spc="-1" strike="noStrike">
                <a:solidFill>
                  <a:srgbClr val="000000"/>
                </a:solidFill>
                <a:latin typeface="Consolas"/>
                <a:ea typeface="Calibri"/>
              </a:rPr>
              <a:t>.</a:t>
            </a:r>
            <a:r>
              <a:rPr b="0" lang="en-US" sz="1200" spc="-1" strike="noStrike">
                <a:solidFill>
                  <a:srgbClr val="000000"/>
                </a:solidFill>
                <a:latin typeface="Consolas"/>
                <a:ea typeface="Calibri"/>
              </a:rPr>
              <a:t>println</a:t>
            </a:r>
            <a:r>
              <a:rPr b="0" lang="ru-RU" sz="1200" spc="-1" strike="noStrike">
                <a:solidFill>
                  <a:srgbClr val="000000"/>
                </a:solidFill>
                <a:latin typeface="Consolas"/>
                <a:ea typeface="Calibri"/>
              </a:rPr>
              <a:t>(</a:t>
            </a:r>
            <a:r>
              <a:rPr b="0" lang="ru-RU" sz="1200" spc="-1" strike="noStrike">
                <a:solidFill>
                  <a:srgbClr val="2a00ff"/>
                </a:solidFill>
                <a:latin typeface="Consolas"/>
                <a:ea typeface="Calibri"/>
              </a:rPr>
              <a:t>"старт потока-демона"</a:t>
            </a:r>
            <a:r>
              <a:rPr b="0" lang="ru-RU"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ru-RU" sz="1200" spc="-1" strike="noStrike">
                <a:solidFill>
                  <a:srgbClr val="000000"/>
                </a:solidFill>
                <a:latin typeface="Consolas"/>
                <a:ea typeface="Calibri"/>
              </a:rPr>
              <a:t>	</a:t>
            </a:r>
            <a:r>
              <a:rPr b="0" lang="ru-RU" sz="1200" spc="-1" strike="noStrike">
                <a:solidFill>
                  <a:srgbClr val="000000"/>
                </a:solidFill>
                <a:latin typeface="Consolas"/>
                <a:ea typeface="Calibri"/>
              </a:rPr>
              <a:t>	</a:t>
            </a:r>
            <a:r>
              <a:rPr b="0" lang="ru-RU" sz="1200" spc="-1" strike="noStrike">
                <a:solidFill>
                  <a:srgbClr val="000000"/>
                </a:solidFill>
                <a:latin typeface="Consolas"/>
                <a:ea typeface="Calibri"/>
              </a:rPr>
              <a:t>	</a:t>
            </a:r>
            <a:r>
              <a:rPr b="0" i="1" lang="en-US" sz="1200" spc="-1" strike="noStrike">
                <a:solidFill>
                  <a:srgbClr val="000000"/>
                </a:solidFill>
                <a:latin typeface="Consolas"/>
                <a:ea typeface="Calibri"/>
              </a:rPr>
              <a:t>sleep</a:t>
            </a:r>
            <a:r>
              <a:rPr b="0" lang="ru-RU" sz="1200" spc="-1" strike="noStrike">
                <a:solidFill>
                  <a:srgbClr val="000000"/>
                </a:solidFill>
                <a:latin typeface="Consolas"/>
                <a:ea typeface="Calibri"/>
              </a:rPr>
              <a:t>(1000); </a:t>
            </a:r>
            <a:r>
              <a:rPr b="0" lang="ru-RU" sz="1200" spc="-1" strike="noStrike">
                <a:solidFill>
                  <a:srgbClr val="3f7f5f"/>
                </a:solidFill>
                <a:latin typeface="Consolas"/>
                <a:ea typeface="Calibri"/>
              </a:rPr>
              <a:t>// заменить параметр на 1</a:t>
            </a:r>
            <a:endParaRPr b="0" lang="ru-RU" sz="1200" spc="-1" strike="noStrike">
              <a:latin typeface="Arial"/>
            </a:endParaRPr>
          </a:p>
          <a:p>
            <a:pPr>
              <a:lnSpc>
                <a:spcPct val="100000"/>
              </a:lnSpc>
              <a:tabLst>
                <a:tab algn="l" pos="0"/>
              </a:tabLst>
            </a:pPr>
            <a:r>
              <a:rPr b="0" lang="ru-RU" sz="1200" spc="-1" strike="noStrike">
                <a:solidFill>
                  <a:srgbClr val="000000"/>
                </a:solidFill>
                <a:latin typeface="Consolas"/>
                <a:ea typeface="Calibri"/>
              </a:rPr>
              <a:t>	</a:t>
            </a:r>
            <a:r>
              <a:rPr b="0" lang="ru-RU" sz="1200" spc="-1" strike="noStrike">
                <a:solidFill>
                  <a:srgbClr val="000000"/>
                </a:solidFill>
                <a:latin typeface="Consolas"/>
                <a:ea typeface="Calibri"/>
              </a:rPr>
              <a:t>	</a:t>
            </a:r>
            <a:r>
              <a:rPr b="0" lang="ru-RU" sz="1200" spc="-1" strike="noStrike">
                <a:solidFill>
                  <a:srgbClr val="000000"/>
                </a:solidFill>
                <a:latin typeface="Consolas"/>
                <a:ea typeface="Calibri"/>
              </a:rPr>
              <a:t>} </a:t>
            </a:r>
            <a:r>
              <a:rPr b="1" lang="en-US" sz="1200" spc="-1" strike="noStrike">
                <a:solidFill>
                  <a:srgbClr val="7f0055"/>
                </a:solidFill>
                <a:latin typeface="Consolas"/>
                <a:ea typeface="Calibri"/>
              </a:rPr>
              <a:t>else</a:t>
            </a:r>
            <a:r>
              <a:rPr b="0" lang="ru-RU"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ru-RU" sz="1200" spc="-1" strike="noStrike">
                <a:solidFill>
                  <a:srgbClr val="000000"/>
                </a:solidFill>
                <a:latin typeface="Consolas"/>
                <a:ea typeface="Calibri"/>
              </a:rPr>
              <a:t>	</a:t>
            </a:r>
            <a:r>
              <a:rPr b="0" lang="ru-RU" sz="1200" spc="-1" strike="noStrike">
                <a:solidFill>
                  <a:srgbClr val="000000"/>
                </a:solidFill>
                <a:latin typeface="Consolas"/>
                <a:ea typeface="Calibri"/>
              </a:rPr>
              <a:t>	</a:t>
            </a:r>
            <a:r>
              <a:rPr b="0" lang="ru-RU"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lang="ru-RU" sz="1200" spc="-1" strike="noStrike">
                <a:solidFill>
                  <a:srgbClr val="000000"/>
                </a:solidFill>
                <a:latin typeface="Consolas"/>
                <a:ea typeface="Calibri"/>
              </a:rPr>
              <a:t>.</a:t>
            </a:r>
            <a:r>
              <a:rPr b="0" i="1" lang="en-US" sz="1200" spc="-1" strike="noStrike">
                <a:solidFill>
                  <a:srgbClr val="0000c0"/>
                </a:solidFill>
                <a:latin typeface="Consolas"/>
                <a:ea typeface="Calibri"/>
              </a:rPr>
              <a:t>out</a:t>
            </a:r>
            <a:r>
              <a:rPr b="0" lang="ru-RU" sz="1200" spc="-1" strike="noStrike">
                <a:solidFill>
                  <a:srgbClr val="000000"/>
                </a:solidFill>
                <a:latin typeface="Consolas"/>
                <a:ea typeface="Calibri"/>
              </a:rPr>
              <a:t>.</a:t>
            </a:r>
            <a:r>
              <a:rPr b="0" lang="en-US" sz="1200" spc="-1" strike="noStrike">
                <a:solidFill>
                  <a:srgbClr val="000000"/>
                </a:solidFill>
                <a:latin typeface="Consolas"/>
                <a:ea typeface="Calibri"/>
              </a:rPr>
              <a:t>println</a:t>
            </a:r>
            <a:r>
              <a:rPr b="0" lang="ru-RU" sz="1200" spc="-1" strike="noStrike">
                <a:solidFill>
                  <a:srgbClr val="000000"/>
                </a:solidFill>
                <a:latin typeface="Consolas"/>
                <a:ea typeface="Calibri"/>
              </a:rPr>
              <a:t>(</a:t>
            </a:r>
            <a:r>
              <a:rPr b="0" lang="ru-RU" sz="1200" spc="-1" strike="noStrike">
                <a:solidFill>
                  <a:srgbClr val="2a00ff"/>
                </a:solidFill>
                <a:latin typeface="Consolas"/>
                <a:ea typeface="Calibri"/>
              </a:rPr>
              <a:t>"старт обычного потока"</a:t>
            </a:r>
            <a:r>
              <a:rPr b="0" lang="ru-RU"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ru-RU" sz="1200" spc="-1" strike="noStrike">
                <a:solidFill>
                  <a:srgbClr val="000000"/>
                </a:solidFill>
                <a:latin typeface="Consolas"/>
                <a:ea typeface="Calibri"/>
              </a:rPr>
              <a:t>	</a:t>
            </a:r>
            <a:r>
              <a:rPr b="0" lang="ru-RU" sz="1200" spc="-1" strike="noStrike">
                <a:solidFill>
                  <a:srgbClr val="000000"/>
                </a:solidFill>
                <a:latin typeface="Consolas"/>
                <a:ea typeface="Calibri"/>
              </a:rPr>
              <a:t>	</a:t>
            </a:r>
            <a:r>
              <a:rPr b="0" lang="ru-RU" sz="1200" spc="-1" strike="noStrike">
                <a:solidFill>
                  <a:srgbClr val="000000"/>
                </a:solidFill>
                <a:latin typeface="Consolas"/>
                <a:ea typeface="Calibri"/>
              </a:rPr>
              <a:t>	</a:t>
            </a:r>
            <a:r>
              <a:rPr b="0" i="1" lang="en-US" sz="1200" spc="-1" strike="noStrike">
                <a:solidFill>
                  <a:srgbClr val="000000"/>
                </a:solidFill>
                <a:latin typeface="Consolas"/>
                <a:ea typeface="Calibri"/>
              </a:rPr>
              <a:t>sleep</a:t>
            </a:r>
            <a:r>
              <a:rPr b="0" lang="en-US" sz="1200" spc="-1" strike="noStrike">
                <a:solidFill>
                  <a:srgbClr val="000000"/>
                </a:solidFill>
                <a:latin typeface="Consolas"/>
                <a:ea typeface="Calibri"/>
              </a:rPr>
              <a:t>(100);</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catch</a:t>
            </a:r>
            <a:r>
              <a:rPr b="0" lang="en-US" sz="1200" spc="-1" strike="noStrike">
                <a:solidFill>
                  <a:srgbClr val="000000"/>
                </a:solidFill>
                <a:latin typeface="Consolas"/>
                <a:ea typeface="Calibri"/>
              </a:rPr>
              <a:t> (InterruptedException e)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err</a:t>
            </a:r>
            <a:r>
              <a:rPr b="0" lang="en-US" sz="1200" spc="-1" strike="noStrike">
                <a:solidFill>
                  <a:srgbClr val="000000"/>
                </a:solidFill>
                <a:latin typeface="Consolas"/>
                <a:ea typeface="Calibri"/>
              </a:rPr>
              <a:t>.print(</a:t>
            </a:r>
            <a:r>
              <a:rPr b="0" lang="en-US" sz="1200" spc="-1" strike="noStrike">
                <a:solidFill>
                  <a:srgbClr val="2a00ff"/>
                </a:solidFill>
                <a:latin typeface="Consolas"/>
                <a:ea typeface="Calibri"/>
              </a:rPr>
              <a:t>"Error"</a:t>
            </a:r>
            <a:r>
              <a:rPr b="0" lang="en-US" sz="1200" spc="-1" strike="noStrike">
                <a:solidFill>
                  <a:srgbClr val="000000"/>
                </a:solidFill>
                <a:latin typeface="Consolas"/>
                <a:ea typeface="Calibri"/>
              </a:rPr>
              <a:t> + 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finally</a:t>
            </a: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if</a:t>
            </a:r>
            <a:r>
              <a:rPr b="0" lang="en-US" sz="1200" spc="-1" strike="noStrike">
                <a:solidFill>
                  <a:srgbClr val="000000"/>
                </a:solidFill>
                <a:latin typeface="Consolas"/>
                <a:ea typeface="Calibri"/>
              </a:rPr>
              <a:t> (!isDaemon()){</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2a00ff"/>
                </a:solidFill>
                <a:latin typeface="Consolas"/>
                <a:ea typeface="Calibri"/>
              </a:rPr>
              <a:t>"завершение обычного потока"</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ru-RU"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ru-RU" sz="1200" spc="-1" strike="noStrike">
                <a:solidFill>
                  <a:srgbClr val="000000"/>
                </a:solidFill>
                <a:latin typeface="Consolas"/>
                <a:ea typeface="Calibri"/>
              </a:rPr>
              <a:t>	</a:t>
            </a:r>
            <a:r>
              <a:rPr b="0" lang="ru-RU" sz="1200" spc="-1" strike="noStrike">
                <a:solidFill>
                  <a:srgbClr val="000000"/>
                </a:solidFill>
                <a:latin typeface="Consolas"/>
                <a:ea typeface="Calibri"/>
              </a:rPr>
              <a:t>	</a:t>
            </a:r>
            <a:r>
              <a:rPr b="1" lang="en-US" sz="1200" spc="-1" strike="noStrike">
                <a:solidFill>
                  <a:srgbClr val="7f0055"/>
                </a:solidFill>
                <a:latin typeface="Consolas"/>
                <a:ea typeface="Calibri"/>
              </a:rPr>
              <a:t>else</a:t>
            </a:r>
            <a:endParaRPr b="0" lang="ru-RU" sz="1200" spc="-1" strike="noStrike">
              <a:latin typeface="Arial"/>
            </a:endParaRPr>
          </a:p>
          <a:p>
            <a:pPr>
              <a:lnSpc>
                <a:spcPct val="100000"/>
              </a:lnSpc>
              <a:tabLst>
                <a:tab algn="l" pos="0"/>
              </a:tabLst>
            </a:pPr>
            <a:r>
              <a:rPr b="0" lang="ru-RU" sz="1200" spc="-1" strike="noStrike">
                <a:solidFill>
                  <a:srgbClr val="000000"/>
                </a:solidFill>
                <a:latin typeface="Consolas"/>
                <a:ea typeface="Calibri"/>
              </a:rPr>
              <a:t>	</a:t>
            </a:r>
            <a:r>
              <a:rPr b="0" lang="ru-RU" sz="1200" spc="-1" strike="noStrike">
                <a:solidFill>
                  <a:srgbClr val="000000"/>
                </a:solidFill>
                <a:latin typeface="Consolas"/>
                <a:ea typeface="Calibri"/>
              </a:rPr>
              <a:t>	</a:t>
            </a:r>
            <a:r>
              <a:rPr b="0" lang="ru-RU"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lang="ru-RU" sz="1200" spc="-1" strike="noStrike">
                <a:solidFill>
                  <a:srgbClr val="000000"/>
                </a:solidFill>
                <a:latin typeface="Consolas"/>
                <a:ea typeface="Calibri"/>
              </a:rPr>
              <a:t>.</a:t>
            </a:r>
            <a:r>
              <a:rPr b="0" i="1" lang="en-US" sz="1200" spc="-1" strike="noStrike">
                <a:solidFill>
                  <a:srgbClr val="0000c0"/>
                </a:solidFill>
                <a:latin typeface="Consolas"/>
                <a:ea typeface="Calibri"/>
              </a:rPr>
              <a:t>out</a:t>
            </a:r>
            <a:r>
              <a:rPr b="0" lang="ru-RU" sz="1200" spc="-1" strike="noStrike">
                <a:solidFill>
                  <a:srgbClr val="000000"/>
                </a:solidFill>
                <a:latin typeface="Consolas"/>
                <a:ea typeface="Calibri"/>
              </a:rPr>
              <a:t>.</a:t>
            </a:r>
            <a:r>
              <a:rPr b="0" lang="en-US" sz="1200" spc="-1" strike="noStrike">
                <a:solidFill>
                  <a:srgbClr val="000000"/>
                </a:solidFill>
                <a:latin typeface="Consolas"/>
                <a:ea typeface="Calibri"/>
              </a:rPr>
              <a:t>println</a:t>
            </a:r>
            <a:r>
              <a:rPr b="0" lang="ru-RU" sz="1200" spc="-1" strike="noStrike">
                <a:solidFill>
                  <a:srgbClr val="000000"/>
                </a:solidFill>
                <a:latin typeface="Consolas"/>
                <a:ea typeface="Calibri"/>
              </a:rPr>
              <a:t>(</a:t>
            </a:r>
            <a:r>
              <a:rPr b="0" lang="ru-RU" sz="1200" spc="-1" strike="noStrike">
                <a:solidFill>
                  <a:srgbClr val="2a00ff"/>
                </a:solidFill>
                <a:latin typeface="Consolas"/>
                <a:ea typeface="Calibri"/>
              </a:rPr>
              <a:t>"завершение потока-демона"</a:t>
            </a:r>
            <a:r>
              <a:rPr b="0" lang="ru-RU"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ru-RU"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13.9</a:t>
            </a:r>
            <a:endParaRPr b="0" lang="ru-RU" sz="1800" spc="-1" strike="noStrike">
              <a:latin typeface="Arial"/>
            </a:endParaRPr>
          </a:p>
        </p:txBody>
      </p:sp>
      <p:sp>
        <p:nvSpPr>
          <p:cNvPr id="272" name="CustomShape 2"/>
          <p:cNvSpPr/>
          <p:nvPr/>
        </p:nvSpPr>
        <p:spPr>
          <a:xfrm>
            <a:off x="928800" y="1296720"/>
            <a:ext cx="7286040" cy="191592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class</a:t>
            </a:r>
            <a:r>
              <a:rPr b="0" lang="en-US" sz="1200" spc="-1" strike="noStrike">
                <a:solidFill>
                  <a:srgbClr val="000000"/>
                </a:solidFill>
                <a:latin typeface="Consolas"/>
                <a:ea typeface="Calibri"/>
              </a:rPr>
              <a:t> DaemonDemo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static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main(String[] args)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 usual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 daemon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daemon.setDaemon(</a:t>
            </a:r>
            <a:r>
              <a:rPr b="1" lang="en-US" sz="1200" spc="-1" strike="noStrike">
                <a:solidFill>
                  <a:srgbClr val="7f0055"/>
                </a:solidFill>
                <a:latin typeface="Consolas"/>
                <a:ea typeface="Calibri"/>
              </a:rPr>
              <a:t>true</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daemon.start();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usual.start();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2a00ff"/>
                </a:solidFill>
                <a:latin typeface="Consolas"/>
                <a:ea typeface="Calibri"/>
              </a:rPr>
              <a:t>"последний оператор main"</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Работа с потоками.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13.9</a:t>
            </a:r>
            <a:endParaRPr b="0" lang="ru-RU" sz="1800" spc="-1" strike="noStrike">
              <a:latin typeface="Arial"/>
            </a:endParaRPr>
          </a:p>
        </p:txBody>
      </p:sp>
      <p:sp>
        <p:nvSpPr>
          <p:cNvPr id="274"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85840" indent="-285120">
              <a:lnSpc>
                <a:spcPct val="100000"/>
              </a:lnSpc>
              <a:spcBef>
                <a:spcPts val="360"/>
              </a:spcBef>
              <a:tabLst>
                <a:tab algn="l" pos="0"/>
              </a:tabLst>
            </a:pPr>
            <a:r>
              <a:rPr b="0" lang="ru-RU" sz="1800" spc="-1" strike="noStrike">
                <a:solidFill>
                  <a:srgbClr val="000000"/>
                </a:solidFill>
                <a:latin typeface="Arial"/>
              </a:rPr>
              <a:t>Результат:</a:t>
            </a:r>
            <a:endParaRPr b="0" lang="ru-RU" sz="1800" spc="-1" strike="noStrike">
              <a:latin typeface="Arial"/>
            </a:endParaRPr>
          </a:p>
        </p:txBody>
      </p:sp>
      <p:sp>
        <p:nvSpPr>
          <p:cNvPr id="275" name="CustomShape 3"/>
          <p:cNvSpPr/>
          <p:nvPr/>
        </p:nvSpPr>
        <p:spPr>
          <a:xfrm>
            <a:off x="2989080" y="1647360"/>
            <a:ext cx="2558520" cy="820800"/>
          </a:xfrm>
          <a:prstGeom prst="rect">
            <a:avLst/>
          </a:prstGeom>
          <a:solidFill>
            <a:schemeClr val="bg1">
              <a:lumMod val="95000"/>
            </a:schemeClr>
          </a:solidFill>
          <a:ln w="9525">
            <a:noFill/>
          </a:ln>
        </p:spPr>
        <p:style>
          <a:lnRef idx="0"/>
          <a:fillRef idx="0"/>
          <a:effectRef idx="0"/>
          <a:fontRef idx="minor"/>
        </p:style>
        <p:txBody>
          <a:bodyPr wrap="none" lIns="90000" rIns="90000" tIns="45000" bIns="45000" anchor="ctr">
            <a:spAutoFit/>
          </a:bodyPr>
          <a:p>
            <a:pPr>
              <a:lnSpc>
                <a:spcPct val="100000"/>
              </a:lnSpc>
              <a:tabLst>
                <a:tab algn="l" pos="0"/>
              </a:tabLst>
            </a:pPr>
            <a:r>
              <a:rPr b="0" lang="ru-RU" sz="1200" spc="-1" strike="noStrike">
                <a:solidFill>
                  <a:srgbClr val="000000"/>
                </a:solidFill>
                <a:latin typeface="Consolas"/>
                <a:ea typeface="Calibri"/>
              </a:rPr>
              <a:t>старт потока-демона</a:t>
            </a:r>
            <a:endParaRPr b="0" lang="ru-RU" sz="1200" spc="-1" strike="noStrike">
              <a:latin typeface="Arial"/>
            </a:endParaRPr>
          </a:p>
          <a:p>
            <a:pPr>
              <a:lnSpc>
                <a:spcPct val="100000"/>
              </a:lnSpc>
              <a:tabLst>
                <a:tab algn="l" pos="0"/>
              </a:tabLst>
            </a:pPr>
            <a:r>
              <a:rPr b="0" lang="ru-RU" sz="1200" spc="-1" strike="noStrike">
                <a:solidFill>
                  <a:srgbClr val="000000"/>
                </a:solidFill>
                <a:latin typeface="Consolas"/>
                <a:ea typeface="Calibri"/>
              </a:rPr>
              <a:t>старт обычного потока</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последний оператор main</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завершение обычного потока</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1828800" y="2514600"/>
            <a:ext cx="6400080" cy="1437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3000" spc="-1" strike="noStrike" cap="all">
                <a:solidFill>
                  <a:srgbClr val="376092"/>
                </a:solidFill>
                <a:latin typeface="Tahoma"/>
                <a:ea typeface="Tahoma"/>
              </a:rPr>
              <a:t>синхронизация</a:t>
            </a:r>
            <a:endParaRPr b="0" lang="ru-RU" sz="30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Синхронизация</a:t>
            </a:r>
            <a:endParaRPr b="0" lang="ru-RU" sz="1800" spc="-1" strike="noStrike">
              <a:latin typeface="Arial"/>
            </a:endParaRPr>
          </a:p>
        </p:txBody>
      </p:sp>
      <p:sp>
        <p:nvSpPr>
          <p:cNvPr id="278"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65320" indent="-264600">
              <a:lnSpc>
                <a:spcPct val="100000"/>
              </a:lnSpc>
              <a:spcBef>
                <a:spcPts val="360"/>
              </a:spcBef>
              <a:tabLst>
                <a:tab algn="l" pos="0"/>
              </a:tabLst>
            </a:pPr>
            <a:r>
              <a:rPr b="0" lang="ru-RU" sz="1800" spc="-1" strike="noStrike">
                <a:solidFill>
                  <a:srgbClr val="000000"/>
                </a:solidFill>
                <a:latin typeface="Arial"/>
              </a:rPr>
              <a:t>Правила, которые определяют, когда переключение контекста имеет место.</a:t>
            </a:r>
            <a:endParaRPr b="0" lang="ru-RU" sz="1800" spc="-1" strike="noStrike">
              <a:latin typeface="Arial"/>
            </a:endParaRPr>
          </a:p>
          <a:p>
            <a:pPr marL="719280" indent="-35964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rPr>
              <a:t>Поток может </a:t>
            </a:r>
            <a:r>
              <a:rPr b="0" i="1" lang="ru-RU" sz="1800" spc="-1" strike="noStrike">
                <a:solidFill>
                  <a:srgbClr val="000000"/>
                </a:solidFill>
                <a:latin typeface="Arial"/>
              </a:rPr>
              <a:t>добровольно отказаться от управления. </a:t>
            </a:r>
            <a:r>
              <a:rPr b="0" lang="ru-RU" sz="1800" spc="-1" strike="noStrike">
                <a:solidFill>
                  <a:srgbClr val="000000"/>
                </a:solidFill>
                <a:latin typeface="Arial"/>
              </a:rPr>
              <a:t>Это делается явно, переходом в режим ожидания или блокированием на ожидающем вводе/выводе. В этом сценарии просматриваются все потоки, и </a:t>
            </a:r>
            <a:r>
              <a:rPr b="0" lang="en-US" sz="1800" spc="-1" strike="noStrike">
                <a:solidFill>
                  <a:srgbClr val="000000"/>
                </a:solidFill>
                <a:latin typeface="Arial"/>
              </a:rPr>
              <a:t>CPU </a:t>
            </a:r>
            <a:r>
              <a:rPr b="0" lang="ru-RU" sz="1800" spc="-1" strike="noStrike">
                <a:solidFill>
                  <a:srgbClr val="000000"/>
                </a:solidFill>
                <a:latin typeface="Arial"/>
              </a:rPr>
              <a:t>передается самому высокоприоритетному потоку, который готов к выполнению.</a:t>
            </a:r>
            <a:endParaRPr b="0" lang="ru-RU" sz="1800" spc="-1" strike="noStrike">
              <a:latin typeface="Arial"/>
            </a:endParaRPr>
          </a:p>
          <a:p>
            <a:pPr marL="719280" indent="-35964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rPr>
              <a:t>Поток может быть </a:t>
            </a:r>
            <a:r>
              <a:rPr b="0" i="1" lang="ru-RU" sz="1800" spc="-1" strike="noStrike">
                <a:solidFill>
                  <a:srgbClr val="000000"/>
                </a:solidFill>
                <a:latin typeface="Arial"/>
              </a:rPr>
              <a:t>приостановлен более приоритетным потоком. </a:t>
            </a:r>
            <a:r>
              <a:rPr b="0" lang="ru-RU" sz="1800" spc="-1" strike="noStrike">
                <a:solidFill>
                  <a:srgbClr val="000000"/>
                </a:solidFill>
                <a:latin typeface="Arial"/>
              </a:rPr>
              <a:t>В этом случае занимающий процессор низкоприоритетный поток временно останавливается (независимо от того, что он делает) потоком с более высоким приоритетом. Данный механизм называется </a:t>
            </a:r>
            <a:r>
              <a:rPr b="0" i="1" lang="ru-RU" sz="1800" spc="-1" strike="noStrike">
                <a:solidFill>
                  <a:srgbClr val="000000"/>
                </a:solidFill>
                <a:latin typeface="Arial"/>
              </a:rPr>
              <a:t>упреждающей многозадачностью </a:t>
            </a:r>
            <a:r>
              <a:rPr b="0" lang="ru-RU" sz="1800" spc="-1" strike="noStrike">
                <a:solidFill>
                  <a:srgbClr val="000000"/>
                </a:solidFill>
                <a:latin typeface="Arial"/>
              </a:rPr>
              <a:t>(</a:t>
            </a:r>
            <a:r>
              <a:rPr b="0" lang="en-US" sz="1800" spc="-1" strike="noStrike">
                <a:solidFill>
                  <a:srgbClr val="000000"/>
                </a:solidFill>
                <a:latin typeface="Arial"/>
              </a:rPr>
              <a:t>preemptive multitasking</a:t>
            </a:r>
            <a:r>
              <a:rPr b="0" lang="ru-RU" sz="1800" spc="-1" strike="noStrike">
                <a:solidFill>
                  <a:srgbClr val="000000"/>
                </a:solidFill>
                <a:latin typeface="Arial"/>
              </a:rPr>
              <a:t>).</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Синхронизация</a:t>
            </a:r>
            <a:endParaRPr b="0" lang="ru-RU" sz="1800" spc="-1" strike="noStrike">
              <a:latin typeface="Arial"/>
            </a:endParaRPr>
          </a:p>
        </p:txBody>
      </p:sp>
      <p:sp>
        <p:nvSpPr>
          <p:cNvPr id="280"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85840" indent="-285120" algn="just">
              <a:lnSpc>
                <a:spcPct val="100000"/>
              </a:lnSpc>
              <a:spcBef>
                <a:spcPts val="360"/>
              </a:spcBef>
              <a:tabLst>
                <a:tab algn="l" pos="0"/>
              </a:tabLst>
            </a:pPr>
            <a:r>
              <a:rPr b="0" lang="ru-RU" sz="1800" spc="-1" strike="noStrike">
                <a:solidFill>
                  <a:srgbClr val="000000"/>
                </a:solidFill>
                <a:latin typeface="Arial"/>
              </a:rPr>
              <a:t>Поскольку многопоточность обеспечивает </a:t>
            </a:r>
            <a:r>
              <a:rPr b="0" i="1" lang="ru-RU" sz="1800" spc="-1" strike="noStrike">
                <a:solidFill>
                  <a:srgbClr val="000000"/>
                </a:solidFill>
                <a:latin typeface="Arial"/>
              </a:rPr>
              <a:t>асинхронное </a:t>
            </a:r>
            <a:r>
              <a:rPr b="0" lang="ru-RU" sz="1800" spc="-1" strike="noStrike">
                <a:solidFill>
                  <a:srgbClr val="000000"/>
                </a:solidFill>
                <a:latin typeface="Arial"/>
              </a:rPr>
              <a:t>поведение ваших программ, должен существовать способ добиться </a:t>
            </a:r>
            <a:r>
              <a:rPr b="0" i="1" lang="ru-RU" sz="1800" spc="-1" strike="noStrike">
                <a:solidFill>
                  <a:srgbClr val="000000"/>
                </a:solidFill>
                <a:latin typeface="Arial"/>
              </a:rPr>
              <a:t>синхронности, </a:t>
            </a:r>
            <a:r>
              <a:rPr b="0" lang="ru-RU" sz="1800" spc="-1" strike="noStrike">
                <a:solidFill>
                  <a:srgbClr val="000000"/>
                </a:solidFill>
                <a:latin typeface="Arial"/>
              </a:rPr>
              <a:t>когда в этом возникает необходимость. </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a:p>
            <a:pPr marL="285840" indent="-285120" algn="just">
              <a:lnSpc>
                <a:spcPct val="100000"/>
              </a:lnSpc>
              <a:spcBef>
                <a:spcPts val="360"/>
              </a:spcBef>
              <a:tabLst>
                <a:tab algn="l" pos="0"/>
              </a:tabLst>
            </a:pPr>
            <a:r>
              <a:rPr b="0" lang="ru-RU" sz="1800" spc="-1" strike="noStrike">
                <a:solidFill>
                  <a:srgbClr val="000000"/>
                </a:solidFill>
                <a:latin typeface="Arial"/>
              </a:rPr>
              <a:t>Например, если вы хотите, чтобы два потока взаимодействовали и совместно использовали сложную структуру данных типа связного списка, нужно каким-то образом гарантировать отсутствие между ними конфликтов. </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a:p>
            <a:pPr marL="285840" indent="-285120" algn="just">
              <a:lnSpc>
                <a:spcPct val="100000"/>
              </a:lnSpc>
              <a:spcBef>
                <a:spcPts val="360"/>
              </a:spcBef>
              <a:tabLst>
                <a:tab algn="l" pos="0"/>
              </a:tabLst>
            </a:pPr>
            <a:r>
              <a:rPr b="0" lang="ru-RU" sz="1800" spc="-1" strike="noStrike">
                <a:solidFill>
                  <a:srgbClr val="000000"/>
                </a:solidFill>
                <a:latin typeface="Arial"/>
              </a:rPr>
              <a:t>Вы должны удержать один поток от записи данных, пока другой поток находится в процессе их чтения. </a:t>
            </a:r>
            <a:endParaRPr b="0" lang="ru-RU" sz="1800" spc="-1" strike="noStrike">
              <a:latin typeface="Arial"/>
            </a:endParaRPr>
          </a:p>
          <a:p>
            <a:pPr marL="285840" indent="-285120">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Синхронизация</a:t>
            </a:r>
            <a:endParaRPr b="0" lang="ru-RU" sz="1800" spc="-1" strike="noStrike">
              <a:latin typeface="Arial"/>
            </a:endParaRPr>
          </a:p>
        </p:txBody>
      </p:sp>
      <p:sp>
        <p:nvSpPr>
          <p:cNvPr id="282"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85840" indent="-285120" algn="just">
              <a:lnSpc>
                <a:spcPct val="100000"/>
              </a:lnSpc>
              <a:spcBef>
                <a:spcPts val="360"/>
              </a:spcBef>
              <a:tabLst>
                <a:tab algn="l" pos="0"/>
              </a:tabLst>
            </a:pPr>
            <a:r>
              <a:rPr b="0" lang="ru-RU" sz="1800" spc="-1" strike="noStrike">
                <a:solidFill>
                  <a:srgbClr val="000000"/>
                </a:solidFill>
                <a:latin typeface="Arial"/>
              </a:rPr>
              <a:t>Для этой цели </a:t>
            </a:r>
            <a:r>
              <a:rPr b="0" lang="en-US" sz="1800" spc="-1" strike="noStrike">
                <a:solidFill>
                  <a:srgbClr val="000000"/>
                </a:solidFill>
                <a:latin typeface="Arial"/>
              </a:rPr>
              <a:t>Java </a:t>
            </a:r>
            <a:r>
              <a:rPr b="0" lang="ru-RU" sz="1800" spc="-1" strike="noStrike">
                <a:solidFill>
                  <a:srgbClr val="000000"/>
                </a:solidFill>
                <a:latin typeface="Arial"/>
              </a:rPr>
              <a:t>эксплуатирует модель синхронизации процессов — </a:t>
            </a:r>
            <a:r>
              <a:rPr b="1" lang="ru-RU" sz="1800" spc="-1" strike="noStrike">
                <a:solidFill>
                  <a:srgbClr val="000000"/>
                </a:solidFill>
                <a:latin typeface="Arial"/>
              </a:rPr>
              <a:t>монитор</a:t>
            </a:r>
            <a:r>
              <a:rPr b="0" lang="ru-RU" sz="1800" spc="-1" strike="noStrike">
                <a:solidFill>
                  <a:srgbClr val="000000"/>
                </a:solidFill>
                <a:latin typeface="Arial"/>
              </a:rPr>
              <a:t>. </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a:p>
            <a:pPr marL="285840" indent="-285120" algn="just">
              <a:lnSpc>
                <a:spcPct val="100000"/>
              </a:lnSpc>
              <a:spcBef>
                <a:spcPts val="360"/>
              </a:spcBef>
              <a:tabLst>
                <a:tab algn="l" pos="0"/>
              </a:tabLst>
            </a:pPr>
            <a:r>
              <a:rPr b="1" i="1" lang="ru-RU" sz="1800" spc="-1" strike="noStrike">
                <a:solidFill>
                  <a:srgbClr val="000000"/>
                </a:solidFill>
                <a:latin typeface="Arial"/>
              </a:rPr>
              <a:t>Монитор</a:t>
            </a:r>
            <a:r>
              <a:rPr b="0" i="1" lang="ru-RU" sz="1800" spc="-1" strike="noStrike">
                <a:solidFill>
                  <a:srgbClr val="000000"/>
                </a:solidFill>
                <a:latin typeface="Arial"/>
              </a:rPr>
              <a:t> </a:t>
            </a:r>
            <a:r>
              <a:rPr b="0" lang="ru-RU" sz="1800" spc="-1" strike="noStrike">
                <a:solidFill>
                  <a:srgbClr val="000000"/>
                </a:solidFill>
                <a:latin typeface="Arial"/>
              </a:rPr>
              <a:t>— это механизм управления связью между процессами. Вы можете представлять монитор, как очень маленький блок, который содержит только один поток. Как только поток входит в монитор, все другие потоки должны ждать, пока данный не выйдет из монитора. Таким образом, монитор можно использовать для защиты совместно используемого (разделяемого) ресурса от управления несколькими потоками одновременно.</a:t>
            </a:r>
            <a:endParaRPr b="0" lang="ru-RU" sz="1800" spc="-1" strike="noStrike">
              <a:latin typeface="Arial"/>
            </a:endParaRPr>
          </a:p>
          <a:p>
            <a:pPr marL="285840" indent="-285120">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Синхронизация</a:t>
            </a:r>
            <a:endParaRPr b="0" lang="ru-RU" sz="1800" spc="-1" strike="noStrike">
              <a:latin typeface="Arial"/>
            </a:endParaRPr>
          </a:p>
        </p:txBody>
      </p:sp>
      <p:sp>
        <p:nvSpPr>
          <p:cNvPr id="284"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65320" indent="-264600" algn="just">
              <a:lnSpc>
                <a:spcPct val="100000"/>
              </a:lnSpc>
              <a:spcBef>
                <a:spcPts val="360"/>
              </a:spcBef>
              <a:tabLst>
                <a:tab algn="l" pos="0"/>
              </a:tabLst>
            </a:pPr>
            <a:r>
              <a:rPr b="0" lang="ru-RU" sz="1800" spc="-1" strike="noStrike">
                <a:solidFill>
                  <a:srgbClr val="000000"/>
                </a:solidFill>
                <a:latin typeface="Arial"/>
              </a:rPr>
              <a:t>Большинство многопоточных систем создает мониторы как объекты, которые ваша программа должна явно получить и использовать. </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В </a:t>
            </a:r>
            <a:r>
              <a:rPr b="0" lang="en-US" sz="1800" spc="-1" strike="noStrike">
                <a:solidFill>
                  <a:srgbClr val="000000"/>
                </a:solidFill>
                <a:latin typeface="Arial"/>
              </a:rPr>
              <a:t>Java</a:t>
            </a:r>
            <a:r>
              <a:rPr b="0" lang="ru-RU" sz="1800" spc="-1" strike="noStrike">
                <a:solidFill>
                  <a:srgbClr val="000000"/>
                </a:solidFill>
                <a:latin typeface="Arial"/>
              </a:rPr>
              <a:t>-системе нет класса с именем </a:t>
            </a:r>
            <a:r>
              <a:rPr b="0" lang="en-US" sz="1800" spc="-1" strike="noStrike">
                <a:solidFill>
                  <a:srgbClr val="000000"/>
                </a:solidFill>
                <a:latin typeface="Arial"/>
              </a:rPr>
              <a:t>Monitor</a:t>
            </a:r>
            <a:r>
              <a:rPr b="0" lang="ru-RU" sz="1800" spc="-1" strike="noStrike">
                <a:solidFill>
                  <a:srgbClr val="000000"/>
                </a:solidFill>
                <a:latin typeface="Arial"/>
              </a:rPr>
              <a:t>. Вместо этого, каждый объект имеет свой собственный неявный монитор, который вводится автоматически при вызове одного из методов объекта. </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Как только поток оказывается внутри синхронизированного метода, никакой другой поток не может вызывать иной синхронизированный метод того же объекта. </a:t>
            </a:r>
            <a:endParaRPr b="0" lang="ru-RU" sz="1800" spc="-1" strike="noStrike">
              <a:latin typeface="Arial"/>
            </a:endParaRPr>
          </a:p>
          <a:p>
            <a:pPr marL="265320" indent="-264600">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Синхронизация</a:t>
            </a:r>
            <a:endParaRPr b="0" lang="ru-RU" sz="1800" spc="-1" strike="noStrike">
              <a:latin typeface="Arial"/>
            </a:endParaRPr>
          </a:p>
        </p:txBody>
      </p:sp>
      <p:sp>
        <p:nvSpPr>
          <p:cNvPr id="286"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65320" indent="-264600" algn="just">
              <a:lnSpc>
                <a:spcPct val="100000"/>
              </a:lnSpc>
              <a:spcBef>
                <a:spcPts val="360"/>
              </a:spcBef>
              <a:tabLst>
                <a:tab algn="l" pos="0"/>
              </a:tabLst>
            </a:pPr>
            <a:r>
              <a:rPr b="0" lang="ru-RU" sz="1800" spc="-1" strike="noStrike">
                <a:solidFill>
                  <a:srgbClr val="000000"/>
                </a:solidFill>
                <a:latin typeface="Arial"/>
              </a:rPr>
              <a:t>После того как вы разделите свою программу на отдельные потоки, нужно определить, как они будут взаимодействовать друг с другом. </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en-US" sz="1800" spc="-1" strike="noStrike">
                <a:solidFill>
                  <a:srgbClr val="000000"/>
                </a:solidFill>
                <a:latin typeface="Arial"/>
              </a:rPr>
              <a:t>Java </a:t>
            </a:r>
            <a:r>
              <a:rPr b="0" lang="ru-RU" sz="1800" spc="-1" strike="noStrike">
                <a:solidFill>
                  <a:srgbClr val="000000"/>
                </a:solidFill>
                <a:latin typeface="Arial"/>
              </a:rPr>
              <a:t>обеспечивает ясный, дешевый путь для взаимного общения двух (или нескольких) потоков через вызовы предопределенных методов, которыми обладают все объекты. </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Система передачи сообщений </a:t>
            </a:r>
            <a:r>
              <a:rPr b="0" lang="en-US" sz="1800" spc="-1" strike="noStrike">
                <a:solidFill>
                  <a:srgbClr val="000000"/>
                </a:solidFill>
                <a:latin typeface="Arial"/>
              </a:rPr>
              <a:t>Java </a:t>
            </a:r>
            <a:r>
              <a:rPr b="0" lang="ru-RU" sz="1800" spc="-1" strike="noStrike">
                <a:solidFill>
                  <a:srgbClr val="000000"/>
                </a:solidFill>
                <a:latin typeface="Arial"/>
              </a:rPr>
              <a:t>позволяет потоку войти в </a:t>
            </a:r>
            <a:r>
              <a:rPr b="0" i="1" lang="ru-RU" sz="1800" spc="-1" strike="noStrike">
                <a:solidFill>
                  <a:srgbClr val="000000"/>
                </a:solidFill>
                <a:latin typeface="Arial"/>
              </a:rPr>
              <a:t>синхронизированный </a:t>
            </a:r>
            <a:r>
              <a:rPr b="0" lang="ru-RU" sz="1800" spc="-1" strike="noStrike">
                <a:solidFill>
                  <a:srgbClr val="000000"/>
                </a:solidFill>
                <a:latin typeface="Arial"/>
              </a:rPr>
              <a:t>метод на объекте и затем ждать там, пока некоторый другой поток явно не уведомит его о выходе.</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Синхронизация</a:t>
            </a:r>
            <a:endParaRPr b="0" lang="ru-RU" sz="1800" spc="-1" strike="noStrike">
              <a:latin typeface="Arial"/>
            </a:endParaRPr>
          </a:p>
        </p:txBody>
      </p:sp>
      <p:sp>
        <p:nvSpPr>
          <p:cNvPr id="288"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65320" indent="-264600" algn="just">
              <a:lnSpc>
                <a:spcPct val="100000"/>
              </a:lnSpc>
              <a:spcBef>
                <a:spcPts val="360"/>
              </a:spcBef>
              <a:tabLst>
                <a:tab algn="l" pos="0"/>
              </a:tabLst>
            </a:pPr>
            <a:r>
              <a:rPr b="0" lang="ru-RU" sz="1800" spc="-1" strike="noStrike">
                <a:solidFill>
                  <a:srgbClr val="000000"/>
                </a:solidFill>
                <a:latin typeface="Arial"/>
              </a:rPr>
              <a:t>Когда несколько потоков нуждаются в доступе к разделяемому ресурсу, им необходим некоторый способ гарантии того, что ресурс будет использоваться одновременно только одним потоком. </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Процесс, с помощью которого это достигается, называется </a:t>
            </a:r>
            <a:r>
              <a:rPr b="1" i="1" lang="ru-RU" sz="1800" spc="-1" strike="noStrike">
                <a:solidFill>
                  <a:srgbClr val="000000"/>
                </a:solidFill>
                <a:latin typeface="Arial"/>
              </a:rPr>
              <a:t>синхронизацией</a:t>
            </a:r>
            <a:r>
              <a:rPr b="0" i="1" lang="ru-RU" sz="1800" spc="-1" strike="noStrike">
                <a:solidFill>
                  <a:srgbClr val="000000"/>
                </a:solidFill>
                <a:latin typeface="Arial"/>
              </a:rPr>
              <a:t>.</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Ключом к синхронизации является концепция монитора (также называемая </a:t>
            </a:r>
            <a:r>
              <a:rPr b="1" i="1" lang="ru-RU" sz="1800" spc="-1" strike="noStrike">
                <a:solidFill>
                  <a:srgbClr val="000000"/>
                </a:solidFill>
                <a:latin typeface="Arial"/>
              </a:rPr>
              <a:t>семафором</a:t>
            </a:r>
            <a:r>
              <a:rPr b="0" i="1" lang="ru-RU" sz="1800" spc="-1" strike="noStrike">
                <a:solidFill>
                  <a:srgbClr val="000000"/>
                </a:solidFill>
                <a:latin typeface="Arial"/>
              </a:rPr>
              <a:t>). </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1" i="1" lang="ru-RU" sz="1800" spc="-1" strike="noStrike">
                <a:solidFill>
                  <a:srgbClr val="000000"/>
                </a:solidFill>
                <a:latin typeface="Arial"/>
              </a:rPr>
              <a:t>Монитор</a:t>
            </a:r>
            <a:r>
              <a:rPr b="0" i="1" lang="ru-RU" sz="1800" spc="-1" strike="noStrike">
                <a:solidFill>
                  <a:srgbClr val="000000"/>
                </a:solidFill>
                <a:latin typeface="Arial"/>
              </a:rPr>
              <a:t> — </a:t>
            </a:r>
            <a:r>
              <a:rPr b="0" lang="ru-RU" sz="1800" spc="-1" strike="noStrike">
                <a:solidFill>
                  <a:srgbClr val="000000"/>
                </a:solidFill>
                <a:latin typeface="Arial"/>
              </a:rPr>
              <a:t>это объект, который используется для взаимоисключающей блокировки (</a:t>
            </a:r>
            <a:r>
              <a:rPr b="0" lang="en-US" sz="1800" spc="-1" strike="noStrike">
                <a:solidFill>
                  <a:srgbClr val="000000"/>
                </a:solidFill>
                <a:latin typeface="Arial"/>
              </a:rPr>
              <a:t>mutually exclusive lock</a:t>
            </a:r>
            <a:r>
              <a:rPr b="0" lang="ru-RU" sz="1800" spc="-1" strike="noStrike">
                <a:solidFill>
                  <a:srgbClr val="000000"/>
                </a:solidFill>
                <a:latin typeface="Arial"/>
              </a:rPr>
              <a:t>), или </a:t>
            </a:r>
            <a:r>
              <a:rPr b="1" i="1" lang="en-US" sz="1800" spc="-1" strike="noStrike">
                <a:solidFill>
                  <a:srgbClr val="376092"/>
                </a:solidFill>
                <a:latin typeface="Arial"/>
              </a:rPr>
              <a:t>mutex</a:t>
            </a:r>
            <a:r>
              <a:rPr b="0" i="1" lang="ru-RU" sz="1800" spc="-1" strike="noStrike">
                <a:solidFill>
                  <a:srgbClr val="000000"/>
                </a:solidFill>
                <a:latin typeface="Arial"/>
              </a:rPr>
              <a:t>. </a:t>
            </a:r>
            <a:endParaRPr b="0" lang="ru-RU" sz="1800" spc="-1" strike="noStrike">
              <a:latin typeface="Arial"/>
            </a:endParaRPr>
          </a:p>
          <a:p>
            <a:pPr marL="265320" indent="-264600">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Понятие многопоточности</a:t>
            </a:r>
            <a:endParaRPr b="0" lang="ru-RU" sz="1800" spc="-1" strike="noStrike">
              <a:latin typeface="Arial"/>
            </a:endParaRPr>
          </a:p>
        </p:txBody>
      </p:sp>
      <p:sp>
        <p:nvSpPr>
          <p:cNvPr id="173"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65320" indent="-264600" algn="just">
              <a:lnSpc>
                <a:spcPct val="100000"/>
              </a:lnSpc>
              <a:spcBef>
                <a:spcPts val="320"/>
              </a:spcBef>
              <a:tabLst>
                <a:tab algn="l" pos="0"/>
              </a:tabLst>
            </a:pPr>
            <a:r>
              <a:rPr b="0" lang="ru-RU" sz="1600" spc="-1" strike="noStrike">
                <a:solidFill>
                  <a:srgbClr val="000000"/>
                </a:solidFill>
                <a:latin typeface="Arial"/>
              </a:rPr>
              <a:t>Многопоточность дает возможность писать очень эффективные программы, которые максимально используют </a:t>
            </a:r>
            <a:r>
              <a:rPr b="0" lang="en-US" sz="1600" spc="-1" strike="noStrike">
                <a:solidFill>
                  <a:srgbClr val="000000"/>
                </a:solidFill>
                <a:latin typeface="Arial"/>
              </a:rPr>
              <a:t>CPU</a:t>
            </a:r>
            <a:r>
              <a:rPr b="0" lang="ru-RU" sz="1600" spc="-1" strike="noStrike">
                <a:solidFill>
                  <a:srgbClr val="000000"/>
                </a:solidFill>
                <a:latin typeface="Arial"/>
              </a:rPr>
              <a:t>, потому что время его простоя можно свести к минимуму. </a:t>
            </a:r>
            <a:endParaRPr b="0" lang="ru-RU" sz="1600" spc="-1" strike="noStrike">
              <a:latin typeface="Arial"/>
            </a:endParaRPr>
          </a:p>
          <a:p>
            <a:pPr marL="265320" indent="-264600" algn="just">
              <a:lnSpc>
                <a:spcPct val="100000"/>
              </a:lnSpc>
              <a:spcBef>
                <a:spcPts val="320"/>
              </a:spcBef>
              <a:tabLst>
                <a:tab algn="l" pos="0"/>
              </a:tabLst>
            </a:pPr>
            <a:endParaRPr b="0" lang="ru-RU" sz="1600" spc="-1" strike="noStrike">
              <a:latin typeface="Arial"/>
            </a:endParaRPr>
          </a:p>
          <a:p>
            <a:pPr marL="265320" indent="-264600" algn="just">
              <a:lnSpc>
                <a:spcPct val="100000"/>
              </a:lnSpc>
              <a:spcBef>
                <a:spcPts val="320"/>
              </a:spcBef>
              <a:tabLst>
                <a:tab algn="l" pos="0"/>
              </a:tabLst>
            </a:pPr>
            <a:r>
              <a:rPr b="0" lang="ru-RU" sz="1600" spc="-1" strike="noStrike">
                <a:solidFill>
                  <a:srgbClr val="000000"/>
                </a:solidFill>
                <a:latin typeface="Arial"/>
              </a:rPr>
              <a:t>Это особенно важно для интерактивной сетевой среды, в которой работает </a:t>
            </a:r>
            <a:r>
              <a:rPr b="0" lang="en-US" sz="1600" spc="-1" strike="noStrike">
                <a:solidFill>
                  <a:srgbClr val="000000"/>
                </a:solidFill>
                <a:latin typeface="Arial"/>
              </a:rPr>
              <a:t>Java</a:t>
            </a:r>
            <a:r>
              <a:rPr b="0" lang="ru-RU" sz="1600" spc="-1" strike="noStrike">
                <a:solidFill>
                  <a:srgbClr val="000000"/>
                </a:solidFill>
                <a:latin typeface="Arial"/>
              </a:rPr>
              <a:t>, потому что время простоя является общим. </a:t>
            </a:r>
            <a:endParaRPr b="0" lang="ru-RU" sz="1600" spc="-1" strike="noStrike">
              <a:latin typeface="Arial"/>
            </a:endParaRPr>
          </a:p>
          <a:p>
            <a:pPr marL="265320" indent="-264600" algn="just">
              <a:lnSpc>
                <a:spcPct val="100000"/>
              </a:lnSpc>
              <a:spcBef>
                <a:spcPts val="320"/>
              </a:spcBef>
              <a:tabLst>
                <a:tab algn="l" pos="0"/>
              </a:tabLst>
            </a:pPr>
            <a:endParaRPr b="0" lang="ru-RU" sz="1600" spc="-1" strike="noStrike">
              <a:latin typeface="Arial"/>
            </a:endParaRPr>
          </a:p>
          <a:p>
            <a:pPr marL="265320" indent="-264600" algn="just">
              <a:lnSpc>
                <a:spcPct val="100000"/>
              </a:lnSpc>
              <a:spcBef>
                <a:spcPts val="320"/>
              </a:spcBef>
              <a:tabLst>
                <a:tab algn="l" pos="0"/>
              </a:tabLst>
            </a:pPr>
            <a:r>
              <a:rPr b="0" lang="ru-RU" sz="1600" spc="-1" strike="noStrike">
                <a:solidFill>
                  <a:srgbClr val="000000"/>
                </a:solidFill>
                <a:latin typeface="Arial"/>
              </a:rPr>
              <a:t>Скорость передачи данных по сети намного меньше, чем скорость, с которой компьютер может их обрабатывать. </a:t>
            </a:r>
            <a:endParaRPr b="0" lang="ru-RU" sz="1600" spc="-1" strike="noStrike">
              <a:latin typeface="Arial"/>
            </a:endParaRPr>
          </a:p>
          <a:p>
            <a:pPr marL="265320" indent="-264600" algn="just">
              <a:lnSpc>
                <a:spcPct val="100000"/>
              </a:lnSpc>
              <a:spcBef>
                <a:spcPts val="320"/>
              </a:spcBef>
              <a:tabLst>
                <a:tab algn="l" pos="0"/>
              </a:tabLst>
            </a:pPr>
            <a:endParaRPr b="0" lang="ru-RU" sz="1600" spc="-1" strike="noStrike">
              <a:latin typeface="Arial"/>
            </a:endParaRPr>
          </a:p>
          <a:p>
            <a:pPr marL="265320" indent="-264600" algn="just">
              <a:lnSpc>
                <a:spcPct val="100000"/>
              </a:lnSpc>
              <a:spcBef>
                <a:spcPts val="320"/>
              </a:spcBef>
              <a:tabLst>
                <a:tab algn="l" pos="0"/>
              </a:tabLst>
            </a:pPr>
            <a:r>
              <a:rPr b="0" lang="ru-RU" sz="1600" spc="-1" strike="noStrike">
                <a:solidFill>
                  <a:srgbClr val="000000"/>
                </a:solidFill>
                <a:latin typeface="Arial"/>
              </a:rPr>
              <a:t>В традиционной однопоточной среде ваша программа должна ждать окончания каждой своей задачи, прежде чем она сможет перейти к следующей (даже при том, что большую часть времени </a:t>
            </a:r>
            <a:r>
              <a:rPr b="0" lang="en-US" sz="1600" spc="-1" strike="noStrike">
                <a:solidFill>
                  <a:srgbClr val="000000"/>
                </a:solidFill>
                <a:latin typeface="Arial"/>
              </a:rPr>
              <a:t>CPU </a:t>
            </a:r>
            <a:r>
              <a:rPr b="0" lang="ru-RU" sz="1600" spc="-1" strike="noStrike">
                <a:solidFill>
                  <a:srgbClr val="000000"/>
                </a:solidFill>
                <a:latin typeface="Arial"/>
              </a:rPr>
              <a:t>простаивает). </a:t>
            </a:r>
            <a:endParaRPr b="0" lang="ru-RU" sz="1600" spc="-1" strike="noStrike">
              <a:latin typeface="Arial"/>
            </a:endParaRPr>
          </a:p>
          <a:p>
            <a:pPr marL="265320" indent="-264600" algn="just">
              <a:lnSpc>
                <a:spcPct val="100000"/>
              </a:lnSpc>
              <a:spcBef>
                <a:spcPts val="320"/>
              </a:spcBef>
              <a:tabLst>
                <a:tab algn="l" pos="0"/>
              </a:tabLst>
            </a:pPr>
            <a:endParaRPr b="0" lang="ru-RU" sz="1600" spc="-1" strike="noStrike">
              <a:latin typeface="Arial"/>
            </a:endParaRPr>
          </a:p>
          <a:p>
            <a:pPr marL="265320" indent="-264600" algn="just">
              <a:lnSpc>
                <a:spcPct val="100000"/>
              </a:lnSpc>
              <a:spcBef>
                <a:spcPts val="320"/>
              </a:spcBef>
              <a:tabLst>
                <a:tab algn="l" pos="0"/>
              </a:tabLst>
            </a:pPr>
            <a:r>
              <a:rPr b="0" lang="ru-RU" sz="1600" spc="-1" strike="noStrike">
                <a:solidFill>
                  <a:srgbClr val="000000"/>
                </a:solidFill>
                <a:latin typeface="Arial"/>
              </a:rPr>
              <a:t>Многопоточность позволяет получить доступ к этому времени простоя и лучше его использовать.</a:t>
            </a:r>
            <a:endParaRPr b="0" lang="ru-RU" sz="1600" spc="-1" strike="noStrike">
              <a:latin typeface="Arial"/>
            </a:endParaRPr>
          </a:p>
          <a:p>
            <a:pPr marL="265320" indent="-264600">
              <a:lnSpc>
                <a:spcPct val="100000"/>
              </a:lnSpc>
              <a:spcBef>
                <a:spcPts val="300"/>
              </a:spcBef>
              <a:tabLst>
                <a:tab algn="l" pos="0"/>
              </a:tabLst>
            </a:pPr>
            <a:endParaRPr b="0" lang="ru-RU" sz="16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Синхронизация</a:t>
            </a:r>
            <a:endParaRPr b="0" lang="ru-RU" sz="1800" spc="-1" strike="noStrike">
              <a:latin typeface="Arial"/>
            </a:endParaRPr>
          </a:p>
        </p:txBody>
      </p:sp>
      <p:sp>
        <p:nvSpPr>
          <p:cNvPr id="290"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65320" indent="-264600" algn="just">
              <a:lnSpc>
                <a:spcPct val="100000"/>
              </a:lnSpc>
              <a:spcBef>
                <a:spcPts val="360"/>
              </a:spcBef>
              <a:tabLst>
                <a:tab algn="l" pos="0"/>
              </a:tabLst>
            </a:pPr>
            <a:r>
              <a:rPr b="0" lang="ru-RU" sz="1800" spc="-1" strike="noStrike">
                <a:solidFill>
                  <a:srgbClr val="000000"/>
                </a:solidFill>
                <a:latin typeface="Arial"/>
              </a:rPr>
              <a:t>Только один поток может иметь </a:t>
            </a:r>
            <a:r>
              <a:rPr b="0" i="1" lang="ru-RU" sz="1800" spc="-1" strike="noStrike">
                <a:solidFill>
                  <a:srgbClr val="000000"/>
                </a:solidFill>
                <a:latin typeface="Arial"/>
              </a:rPr>
              <a:t>собственный </a:t>
            </a:r>
            <a:r>
              <a:rPr b="0" lang="ru-RU" sz="1800" spc="-1" strike="noStrike">
                <a:solidFill>
                  <a:srgbClr val="000000"/>
                </a:solidFill>
                <a:latin typeface="Arial"/>
              </a:rPr>
              <a:t>монитор в заданный момент. </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Когда поток получает блокировку, говорят, что он </a:t>
            </a:r>
            <a:r>
              <a:rPr b="0" i="1" lang="ru-RU" sz="1800" spc="-1" strike="noStrike">
                <a:solidFill>
                  <a:srgbClr val="000000"/>
                </a:solidFill>
                <a:latin typeface="Arial"/>
              </a:rPr>
              <a:t>вошел </a:t>
            </a:r>
            <a:r>
              <a:rPr b="0" lang="ru-RU" sz="1800" spc="-1" strike="noStrike">
                <a:solidFill>
                  <a:srgbClr val="000000"/>
                </a:solidFill>
                <a:latin typeface="Arial"/>
              </a:rPr>
              <a:t>в монитор. Все другие потоки</a:t>
            </a:r>
            <a:r>
              <a:rPr b="0" lang="en-US" sz="1800" spc="-1" strike="noStrike">
                <a:solidFill>
                  <a:srgbClr val="000000"/>
                </a:solidFill>
                <a:latin typeface="Arial"/>
              </a:rPr>
              <a:t> </a:t>
            </a:r>
            <a:r>
              <a:rPr b="0" lang="ru-RU" sz="1800" spc="-1" strike="noStrike">
                <a:solidFill>
                  <a:srgbClr val="000000"/>
                </a:solidFill>
                <a:latin typeface="Arial"/>
              </a:rPr>
              <a:t>пытающиеся вводить блокированный монитор, будут приостановлены, пока первый не вышел из монитора.</a:t>
            </a: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 </a:t>
            </a: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Говорят, что другие потоки </a:t>
            </a:r>
            <a:r>
              <a:rPr b="0" i="1" lang="ru-RU" sz="1800" spc="-1" strike="noStrike">
                <a:solidFill>
                  <a:srgbClr val="000000"/>
                </a:solidFill>
                <a:latin typeface="Arial"/>
              </a:rPr>
              <a:t>ожидают </a:t>
            </a:r>
            <a:r>
              <a:rPr b="0" lang="ru-RU" sz="1800" spc="-1" strike="noStrike">
                <a:solidFill>
                  <a:srgbClr val="000000"/>
                </a:solidFill>
                <a:latin typeface="Arial"/>
              </a:rPr>
              <a:t>монитор. </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При желании поток, владеющий монитором, может повторно вводить тот же самый монитор.</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Синхронизировать код можно двумя способами. Оба используют ключевое слово </a:t>
            </a:r>
            <a:r>
              <a:rPr b="1" lang="en-US" sz="1800" spc="-1" strike="noStrike">
                <a:solidFill>
                  <a:srgbClr val="376092"/>
                </a:solidFill>
                <a:latin typeface="Arial"/>
              </a:rPr>
              <a:t>synchronized</a:t>
            </a:r>
            <a:r>
              <a:rPr b="0" lang="en-US" sz="1800" spc="-1" strike="noStrike">
                <a:solidFill>
                  <a:srgbClr val="ff0000"/>
                </a:solidFill>
                <a:latin typeface="Arial"/>
              </a:rPr>
              <a:t>.</a:t>
            </a:r>
            <a:endParaRPr b="0" lang="ru-RU" sz="1800" spc="-1" strike="noStrike">
              <a:latin typeface="Arial"/>
            </a:endParaRPr>
          </a:p>
          <a:p>
            <a:pPr marL="265320" indent="-264600">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Синхронизация</a:t>
            </a:r>
            <a:endParaRPr b="0" lang="ru-RU" sz="1800" spc="-1" strike="noStrike">
              <a:latin typeface="Arial"/>
            </a:endParaRPr>
          </a:p>
        </p:txBody>
      </p:sp>
      <p:sp>
        <p:nvSpPr>
          <p:cNvPr id="292"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65320" indent="-264600" algn="just">
              <a:lnSpc>
                <a:spcPct val="100000"/>
              </a:lnSpc>
              <a:spcBef>
                <a:spcPts val="360"/>
              </a:spcBef>
              <a:tabLst>
                <a:tab algn="l" pos="0"/>
              </a:tabLst>
            </a:pPr>
            <a:r>
              <a:rPr b="0" lang="ru-RU" sz="1800" spc="-1" strike="noStrike">
                <a:solidFill>
                  <a:srgbClr val="000000"/>
                </a:solidFill>
                <a:latin typeface="Arial"/>
              </a:rPr>
              <a:t>Синхронизация в </a:t>
            </a:r>
            <a:r>
              <a:rPr b="0" lang="en-US" sz="1800" spc="-1" strike="noStrike">
                <a:solidFill>
                  <a:srgbClr val="000000"/>
                </a:solidFill>
                <a:latin typeface="Arial"/>
              </a:rPr>
              <a:t>Java </a:t>
            </a:r>
            <a:r>
              <a:rPr b="0" lang="ru-RU" sz="1800" spc="-1" strike="noStrike">
                <a:solidFill>
                  <a:srgbClr val="000000"/>
                </a:solidFill>
                <a:latin typeface="Arial"/>
              </a:rPr>
              <a:t>проста потому, что каждый объект имеет свой собственный неявный связанный с ним монитор.</a:t>
            </a: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 </a:t>
            </a: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Чтобы ввести монитор объекта, просто вызывают метод, который был модифицирован ключевым словом </a:t>
            </a:r>
            <a:r>
              <a:rPr b="1" lang="en-US" sz="1800" spc="-1" strike="noStrike">
                <a:solidFill>
                  <a:srgbClr val="376092"/>
                </a:solidFill>
                <a:latin typeface="Arial"/>
              </a:rPr>
              <a:t>synchronized</a:t>
            </a:r>
            <a:r>
              <a:rPr b="0" lang="ru-RU" sz="1800" spc="-1" strike="noStrike">
                <a:solidFill>
                  <a:srgbClr val="000000"/>
                </a:solidFill>
                <a:latin typeface="Arial"/>
              </a:rPr>
              <a:t>. </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Пока поток находится внутри синхронизированного метода, все другие потоки, пытающиеся вызвать его (или любой другой синхронизированный метод) на том же самом экземпляре, должны ждать. </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Чтобы выйти из монитора и оставить управление объектом следующему ожидающему потоку, владелец монитора просто возвращается из синхронизированного метода.</a:t>
            </a:r>
            <a:endParaRPr b="0" lang="ru-RU" sz="1800" spc="-1" strike="noStrike">
              <a:latin typeface="Arial"/>
            </a:endParaRPr>
          </a:p>
          <a:p>
            <a:pPr marL="265320" indent="-264600">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Синхронизация.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13.10</a:t>
            </a:r>
            <a:endParaRPr b="0" lang="ru-RU" sz="1800" spc="-1" strike="noStrike">
              <a:latin typeface="Arial"/>
            </a:endParaRPr>
          </a:p>
        </p:txBody>
      </p:sp>
      <p:sp>
        <p:nvSpPr>
          <p:cNvPr id="294" name="CustomShape 2"/>
          <p:cNvSpPr/>
          <p:nvPr/>
        </p:nvSpPr>
        <p:spPr>
          <a:xfrm>
            <a:off x="928800" y="1331280"/>
            <a:ext cx="7286040" cy="428868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class</a:t>
            </a:r>
            <a:r>
              <a:rPr b="0" lang="en-US" sz="1200" spc="-1" strike="noStrike">
                <a:solidFill>
                  <a:srgbClr val="000000"/>
                </a:solidFill>
                <a:latin typeface="Consolas"/>
                <a:ea typeface="Calibri"/>
              </a:rPr>
              <a:t> SynchroMethodDemo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private</a:t>
            </a:r>
            <a:r>
              <a:rPr b="0" lang="en-US" sz="1200" spc="-1" strike="noStrike">
                <a:solidFill>
                  <a:srgbClr val="000000"/>
                </a:solidFill>
                <a:latin typeface="Consolas"/>
                <a:ea typeface="Calibri"/>
              </a:rPr>
              <a:t> String </a:t>
            </a:r>
            <a:r>
              <a:rPr b="0" lang="en-US" sz="1200" spc="-1" strike="noStrike">
                <a:solidFill>
                  <a:srgbClr val="0000c0"/>
                </a:solidFill>
                <a:latin typeface="Consolas"/>
                <a:ea typeface="Calibri"/>
              </a:rPr>
              <a:t>objID</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SynchroMethodDemo(String objID)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this</a:t>
            </a:r>
            <a:r>
              <a:rPr b="0" lang="en-US" sz="1200" spc="-1" strike="noStrike">
                <a:solidFill>
                  <a:srgbClr val="000000"/>
                </a:solidFill>
                <a:latin typeface="Consolas"/>
                <a:ea typeface="Calibri"/>
              </a:rPr>
              <a:t>.</a:t>
            </a:r>
            <a:r>
              <a:rPr b="0" lang="en-US" sz="1200" spc="-1" strike="noStrike">
                <a:solidFill>
                  <a:srgbClr val="0000c0"/>
                </a:solidFill>
                <a:latin typeface="Consolas"/>
                <a:ea typeface="Calibri"/>
              </a:rPr>
              <a:t>objID</a:t>
            </a:r>
            <a:r>
              <a:rPr b="0" lang="en-US" sz="1200" spc="-1" strike="noStrike">
                <a:solidFill>
                  <a:srgbClr val="000000"/>
                </a:solidFill>
                <a:latin typeface="Consolas"/>
                <a:ea typeface="Calibri"/>
              </a:rPr>
              <a:t> = objID;</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synchronized</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doStuff(</a:t>
            </a:r>
            <a:r>
              <a:rPr b="1" lang="en-US" sz="1200" spc="-1" strike="noStrike">
                <a:solidFill>
                  <a:srgbClr val="7f0055"/>
                </a:solidFill>
                <a:latin typeface="Consolas"/>
                <a:ea typeface="Calibri"/>
              </a:rPr>
              <a:t>int</a:t>
            </a:r>
            <a:r>
              <a:rPr b="0" lang="en-US" sz="1200" spc="-1" strike="noStrike">
                <a:solidFill>
                  <a:srgbClr val="000000"/>
                </a:solidFill>
                <a:latin typeface="Consolas"/>
                <a:ea typeface="Calibri"/>
              </a:rPr>
              <a:t> val)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print(</a:t>
            </a:r>
            <a:r>
              <a:rPr b="0" lang="en-US" sz="1200" spc="-1" strike="noStrike">
                <a:solidFill>
                  <a:srgbClr val="2a00ff"/>
                </a:solidFill>
                <a:latin typeface="Consolas"/>
                <a:ea typeface="Calibri"/>
              </a:rPr>
              <a:t>"entering doStuff()"</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int</a:t>
            </a:r>
            <a:r>
              <a:rPr b="0" lang="en-US" sz="1200" spc="-1" strike="noStrike">
                <a:solidFill>
                  <a:srgbClr val="000000"/>
                </a:solidFill>
                <a:latin typeface="Consolas"/>
                <a:ea typeface="Calibri"/>
              </a:rPr>
              <a:t> num = val * 2 + </a:t>
            </a:r>
            <a:r>
              <a:rPr b="0" lang="en-US" sz="1200" spc="-1" strike="noStrike">
                <a:solidFill>
                  <a:srgbClr val="0000c0"/>
                </a:solidFill>
                <a:latin typeface="Consolas"/>
                <a:ea typeface="Calibri"/>
              </a:rPr>
              <a:t>objID</a:t>
            </a:r>
            <a:r>
              <a:rPr b="0" lang="en-US" sz="1200" spc="-1" strike="noStrike">
                <a:solidFill>
                  <a:srgbClr val="000000"/>
                </a:solidFill>
                <a:latin typeface="Consolas"/>
                <a:ea typeface="Calibri"/>
              </a:rPr>
              <a:t>.length();</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print(</a:t>
            </a:r>
            <a:r>
              <a:rPr b="0" lang="en-US" sz="1200" spc="-1" strike="noStrike">
                <a:solidFill>
                  <a:srgbClr val="2a00ff"/>
                </a:solidFill>
                <a:latin typeface="Consolas"/>
                <a:ea typeface="Calibri"/>
              </a:rPr>
              <a:t>"local variable num="</a:t>
            </a:r>
            <a:r>
              <a:rPr b="0" lang="en-US" sz="1200" spc="-1" strike="noStrike">
                <a:solidFill>
                  <a:srgbClr val="000000"/>
                </a:solidFill>
                <a:latin typeface="Consolas"/>
                <a:ea typeface="Calibri"/>
              </a:rPr>
              <a:t> + num);</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try</a:t>
            </a: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a:t>
            </a:r>
            <a:r>
              <a:rPr b="0" i="1" lang="en-US" sz="1200" spc="-1" strike="noStrike">
                <a:solidFill>
                  <a:srgbClr val="000000"/>
                </a:solidFill>
                <a:latin typeface="Consolas"/>
                <a:ea typeface="Calibri"/>
              </a:rPr>
              <a:t>sleep</a:t>
            </a:r>
            <a:r>
              <a:rPr b="0" lang="en-US" sz="1200" spc="-1" strike="noStrike">
                <a:solidFill>
                  <a:srgbClr val="000000"/>
                </a:solidFill>
                <a:latin typeface="Consolas"/>
                <a:ea typeface="Calibri"/>
              </a:rPr>
              <a:t>(2000);</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catch</a:t>
            </a:r>
            <a:r>
              <a:rPr b="0" lang="en-US" sz="1200" spc="-1" strike="noStrike">
                <a:solidFill>
                  <a:srgbClr val="000000"/>
                </a:solidFill>
                <a:latin typeface="Consolas"/>
                <a:ea typeface="Calibri"/>
              </a:rPr>
              <a:t> (InterruptedException x)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print(</a:t>
            </a:r>
            <a:r>
              <a:rPr b="0" lang="en-US" sz="1200" spc="-1" strike="noStrike">
                <a:solidFill>
                  <a:srgbClr val="2a00ff"/>
                </a:solidFill>
                <a:latin typeface="Consolas"/>
                <a:ea typeface="Calibri"/>
              </a:rPr>
              <a:t>"leaving doStuff()"</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print(String msg)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i="1" lang="en-US" sz="1200" spc="-1" strike="noStrike">
                <a:solidFill>
                  <a:srgbClr val="000000"/>
                </a:solidFill>
                <a:latin typeface="Consolas"/>
                <a:ea typeface="Calibri"/>
              </a:rPr>
              <a:t>threadPrint</a:t>
            </a:r>
            <a:r>
              <a:rPr b="0" lang="en-US" sz="1200" spc="-1" strike="noStrike">
                <a:solidFill>
                  <a:srgbClr val="000000"/>
                </a:solidFill>
                <a:latin typeface="Consolas"/>
                <a:ea typeface="Calibri"/>
              </a:rPr>
              <a:t>(</a:t>
            </a:r>
            <a:r>
              <a:rPr b="0" lang="en-US" sz="1200" spc="-1" strike="noStrike">
                <a:solidFill>
                  <a:srgbClr val="2a00ff"/>
                </a:solidFill>
                <a:latin typeface="Consolas"/>
                <a:ea typeface="Calibri"/>
              </a:rPr>
              <a:t>"objID="</a:t>
            </a:r>
            <a:r>
              <a:rPr b="0" lang="en-US" sz="1200" spc="-1" strike="noStrike">
                <a:solidFill>
                  <a:srgbClr val="000000"/>
                </a:solidFill>
                <a:latin typeface="Consolas"/>
                <a:ea typeface="Calibri"/>
              </a:rPr>
              <a:t> + </a:t>
            </a:r>
            <a:r>
              <a:rPr b="0" lang="en-US" sz="1200" spc="-1" strike="noStrike">
                <a:solidFill>
                  <a:srgbClr val="0000c0"/>
                </a:solidFill>
                <a:latin typeface="Consolas"/>
                <a:ea typeface="Calibri"/>
              </a:rPr>
              <a:t>objID</a:t>
            </a:r>
            <a:r>
              <a:rPr b="0" lang="en-US" sz="1200" spc="-1" strike="noStrike">
                <a:solidFill>
                  <a:srgbClr val="000000"/>
                </a:solidFill>
                <a:latin typeface="Consolas"/>
                <a:ea typeface="Calibri"/>
              </a:rPr>
              <a:t> + </a:t>
            </a:r>
            <a:r>
              <a:rPr b="0" lang="en-US" sz="1200" spc="-1" strike="noStrike">
                <a:solidFill>
                  <a:srgbClr val="2a00ff"/>
                </a:solidFill>
                <a:latin typeface="Consolas"/>
                <a:ea typeface="Calibri"/>
              </a:rPr>
              <a:t>" - "</a:t>
            </a:r>
            <a:r>
              <a:rPr b="0" lang="en-US" sz="1200" spc="-1" strike="noStrike">
                <a:solidFill>
                  <a:srgbClr val="000000"/>
                </a:solidFill>
                <a:latin typeface="Consolas"/>
                <a:ea typeface="Calibri"/>
              </a:rPr>
              <a:t> + msg);</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static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threadPrint(String msg)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String threadName = Thread.</a:t>
            </a:r>
            <a:r>
              <a:rPr b="0" i="1" lang="en-US" sz="1200" spc="-1" strike="noStrike">
                <a:solidFill>
                  <a:srgbClr val="000000"/>
                </a:solidFill>
                <a:latin typeface="Consolas"/>
                <a:ea typeface="Calibri"/>
              </a:rPr>
              <a:t>currentThread</a:t>
            </a:r>
            <a:r>
              <a:rPr b="0" lang="en-US" sz="1200" spc="-1" strike="noStrike">
                <a:solidFill>
                  <a:srgbClr val="000000"/>
                </a:solidFill>
                <a:latin typeface="Consolas"/>
                <a:ea typeface="Calibri"/>
              </a:rPr>
              <a:t>().getName();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.println(threadName + </a:t>
            </a:r>
            <a:r>
              <a:rPr b="0" lang="en-US" sz="1200" spc="-1" strike="noStrike">
                <a:solidFill>
                  <a:srgbClr val="2a00ff"/>
                </a:solidFill>
                <a:latin typeface="Consolas"/>
                <a:ea typeface="Calibri"/>
              </a:rPr>
              <a:t>": "</a:t>
            </a:r>
            <a:r>
              <a:rPr b="0" lang="en-US" sz="1200" spc="-1" strike="noStrike">
                <a:solidFill>
                  <a:srgbClr val="000000"/>
                </a:solidFill>
                <a:latin typeface="Consolas"/>
                <a:ea typeface="Calibri"/>
              </a:rPr>
              <a:t> + msg);</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Синхронизация.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13.10</a:t>
            </a:r>
            <a:endParaRPr b="0" lang="ru-RU" sz="1800" spc="-1" strike="noStrike">
              <a:latin typeface="Arial"/>
            </a:endParaRPr>
          </a:p>
        </p:txBody>
      </p:sp>
      <p:sp>
        <p:nvSpPr>
          <p:cNvPr id="296" name="CustomShape 2"/>
          <p:cNvSpPr/>
          <p:nvPr/>
        </p:nvSpPr>
        <p:spPr>
          <a:xfrm>
            <a:off x="928800" y="1309680"/>
            <a:ext cx="7214400" cy="410616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static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main(String[] args)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final</a:t>
            </a:r>
            <a:r>
              <a:rPr b="0" lang="en-US" sz="1200" spc="-1" strike="noStrike">
                <a:solidFill>
                  <a:srgbClr val="000000"/>
                </a:solidFill>
                <a:latin typeface="Consolas"/>
                <a:ea typeface="Calibri"/>
              </a:rPr>
              <a:t> SynchroMethodDemo ooim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SynchroMethodDemo(</a:t>
            </a:r>
            <a:r>
              <a:rPr b="0" lang="en-US" sz="1200" spc="-1" strike="noStrike">
                <a:solidFill>
                  <a:srgbClr val="2a00ff"/>
                </a:solidFill>
                <a:latin typeface="Consolas"/>
                <a:ea typeface="Calibri"/>
              </a:rPr>
              <a:t>"obj1"</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Runnable runA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Runnable()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run()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ooim.doStuff(3);</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 threadA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Thread(runA, </a:t>
            </a:r>
            <a:r>
              <a:rPr b="0" lang="en-US" sz="1200" spc="-1" strike="noStrike">
                <a:solidFill>
                  <a:srgbClr val="2a00ff"/>
                </a:solidFill>
                <a:latin typeface="Consolas"/>
                <a:ea typeface="Calibri"/>
              </a:rPr>
              <a:t>"threadA"</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threadA.start();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try</a:t>
            </a: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a:t>
            </a:r>
            <a:r>
              <a:rPr b="0" i="1" lang="en-US" sz="1200" spc="-1" strike="noStrike">
                <a:solidFill>
                  <a:srgbClr val="000000"/>
                </a:solidFill>
                <a:latin typeface="Consolas"/>
                <a:ea typeface="Calibri"/>
              </a:rPr>
              <a:t>sleep</a:t>
            </a:r>
            <a:r>
              <a:rPr b="0" lang="en-US" sz="1200" spc="-1" strike="noStrike">
                <a:solidFill>
                  <a:srgbClr val="000000"/>
                </a:solidFill>
                <a:latin typeface="Consolas"/>
                <a:ea typeface="Calibri"/>
              </a:rPr>
              <a:t>(200);</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catch</a:t>
            </a:r>
            <a:r>
              <a:rPr b="0" lang="en-US" sz="1200" spc="-1" strike="noStrike">
                <a:solidFill>
                  <a:srgbClr val="000000"/>
                </a:solidFill>
                <a:latin typeface="Consolas"/>
                <a:ea typeface="Calibri"/>
              </a:rPr>
              <a:t> (InterruptedException x)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Runnable runB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Runnable()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run()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ooim.doStuff(7);</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 threadB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Thread(runB, </a:t>
            </a:r>
            <a:r>
              <a:rPr b="0" lang="en-US" sz="1200" spc="-1" strike="noStrike">
                <a:solidFill>
                  <a:srgbClr val="2a00ff"/>
                </a:solidFill>
                <a:latin typeface="Consolas"/>
                <a:ea typeface="Calibri"/>
              </a:rPr>
              <a:t>"threadB"</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threadB.start();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Синхронизация.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3.10</a:t>
            </a:r>
            <a:endParaRPr b="0" lang="ru-RU" sz="1800" spc="-1" strike="noStrike">
              <a:latin typeface="Arial"/>
            </a:endParaRPr>
          </a:p>
        </p:txBody>
      </p:sp>
      <p:sp>
        <p:nvSpPr>
          <p:cNvPr id="298" name="CustomShape 2"/>
          <p:cNvSpPr/>
          <p:nvPr/>
        </p:nvSpPr>
        <p:spPr>
          <a:xfrm>
            <a:off x="914400" y="1219320"/>
            <a:ext cx="7314480" cy="494640"/>
          </a:xfrm>
          <a:prstGeom prst="rect">
            <a:avLst/>
          </a:prstGeom>
          <a:noFill/>
          <a:ln w="0">
            <a:noFill/>
          </a:ln>
        </p:spPr>
        <p:style>
          <a:lnRef idx="0"/>
          <a:fillRef idx="0"/>
          <a:effectRef idx="0"/>
          <a:fontRef idx="minor"/>
        </p:style>
        <p:txBody>
          <a:bodyPr lIns="90000" rIns="90000" tIns="45000" bIns="45000">
            <a:noAutofit/>
          </a:bodyPr>
          <a:p>
            <a:pPr marL="285840" indent="-285120">
              <a:lnSpc>
                <a:spcPct val="100000"/>
              </a:lnSpc>
              <a:spcBef>
                <a:spcPts val="360"/>
              </a:spcBef>
              <a:tabLst>
                <a:tab algn="l" pos="0"/>
              </a:tabLst>
            </a:pPr>
            <a:r>
              <a:rPr b="0" lang="ru-RU" sz="1800" spc="-1" strike="noStrike">
                <a:solidFill>
                  <a:srgbClr val="000000"/>
                </a:solidFill>
                <a:latin typeface="Arial"/>
              </a:rPr>
              <a:t>Результат:</a:t>
            </a:r>
            <a:endParaRPr b="0" lang="ru-RU" sz="1800" spc="-1" strike="noStrike">
              <a:latin typeface="Arial"/>
            </a:endParaRPr>
          </a:p>
        </p:txBody>
      </p:sp>
      <p:sp>
        <p:nvSpPr>
          <p:cNvPr id="299" name="CustomShape 3"/>
          <p:cNvSpPr/>
          <p:nvPr/>
        </p:nvSpPr>
        <p:spPr>
          <a:xfrm>
            <a:off x="2433960" y="1720800"/>
            <a:ext cx="4113000" cy="1185840"/>
          </a:xfrm>
          <a:prstGeom prst="rect">
            <a:avLst/>
          </a:prstGeom>
          <a:solidFill>
            <a:schemeClr val="bg1">
              <a:lumMod val="95000"/>
            </a:schemeClr>
          </a:solidFill>
          <a:ln w="9525">
            <a:noFill/>
          </a:ln>
        </p:spPr>
        <p:style>
          <a:lnRef idx="0"/>
          <a:fillRef idx="0"/>
          <a:effectRef idx="0"/>
          <a:fontRef idx="minor"/>
        </p:style>
        <p:txBody>
          <a:bodyPr wrap="none" lIns="90000" rIns="90000" tIns="45000" bIns="45000" anchor="ctr">
            <a:spAutoFit/>
          </a:bodyPr>
          <a:p>
            <a:pPr>
              <a:lnSpc>
                <a:spcPct val="100000"/>
              </a:lnSpc>
              <a:tabLst>
                <a:tab algn="l" pos="0"/>
              </a:tabLst>
            </a:pPr>
            <a:r>
              <a:rPr b="0" lang="en-US" sz="1200" spc="-1" strike="noStrike">
                <a:solidFill>
                  <a:srgbClr val="000000"/>
                </a:solidFill>
                <a:latin typeface="Consolas"/>
                <a:ea typeface="Calibri"/>
              </a:rPr>
              <a:t>threadA: objID=obj1 - entering doStuff()</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threadA: objID=obj1 - local variable num=10</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threadA: objID=obj1 - leaving doStuff()</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threadB: objID=obj1 - entering doStuff()</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threadB: objID=obj1 - local variable num=18</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threadB: objID=obj1 - leaving doStuff()</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Синхронизация</a:t>
            </a:r>
            <a:endParaRPr b="0" lang="ru-RU" sz="1800" spc="-1" strike="noStrike">
              <a:latin typeface="Arial"/>
            </a:endParaRPr>
          </a:p>
        </p:txBody>
      </p:sp>
      <p:sp>
        <p:nvSpPr>
          <p:cNvPr id="301"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65320" indent="-264600" algn="just">
              <a:lnSpc>
                <a:spcPct val="100000"/>
              </a:lnSpc>
              <a:spcBef>
                <a:spcPts val="300"/>
              </a:spcBef>
              <a:tabLst>
                <a:tab algn="l" pos="0"/>
              </a:tabLst>
            </a:pPr>
            <a:r>
              <a:rPr b="0" lang="ru-RU" sz="1500" spc="-1" strike="noStrike">
                <a:solidFill>
                  <a:srgbClr val="000000"/>
                </a:solidFill>
                <a:latin typeface="Arial"/>
              </a:rPr>
              <a:t>Хотя определения синхронизированных методов внутри классов — это простые и эффективные средства достижения синхронизации, они не будут работать во всех случаях.</a:t>
            </a:r>
            <a:r>
              <a:rPr b="0" lang="en-US" sz="1500" spc="-1" strike="noStrike">
                <a:solidFill>
                  <a:srgbClr val="000000"/>
                </a:solidFill>
                <a:latin typeface="Arial"/>
              </a:rPr>
              <a:t> </a:t>
            </a:r>
            <a:endParaRPr b="0" lang="ru-RU" sz="1500" spc="-1" strike="noStrike">
              <a:latin typeface="Arial"/>
            </a:endParaRPr>
          </a:p>
          <a:p>
            <a:pPr marL="265320" indent="-264600" algn="just">
              <a:lnSpc>
                <a:spcPct val="100000"/>
              </a:lnSpc>
              <a:spcBef>
                <a:spcPts val="300"/>
              </a:spcBef>
              <a:tabLst>
                <a:tab algn="l" pos="0"/>
              </a:tabLst>
            </a:pPr>
            <a:endParaRPr b="0" lang="ru-RU" sz="1500" spc="-1" strike="noStrike">
              <a:latin typeface="Arial"/>
            </a:endParaRPr>
          </a:p>
          <a:p>
            <a:pPr marL="265320" indent="-264600" algn="just">
              <a:lnSpc>
                <a:spcPct val="100000"/>
              </a:lnSpc>
              <a:spcBef>
                <a:spcPts val="300"/>
              </a:spcBef>
              <a:tabLst>
                <a:tab algn="l" pos="0"/>
              </a:tabLst>
            </a:pPr>
            <a:r>
              <a:rPr b="0" lang="ru-RU" sz="1500" spc="-1" strike="noStrike">
                <a:solidFill>
                  <a:srgbClr val="000000"/>
                </a:solidFill>
                <a:latin typeface="Arial"/>
              </a:rPr>
              <a:t>Например, вы хотите синхронизировать доступ к объектам класса, который не был разработан для многопоточного доступа. </a:t>
            </a:r>
            <a:r>
              <a:rPr b="0" lang="en-US" sz="1500" spc="-1" strike="noStrike">
                <a:solidFill>
                  <a:srgbClr val="000000"/>
                </a:solidFill>
                <a:latin typeface="Arial"/>
              </a:rPr>
              <a:t> </a:t>
            </a:r>
            <a:r>
              <a:rPr b="0" lang="ru-RU" sz="1500" spc="-1" strike="noStrike">
                <a:solidFill>
                  <a:srgbClr val="000000"/>
                </a:solidFill>
                <a:latin typeface="Arial"/>
              </a:rPr>
              <a:t>То есть класс не использует синхронизированные методы. </a:t>
            </a:r>
            <a:endParaRPr b="0" lang="ru-RU" sz="1500" spc="-1" strike="noStrike">
              <a:latin typeface="Arial"/>
            </a:endParaRPr>
          </a:p>
          <a:p>
            <a:pPr marL="265320" indent="-264600" algn="just">
              <a:lnSpc>
                <a:spcPct val="100000"/>
              </a:lnSpc>
              <a:spcBef>
                <a:spcPts val="300"/>
              </a:spcBef>
              <a:tabLst>
                <a:tab algn="l" pos="0"/>
              </a:tabLst>
            </a:pPr>
            <a:endParaRPr b="0" lang="ru-RU" sz="1500" spc="-1" strike="noStrike">
              <a:latin typeface="Arial"/>
            </a:endParaRPr>
          </a:p>
          <a:p>
            <a:pPr marL="265320" indent="-264600" algn="just">
              <a:lnSpc>
                <a:spcPct val="100000"/>
              </a:lnSpc>
              <a:spcBef>
                <a:spcPts val="300"/>
              </a:spcBef>
              <a:tabLst>
                <a:tab algn="l" pos="0"/>
              </a:tabLst>
            </a:pPr>
            <a:r>
              <a:rPr b="0" lang="ru-RU" sz="1500" spc="-1" strike="noStrike">
                <a:solidFill>
                  <a:srgbClr val="000000"/>
                </a:solidFill>
                <a:latin typeface="Arial"/>
              </a:rPr>
              <a:t>Кроме того, этот класс был создан не вами, а третьим лицом, и вы не имеете доступа к исходному коду. </a:t>
            </a:r>
            <a:endParaRPr b="0" lang="ru-RU" sz="1500" spc="-1" strike="noStrike">
              <a:latin typeface="Arial"/>
            </a:endParaRPr>
          </a:p>
          <a:p>
            <a:pPr marL="265320" indent="-264600" algn="just">
              <a:lnSpc>
                <a:spcPct val="100000"/>
              </a:lnSpc>
              <a:spcBef>
                <a:spcPts val="300"/>
              </a:spcBef>
              <a:tabLst>
                <a:tab algn="l" pos="0"/>
              </a:tabLst>
            </a:pPr>
            <a:endParaRPr b="0" lang="ru-RU" sz="1500" spc="-1" strike="noStrike">
              <a:latin typeface="Arial"/>
            </a:endParaRPr>
          </a:p>
          <a:p>
            <a:pPr marL="265320" indent="-264600" algn="just">
              <a:lnSpc>
                <a:spcPct val="100000"/>
              </a:lnSpc>
              <a:spcBef>
                <a:spcPts val="300"/>
              </a:spcBef>
              <a:tabLst>
                <a:tab algn="l" pos="0"/>
              </a:tabLst>
            </a:pPr>
            <a:r>
              <a:rPr b="0" lang="ru-RU" sz="1500" spc="-1" strike="noStrike">
                <a:solidFill>
                  <a:srgbClr val="000000"/>
                </a:solidFill>
                <a:latin typeface="Arial"/>
              </a:rPr>
              <a:t>Таким образом, вы не можете добавлять спецификатор </a:t>
            </a:r>
            <a:r>
              <a:rPr b="0" lang="en-US" sz="1500" spc="-1" strike="noStrike">
                <a:solidFill>
                  <a:srgbClr val="000000"/>
                </a:solidFill>
                <a:latin typeface="Arial"/>
              </a:rPr>
              <a:t>synchronized </a:t>
            </a:r>
            <a:r>
              <a:rPr b="0" lang="ru-RU" sz="1500" spc="-1" strike="noStrike">
                <a:solidFill>
                  <a:srgbClr val="000000"/>
                </a:solidFill>
                <a:latin typeface="Arial"/>
              </a:rPr>
              <a:t>к соответствующим методам в классе. </a:t>
            </a:r>
            <a:endParaRPr b="0" lang="ru-RU" sz="1500" spc="-1" strike="noStrike">
              <a:latin typeface="Arial"/>
            </a:endParaRPr>
          </a:p>
          <a:p>
            <a:pPr marL="265320" indent="-264600" algn="just">
              <a:lnSpc>
                <a:spcPct val="100000"/>
              </a:lnSpc>
              <a:spcBef>
                <a:spcPts val="300"/>
              </a:spcBef>
              <a:tabLst>
                <a:tab algn="l" pos="0"/>
              </a:tabLst>
            </a:pPr>
            <a:endParaRPr b="0" lang="ru-RU" sz="1500" spc="-1" strike="noStrike">
              <a:latin typeface="Arial"/>
            </a:endParaRPr>
          </a:p>
          <a:p>
            <a:pPr marL="265320" indent="-264600" algn="just">
              <a:lnSpc>
                <a:spcPct val="100000"/>
              </a:lnSpc>
              <a:spcBef>
                <a:spcPts val="300"/>
              </a:spcBef>
              <a:tabLst>
                <a:tab algn="l" pos="0"/>
              </a:tabLst>
            </a:pPr>
            <a:r>
              <a:rPr b="0" lang="ru-RU" sz="1500" spc="-1" strike="noStrike">
                <a:solidFill>
                  <a:srgbClr val="000000"/>
                </a:solidFill>
                <a:latin typeface="Arial"/>
              </a:rPr>
              <a:t>Решение данной проблемы весьма просто. Нужно поместить вызовы методов, определенных этим классом внутрь синхронизированного блока. </a:t>
            </a:r>
            <a:endParaRPr b="0" lang="ru-RU" sz="1500" spc="-1" strike="noStrike">
              <a:latin typeface="Arial"/>
            </a:endParaRPr>
          </a:p>
          <a:p>
            <a:pPr marL="265320" indent="-264600">
              <a:lnSpc>
                <a:spcPct val="100000"/>
              </a:lnSpc>
              <a:spcBef>
                <a:spcPts val="300"/>
              </a:spcBef>
              <a:tabLst>
                <a:tab algn="l" pos="0"/>
              </a:tabLst>
            </a:pPr>
            <a:endParaRPr b="0" lang="ru-RU" sz="1500" spc="-1" strike="noStrike">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Синхронизация</a:t>
            </a:r>
            <a:endParaRPr b="0" lang="ru-RU" sz="1800" spc="-1" strike="noStrike">
              <a:latin typeface="Arial"/>
            </a:endParaRPr>
          </a:p>
        </p:txBody>
      </p:sp>
      <p:sp>
        <p:nvSpPr>
          <p:cNvPr id="303"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65320" indent="-264600">
              <a:lnSpc>
                <a:spcPct val="100000"/>
              </a:lnSpc>
              <a:spcBef>
                <a:spcPts val="300"/>
              </a:spcBef>
              <a:tabLst>
                <a:tab algn="l" pos="0"/>
              </a:tabLst>
            </a:pPr>
            <a:r>
              <a:rPr b="0" lang="ru-RU" sz="1500" spc="-1" strike="noStrike">
                <a:solidFill>
                  <a:srgbClr val="000000"/>
                </a:solidFill>
                <a:latin typeface="Arial"/>
              </a:rPr>
              <a:t>Вот общая форма оператора </a:t>
            </a:r>
            <a:r>
              <a:rPr b="0" lang="en-US" sz="1500" spc="-1" strike="noStrike">
                <a:solidFill>
                  <a:srgbClr val="000000"/>
                </a:solidFill>
                <a:latin typeface="Arial"/>
              </a:rPr>
              <a:t>synchronized</a:t>
            </a:r>
            <a:r>
              <a:rPr b="0" lang="ru-RU" sz="1500" spc="-1" strike="noStrike">
                <a:solidFill>
                  <a:srgbClr val="000000"/>
                </a:solidFill>
                <a:latin typeface="Arial"/>
              </a:rPr>
              <a:t>:</a:t>
            </a:r>
            <a:endParaRPr b="0" lang="ru-RU" sz="1500" spc="-1" strike="noStrike">
              <a:latin typeface="Arial"/>
            </a:endParaRPr>
          </a:p>
          <a:p>
            <a:pPr marL="265320" indent="-264600">
              <a:lnSpc>
                <a:spcPct val="100000"/>
              </a:lnSpc>
              <a:spcBef>
                <a:spcPts val="300"/>
              </a:spcBef>
              <a:tabLst>
                <a:tab algn="l" pos="0"/>
              </a:tabLst>
            </a:pPr>
            <a:endParaRPr b="0" lang="ru-RU" sz="1500" spc="-1" strike="noStrike">
              <a:latin typeface="Arial"/>
            </a:endParaRPr>
          </a:p>
          <a:p>
            <a:pPr marL="264960" indent="1890720">
              <a:lnSpc>
                <a:spcPct val="100000"/>
              </a:lnSpc>
              <a:spcBef>
                <a:spcPts val="300"/>
              </a:spcBef>
              <a:tabLst>
                <a:tab algn="l" pos="0"/>
              </a:tabLst>
            </a:pPr>
            <a:r>
              <a:rPr b="1" lang="en-US" sz="1500" spc="-1" strike="noStrike">
                <a:solidFill>
                  <a:srgbClr val="000000"/>
                </a:solidFill>
                <a:latin typeface="Arial"/>
              </a:rPr>
              <a:t>synchronized</a:t>
            </a:r>
            <a:r>
              <a:rPr b="1" lang="ru-RU" sz="1500" spc="-1" strike="noStrike">
                <a:solidFill>
                  <a:srgbClr val="000000"/>
                </a:solidFill>
                <a:latin typeface="Arial"/>
              </a:rPr>
              <a:t>(</a:t>
            </a:r>
            <a:r>
              <a:rPr b="1" i="1" lang="en-US" sz="1500" spc="-1" strike="noStrike">
                <a:solidFill>
                  <a:srgbClr val="000000"/>
                </a:solidFill>
                <a:latin typeface="Arial"/>
              </a:rPr>
              <a:t>object</a:t>
            </a:r>
            <a:r>
              <a:rPr b="1" i="1" lang="ru-RU" sz="1500" spc="-1" strike="noStrike">
                <a:solidFill>
                  <a:srgbClr val="000000"/>
                </a:solidFill>
                <a:latin typeface="Arial"/>
              </a:rPr>
              <a:t>) </a:t>
            </a:r>
            <a:r>
              <a:rPr b="1" lang="ru-RU" sz="1500" spc="-1" strike="noStrike">
                <a:solidFill>
                  <a:srgbClr val="000000"/>
                </a:solidFill>
                <a:latin typeface="Arial"/>
              </a:rPr>
              <a:t>{</a:t>
            </a:r>
            <a:endParaRPr b="0" lang="ru-RU" sz="1500" spc="-1" strike="noStrike">
              <a:latin typeface="Arial"/>
            </a:endParaRPr>
          </a:p>
          <a:p>
            <a:pPr marL="264960" indent="1890720">
              <a:lnSpc>
                <a:spcPct val="100000"/>
              </a:lnSpc>
              <a:spcBef>
                <a:spcPts val="300"/>
              </a:spcBef>
              <a:tabLst>
                <a:tab algn="l" pos="0"/>
              </a:tabLst>
            </a:pPr>
            <a:r>
              <a:rPr b="1" lang="ru-RU" sz="1500" spc="-1" strike="noStrike">
                <a:solidFill>
                  <a:srgbClr val="000000"/>
                </a:solidFill>
                <a:latin typeface="Arial"/>
              </a:rPr>
              <a:t>// операторы для синхронизации</a:t>
            </a:r>
            <a:endParaRPr b="0" lang="ru-RU" sz="1500" spc="-1" strike="noStrike">
              <a:latin typeface="Arial"/>
            </a:endParaRPr>
          </a:p>
          <a:p>
            <a:pPr marL="264960" indent="1890720">
              <a:lnSpc>
                <a:spcPct val="100000"/>
              </a:lnSpc>
              <a:spcBef>
                <a:spcPts val="300"/>
              </a:spcBef>
              <a:tabLst>
                <a:tab algn="l" pos="0"/>
              </a:tabLst>
            </a:pPr>
            <a:r>
              <a:rPr b="1" lang="ru-RU" sz="1500" spc="-1" strike="noStrike">
                <a:solidFill>
                  <a:srgbClr val="000000"/>
                </a:solidFill>
                <a:latin typeface="Arial"/>
              </a:rPr>
              <a:t>}</a:t>
            </a:r>
            <a:endParaRPr b="0" lang="ru-RU" sz="1500" spc="-1" strike="noStrike">
              <a:latin typeface="Arial"/>
            </a:endParaRPr>
          </a:p>
          <a:p>
            <a:pPr marL="265320" indent="-264600">
              <a:lnSpc>
                <a:spcPct val="100000"/>
              </a:lnSpc>
              <a:spcBef>
                <a:spcPts val="300"/>
              </a:spcBef>
              <a:tabLst>
                <a:tab algn="l" pos="0"/>
              </a:tabLst>
            </a:pPr>
            <a:endParaRPr b="0" lang="ru-RU" sz="1500" spc="-1" strike="noStrike">
              <a:latin typeface="Arial"/>
            </a:endParaRPr>
          </a:p>
          <a:p>
            <a:pPr marL="265320" indent="-264600">
              <a:lnSpc>
                <a:spcPct val="100000"/>
              </a:lnSpc>
              <a:spcBef>
                <a:spcPts val="300"/>
              </a:spcBef>
              <a:tabLst>
                <a:tab algn="l" pos="0"/>
              </a:tabLst>
            </a:pPr>
            <a:r>
              <a:rPr b="0" lang="ru-RU" sz="1500" spc="-1" strike="noStrike">
                <a:solidFill>
                  <a:srgbClr val="000000"/>
                </a:solidFill>
                <a:latin typeface="Arial"/>
              </a:rPr>
              <a:t>где </a:t>
            </a:r>
            <a:r>
              <a:rPr b="0" i="1" lang="en-US" sz="1500" spc="-1" strike="noStrike">
                <a:solidFill>
                  <a:srgbClr val="000000"/>
                </a:solidFill>
                <a:latin typeface="Arial"/>
              </a:rPr>
              <a:t>object </a:t>
            </a:r>
            <a:r>
              <a:rPr b="0" i="1" lang="ru-RU" sz="1500" spc="-1" strike="noStrike">
                <a:solidFill>
                  <a:srgbClr val="000000"/>
                </a:solidFill>
                <a:latin typeface="Arial"/>
              </a:rPr>
              <a:t>— </a:t>
            </a:r>
            <a:r>
              <a:rPr b="0" lang="ru-RU" sz="1500" spc="-1" strike="noStrike">
                <a:solidFill>
                  <a:srgbClr val="000000"/>
                </a:solidFill>
                <a:latin typeface="Arial"/>
              </a:rPr>
              <a:t>ссылка на объект, который нужно синхронизировать. </a:t>
            </a:r>
            <a:endParaRPr b="0" lang="ru-RU" sz="1500" spc="-1" strike="noStrike">
              <a:latin typeface="Arial"/>
            </a:endParaRPr>
          </a:p>
          <a:p>
            <a:pPr marL="265320" indent="-264600">
              <a:lnSpc>
                <a:spcPct val="100000"/>
              </a:lnSpc>
              <a:spcBef>
                <a:spcPts val="300"/>
              </a:spcBef>
              <a:tabLst>
                <a:tab algn="l" pos="0"/>
              </a:tabLst>
            </a:pPr>
            <a:endParaRPr b="0" lang="ru-RU" sz="1500" spc="-1" strike="noStrike">
              <a:latin typeface="Arial"/>
            </a:endParaRPr>
          </a:p>
          <a:p>
            <a:pPr marL="265320" indent="-264600">
              <a:lnSpc>
                <a:spcPct val="100000"/>
              </a:lnSpc>
              <a:spcBef>
                <a:spcPts val="300"/>
              </a:spcBef>
              <a:tabLst>
                <a:tab algn="l" pos="0"/>
              </a:tabLst>
            </a:pPr>
            <a:r>
              <a:rPr b="0" lang="ru-RU" sz="1500" spc="-1" strike="noStrike">
                <a:solidFill>
                  <a:srgbClr val="000000"/>
                </a:solidFill>
                <a:latin typeface="Arial"/>
              </a:rPr>
              <a:t>Если нужно синхронизировать одиночный оператор, то фигурные скобки можно опустить. </a:t>
            </a:r>
            <a:endParaRPr b="0" lang="ru-RU" sz="1500" spc="-1" strike="noStrike">
              <a:latin typeface="Arial"/>
            </a:endParaRPr>
          </a:p>
          <a:p>
            <a:pPr marL="265320" indent="-264600">
              <a:lnSpc>
                <a:spcPct val="100000"/>
              </a:lnSpc>
              <a:spcBef>
                <a:spcPts val="300"/>
              </a:spcBef>
              <a:tabLst>
                <a:tab algn="l" pos="0"/>
              </a:tabLst>
            </a:pPr>
            <a:endParaRPr b="0" lang="ru-RU" sz="1500" spc="-1" strike="noStrike">
              <a:latin typeface="Arial"/>
            </a:endParaRPr>
          </a:p>
          <a:p>
            <a:pPr marL="265320" indent="-264600">
              <a:lnSpc>
                <a:spcPct val="100000"/>
              </a:lnSpc>
              <a:spcBef>
                <a:spcPts val="300"/>
              </a:spcBef>
              <a:tabLst>
                <a:tab algn="l" pos="0"/>
              </a:tabLst>
            </a:pPr>
            <a:r>
              <a:rPr b="0" lang="ru-RU" sz="1500" spc="-1" strike="noStrike">
                <a:solidFill>
                  <a:srgbClr val="000000"/>
                </a:solidFill>
                <a:latin typeface="Arial"/>
              </a:rPr>
              <a:t>Блок гарантирует, что вызов метода, который является членом объекта </a:t>
            </a:r>
            <a:r>
              <a:rPr b="0" i="1" lang="en-US" sz="1500" spc="-1" strike="noStrike">
                <a:solidFill>
                  <a:srgbClr val="000000"/>
                </a:solidFill>
                <a:latin typeface="Arial"/>
              </a:rPr>
              <a:t>object</a:t>
            </a:r>
            <a:r>
              <a:rPr b="0" i="1" lang="ru-RU" sz="1500" spc="-1" strike="noStrike">
                <a:solidFill>
                  <a:srgbClr val="000000"/>
                </a:solidFill>
                <a:latin typeface="Arial"/>
              </a:rPr>
              <a:t>, </a:t>
            </a:r>
            <a:r>
              <a:rPr b="0" lang="ru-RU" sz="1500" spc="-1" strike="noStrike">
                <a:solidFill>
                  <a:srgbClr val="000000"/>
                </a:solidFill>
                <a:latin typeface="Arial"/>
              </a:rPr>
              <a:t>происходит только после того, как текущий поток успешно ввел монитор объекта.</a:t>
            </a:r>
            <a:endParaRPr b="0" lang="ru-RU" sz="1500" spc="-1" strike="noStrike">
              <a:latin typeface="Arial"/>
            </a:endParaRPr>
          </a:p>
          <a:p>
            <a:pPr marL="265320" indent="-264600">
              <a:lnSpc>
                <a:spcPct val="100000"/>
              </a:lnSpc>
              <a:spcBef>
                <a:spcPts val="300"/>
              </a:spcBef>
              <a:tabLst>
                <a:tab algn="l" pos="0"/>
              </a:tabLst>
            </a:pPr>
            <a:endParaRPr b="0" lang="ru-RU" sz="15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Синхронизация.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3.11</a:t>
            </a:r>
            <a:endParaRPr b="0" lang="ru-RU" sz="1800" spc="-1" strike="noStrike">
              <a:latin typeface="Arial"/>
            </a:endParaRPr>
          </a:p>
        </p:txBody>
      </p:sp>
      <p:sp>
        <p:nvSpPr>
          <p:cNvPr id="305" name="CustomShape 2"/>
          <p:cNvSpPr/>
          <p:nvPr/>
        </p:nvSpPr>
        <p:spPr>
          <a:xfrm>
            <a:off x="928800" y="1419480"/>
            <a:ext cx="7214400" cy="355860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class</a:t>
            </a:r>
            <a:r>
              <a:rPr b="0" lang="en-US" sz="1200" spc="-1" strike="noStrike">
                <a:solidFill>
                  <a:srgbClr val="000000"/>
                </a:solidFill>
                <a:latin typeface="Consolas"/>
                <a:ea typeface="Calibri"/>
              </a:rPr>
              <a:t> SynchroBlockDemo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static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synchronized</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staticA()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2a00ff"/>
                </a:solidFill>
                <a:latin typeface="Consolas"/>
                <a:ea typeface="Calibri"/>
              </a:rPr>
              <a:t>"entering staticA()"</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try</a:t>
            </a: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a:t>
            </a:r>
            <a:r>
              <a:rPr b="0" i="1" lang="en-US" sz="1200" spc="-1" strike="noStrike">
                <a:solidFill>
                  <a:srgbClr val="000000"/>
                </a:solidFill>
                <a:latin typeface="Consolas"/>
                <a:ea typeface="Calibri"/>
              </a:rPr>
              <a:t>sleep</a:t>
            </a:r>
            <a:r>
              <a:rPr b="0" lang="en-US" sz="1200" spc="-1" strike="noStrike">
                <a:solidFill>
                  <a:srgbClr val="000000"/>
                </a:solidFill>
                <a:latin typeface="Consolas"/>
                <a:ea typeface="Calibri"/>
              </a:rPr>
              <a:t>(5000);</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catch</a:t>
            </a:r>
            <a:r>
              <a:rPr b="0" lang="en-US" sz="1200" spc="-1" strike="noStrike">
                <a:solidFill>
                  <a:srgbClr val="000000"/>
                </a:solidFill>
                <a:latin typeface="Consolas"/>
                <a:ea typeface="Calibri"/>
              </a:rPr>
              <a:t> (InterruptedException x)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2a00ff"/>
                </a:solidFill>
                <a:latin typeface="Consolas"/>
                <a:ea typeface="Calibri"/>
              </a:rPr>
              <a:t>"leaving staticA()"</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static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staticB()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synchronized</a:t>
            </a:r>
            <a:r>
              <a:rPr b="0" lang="en-US" sz="1200" spc="-1" strike="noStrike">
                <a:solidFill>
                  <a:srgbClr val="000000"/>
                </a:solidFill>
                <a:latin typeface="Consolas"/>
                <a:ea typeface="Calibri"/>
              </a:rPr>
              <a:t> (SynchroBlockDemo.</a:t>
            </a:r>
            <a:r>
              <a:rPr b="1" lang="en-US" sz="1200" spc="-1" strike="noStrike">
                <a:solidFill>
                  <a:srgbClr val="7f0055"/>
                </a:solidFill>
                <a:latin typeface="Consolas"/>
                <a:ea typeface="Calibri"/>
              </a:rPr>
              <a:t>class</a:t>
            </a: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lang="en-US" sz="1200" spc="-1" strike="noStrike">
                <a:solidFill>
                  <a:srgbClr val="2a00ff"/>
                </a:solidFill>
                <a:latin typeface="Consolas"/>
                <a:ea typeface="Calibri"/>
              </a:rPr>
              <a:t>"in staticB() : inside sync block"</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try</a:t>
            </a: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a:t>
            </a:r>
            <a:r>
              <a:rPr b="0" i="1" lang="en-US" sz="1200" spc="-1" strike="noStrike">
                <a:solidFill>
                  <a:srgbClr val="000000"/>
                </a:solidFill>
                <a:latin typeface="Consolas"/>
                <a:ea typeface="Calibri"/>
              </a:rPr>
              <a:t>sleep</a:t>
            </a:r>
            <a:r>
              <a:rPr b="0" lang="en-US" sz="1200" spc="-1" strike="noStrike">
                <a:solidFill>
                  <a:srgbClr val="000000"/>
                </a:solidFill>
                <a:latin typeface="Consolas"/>
                <a:ea typeface="Calibri"/>
              </a:rPr>
              <a:t>(2000);</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catch</a:t>
            </a:r>
            <a:r>
              <a:rPr b="0" lang="en-US" sz="1200" spc="-1" strike="noStrike">
                <a:solidFill>
                  <a:srgbClr val="000000"/>
                </a:solidFill>
                <a:latin typeface="Consolas"/>
                <a:ea typeface="Calibri"/>
              </a:rPr>
              <a:t> (InterruptedException x)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Синхронизация.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3.11</a:t>
            </a:r>
            <a:endParaRPr b="0" lang="ru-RU" sz="1800" spc="-1" strike="noStrike">
              <a:latin typeface="Arial"/>
            </a:endParaRPr>
          </a:p>
        </p:txBody>
      </p:sp>
      <p:sp>
        <p:nvSpPr>
          <p:cNvPr id="307" name="CustomShape 2"/>
          <p:cNvSpPr/>
          <p:nvPr/>
        </p:nvSpPr>
        <p:spPr>
          <a:xfrm>
            <a:off x="928800" y="1236960"/>
            <a:ext cx="7214400" cy="392364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static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main(String[] args)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Runnable runA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Runnable()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run()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SynchroBlockDemo.</a:t>
            </a:r>
            <a:r>
              <a:rPr b="0" i="1" lang="en-US" sz="1200" spc="-1" strike="noStrike">
                <a:solidFill>
                  <a:srgbClr val="000000"/>
                </a:solidFill>
                <a:latin typeface="Consolas"/>
                <a:ea typeface="Calibri"/>
              </a:rPr>
              <a:t>staticA</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 threadA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Thread(runA, </a:t>
            </a:r>
            <a:r>
              <a:rPr b="0" lang="en-US" sz="1200" spc="-1" strike="noStrike">
                <a:solidFill>
                  <a:srgbClr val="2a00ff"/>
                </a:solidFill>
                <a:latin typeface="Consolas"/>
                <a:ea typeface="Calibri"/>
              </a:rPr>
              <a:t>"A"</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threadA.start();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try</a:t>
            </a: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a:t>
            </a:r>
            <a:r>
              <a:rPr b="0" i="1" lang="en-US" sz="1200" spc="-1" strike="noStrike">
                <a:solidFill>
                  <a:srgbClr val="000000"/>
                </a:solidFill>
                <a:latin typeface="Consolas"/>
                <a:ea typeface="Calibri"/>
              </a:rPr>
              <a:t>sleep</a:t>
            </a:r>
            <a:r>
              <a:rPr b="0" lang="en-US" sz="1200" spc="-1" strike="noStrike">
                <a:solidFill>
                  <a:srgbClr val="000000"/>
                </a:solidFill>
                <a:latin typeface="Consolas"/>
                <a:ea typeface="Calibri"/>
              </a:rPr>
              <a:t>(200);</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catch</a:t>
            </a:r>
            <a:r>
              <a:rPr b="0" lang="en-US" sz="1200" spc="-1" strike="noStrike">
                <a:solidFill>
                  <a:srgbClr val="000000"/>
                </a:solidFill>
                <a:latin typeface="Consolas"/>
                <a:ea typeface="Calibri"/>
              </a:rPr>
              <a:t> (InterruptedException x)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Runnable runB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Runnable()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run()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SynchroBlockDemo.</a:t>
            </a:r>
            <a:r>
              <a:rPr b="0" i="1" lang="en-US" sz="1200" spc="-1" strike="noStrike">
                <a:solidFill>
                  <a:srgbClr val="000000"/>
                </a:solidFill>
                <a:latin typeface="Consolas"/>
                <a:ea typeface="Calibri"/>
              </a:rPr>
              <a:t>staticB</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 threadB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Thread(runB, </a:t>
            </a:r>
            <a:r>
              <a:rPr b="0" lang="en-US" sz="1200" spc="-1" strike="noStrike">
                <a:solidFill>
                  <a:srgbClr val="2a00ff"/>
                </a:solidFill>
                <a:latin typeface="Consolas"/>
                <a:ea typeface="Calibri"/>
              </a:rPr>
              <a:t>"B"</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threadB.start();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Синхронизация.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3.11</a:t>
            </a:r>
            <a:endParaRPr b="0" lang="ru-RU" sz="1800" spc="-1" strike="noStrike">
              <a:latin typeface="Arial"/>
            </a:endParaRPr>
          </a:p>
        </p:txBody>
      </p:sp>
      <p:sp>
        <p:nvSpPr>
          <p:cNvPr id="309" name="CustomShape 2"/>
          <p:cNvSpPr/>
          <p:nvPr/>
        </p:nvSpPr>
        <p:spPr>
          <a:xfrm>
            <a:off x="914400" y="1219320"/>
            <a:ext cx="7314480" cy="423000"/>
          </a:xfrm>
          <a:prstGeom prst="rect">
            <a:avLst/>
          </a:prstGeom>
          <a:noFill/>
          <a:ln w="0">
            <a:noFill/>
          </a:ln>
        </p:spPr>
        <p:style>
          <a:lnRef idx="0"/>
          <a:fillRef idx="0"/>
          <a:effectRef idx="0"/>
          <a:fontRef idx="minor"/>
        </p:style>
        <p:txBody>
          <a:bodyPr lIns="90000" rIns="90000" tIns="45000" bIns="45000">
            <a:noAutofit/>
          </a:bodyPr>
          <a:p>
            <a:pPr marL="285840" indent="-285120">
              <a:lnSpc>
                <a:spcPct val="100000"/>
              </a:lnSpc>
              <a:spcBef>
                <a:spcPts val="360"/>
              </a:spcBef>
              <a:tabLst>
                <a:tab algn="l" pos="0"/>
              </a:tabLst>
            </a:pPr>
            <a:r>
              <a:rPr b="0" lang="ru-RU" sz="1800" spc="-1" strike="noStrike">
                <a:solidFill>
                  <a:srgbClr val="000000"/>
                </a:solidFill>
                <a:latin typeface="Arial"/>
              </a:rPr>
              <a:t>Результат:</a:t>
            </a:r>
            <a:endParaRPr b="0" lang="ru-RU" sz="1800" spc="-1" strike="noStrike">
              <a:latin typeface="Arial"/>
            </a:endParaRPr>
          </a:p>
        </p:txBody>
      </p:sp>
      <p:sp>
        <p:nvSpPr>
          <p:cNvPr id="310" name="CustomShape 3"/>
          <p:cNvSpPr/>
          <p:nvPr/>
        </p:nvSpPr>
        <p:spPr>
          <a:xfrm>
            <a:off x="2928960" y="1643040"/>
            <a:ext cx="2999520" cy="912960"/>
          </a:xfrm>
          <a:prstGeom prst="rect">
            <a:avLst/>
          </a:prstGeom>
          <a:solidFill>
            <a:schemeClr val="bg1">
              <a:lumMod val="95000"/>
            </a:schemeClr>
          </a:solid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ea typeface="DejaVu Sans"/>
              </a:rPr>
              <a:t>entering staticA()</a:t>
            </a:r>
            <a:endParaRPr b="0" lang="ru-RU" sz="1800" spc="-1" strike="noStrike">
              <a:latin typeface="Arial"/>
            </a:endParaRPr>
          </a:p>
          <a:p>
            <a:pPr>
              <a:lnSpc>
                <a:spcPct val="100000"/>
              </a:lnSpc>
            </a:pPr>
            <a:r>
              <a:rPr b="0" lang="en-US" sz="1800" spc="-1" strike="noStrike">
                <a:solidFill>
                  <a:srgbClr val="000000"/>
                </a:solidFill>
                <a:latin typeface="Calibri"/>
                <a:ea typeface="DejaVu Sans"/>
              </a:rPr>
              <a:t>leaving staticA()</a:t>
            </a:r>
            <a:endParaRPr b="0" lang="ru-RU" sz="1800" spc="-1" strike="noStrike">
              <a:latin typeface="Arial"/>
            </a:endParaRPr>
          </a:p>
          <a:p>
            <a:pPr>
              <a:lnSpc>
                <a:spcPct val="100000"/>
              </a:lnSpc>
            </a:pPr>
            <a:r>
              <a:rPr b="0" lang="en-US" sz="1800" spc="-1" strike="noStrike">
                <a:solidFill>
                  <a:srgbClr val="000000"/>
                </a:solidFill>
                <a:latin typeface="Calibri"/>
                <a:ea typeface="DejaVu Sans"/>
              </a:rPr>
              <a:t>in staticB() : inside sync block</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Понятие многопоточности</a:t>
            </a:r>
            <a:endParaRPr b="0" lang="ru-RU" sz="1800" spc="-1" strike="noStrike">
              <a:latin typeface="Arial"/>
            </a:endParaRPr>
          </a:p>
        </p:txBody>
      </p:sp>
      <p:sp>
        <p:nvSpPr>
          <p:cNvPr id="175"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65320" indent="-264600" algn="just">
              <a:lnSpc>
                <a:spcPct val="100000"/>
              </a:lnSpc>
              <a:spcBef>
                <a:spcPts val="360"/>
              </a:spcBef>
              <a:tabLst>
                <a:tab algn="l" pos="0"/>
              </a:tabLst>
            </a:pPr>
            <a:r>
              <a:rPr b="0" lang="ru-RU" sz="1800" spc="-1" strike="noStrike">
                <a:solidFill>
                  <a:srgbClr val="000000"/>
                </a:solidFill>
                <a:latin typeface="Arial"/>
              </a:rPr>
              <a:t>Исполнительная система </a:t>
            </a:r>
            <a:r>
              <a:rPr b="0" lang="en-US" sz="1800" spc="-1" strike="noStrike">
                <a:solidFill>
                  <a:srgbClr val="000000"/>
                </a:solidFill>
                <a:latin typeface="Arial"/>
              </a:rPr>
              <a:t>Java </a:t>
            </a:r>
            <a:r>
              <a:rPr b="0" lang="ru-RU" sz="1800" spc="-1" strike="noStrike">
                <a:solidFill>
                  <a:srgbClr val="000000"/>
                </a:solidFill>
                <a:latin typeface="Arial"/>
              </a:rPr>
              <a:t>во многом зависит от потоков, и все библиотеки классов разработаны с учетом многопоточности. </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en-US" sz="1800" spc="-1" strike="noStrike">
                <a:solidFill>
                  <a:srgbClr val="000000"/>
                </a:solidFill>
                <a:latin typeface="Arial"/>
              </a:rPr>
              <a:t>Java </a:t>
            </a:r>
            <a:r>
              <a:rPr b="0" lang="ru-RU" sz="1800" spc="-1" strike="noStrike">
                <a:solidFill>
                  <a:srgbClr val="000000"/>
                </a:solidFill>
                <a:latin typeface="Arial"/>
              </a:rPr>
              <a:t>использует потоки для обеспечения асинхронности во всей среде. </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1" lang="ru-RU" sz="1800" spc="-1" strike="noStrike">
                <a:solidFill>
                  <a:srgbClr val="376092"/>
                </a:solidFill>
                <a:latin typeface="Arial"/>
              </a:rPr>
              <a:t>Ценность многопоточной </a:t>
            </a:r>
            <a:r>
              <a:rPr b="0" lang="ru-RU" sz="1800" spc="-1" strike="noStrike">
                <a:solidFill>
                  <a:srgbClr val="000000"/>
                </a:solidFill>
                <a:latin typeface="Arial"/>
              </a:rPr>
              <a:t>среды лучше понимается по контрасту с ее аналогом. </a:t>
            </a:r>
            <a:endParaRPr b="0" lang="ru-RU" sz="1800" spc="-1" strike="noStrike">
              <a:latin typeface="Arial"/>
            </a:endParaRPr>
          </a:p>
          <a:p>
            <a:pPr marL="265320" indent="-264600" algn="just">
              <a:lnSpc>
                <a:spcPct val="100000"/>
              </a:lnSpc>
              <a:spcBef>
                <a:spcPts val="320"/>
              </a:spcBef>
              <a:buClr>
                <a:srgbClr val="376092"/>
              </a:buClr>
              <a:buSzPct val="140000"/>
              <a:buFont typeface="Wingdings" charset="2"/>
              <a:buChar char=""/>
              <a:tabLst>
                <a:tab algn="l" pos="0"/>
              </a:tabLst>
            </a:pPr>
            <a:r>
              <a:rPr b="0" lang="ru-RU" sz="1600" spc="-1" strike="noStrike">
                <a:solidFill>
                  <a:srgbClr val="000000"/>
                </a:solidFill>
                <a:latin typeface="Arial"/>
              </a:rPr>
              <a:t>Однопоточные системы используют подход, называемый </a:t>
            </a:r>
            <a:r>
              <a:rPr b="0" i="1" lang="ru-RU" sz="1600" spc="-1" strike="noStrike">
                <a:solidFill>
                  <a:srgbClr val="000000"/>
                </a:solidFill>
                <a:latin typeface="Arial"/>
              </a:rPr>
              <a:t>циклом событий с опросом </a:t>
            </a:r>
            <a:r>
              <a:rPr b="0" lang="ru-RU" sz="1600" spc="-1" strike="noStrike">
                <a:solidFill>
                  <a:srgbClr val="000000"/>
                </a:solidFill>
                <a:latin typeface="Arial"/>
              </a:rPr>
              <a:t>(</a:t>
            </a:r>
            <a:r>
              <a:rPr b="0" lang="en-US" sz="1600" spc="-1" strike="noStrike">
                <a:solidFill>
                  <a:srgbClr val="000000"/>
                </a:solidFill>
                <a:latin typeface="Arial"/>
              </a:rPr>
              <a:t>event loop with polling</a:t>
            </a:r>
            <a:r>
              <a:rPr b="0" lang="ru-RU" sz="1600" spc="-1" strike="noStrike">
                <a:solidFill>
                  <a:srgbClr val="000000"/>
                </a:solidFill>
                <a:latin typeface="Arial"/>
              </a:rPr>
              <a:t>). В этой модели, единственный поток управления выполняется в бесконечном цикле, опрашивая единственную очередь событий, чтобы решить, что делать дальше. Как только этот механизм опроса возвращает сигнал готовности сетевого файла готов для чтения, цикл событий передает управление соответствующему обработчику событий. До возврата из этого обработчика в системе ничего больше случиться не может.</a:t>
            </a:r>
            <a:endParaRPr b="0" lang="ru-RU" sz="16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Синхронизация</a:t>
            </a:r>
            <a:endParaRPr b="0" lang="ru-RU" sz="1800" spc="-1" strike="noStrike">
              <a:latin typeface="Arial"/>
            </a:endParaRPr>
          </a:p>
        </p:txBody>
      </p:sp>
      <p:sp>
        <p:nvSpPr>
          <p:cNvPr id="312"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65320" indent="-264600" algn="just">
              <a:lnSpc>
                <a:spcPct val="100000"/>
              </a:lnSpc>
              <a:spcBef>
                <a:spcPts val="360"/>
              </a:spcBef>
              <a:tabLst>
                <a:tab algn="l" pos="0"/>
              </a:tabLst>
            </a:pPr>
            <a:r>
              <a:rPr b="0" lang="ru-RU" sz="1800" spc="-1" strike="noStrike">
                <a:solidFill>
                  <a:srgbClr val="000000"/>
                </a:solidFill>
                <a:latin typeface="Arial"/>
              </a:rPr>
              <a:t>Вы можете достичь более тонкого уровня управления через </a:t>
            </a:r>
            <a:r>
              <a:rPr b="0" i="1" lang="ru-RU" sz="1800" spc="-1" strike="noStrike">
                <a:solidFill>
                  <a:srgbClr val="000000"/>
                </a:solidFill>
                <a:latin typeface="Arial"/>
              </a:rPr>
              <a:t>связь между процессами. </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Многопоточность заменяет программирование цикла событий, делением задач на дискретные и логические модули. </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Потоки также обеспечивают и второе преимущество — они отменяют опрос. Опрос обычно реализуется циклом, который используется для повторяющейся проверки некоторого условия. </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Как только условие становится истинным, предпринимается соответствующее действие. На этом теряется время </a:t>
            </a:r>
            <a:r>
              <a:rPr b="0" lang="en-US" sz="1800" spc="-1" strike="noStrike">
                <a:solidFill>
                  <a:srgbClr val="000000"/>
                </a:solidFill>
                <a:latin typeface="Arial"/>
              </a:rPr>
              <a:t>CPU</a:t>
            </a:r>
            <a:r>
              <a:rPr b="0" lang="ru-RU" sz="1800" spc="-1" strike="noStrike">
                <a:solidFill>
                  <a:srgbClr val="000000"/>
                </a:solidFill>
                <a:latin typeface="Arial"/>
              </a:rPr>
              <a:t>. </a:t>
            </a:r>
            <a:endParaRPr b="0" lang="ru-RU" sz="1800" spc="-1" strike="noStrike">
              <a:latin typeface="Arial"/>
            </a:endParaRPr>
          </a:p>
          <a:p>
            <a:pPr marL="265320" indent="-264600">
              <a:lnSpc>
                <a:spcPct val="100000"/>
              </a:lnSpc>
              <a:spcBef>
                <a:spcPts val="36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Синхронизация</a:t>
            </a:r>
            <a:endParaRPr b="0" lang="ru-RU" sz="1800" spc="-1" strike="noStrike">
              <a:latin typeface="Arial"/>
            </a:endParaRPr>
          </a:p>
        </p:txBody>
      </p:sp>
      <p:sp>
        <p:nvSpPr>
          <p:cNvPr id="314"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65320" indent="-264600" algn="just">
              <a:lnSpc>
                <a:spcPct val="100000"/>
              </a:lnSpc>
              <a:spcBef>
                <a:spcPts val="320"/>
              </a:spcBef>
              <a:tabLst>
                <a:tab algn="l" pos="0"/>
              </a:tabLst>
            </a:pPr>
            <a:r>
              <a:rPr b="0" lang="ru-RU" sz="1600" spc="-1" strike="noStrike">
                <a:solidFill>
                  <a:srgbClr val="000000"/>
                </a:solidFill>
                <a:latin typeface="Arial"/>
              </a:rPr>
              <a:t>Например,</a:t>
            </a:r>
            <a:r>
              <a:rPr b="0" lang="en-US" sz="1600" spc="-1" strike="noStrike">
                <a:solidFill>
                  <a:srgbClr val="000000"/>
                </a:solidFill>
                <a:latin typeface="Arial"/>
              </a:rPr>
              <a:t> </a:t>
            </a:r>
            <a:r>
              <a:rPr b="0" lang="ru-RU" sz="1600" spc="-1" strike="noStrike">
                <a:solidFill>
                  <a:srgbClr val="000000"/>
                </a:solidFill>
                <a:latin typeface="Arial"/>
              </a:rPr>
              <a:t>рассмотрим классическую проблему организации очереди, где один поток производит некоторые данные, а другой — их потребляет. </a:t>
            </a:r>
            <a:endParaRPr b="0" lang="ru-RU" sz="1600" spc="-1" strike="noStrike">
              <a:latin typeface="Arial"/>
            </a:endParaRPr>
          </a:p>
          <a:p>
            <a:pPr marL="265320" indent="-264600" algn="just">
              <a:lnSpc>
                <a:spcPct val="100000"/>
              </a:lnSpc>
              <a:spcBef>
                <a:spcPts val="320"/>
              </a:spcBef>
              <a:tabLst>
                <a:tab algn="l" pos="0"/>
              </a:tabLst>
            </a:pPr>
            <a:endParaRPr b="0" lang="ru-RU" sz="1600" spc="-1" strike="noStrike">
              <a:latin typeface="Arial"/>
            </a:endParaRPr>
          </a:p>
          <a:p>
            <a:pPr marL="265320" indent="-264600" algn="just">
              <a:lnSpc>
                <a:spcPct val="100000"/>
              </a:lnSpc>
              <a:spcBef>
                <a:spcPts val="320"/>
              </a:spcBef>
              <a:tabLst>
                <a:tab algn="l" pos="0"/>
              </a:tabLst>
            </a:pPr>
            <a:r>
              <a:rPr b="0" lang="ru-RU" sz="1600" spc="-1" strike="noStrike">
                <a:solidFill>
                  <a:srgbClr val="000000"/>
                </a:solidFill>
                <a:latin typeface="Arial"/>
              </a:rPr>
              <a:t>Предположим, что, прежде чем генерировать большее количество данных, производитель должен ждать, пока потребитель не закончит свою работу. </a:t>
            </a:r>
            <a:endParaRPr b="0" lang="ru-RU" sz="1600" spc="-1" strike="noStrike">
              <a:latin typeface="Arial"/>
            </a:endParaRPr>
          </a:p>
          <a:p>
            <a:pPr marL="265320" indent="-264600" algn="just">
              <a:lnSpc>
                <a:spcPct val="100000"/>
              </a:lnSpc>
              <a:spcBef>
                <a:spcPts val="320"/>
              </a:spcBef>
              <a:tabLst>
                <a:tab algn="l" pos="0"/>
              </a:tabLst>
            </a:pPr>
            <a:endParaRPr b="0" lang="ru-RU" sz="1600" spc="-1" strike="noStrike">
              <a:latin typeface="Arial"/>
            </a:endParaRPr>
          </a:p>
          <a:p>
            <a:pPr marL="265320" indent="-264600" algn="just">
              <a:lnSpc>
                <a:spcPct val="100000"/>
              </a:lnSpc>
              <a:spcBef>
                <a:spcPts val="320"/>
              </a:spcBef>
              <a:tabLst>
                <a:tab algn="l" pos="0"/>
              </a:tabLst>
            </a:pPr>
            <a:r>
              <a:rPr b="0" lang="ru-RU" sz="1600" spc="-1" strike="noStrike">
                <a:solidFill>
                  <a:srgbClr val="000000"/>
                </a:solidFill>
                <a:latin typeface="Arial"/>
              </a:rPr>
              <a:t>В системе же опроса, потребитель тратил бы впустую много циклов </a:t>
            </a:r>
            <a:r>
              <a:rPr b="0" lang="en-US" sz="1600" spc="-1" strike="noStrike">
                <a:solidFill>
                  <a:srgbClr val="000000"/>
                </a:solidFill>
                <a:latin typeface="Arial"/>
              </a:rPr>
              <a:t>CPU </a:t>
            </a:r>
            <a:r>
              <a:rPr b="0" lang="ru-RU" sz="1600" spc="-1" strike="noStrike">
                <a:solidFill>
                  <a:srgbClr val="000000"/>
                </a:solidFill>
                <a:latin typeface="Arial"/>
              </a:rPr>
              <a:t>на ожидание конца работы производителя. Как только производитель закончил свою работу, он вынужден начать опрос, затрачивая много циклов </a:t>
            </a:r>
            <a:r>
              <a:rPr b="0" lang="en-US" sz="1600" spc="-1" strike="noStrike">
                <a:solidFill>
                  <a:srgbClr val="000000"/>
                </a:solidFill>
                <a:latin typeface="Arial"/>
              </a:rPr>
              <a:t>CPU </a:t>
            </a:r>
            <a:r>
              <a:rPr b="0" lang="ru-RU" sz="1600" spc="-1" strike="noStrike">
                <a:solidFill>
                  <a:srgbClr val="000000"/>
                </a:solidFill>
                <a:latin typeface="Arial"/>
              </a:rPr>
              <a:t>на ожидание конца работы потребителя. Ясно, что такая ситуация нежелательна.</a:t>
            </a:r>
            <a:endParaRPr b="0" lang="ru-RU" sz="1600" spc="-1" strike="noStrike">
              <a:latin typeface="Arial"/>
            </a:endParaRPr>
          </a:p>
          <a:p>
            <a:pPr marL="265320" indent="-264600" algn="just">
              <a:lnSpc>
                <a:spcPct val="100000"/>
              </a:lnSpc>
              <a:spcBef>
                <a:spcPts val="320"/>
              </a:spcBef>
              <a:tabLst>
                <a:tab algn="l" pos="0"/>
              </a:tabLst>
            </a:pPr>
            <a:endParaRPr b="0" lang="ru-RU" sz="1600" spc="-1" strike="noStrike">
              <a:latin typeface="Arial"/>
            </a:endParaRPr>
          </a:p>
          <a:p>
            <a:pPr marL="265320" indent="-264600" algn="just">
              <a:lnSpc>
                <a:spcPct val="100000"/>
              </a:lnSpc>
              <a:spcBef>
                <a:spcPts val="320"/>
              </a:spcBef>
              <a:tabLst>
                <a:tab algn="l" pos="0"/>
              </a:tabLst>
            </a:pPr>
            <a:r>
              <a:rPr b="0" lang="ru-RU" sz="1600" spc="-1" strike="noStrike">
                <a:solidFill>
                  <a:srgbClr val="000000"/>
                </a:solidFill>
                <a:latin typeface="Arial"/>
              </a:rPr>
              <a:t>Чтобы устранить опросы, </a:t>
            </a:r>
            <a:r>
              <a:rPr b="0" lang="en-US" sz="1600" spc="-1" strike="noStrike">
                <a:solidFill>
                  <a:srgbClr val="000000"/>
                </a:solidFill>
                <a:latin typeface="Arial"/>
              </a:rPr>
              <a:t>Java </a:t>
            </a:r>
            <a:r>
              <a:rPr b="0" lang="ru-RU" sz="1600" spc="-1" strike="noStrike">
                <a:solidFill>
                  <a:srgbClr val="000000"/>
                </a:solidFill>
                <a:latin typeface="Arial"/>
              </a:rPr>
              <a:t>содержит изящный механизм межпроцессовой связи через методы </a:t>
            </a:r>
            <a:r>
              <a:rPr b="1" lang="en-US" sz="1600" spc="-1" strike="noStrike">
                <a:solidFill>
                  <a:srgbClr val="376092"/>
                </a:solidFill>
                <a:latin typeface="Arial"/>
              </a:rPr>
              <a:t>wait</a:t>
            </a:r>
            <a:r>
              <a:rPr b="1" lang="ru-RU" sz="1600" spc="-1" strike="noStrike">
                <a:solidFill>
                  <a:srgbClr val="376092"/>
                </a:solidFill>
                <a:latin typeface="Arial"/>
              </a:rPr>
              <a:t>(), </a:t>
            </a:r>
            <a:r>
              <a:rPr b="1" lang="en-US" sz="1600" spc="-1" strike="noStrike">
                <a:solidFill>
                  <a:srgbClr val="376092"/>
                </a:solidFill>
                <a:latin typeface="Arial"/>
              </a:rPr>
              <a:t>notify</a:t>
            </a:r>
            <a:r>
              <a:rPr b="1" lang="ru-RU" sz="1600" spc="-1" strike="noStrike">
                <a:solidFill>
                  <a:srgbClr val="376092"/>
                </a:solidFill>
                <a:latin typeface="Arial"/>
              </a:rPr>
              <a:t>() и </a:t>
            </a:r>
            <a:r>
              <a:rPr b="1" lang="en-US" sz="1600" spc="-1" strike="noStrike">
                <a:solidFill>
                  <a:srgbClr val="376092"/>
                </a:solidFill>
                <a:latin typeface="Arial"/>
              </a:rPr>
              <a:t>notifyAll()</a:t>
            </a:r>
            <a:r>
              <a:rPr b="0" lang="ru-RU" sz="1600" spc="-1" strike="noStrike">
                <a:solidFill>
                  <a:srgbClr val="000000"/>
                </a:solidFill>
                <a:latin typeface="Arial"/>
              </a:rPr>
              <a:t>. Они реализованы как </a:t>
            </a:r>
            <a:r>
              <a:rPr b="0" lang="en-US" sz="1600" spc="-1" strike="noStrike">
                <a:solidFill>
                  <a:srgbClr val="000000"/>
                </a:solidFill>
                <a:latin typeface="Arial"/>
              </a:rPr>
              <a:t>final</a:t>
            </a:r>
            <a:r>
              <a:rPr b="0" lang="ru-RU" sz="1600" spc="-1" strike="noStrike">
                <a:solidFill>
                  <a:srgbClr val="000000"/>
                </a:solidFill>
                <a:latin typeface="Arial"/>
              </a:rPr>
              <a:t>-методы в классе </a:t>
            </a:r>
            <a:r>
              <a:rPr b="0" lang="en-US" sz="1600" spc="-1" strike="noStrike">
                <a:solidFill>
                  <a:srgbClr val="000000"/>
                </a:solidFill>
                <a:latin typeface="Arial"/>
              </a:rPr>
              <a:t>object</a:t>
            </a:r>
            <a:r>
              <a:rPr b="0" lang="ru-RU" sz="1600" spc="-1" strike="noStrike">
                <a:solidFill>
                  <a:srgbClr val="000000"/>
                </a:solidFill>
                <a:latin typeface="Arial"/>
              </a:rPr>
              <a:t>, поэтому доступны всем классам</a:t>
            </a:r>
            <a:endParaRPr b="0" lang="ru-RU" sz="1600" spc="-1" strike="noStrike">
              <a:latin typeface="Arial"/>
            </a:endParaRPr>
          </a:p>
          <a:p>
            <a:pPr marL="265320" indent="-264600">
              <a:lnSpc>
                <a:spcPct val="100000"/>
              </a:lnSpc>
              <a:spcBef>
                <a:spcPts val="360"/>
              </a:spcBef>
              <a:tabLst>
                <a:tab algn="l" pos="0"/>
              </a:tabLst>
            </a:pPr>
            <a:endParaRPr b="0" lang="ru-RU" sz="1600" spc="-1" strike="noStrike">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Синхронизация</a:t>
            </a:r>
            <a:endParaRPr b="0" lang="ru-RU" sz="1800" spc="-1" strike="noStrike">
              <a:latin typeface="Arial"/>
            </a:endParaRPr>
          </a:p>
        </p:txBody>
      </p:sp>
      <p:sp>
        <p:nvSpPr>
          <p:cNvPr id="316"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990720" indent="-358200" algn="just">
              <a:lnSpc>
                <a:spcPct val="100000"/>
              </a:lnSpc>
              <a:spcBef>
                <a:spcPts val="320"/>
              </a:spcBef>
              <a:buClr>
                <a:srgbClr val="376092"/>
              </a:buClr>
              <a:buSzPct val="140000"/>
              <a:buFont typeface="Wingdings" charset="2"/>
              <a:buChar char=""/>
            </a:pPr>
            <a:r>
              <a:rPr b="1" lang="en-US" sz="1600" spc="-1" strike="noStrike">
                <a:solidFill>
                  <a:srgbClr val="376092"/>
                </a:solidFill>
                <a:latin typeface="Arial"/>
              </a:rPr>
              <a:t>wait </a:t>
            </a:r>
            <a:r>
              <a:rPr b="1" lang="ru-RU" sz="1600" spc="-1" strike="noStrike">
                <a:solidFill>
                  <a:srgbClr val="376092"/>
                </a:solidFill>
                <a:latin typeface="Arial"/>
              </a:rPr>
              <a:t>()   </a:t>
            </a:r>
            <a:r>
              <a:rPr b="0" lang="ru-RU" sz="1600" spc="-1" strike="noStrike">
                <a:solidFill>
                  <a:srgbClr val="000000"/>
                </a:solidFill>
                <a:latin typeface="Arial"/>
              </a:rPr>
              <a:t>сообщает вызывающему потоку, что нужно уступить монитор и переходить в режим ожидания ("спячки"), пока некоторый другой поток не введет тот же монитор и не вызовет </a:t>
            </a:r>
            <a:r>
              <a:rPr b="0" lang="en-US" sz="1600" spc="-1" strike="noStrike">
                <a:solidFill>
                  <a:srgbClr val="000000"/>
                </a:solidFill>
                <a:latin typeface="Arial"/>
              </a:rPr>
              <a:t>notify </a:t>
            </a:r>
            <a:r>
              <a:rPr b="0" lang="ru-RU" sz="1600" spc="-1" strike="noStrike">
                <a:solidFill>
                  <a:srgbClr val="000000"/>
                </a:solidFill>
                <a:latin typeface="Arial"/>
              </a:rPr>
              <a:t>();</a:t>
            </a:r>
            <a:endParaRPr b="0" lang="ru-RU" sz="1600" spc="-1" strike="noStrike">
              <a:latin typeface="Arial"/>
            </a:endParaRPr>
          </a:p>
          <a:p>
            <a:pPr marL="990720" indent="-358200" algn="just">
              <a:lnSpc>
                <a:spcPct val="100000"/>
              </a:lnSpc>
              <a:spcBef>
                <a:spcPts val="320"/>
              </a:spcBef>
              <a:buClr>
                <a:srgbClr val="376092"/>
              </a:buClr>
              <a:buSzPct val="140000"/>
              <a:buFont typeface="Wingdings" charset="2"/>
              <a:buChar char=""/>
            </a:pPr>
            <a:r>
              <a:rPr b="1" lang="en-US" sz="1600" spc="-1" strike="noStrike">
                <a:solidFill>
                  <a:srgbClr val="376092"/>
                </a:solidFill>
                <a:latin typeface="Arial"/>
              </a:rPr>
              <a:t>notify </a:t>
            </a:r>
            <a:r>
              <a:rPr b="1" lang="ru-RU" sz="1600" spc="-1" strike="noStrike">
                <a:solidFill>
                  <a:srgbClr val="376092"/>
                </a:solidFill>
                <a:latin typeface="Arial"/>
              </a:rPr>
              <a:t>()  </a:t>
            </a:r>
            <a:r>
              <a:rPr b="0" lang="ru-RU" sz="1600" spc="-1" strike="noStrike">
                <a:solidFill>
                  <a:srgbClr val="000000"/>
                </a:solidFill>
                <a:latin typeface="Arial"/>
              </a:rPr>
              <a:t>"пробуждает" первый поток (который вызвал </a:t>
            </a:r>
            <a:r>
              <a:rPr b="0" lang="en-US" sz="1600" spc="-1" strike="noStrike">
                <a:solidFill>
                  <a:srgbClr val="000000"/>
                </a:solidFill>
                <a:latin typeface="Arial"/>
              </a:rPr>
              <a:t>wait </a:t>
            </a:r>
            <a:r>
              <a:rPr b="0" lang="ru-RU" sz="1600" spc="-1" strike="noStrike">
                <a:solidFill>
                  <a:srgbClr val="000000"/>
                </a:solidFill>
                <a:latin typeface="Arial"/>
              </a:rPr>
              <a:t>()) на том же самом объекте;</a:t>
            </a:r>
            <a:endParaRPr b="0" lang="ru-RU" sz="1600" spc="-1" strike="noStrike">
              <a:latin typeface="Arial"/>
            </a:endParaRPr>
          </a:p>
          <a:p>
            <a:pPr marL="990720" indent="-358200" algn="just">
              <a:lnSpc>
                <a:spcPct val="100000"/>
              </a:lnSpc>
              <a:spcBef>
                <a:spcPts val="320"/>
              </a:spcBef>
              <a:buClr>
                <a:srgbClr val="376092"/>
              </a:buClr>
              <a:buSzPct val="140000"/>
              <a:buFont typeface="Wingdings" charset="2"/>
              <a:buChar char=""/>
            </a:pPr>
            <a:r>
              <a:rPr b="1" lang="en-US" sz="1600" spc="-1" strike="noStrike">
                <a:solidFill>
                  <a:srgbClr val="376092"/>
                </a:solidFill>
                <a:latin typeface="Arial"/>
              </a:rPr>
              <a:t>notifyAll() </a:t>
            </a:r>
            <a:r>
              <a:rPr b="0" lang="ru-RU" sz="1600" spc="-1" strike="noStrike">
                <a:solidFill>
                  <a:srgbClr val="000000"/>
                </a:solidFill>
                <a:latin typeface="Arial"/>
              </a:rPr>
              <a:t>пробуждает все потоки, которые вызывали </a:t>
            </a:r>
            <a:r>
              <a:rPr b="0" lang="en-US" sz="1600" spc="-1" strike="noStrike">
                <a:solidFill>
                  <a:srgbClr val="000000"/>
                </a:solidFill>
                <a:latin typeface="Arial"/>
              </a:rPr>
              <a:t>wait ()</a:t>
            </a:r>
            <a:r>
              <a:rPr b="0" lang="ru-RU" sz="1600" spc="-1" strike="noStrike">
                <a:solidFill>
                  <a:srgbClr val="000000"/>
                </a:solidFill>
                <a:latin typeface="Arial"/>
              </a:rPr>
              <a:t> на том же самом объекте. Первым будет выполняться самый высокоприоритетный поток.</a:t>
            </a:r>
            <a:endParaRPr b="0" lang="ru-RU" sz="1600" spc="-1" strike="noStrike">
              <a:latin typeface="Arial"/>
            </a:endParaRPr>
          </a:p>
          <a:p>
            <a:pPr>
              <a:lnSpc>
                <a:spcPct val="80000"/>
              </a:lnSpc>
              <a:spcBef>
                <a:spcPts val="320"/>
              </a:spcBef>
            </a:pPr>
            <a:endParaRPr b="0" lang="ru-RU" sz="1600" spc="-1" strike="noStrike">
              <a:latin typeface="Arial"/>
            </a:endParaRPr>
          </a:p>
          <a:p>
            <a:pPr>
              <a:lnSpc>
                <a:spcPct val="80000"/>
              </a:lnSpc>
              <a:spcBef>
                <a:spcPts val="320"/>
              </a:spcBef>
            </a:pPr>
            <a:endParaRPr b="0" lang="ru-RU" sz="1600" spc="-1" strike="noStrike">
              <a:latin typeface="Arial"/>
            </a:endParaRPr>
          </a:p>
          <a:p>
            <a:pPr marL="285840" indent="-285120">
              <a:lnSpc>
                <a:spcPct val="80000"/>
              </a:lnSpc>
              <a:spcBef>
                <a:spcPts val="320"/>
              </a:spcBef>
              <a:tabLst>
                <a:tab algn="l" pos="0"/>
              </a:tabLst>
            </a:pPr>
            <a:r>
              <a:rPr b="0" lang="ru-RU" sz="1600" spc="-1" strike="noStrike">
                <a:solidFill>
                  <a:srgbClr val="000000"/>
                </a:solidFill>
                <a:latin typeface="Arial"/>
              </a:rPr>
              <a:t>Эти методы объявляются в классе </a:t>
            </a:r>
            <a:r>
              <a:rPr b="0" lang="en-US" sz="1600" spc="-1" strike="noStrike">
                <a:solidFill>
                  <a:srgbClr val="000000"/>
                </a:solidFill>
                <a:latin typeface="Arial"/>
              </a:rPr>
              <a:t>Object </a:t>
            </a:r>
            <a:r>
              <a:rPr b="0" lang="ru-RU" sz="1600" spc="-1" strike="noStrike">
                <a:solidFill>
                  <a:srgbClr val="000000"/>
                </a:solidFill>
                <a:latin typeface="Arial"/>
              </a:rPr>
              <a:t>в следующей форме:</a:t>
            </a:r>
            <a:endParaRPr b="0" lang="ru-RU" sz="1600" spc="-1" strike="noStrike">
              <a:latin typeface="Arial"/>
            </a:endParaRPr>
          </a:p>
          <a:p>
            <a:pPr marL="285840" indent="-285120">
              <a:lnSpc>
                <a:spcPct val="80000"/>
              </a:lnSpc>
              <a:spcBef>
                <a:spcPts val="320"/>
              </a:spcBef>
              <a:tabLst>
                <a:tab algn="l" pos="0"/>
              </a:tabLst>
            </a:pPr>
            <a:endParaRPr b="0" lang="ru-RU" sz="1600" spc="-1" strike="noStrike">
              <a:latin typeface="Arial"/>
            </a:endParaRPr>
          </a:p>
          <a:p>
            <a:pPr marL="1698480" indent="-348480">
              <a:lnSpc>
                <a:spcPct val="80000"/>
              </a:lnSpc>
              <a:spcBef>
                <a:spcPts val="320"/>
              </a:spcBef>
              <a:buClr>
                <a:srgbClr val="376092"/>
              </a:buClr>
              <a:buSzPct val="140000"/>
              <a:buFont typeface="Wingdings" charset="2"/>
              <a:buChar char=""/>
              <a:tabLst>
                <a:tab algn="l" pos="0"/>
              </a:tabLst>
            </a:pPr>
            <a:r>
              <a:rPr b="1" lang="en-US" sz="1600" spc="-1" strike="noStrike">
                <a:solidFill>
                  <a:srgbClr val="000000"/>
                </a:solidFill>
                <a:latin typeface="Arial"/>
              </a:rPr>
              <a:t>final void wait() throws InterruptedException </a:t>
            </a:r>
            <a:endParaRPr b="0" lang="ru-RU" sz="1600" spc="-1" strike="noStrike">
              <a:latin typeface="Arial"/>
            </a:endParaRPr>
          </a:p>
          <a:p>
            <a:pPr marL="1698480" indent="-348480">
              <a:lnSpc>
                <a:spcPct val="80000"/>
              </a:lnSpc>
              <a:spcBef>
                <a:spcPts val="320"/>
              </a:spcBef>
              <a:buClr>
                <a:srgbClr val="376092"/>
              </a:buClr>
              <a:buSzPct val="140000"/>
              <a:buFont typeface="Wingdings" charset="2"/>
              <a:buChar char=""/>
              <a:tabLst>
                <a:tab algn="l" pos="0"/>
              </a:tabLst>
            </a:pPr>
            <a:r>
              <a:rPr b="1" lang="en-US" sz="1600" spc="-1" strike="noStrike">
                <a:solidFill>
                  <a:srgbClr val="000000"/>
                </a:solidFill>
                <a:latin typeface="Arial"/>
              </a:rPr>
              <a:t>final void notify() </a:t>
            </a:r>
            <a:endParaRPr b="0" lang="ru-RU" sz="1600" spc="-1" strike="noStrike">
              <a:latin typeface="Arial"/>
            </a:endParaRPr>
          </a:p>
          <a:p>
            <a:pPr marL="1698480" indent="-348480">
              <a:lnSpc>
                <a:spcPct val="80000"/>
              </a:lnSpc>
              <a:spcBef>
                <a:spcPts val="320"/>
              </a:spcBef>
              <a:buClr>
                <a:srgbClr val="376092"/>
              </a:buClr>
              <a:buSzPct val="140000"/>
              <a:buFont typeface="Wingdings" charset="2"/>
              <a:buChar char=""/>
              <a:tabLst>
                <a:tab algn="l" pos="0"/>
              </a:tabLst>
            </a:pPr>
            <a:r>
              <a:rPr b="1" lang="en-US" sz="1600" spc="-1" strike="noStrike">
                <a:solidFill>
                  <a:srgbClr val="000000"/>
                </a:solidFill>
                <a:latin typeface="Arial"/>
              </a:rPr>
              <a:t>final void notifyAll()</a:t>
            </a:r>
            <a:endParaRPr b="0" lang="ru-RU" sz="1600" spc="-1" strike="noStrike">
              <a:latin typeface="Arial"/>
            </a:endParaRPr>
          </a:p>
          <a:p>
            <a:pPr>
              <a:lnSpc>
                <a:spcPct val="100000"/>
              </a:lnSpc>
              <a:spcBef>
                <a:spcPts val="300"/>
              </a:spcBef>
              <a:tabLst>
                <a:tab algn="l" pos="0"/>
              </a:tabLst>
            </a:pPr>
            <a:endParaRPr b="0" lang="ru-RU" sz="1600" spc="-1" strike="noStrike">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Синхронизация.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3.12</a:t>
            </a:r>
            <a:endParaRPr b="0" lang="ru-RU" sz="1800" spc="-1" strike="noStrike">
              <a:latin typeface="Arial"/>
            </a:endParaRPr>
          </a:p>
        </p:txBody>
      </p:sp>
      <p:sp>
        <p:nvSpPr>
          <p:cNvPr id="318" name="CustomShape 2"/>
          <p:cNvSpPr/>
          <p:nvPr/>
        </p:nvSpPr>
        <p:spPr>
          <a:xfrm>
            <a:off x="928800" y="1322640"/>
            <a:ext cx="7286040" cy="282852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US" sz="1200" spc="-1" strike="noStrike">
                <a:solidFill>
                  <a:srgbClr val="7f0055"/>
                </a:solidFill>
                <a:latin typeface="Consolas"/>
                <a:ea typeface="Calibri"/>
              </a:rPr>
              <a:t>class</a:t>
            </a:r>
            <a:r>
              <a:rPr b="0" lang="en-US" sz="1200" spc="-1" strike="noStrike">
                <a:solidFill>
                  <a:srgbClr val="000000"/>
                </a:solidFill>
                <a:latin typeface="Consolas"/>
                <a:ea typeface="Calibri"/>
              </a:rPr>
              <a:t> MyResource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boolean</a:t>
            </a:r>
            <a:r>
              <a:rPr b="0" lang="en-US" sz="1200" spc="-1" strike="noStrike">
                <a:solidFill>
                  <a:srgbClr val="000000"/>
                </a:solidFill>
                <a:latin typeface="Consolas"/>
                <a:ea typeface="Calibri"/>
              </a:rPr>
              <a:t> </a:t>
            </a:r>
            <a:r>
              <a:rPr b="0" lang="en-US" sz="1200" spc="-1" strike="noStrike">
                <a:solidFill>
                  <a:srgbClr val="0000c0"/>
                </a:solidFill>
                <a:latin typeface="Consolas"/>
                <a:ea typeface="Calibri"/>
              </a:rPr>
              <a:t>ready</a:t>
            </a:r>
            <a:r>
              <a:rPr b="0" lang="en-US" sz="1200" spc="-1" strike="noStrike">
                <a:solidFill>
                  <a:srgbClr val="000000"/>
                </a:solidFill>
                <a:latin typeface="Consolas"/>
                <a:ea typeface="Calibri"/>
              </a:rPr>
              <a:t> = </a:t>
            </a:r>
            <a:r>
              <a:rPr b="1" lang="en-US" sz="1200" spc="-1" strike="noStrike">
                <a:solidFill>
                  <a:srgbClr val="7f0055"/>
                </a:solidFill>
                <a:latin typeface="Consolas"/>
                <a:ea typeface="Calibri"/>
              </a:rPr>
              <a:t>false</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synchronized</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waitFor() </a:t>
            </a:r>
            <a:r>
              <a:rPr b="1" lang="en-US" sz="1200" spc="-1" strike="noStrike">
                <a:solidFill>
                  <a:srgbClr val="7f0055"/>
                </a:solidFill>
                <a:latin typeface="Consolas"/>
                <a:ea typeface="Calibri"/>
              </a:rPr>
              <a:t>throws</a:t>
            </a:r>
            <a:r>
              <a:rPr b="0" lang="en-US" sz="1200" spc="-1" strike="noStrike">
                <a:solidFill>
                  <a:srgbClr val="000000"/>
                </a:solidFill>
                <a:latin typeface="Consolas"/>
                <a:ea typeface="Calibri"/>
              </a:rPr>
              <a:t> Exception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.println(Thread.</a:t>
            </a:r>
            <a:r>
              <a:rPr b="0" i="1" lang="en-US" sz="1200" spc="-1" strike="noStrike">
                <a:solidFill>
                  <a:srgbClr val="000000"/>
                </a:solidFill>
                <a:latin typeface="Consolas"/>
                <a:ea typeface="Calibri"/>
              </a:rPr>
              <a:t>currentThread</a:t>
            </a:r>
            <a:r>
              <a:rPr b="0" lang="en-US" sz="1200" spc="-1" strike="noStrike">
                <a:solidFill>
                  <a:srgbClr val="000000"/>
                </a:solidFill>
                <a:latin typeface="Consolas"/>
                <a:ea typeface="Calibri"/>
              </a:rPr>
              <a:t>().getName()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2a00ff"/>
                </a:solidFill>
                <a:latin typeface="Consolas"/>
                <a:ea typeface="Calibri"/>
              </a:rPr>
              <a:t>" is entering waitFor()."</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while</a:t>
            </a:r>
            <a:r>
              <a:rPr b="0" lang="en-US" sz="1200" spc="-1" strike="noStrike">
                <a:solidFill>
                  <a:srgbClr val="000000"/>
                </a:solidFill>
                <a:latin typeface="Consolas"/>
                <a:ea typeface="Calibri"/>
              </a:rPr>
              <a:t> (!</a:t>
            </a:r>
            <a:r>
              <a:rPr b="0" lang="en-US" sz="1200" spc="-1" strike="noStrike">
                <a:solidFill>
                  <a:srgbClr val="0000c0"/>
                </a:solidFill>
                <a:latin typeface="Consolas"/>
                <a:ea typeface="Calibri"/>
              </a:rPr>
              <a:t>ready</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wait();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.println(Thread.</a:t>
            </a:r>
            <a:r>
              <a:rPr b="0" i="1" lang="en-US" sz="1200" spc="-1" strike="noStrike">
                <a:solidFill>
                  <a:srgbClr val="000000"/>
                </a:solidFill>
                <a:latin typeface="Consolas"/>
                <a:ea typeface="Calibri"/>
              </a:rPr>
              <a:t>currentThread</a:t>
            </a:r>
            <a:r>
              <a:rPr b="0" lang="en-US" sz="1200" spc="-1" strike="noStrike">
                <a:solidFill>
                  <a:srgbClr val="000000"/>
                </a:solidFill>
                <a:latin typeface="Consolas"/>
                <a:ea typeface="Calibri"/>
              </a:rPr>
              <a:t>().getName()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2a00ff"/>
                </a:solidFill>
                <a:latin typeface="Consolas"/>
                <a:ea typeface="Calibri"/>
              </a:rPr>
              <a:t>" resuming execution."</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synchronized</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start()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c0"/>
                </a:solidFill>
                <a:latin typeface="Consolas"/>
                <a:ea typeface="Calibri"/>
              </a:rPr>
              <a:t>ready</a:t>
            </a:r>
            <a:r>
              <a:rPr b="0" lang="en-US" sz="1200" spc="-1" strike="noStrike">
                <a:solidFill>
                  <a:srgbClr val="000000"/>
                </a:solidFill>
                <a:latin typeface="Consolas"/>
                <a:ea typeface="Calibri"/>
              </a:rPr>
              <a:t> = </a:t>
            </a:r>
            <a:r>
              <a:rPr b="1" lang="en-US" sz="1200" spc="-1" strike="noStrike">
                <a:solidFill>
                  <a:srgbClr val="7f0055"/>
                </a:solidFill>
                <a:latin typeface="Consolas"/>
                <a:ea typeface="Calibri"/>
              </a:rPr>
              <a:t>true</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notify();</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Синхронизация.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3.12</a:t>
            </a:r>
            <a:endParaRPr b="0" lang="ru-RU" sz="1800" spc="-1" strike="noStrike">
              <a:latin typeface="Arial"/>
            </a:endParaRPr>
          </a:p>
        </p:txBody>
      </p:sp>
      <p:sp>
        <p:nvSpPr>
          <p:cNvPr id="320" name="CustomShape 2"/>
          <p:cNvSpPr/>
          <p:nvPr/>
        </p:nvSpPr>
        <p:spPr>
          <a:xfrm>
            <a:off x="928800" y="1241280"/>
            <a:ext cx="7286040" cy="465372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US" sz="1200" spc="-1" strike="noStrike">
                <a:solidFill>
                  <a:srgbClr val="7f0055"/>
                </a:solidFill>
                <a:latin typeface="Consolas"/>
                <a:ea typeface="Calibri"/>
              </a:rPr>
              <a:t>class</a:t>
            </a:r>
            <a:r>
              <a:rPr b="0" lang="en-US" sz="1200" spc="-1" strike="noStrike">
                <a:solidFill>
                  <a:srgbClr val="000000"/>
                </a:solidFill>
                <a:latin typeface="Consolas"/>
                <a:ea typeface="Calibri"/>
              </a:rPr>
              <a:t> MyThread </a:t>
            </a:r>
            <a:r>
              <a:rPr b="1" lang="en-US" sz="1200" spc="-1" strike="noStrike">
                <a:solidFill>
                  <a:srgbClr val="7f0055"/>
                </a:solidFill>
                <a:latin typeface="Consolas"/>
                <a:ea typeface="Calibri"/>
              </a:rPr>
              <a:t>implements</a:t>
            </a:r>
            <a:r>
              <a:rPr b="0" lang="en-US" sz="1200" spc="-1" strike="noStrike">
                <a:solidFill>
                  <a:srgbClr val="000000"/>
                </a:solidFill>
                <a:latin typeface="Consolas"/>
                <a:ea typeface="Calibri"/>
              </a:rPr>
              <a:t> Runnable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MyResource </a:t>
            </a:r>
            <a:r>
              <a:rPr b="0" lang="en-US" sz="1200" spc="-1" strike="noStrike">
                <a:solidFill>
                  <a:srgbClr val="0000c0"/>
                </a:solidFill>
                <a:latin typeface="Consolas"/>
                <a:ea typeface="Calibri"/>
              </a:rPr>
              <a:t>myResource</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MyThread(String name, MyResource so)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c0"/>
                </a:solidFill>
                <a:latin typeface="Consolas"/>
                <a:ea typeface="Calibri"/>
              </a:rPr>
              <a:t>myResource</a:t>
            </a:r>
            <a:r>
              <a:rPr b="0" lang="en-US" sz="1200" spc="-1" strike="noStrike">
                <a:solidFill>
                  <a:srgbClr val="000000"/>
                </a:solidFill>
                <a:latin typeface="Consolas"/>
                <a:ea typeface="Calibri"/>
              </a:rPr>
              <a:t> = so;</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Thread(</a:t>
            </a:r>
            <a:r>
              <a:rPr b="1" lang="en-US" sz="1200" spc="-1" strike="noStrike">
                <a:solidFill>
                  <a:srgbClr val="7f0055"/>
                </a:solidFill>
                <a:latin typeface="Consolas"/>
                <a:ea typeface="Calibri"/>
              </a:rPr>
              <a:t>this</a:t>
            </a:r>
            <a:r>
              <a:rPr b="0" lang="en-US" sz="1200" spc="-1" strike="noStrike">
                <a:solidFill>
                  <a:srgbClr val="000000"/>
                </a:solidFill>
                <a:latin typeface="Consolas"/>
                <a:ea typeface="Calibri"/>
              </a:rPr>
              <a:t>, name).start();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run()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try</a:t>
            </a: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c0"/>
                </a:solidFill>
                <a:latin typeface="Consolas"/>
                <a:ea typeface="Calibri"/>
              </a:rPr>
              <a:t>myResource</a:t>
            </a:r>
            <a:r>
              <a:rPr b="0" lang="en-US" sz="1200" spc="-1" strike="noStrike">
                <a:solidFill>
                  <a:srgbClr val="000000"/>
                </a:solidFill>
                <a:latin typeface="Consolas"/>
                <a:ea typeface="Calibri"/>
              </a:rPr>
              <a:t>.waitFor();</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catch</a:t>
            </a:r>
            <a:r>
              <a:rPr b="0" lang="en-US" sz="1200" spc="-1" strike="noStrike">
                <a:solidFill>
                  <a:srgbClr val="000000"/>
                </a:solidFill>
                <a:latin typeface="Consolas"/>
                <a:ea typeface="Calibri"/>
              </a:rPr>
              <a:t> (Exception e)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e.printStackTrace();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class</a:t>
            </a:r>
            <a:r>
              <a:rPr b="0" lang="en-US" sz="1200" spc="-1" strike="noStrike">
                <a:solidFill>
                  <a:srgbClr val="000000"/>
                </a:solidFill>
                <a:latin typeface="Consolas"/>
                <a:ea typeface="Calibri"/>
              </a:rPr>
              <a:t> WaitNotifyDemo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static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main(String args[]) </a:t>
            </a:r>
            <a:r>
              <a:rPr b="1" lang="en-US" sz="1200" spc="-1" strike="noStrike">
                <a:solidFill>
                  <a:srgbClr val="7f0055"/>
                </a:solidFill>
                <a:latin typeface="Consolas"/>
                <a:ea typeface="Calibri"/>
              </a:rPr>
              <a:t>throws</a:t>
            </a:r>
            <a:r>
              <a:rPr b="0" lang="en-US" sz="1200" spc="-1" strike="noStrike">
                <a:solidFill>
                  <a:srgbClr val="000000"/>
                </a:solidFill>
                <a:latin typeface="Consolas"/>
                <a:ea typeface="Calibri"/>
              </a:rPr>
              <a:t> Exception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MyResource sObj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MyResource();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MyThread(</a:t>
            </a:r>
            <a:r>
              <a:rPr b="0" lang="en-US" sz="1200" spc="-1" strike="noStrike">
                <a:solidFill>
                  <a:srgbClr val="2a00ff"/>
                </a:solidFill>
                <a:latin typeface="Consolas"/>
                <a:ea typeface="Calibri"/>
              </a:rPr>
              <a:t>"MyThread"</a:t>
            </a:r>
            <a:r>
              <a:rPr b="0" lang="en-US" sz="1200" spc="-1" strike="noStrike">
                <a:solidFill>
                  <a:srgbClr val="000000"/>
                </a:solidFill>
                <a:latin typeface="Consolas"/>
                <a:ea typeface="Calibri"/>
              </a:rPr>
              <a:t>, sObj);</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for</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int</a:t>
            </a:r>
            <a:r>
              <a:rPr b="0" lang="en-US" sz="1200" spc="-1" strike="noStrike">
                <a:solidFill>
                  <a:srgbClr val="000000"/>
                </a:solidFill>
                <a:latin typeface="Consolas"/>
                <a:ea typeface="Calibri"/>
              </a:rPr>
              <a:t> i = 0; i &lt; 10; i++)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a:t>
            </a:r>
            <a:r>
              <a:rPr b="0" i="1" lang="en-US" sz="1200" spc="-1" strike="noStrike">
                <a:solidFill>
                  <a:srgbClr val="000000"/>
                </a:solidFill>
                <a:latin typeface="Consolas"/>
                <a:ea typeface="Calibri"/>
              </a:rPr>
              <a:t>sleep</a:t>
            </a:r>
            <a:r>
              <a:rPr b="0" lang="en-US" sz="1200" spc="-1" strike="noStrike">
                <a:solidFill>
                  <a:srgbClr val="000000"/>
                </a:solidFill>
                <a:latin typeface="Consolas"/>
                <a:ea typeface="Calibri"/>
              </a:rPr>
              <a:t>(50);</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a:t>
            </a:r>
            <a:r>
              <a:rPr b="0" lang="en-US" sz="1200" spc="-1" strike="noStrike">
                <a:solidFill>
                  <a:srgbClr val="2a00ff"/>
                </a:solidFill>
                <a:latin typeface="Consolas"/>
                <a:ea typeface="Calibri"/>
              </a:rPr>
              <a:t>"."</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sObj.start();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Синхронизация. </a:t>
            </a:r>
            <a:r>
              <a:rPr b="1" lang="en-US" sz="1800" spc="-1" strike="noStrike">
                <a:solidFill>
                  <a:srgbClr val="376092"/>
                </a:solidFill>
                <a:latin typeface="Tahoma"/>
                <a:ea typeface="Tahoma"/>
              </a:rPr>
              <a:t>Example</a:t>
            </a:r>
            <a:r>
              <a:rPr b="1" lang="ru-RU" sz="1800" spc="-1" strike="noStrike">
                <a:solidFill>
                  <a:srgbClr val="376092"/>
                </a:solidFill>
                <a:latin typeface="Tahoma"/>
                <a:ea typeface="Tahoma"/>
              </a:rPr>
              <a:t> 3.12</a:t>
            </a:r>
            <a:endParaRPr b="0" lang="ru-RU" sz="1800" spc="-1" strike="noStrike">
              <a:latin typeface="Arial"/>
            </a:endParaRPr>
          </a:p>
        </p:txBody>
      </p:sp>
      <p:sp>
        <p:nvSpPr>
          <p:cNvPr id="322" name="CustomShape 2"/>
          <p:cNvSpPr/>
          <p:nvPr/>
        </p:nvSpPr>
        <p:spPr>
          <a:xfrm>
            <a:off x="914400" y="1219320"/>
            <a:ext cx="7314480" cy="423000"/>
          </a:xfrm>
          <a:prstGeom prst="rect">
            <a:avLst/>
          </a:prstGeom>
          <a:noFill/>
          <a:ln w="0">
            <a:noFill/>
          </a:ln>
        </p:spPr>
        <p:style>
          <a:lnRef idx="0"/>
          <a:fillRef idx="0"/>
          <a:effectRef idx="0"/>
          <a:fontRef idx="minor"/>
        </p:style>
        <p:txBody>
          <a:bodyPr lIns="90000" rIns="90000" tIns="45000" bIns="45000">
            <a:noAutofit/>
          </a:bodyPr>
          <a:p>
            <a:pPr marL="285840" indent="-285120">
              <a:lnSpc>
                <a:spcPct val="100000"/>
              </a:lnSpc>
              <a:spcBef>
                <a:spcPts val="360"/>
              </a:spcBef>
              <a:tabLst>
                <a:tab algn="l" pos="0"/>
              </a:tabLst>
            </a:pPr>
            <a:r>
              <a:rPr b="0" lang="ru-RU" sz="1800" spc="-1" strike="noStrike">
                <a:solidFill>
                  <a:srgbClr val="000000"/>
                </a:solidFill>
                <a:latin typeface="Arial"/>
              </a:rPr>
              <a:t>Результат:</a:t>
            </a:r>
            <a:endParaRPr b="0" lang="ru-RU" sz="1800" spc="-1" strike="noStrike">
              <a:latin typeface="Arial"/>
            </a:endParaRPr>
          </a:p>
        </p:txBody>
      </p:sp>
      <p:sp>
        <p:nvSpPr>
          <p:cNvPr id="323" name="CustomShape 3"/>
          <p:cNvSpPr/>
          <p:nvPr/>
        </p:nvSpPr>
        <p:spPr>
          <a:xfrm>
            <a:off x="2307240" y="1645200"/>
            <a:ext cx="3655800" cy="455760"/>
          </a:xfrm>
          <a:prstGeom prst="rect">
            <a:avLst/>
          </a:prstGeom>
          <a:solidFill>
            <a:schemeClr val="bg1">
              <a:lumMod val="95000"/>
            </a:schemeClr>
          </a:solidFill>
          <a:ln w="9525">
            <a:noFill/>
          </a:ln>
        </p:spPr>
        <p:style>
          <a:lnRef idx="0"/>
          <a:fillRef idx="0"/>
          <a:effectRef idx="0"/>
          <a:fontRef idx="minor"/>
        </p:style>
        <p:txBody>
          <a:bodyPr wrap="none" lIns="90000" rIns="90000" tIns="45000" bIns="45000" anchor="ctr">
            <a:spAutoFit/>
          </a:bodyPr>
          <a:p>
            <a:pPr>
              <a:lnSpc>
                <a:spcPct val="100000"/>
              </a:lnSpc>
              <a:tabLst>
                <a:tab algn="l" pos="0"/>
              </a:tabLst>
            </a:pPr>
            <a:r>
              <a:rPr b="0" lang="en-US" sz="1200" spc="-1" strike="noStrike">
                <a:solidFill>
                  <a:srgbClr val="000000"/>
                </a:solidFill>
                <a:latin typeface="Consolas"/>
                <a:ea typeface="Calibri"/>
              </a:rPr>
              <a:t>MyThread is entering waitFor().</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..........MyThread resuming execution.</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Синхронизация</a:t>
            </a:r>
            <a:endParaRPr b="0" lang="ru-RU" sz="1800" spc="-1" strike="noStrike">
              <a:latin typeface="Arial"/>
            </a:endParaRPr>
          </a:p>
        </p:txBody>
      </p:sp>
      <p:sp>
        <p:nvSpPr>
          <p:cNvPr id="325"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65320" indent="-264600" algn="just">
              <a:lnSpc>
                <a:spcPct val="100000"/>
              </a:lnSpc>
              <a:spcBef>
                <a:spcPts val="320"/>
              </a:spcBef>
              <a:tabLst>
                <a:tab algn="l" pos="0"/>
              </a:tabLst>
            </a:pPr>
            <a:r>
              <a:rPr b="0" lang="ru-RU" sz="1600" spc="-1" strike="noStrike">
                <a:solidFill>
                  <a:srgbClr val="000000"/>
                </a:solidFill>
                <a:latin typeface="Arial"/>
              </a:rPr>
              <a:t>Специальный тип ошибки, которую вам нужно избегать и которая специально относится к многозадачности, это — (взаимная) </a:t>
            </a:r>
            <a:r>
              <a:rPr b="0" i="1" lang="ru-RU" sz="1600" spc="-1" strike="noStrike">
                <a:solidFill>
                  <a:srgbClr val="000000"/>
                </a:solidFill>
                <a:latin typeface="Arial"/>
              </a:rPr>
              <a:t>блокировка. </a:t>
            </a:r>
            <a:endParaRPr b="0" lang="ru-RU" sz="1600" spc="-1" strike="noStrike">
              <a:latin typeface="Arial"/>
            </a:endParaRPr>
          </a:p>
          <a:p>
            <a:pPr marL="265320" indent="-264600" algn="just">
              <a:lnSpc>
                <a:spcPct val="100000"/>
              </a:lnSpc>
              <a:spcBef>
                <a:spcPts val="320"/>
              </a:spcBef>
              <a:tabLst>
                <a:tab algn="l" pos="0"/>
              </a:tabLst>
            </a:pPr>
            <a:endParaRPr b="0" lang="ru-RU" sz="1600" spc="-1" strike="noStrike">
              <a:latin typeface="Arial"/>
            </a:endParaRPr>
          </a:p>
          <a:p>
            <a:pPr marL="265320" indent="-264600" algn="just">
              <a:lnSpc>
                <a:spcPct val="100000"/>
              </a:lnSpc>
              <a:spcBef>
                <a:spcPts val="320"/>
              </a:spcBef>
              <a:tabLst>
                <a:tab algn="l" pos="0"/>
              </a:tabLst>
            </a:pPr>
            <a:r>
              <a:rPr b="0" lang="ru-RU" sz="1600" spc="-1" strike="noStrike">
                <a:solidFill>
                  <a:srgbClr val="000000"/>
                </a:solidFill>
                <a:latin typeface="Arial"/>
              </a:rPr>
              <a:t>Она происходит, когда два потока имеют циклическую зависимость от пары синхронизированных объектов. </a:t>
            </a:r>
            <a:endParaRPr b="0" lang="ru-RU" sz="1600" spc="-1" strike="noStrike">
              <a:latin typeface="Arial"/>
            </a:endParaRPr>
          </a:p>
          <a:p>
            <a:pPr marL="265320" indent="-264600" algn="just">
              <a:lnSpc>
                <a:spcPct val="100000"/>
              </a:lnSpc>
              <a:spcBef>
                <a:spcPts val="320"/>
              </a:spcBef>
              <a:tabLst>
                <a:tab algn="l" pos="0"/>
              </a:tabLst>
            </a:pPr>
            <a:endParaRPr b="0" lang="ru-RU" sz="1600" spc="-1" strike="noStrike">
              <a:latin typeface="Arial"/>
            </a:endParaRPr>
          </a:p>
          <a:p>
            <a:pPr marL="265320" indent="-264600" algn="just">
              <a:lnSpc>
                <a:spcPct val="100000"/>
              </a:lnSpc>
              <a:spcBef>
                <a:spcPts val="320"/>
              </a:spcBef>
              <a:tabLst>
                <a:tab algn="l" pos="0"/>
              </a:tabLst>
            </a:pPr>
            <a:r>
              <a:rPr b="0" lang="ru-RU" sz="1600" spc="-1" strike="noStrike">
                <a:solidFill>
                  <a:srgbClr val="000000"/>
                </a:solidFill>
                <a:latin typeface="Arial"/>
              </a:rPr>
              <a:t>Например, предположим, что один поток вводит монитор в объект х, а другой поток вводит монитор в объект у. Если поток в х пробует вызвать любой синхронизированный метод объекта у, это приведет к блокировке, как и ожидается. </a:t>
            </a:r>
            <a:endParaRPr b="0" lang="ru-RU" sz="1600" spc="-1" strike="noStrike">
              <a:latin typeface="Arial"/>
            </a:endParaRPr>
          </a:p>
          <a:p>
            <a:pPr marL="265320" indent="-264600" algn="just">
              <a:lnSpc>
                <a:spcPct val="100000"/>
              </a:lnSpc>
              <a:spcBef>
                <a:spcPts val="320"/>
              </a:spcBef>
              <a:tabLst>
                <a:tab algn="l" pos="0"/>
              </a:tabLst>
            </a:pPr>
            <a:endParaRPr b="0" lang="ru-RU" sz="1600" spc="-1" strike="noStrike">
              <a:latin typeface="Arial"/>
            </a:endParaRPr>
          </a:p>
          <a:p>
            <a:pPr marL="265320" indent="-264600" algn="just">
              <a:lnSpc>
                <a:spcPct val="100000"/>
              </a:lnSpc>
              <a:spcBef>
                <a:spcPts val="320"/>
              </a:spcBef>
              <a:tabLst>
                <a:tab algn="l" pos="0"/>
              </a:tabLst>
            </a:pPr>
            <a:r>
              <a:rPr b="0" lang="ru-RU" sz="1600" spc="-1" strike="noStrike">
                <a:solidFill>
                  <a:srgbClr val="000000"/>
                </a:solidFill>
                <a:latin typeface="Arial"/>
              </a:rPr>
              <a:t>Однако если поток в у, в свою очередь, пробует вызвать любой синхронизированный метод объекта х, то он будет всегда ждать, т. к. для получения доступа к х, он был бы должен снять свою собственную блокировку с </a:t>
            </a:r>
            <a:r>
              <a:rPr b="0" lang="ru-RU" sz="1600" spc="-1" strike="noStrike" cap="small">
                <a:solidFill>
                  <a:srgbClr val="000000"/>
                </a:solidFill>
                <a:latin typeface="Arial"/>
              </a:rPr>
              <a:t>у, </a:t>
            </a:r>
            <a:r>
              <a:rPr b="0" lang="ru-RU" sz="1600" spc="-1" strike="noStrike">
                <a:solidFill>
                  <a:srgbClr val="000000"/>
                </a:solidFill>
                <a:latin typeface="Arial"/>
              </a:rPr>
              <a:t>чтобы первый поток мог завершиться. </a:t>
            </a:r>
            <a:endParaRPr b="0" lang="ru-RU" sz="1600" spc="-1" strike="noStrike">
              <a:latin typeface="Arial"/>
            </a:endParaRPr>
          </a:p>
          <a:p>
            <a:pPr marL="265320" indent="-264600">
              <a:lnSpc>
                <a:spcPct val="100000"/>
              </a:lnSpc>
              <a:spcBef>
                <a:spcPts val="300"/>
              </a:spcBef>
              <a:tabLst>
                <a:tab algn="l" pos="0"/>
              </a:tabLst>
            </a:pPr>
            <a:endParaRPr b="0" lang="ru-RU" sz="1600" spc="-1" strike="noStrike">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Синхронизация</a:t>
            </a:r>
            <a:endParaRPr b="0" lang="ru-RU" sz="1800" spc="-1" strike="noStrike">
              <a:latin typeface="Arial"/>
            </a:endParaRPr>
          </a:p>
        </p:txBody>
      </p:sp>
      <p:sp>
        <p:nvSpPr>
          <p:cNvPr id="327"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65320" indent="-264600">
              <a:lnSpc>
                <a:spcPct val="100000"/>
              </a:lnSpc>
              <a:spcBef>
                <a:spcPts val="300"/>
              </a:spcBef>
              <a:tabLst>
                <a:tab algn="l" pos="0"/>
              </a:tabLst>
            </a:pPr>
            <a:r>
              <a:rPr b="1" lang="ru-RU" sz="1500" spc="-1" strike="noStrike">
                <a:solidFill>
                  <a:srgbClr val="000000"/>
                </a:solidFill>
                <a:latin typeface="Arial"/>
              </a:rPr>
              <a:t>Взаимоблокировка</a:t>
            </a:r>
            <a:r>
              <a:rPr b="0" lang="ru-RU" sz="1500" spc="-1" strike="noStrike">
                <a:solidFill>
                  <a:srgbClr val="000000"/>
                </a:solidFill>
                <a:latin typeface="Arial"/>
              </a:rPr>
              <a:t> — трудная ошибка для отладки по двум причинам:</a:t>
            </a:r>
            <a:endParaRPr b="0" lang="ru-RU" sz="1500" spc="-1" strike="noStrike">
              <a:latin typeface="Arial"/>
            </a:endParaRPr>
          </a:p>
          <a:p>
            <a:pPr marL="265320" indent="-264600">
              <a:lnSpc>
                <a:spcPct val="100000"/>
              </a:lnSpc>
              <a:spcBef>
                <a:spcPts val="300"/>
              </a:spcBef>
              <a:tabLst>
                <a:tab algn="l" pos="0"/>
              </a:tabLst>
            </a:pPr>
            <a:endParaRPr b="0" lang="ru-RU" sz="1500" spc="-1" strike="noStrike">
              <a:latin typeface="Arial"/>
            </a:endParaRPr>
          </a:p>
          <a:p>
            <a:pPr marL="1077840" indent="-358200" algn="just">
              <a:lnSpc>
                <a:spcPct val="100000"/>
              </a:lnSpc>
              <a:spcBef>
                <a:spcPts val="1199"/>
              </a:spcBef>
              <a:buClr>
                <a:srgbClr val="376092"/>
              </a:buClr>
              <a:buSzPct val="140000"/>
              <a:buFont typeface="Wingdings" charset="2"/>
              <a:buChar char=""/>
              <a:tabLst>
                <a:tab algn="l" pos="0"/>
              </a:tabLst>
            </a:pPr>
            <a:r>
              <a:rPr b="0" lang="ru-RU" sz="1500" spc="-1" strike="noStrike">
                <a:solidFill>
                  <a:srgbClr val="000000"/>
                </a:solidFill>
                <a:latin typeface="Arial"/>
              </a:rPr>
              <a:t>Вообще говоря, она происходит очень редко, когда интервалы временного квантования двух потоков находятся в определенном соотношении.</a:t>
            </a:r>
            <a:endParaRPr b="0" lang="ru-RU" sz="1500" spc="-1" strike="noStrike">
              <a:latin typeface="Arial"/>
            </a:endParaRPr>
          </a:p>
          <a:p>
            <a:pPr marL="1077840" indent="-358200" algn="just">
              <a:lnSpc>
                <a:spcPct val="100000"/>
              </a:lnSpc>
              <a:spcBef>
                <a:spcPts val="1199"/>
              </a:spcBef>
              <a:buClr>
                <a:srgbClr val="376092"/>
              </a:buClr>
              <a:buSzPct val="140000"/>
              <a:buFont typeface="Wingdings" charset="2"/>
              <a:buChar char=""/>
              <a:tabLst>
                <a:tab algn="l" pos="0"/>
              </a:tabLst>
            </a:pPr>
            <a:r>
              <a:rPr b="0" lang="ru-RU" sz="1500" spc="-1" strike="noStrike">
                <a:solidFill>
                  <a:srgbClr val="000000"/>
                </a:solidFill>
                <a:latin typeface="Arial"/>
              </a:rPr>
              <a:t>Она может включать больше двух потоков и синхронизированных объектов. </a:t>
            </a:r>
            <a:endParaRPr b="0" lang="ru-RU" sz="1500" spc="-1" strike="noStrike">
              <a:latin typeface="Arial"/>
            </a:endParaRPr>
          </a:p>
          <a:p>
            <a:pPr>
              <a:lnSpc>
                <a:spcPct val="100000"/>
              </a:lnSpc>
              <a:spcBef>
                <a:spcPts val="300"/>
              </a:spcBef>
              <a:tabLst>
                <a:tab algn="l" pos="0"/>
              </a:tabLst>
            </a:pPr>
            <a:endParaRPr b="0" lang="ru-RU" sz="1500" spc="-1" strike="noStrike">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Синхронизация</a:t>
            </a:r>
            <a:endParaRPr b="0" lang="ru-RU" sz="1800" spc="-1" strike="noStrike">
              <a:latin typeface="Arial"/>
            </a:endParaRPr>
          </a:p>
        </p:txBody>
      </p:sp>
      <p:sp>
        <p:nvSpPr>
          <p:cNvPr id="329"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65320" indent="-264600" algn="just">
              <a:lnSpc>
                <a:spcPct val="100000"/>
              </a:lnSpc>
              <a:spcBef>
                <a:spcPts val="360"/>
              </a:spcBef>
              <a:tabLst>
                <a:tab algn="l" pos="0"/>
              </a:tabLst>
            </a:pPr>
            <a:r>
              <a:rPr b="0" lang="ru-RU" sz="1800" spc="-1" strike="noStrike">
                <a:solidFill>
                  <a:srgbClr val="000000"/>
                </a:solidFill>
                <a:latin typeface="Arial"/>
              </a:rPr>
              <a:t>Приостановка выполнения потока иногда полезна.</a:t>
            </a: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 </a:t>
            </a: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Например, отдельные потоки могут использоваться, чтобы отображать время дня. Если пользователь не хочет видеть отображения часов, то их поток может быть приостановлен. В любом случае приостановка потока — простое дело. После приостановки перезапуск потока также не сложен.</a:t>
            </a:r>
            <a:endParaRPr b="0" lang="ru-RU" sz="1800" spc="-1" strike="noStrike">
              <a:latin typeface="Arial"/>
            </a:endParaRPr>
          </a:p>
          <a:p>
            <a:pPr marL="265320" indent="-264600" algn="just">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Механизмы приостановки, остановки и возобновления потоков различны для </a:t>
            </a:r>
            <a:r>
              <a:rPr b="0" lang="en-US" sz="1800" spc="-1" strike="noStrike">
                <a:solidFill>
                  <a:srgbClr val="000000"/>
                </a:solidFill>
                <a:latin typeface="Arial"/>
              </a:rPr>
              <a:t>Java </a:t>
            </a:r>
            <a:r>
              <a:rPr b="0" lang="ru-RU" sz="1800" spc="-1" strike="noStrike">
                <a:solidFill>
                  <a:srgbClr val="000000"/>
                </a:solidFill>
                <a:latin typeface="Arial"/>
              </a:rPr>
              <a:t>2 и более ранних версий </a:t>
            </a:r>
            <a:r>
              <a:rPr b="0" lang="en-US" sz="1800" spc="-1" strike="noStrike">
                <a:solidFill>
                  <a:srgbClr val="000000"/>
                </a:solidFill>
                <a:latin typeface="Arial"/>
              </a:rPr>
              <a:t>Java</a:t>
            </a:r>
            <a:r>
              <a:rPr b="0" lang="ru-RU" sz="1800" spc="-1" strike="noStrike">
                <a:solidFill>
                  <a:srgbClr val="000000"/>
                </a:solidFill>
                <a:latin typeface="Arial"/>
              </a:rPr>
              <a:t>. </a:t>
            </a:r>
            <a:endParaRPr b="0" lang="ru-RU" sz="1800" spc="-1" strike="noStrike">
              <a:latin typeface="Arial"/>
            </a:endParaRPr>
          </a:p>
          <a:p>
            <a:pPr marL="265320" indent="-264600">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Синхронизация</a:t>
            </a:r>
            <a:endParaRPr b="0" lang="ru-RU" sz="1800" spc="-1" strike="noStrike">
              <a:latin typeface="Arial"/>
            </a:endParaRPr>
          </a:p>
        </p:txBody>
      </p:sp>
      <p:sp>
        <p:nvSpPr>
          <p:cNvPr id="331"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65320" indent="-264600" algn="just">
              <a:lnSpc>
                <a:spcPct val="100000"/>
              </a:lnSpc>
              <a:spcBef>
                <a:spcPts val="360"/>
              </a:spcBef>
              <a:tabLst>
                <a:tab algn="l" pos="0"/>
              </a:tabLst>
            </a:pPr>
            <a:r>
              <a:rPr b="0" lang="ru-RU" sz="1800" spc="-1" strike="noStrike">
                <a:solidFill>
                  <a:srgbClr val="000000"/>
                </a:solidFill>
                <a:latin typeface="Arial"/>
              </a:rPr>
              <a:t>До </a:t>
            </a:r>
            <a:r>
              <a:rPr b="0" lang="en-US" sz="1800" spc="-1" strike="noStrike">
                <a:solidFill>
                  <a:srgbClr val="000000"/>
                </a:solidFill>
                <a:latin typeface="Arial"/>
              </a:rPr>
              <a:t>Java </a:t>
            </a:r>
            <a:r>
              <a:rPr b="0" lang="ru-RU" sz="1800" spc="-1" strike="noStrike">
                <a:solidFill>
                  <a:srgbClr val="000000"/>
                </a:solidFill>
                <a:latin typeface="Arial"/>
              </a:rPr>
              <a:t>2 для приостановки и перезапуска выполнения потока программа использовала методы </a:t>
            </a:r>
            <a:r>
              <a:rPr b="1" lang="en-US" sz="1800" spc="-1" strike="noStrike">
                <a:solidFill>
                  <a:srgbClr val="376092"/>
                </a:solidFill>
                <a:latin typeface="Arial"/>
              </a:rPr>
              <a:t>suspend </a:t>
            </a:r>
            <a:r>
              <a:rPr b="1" lang="ru-RU" sz="1800" spc="-1" strike="noStrike">
                <a:solidFill>
                  <a:srgbClr val="376092"/>
                </a:solidFill>
                <a:latin typeface="Arial"/>
              </a:rPr>
              <a:t>() </a:t>
            </a:r>
            <a:r>
              <a:rPr b="0" lang="ru-RU" sz="1800" spc="-1" strike="noStrike">
                <a:solidFill>
                  <a:srgbClr val="000000"/>
                </a:solidFill>
                <a:latin typeface="Arial"/>
              </a:rPr>
              <a:t>и </a:t>
            </a:r>
            <a:r>
              <a:rPr b="1" lang="en-US" sz="1800" spc="-1" strike="noStrike">
                <a:solidFill>
                  <a:srgbClr val="376092"/>
                </a:solidFill>
                <a:latin typeface="Arial"/>
              </a:rPr>
              <a:t>resume </a:t>
            </a:r>
            <a:r>
              <a:rPr b="1" lang="ru-RU" sz="1800" spc="-1" strike="noStrike">
                <a:solidFill>
                  <a:srgbClr val="376092"/>
                </a:solidFill>
                <a:latin typeface="Arial"/>
              </a:rPr>
              <a:t>(), </a:t>
            </a:r>
            <a:r>
              <a:rPr b="0" lang="ru-RU" sz="1800" spc="-1" strike="noStrike">
                <a:solidFill>
                  <a:srgbClr val="000000"/>
                </a:solidFill>
                <a:latin typeface="Arial"/>
              </a:rPr>
              <a:t>которые определены в классе </a:t>
            </a:r>
            <a:r>
              <a:rPr b="1" lang="en-US" sz="1800" spc="-1" strike="noStrike">
                <a:solidFill>
                  <a:srgbClr val="376092"/>
                </a:solidFill>
                <a:latin typeface="Arial"/>
              </a:rPr>
              <a:t>Thread</a:t>
            </a:r>
            <a:r>
              <a:rPr b="0" lang="ru-RU" sz="1800" spc="-1" strike="noStrike">
                <a:solidFill>
                  <a:srgbClr val="000000"/>
                </a:solidFill>
                <a:latin typeface="Arial"/>
              </a:rPr>
              <a:t>. Они имеют такую форму</a:t>
            </a:r>
            <a:r>
              <a:rPr b="0" lang="en-US" sz="1800" spc="-1" strike="noStrike">
                <a:solidFill>
                  <a:srgbClr val="000000"/>
                </a:solidFill>
                <a:latin typeface="Arial"/>
              </a:rPr>
              <a:t>:</a:t>
            </a:r>
            <a:endParaRPr b="0" lang="ru-RU" sz="1800" spc="-1" strike="noStrike">
              <a:latin typeface="Arial"/>
            </a:endParaRPr>
          </a:p>
          <a:p>
            <a:pPr marL="265320" indent="-264600">
              <a:lnSpc>
                <a:spcPct val="100000"/>
              </a:lnSpc>
              <a:spcBef>
                <a:spcPts val="360"/>
              </a:spcBef>
              <a:tabLst>
                <a:tab algn="l" pos="0"/>
              </a:tabLst>
            </a:pPr>
            <a:endParaRPr b="0" lang="ru-RU" sz="1800" spc="-1" strike="noStrike">
              <a:latin typeface="Arial"/>
            </a:endParaRPr>
          </a:p>
          <a:p>
            <a:pPr marL="265320" indent="-264600" algn="ctr">
              <a:lnSpc>
                <a:spcPct val="100000"/>
              </a:lnSpc>
              <a:spcBef>
                <a:spcPts val="360"/>
              </a:spcBef>
              <a:tabLst>
                <a:tab algn="l" pos="0"/>
              </a:tabLst>
            </a:pPr>
            <a:r>
              <a:rPr b="1" lang="en-US" sz="1800" spc="-1" strike="noStrike">
                <a:solidFill>
                  <a:srgbClr val="000000"/>
                </a:solidFill>
                <a:latin typeface="Arial"/>
              </a:rPr>
              <a:t>final void suspend() </a:t>
            </a:r>
            <a:endParaRPr b="0" lang="ru-RU" sz="1800" spc="-1" strike="noStrike">
              <a:latin typeface="Arial"/>
            </a:endParaRPr>
          </a:p>
          <a:p>
            <a:pPr marL="265320" indent="-264600" algn="ctr">
              <a:lnSpc>
                <a:spcPct val="100000"/>
              </a:lnSpc>
              <a:spcBef>
                <a:spcPts val="360"/>
              </a:spcBef>
              <a:tabLst>
                <a:tab algn="l" pos="0"/>
              </a:tabLst>
            </a:pPr>
            <a:r>
              <a:rPr b="1" lang="en-US" sz="1800" spc="-1" strike="noStrike">
                <a:solidFill>
                  <a:srgbClr val="000000"/>
                </a:solidFill>
                <a:latin typeface="Arial"/>
              </a:rPr>
              <a:t>final void resume()</a:t>
            </a:r>
            <a:endParaRPr b="0" lang="ru-RU" sz="1800" spc="-1" strike="noStrike">
              <a:latin typeface="Arial"/>
            </a:endParaRPr>
          </a:p>
          <a:p>
            <a:pPr marL="265320" indent="-264600">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Класс </a:t>
            </a:r>
            <a:r>
              <a:rPr b="0" lang="en-US" sz="1800" spc="-1" strike="noStrike">
                <a:solidFill>
                  <a:srgbClr val="000000"/>
                </a:solidFill>
                <a:latin typeface="Arial"/>
              </a:rPr>
              <a:t>Thread </a:t>
            </a:r>
            <a:r>
              <a:rPr b="0" lang="ru-RU" sz="1800" spc="-1" strike="noStrike">
                <a:solidFill>
                  <a:srgbClr val="000000"/>
                </a:solidFill>
                <a:latin typeface="Arial"/>
              </a:rPr>
              <a:t>также определяет метод с именем </a:t>
            </a:r>
            <a:r>
              <a:rPr b="0" lang="en-US" sz="1800" spc="-1" strike="noStrike">
                <a:solidFill>
                  <a:srgbClr val="000000"/>
                </a:solidFill>
                <a:latin typeface="Arial"/>
              </a:rPr>
              <a:t>stop()</a:t>
            </a:r>
            <a:r>
              <a:rPr b="0" lang="ru-RU" sz="1800" spc="-1" strike="noStrike">
                <a:solidFill>
                  <a:srgbClr val="000000"/>
                </a:solidFill>
                <a:latin typeface="Arial"/>
              </a:rPr>
              <a:t>, который останавливает поток. Его сигнатура имеет следующий вид:</a:t>
            </a:r>
            <a:endParaRPr b="0" lang="ru-RU" sz="1800" spc="-1" strike="noStrike">
              <a:latin typeface="Arial"/>
            </a:endParaRPr>
          </a:p>
          <a:p>
            <a:pPr marL="265320" indent="-264600">
              <a:lnSpc>
                <a:spcPct val="100000"/>
              </a:lnSpc>
              <a:spcBef>
                <a:spcPts val="360"/>
              </a:spcBef>
              <a:tabLst>
                <a:tab algn="l" pos="0"/>
              </a:tabLst>
            </a:pPr>
            <a:endParaRPr b="0" lang="ru-RU" sz="1800" spc="-1" strike="noStrike">
              <a:latin typeface="Arial"/>
            </a:endParaRPr>
          </a:p>
          <a:p>
            <a:pPr marL="265320" indent="-264600" algn="ctr">
              <a:lnSpc>
                <a:spcPct val="100000"/>
              </a:lnSpc>
              <a:spcBef>
                <a:spcPts val="360"/>
              </a:spcBef>
              <a:tabLst>
                <a:tab algn="l" pos="0"/>
              </a:tabLst>
            </a:pPr>
            <a:r>
              <a:rPr b="1" lang="en-US" sz="1800" spc="-1" strike="noStrike">
                <a:solidFill>
                  <a:srgbClr val="000000"/>
                </a:solidFill>
                <a:latin typeface="Arial"/>
              </a:rPr>
              <a:t>void stop</a:t>
            </a:r>
            <a:r>
              <a:rPr b="1" lang="ru-RU" sz="1800" spc="-1" strike="noStrike">
                <a:solidFill>
                  <a:srgbClr val="000000"/>
                </a:solidFill>
                <a:latin typeface="Arial"/>
              </a:rPr>
              <a:t>()</a:t>
            </a:r>
            <a:endParaRPr b="0" lang="ru-RU" sz="1800" spc="-1" strike="noStrike">
              <a:latin typeface="Arial"/>
            </a:endParaRPr>
          </a:p>
          <a:p>
            <a:pPr marL="265320" indent="-264600">
              <a:lnSpc>
                <a:spcPct val="100000"/>
              </a:lnSpc>
              <a:spcBef>
                <a:spcPts val="360"/>
              </a:spcBef>
              <a:tabLst>
                <a:tab algn="l" pos="0"/>
              </a:tabLst>
            </a:pPr>
            <a:endParaRPr b="0" lang="ru-RU" sz="1800" spc="-1" strike="noStrike">
              <a:latin typeface="Arial"/>
            </a:endParaRPr>
          </a:p>
          <a:p>
            <a:pPr marL="265320" indent="-264600" algn="just">
              <a:lnSpc>
                <a:spcPct val="100000"/>
              </a:lnSpc>
              <a:spcBef>
                <a:spcPts val="360"/>
              </a:spcBef>
              <a:tabLst>
                <a:tab algn="l" pos="0"/>
              </a:tabLst>
            </a:pPr>
            <a:r>
              <a:rPr b="0" lang="ru-RU" sz="1800" spc="-1" strike="noStrike">
                <a:solidFill>
                  <a:srgbClr val="000000"/>
                </a:solidFill>
                <a:latin typeface="Arial"/>
              </a:rPr>
              <a:t>Если поток был остановлен, то его нельзя перезапускать с помощью метода</a:t>
            </a:r>
            <a:r>
              <a:rPr b="0" lang="en-US" sz="1800" spc="-1" strike="noStrike">
                <a:solidFill>
                  <a:srgbClr val="000000"/>
                </a:solidFill>
                <a:latin typeface="Arial"/>
              </a:rPr>
              <a:t> </a:t>
            </a:r>
            <a:r>
              <a:rPr b="1" lang="en-US" sz="1800" spc="-1" strike="noStrike">
                <a:solidFill>
                  <a:srgbClr val="376092"/>
                </a:solidFill>
                <a:latin typeface="Arial"/>
              </a:rPr>
              <a:t>resume</a:t>
            </a:r>
            <a:r>
              <a:rPr b="1" lang="ru-RU" sz="1800" spc="-1" strike="noStrike">
                <a:solidFill>
                  <a:srgbClr val="376092"/>
                </a:solidFill>
                <a:latin typeface="Arial"/>
              </a:rPr>
              <a:t>().</a:t>
            </a:r>
            <a:endParaRPr b="0" lang="ru-RU" sz="1800" spc="-1" strike="noStrike">
              <a:latin typeface="Arial"/>
            </a:endParaRPr>
          </a:p>
          <a:p>
            <a:pPr marL="265320" indent="-264600">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Понятие многопоточности</a:t>
            </a:r>
            <a:endParaRPr b="0" lang="ru-RU" sz="1800" spc="-1" strike="noStrike">
              <a:latin typeface="Arial"/>
            </a:endParaRPr>
          </a:p>
        </p:txBody>
      </p:sp>
      <p:sp>
        <p:nvSpPr>
          <p:cNvPr id="177"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65320" indent="-264600" algn="just">
              <a:lnSpc>
                <a:spcPct val="100000"/>
              </a:lnSpc>
              <a:spcBef>
                <a:spcPts val="320"/>
              </a:spcBef>
              <a:buClr>
                <a:srgbClr val="376092"/>
              </a:buClr>
              <a:buSzPct val="140000"/>
              <a:buFont typeface="Wingdings" charset="2"/>
              <a:buChar char=""/>
            </a:pPr>
            <a:r>
              <a:rPr b="0" lang="ru-RU" sz="1600" spc="-1" strike="noStrike">
                <a:solidFill>
                  <a:srgbClr val="000000"/>
                </a:solidFill>
                <a:latin typeface="Arial"/>
              </a:rPr>
              <a:t>Выгода от многопоточности </a:t>
            </a:r>
            <a:r>
              <a:rPr b="0" lang="en-US" sz="1600" spc="-1" strike="noStrike">
                <a:solidFill>
                  <a:srgbClr val="000000"/>
                </a:solidFill>
                <a:latin typeface="Arial"/>
              </a:rPr>
              <a:t>Java </a:t>
            </a:r>
            <a:r>
              <a:rPr b="0" lang="ru-RU" sz="1600" spc="-1" strike="noStrike">
                <a:solidFill>
                  <a:srgbClr val="000000"/>
                </a:solidFill>
                <a:latin typeface="Arial"/>
              </a:rPr>
              <a:t>заключается в том, что устраняется механизм "главный цикл/опрос". Один поток может делать паузу без остановки других частей программы. Например, время простоя, образующееся, когда поток читает данные из сети или ждет ввод пользователя, может использоваться в другом месте. </a:t>
            </a:r>
            <a:endParaRPr b="0" lang="ru-RU" sz="1600" spc="-1" strike="noStrike">
              <a:latin typeface="Arial"/>
            </a:endParaRPr>
          </a:p>
          <a:p>
            <a:pPr>
              <a:lnSpc>
                <a:spcPct val="100000"/>
              </a:lnSpc>
              <a:spcBef>
                <a:spcPts val="300"/>
              </a:spcBef>
            </a:pPr>
            <a:endParaRPr b="0" lang="ru-RU" sz="1600" spc="-1" strike="noStrike">
              <a:latin typeface="Arial"/>
            </a:endParaRPr>
          </a:p>
          <a:p>
            <a:pPr>
              <a:lnSpc>
                <a:spcPct val="100000"/>
              </a:lnSpc>
              <a:spcBef>
                <a:spcPts val="300"/>
              </a:spcBef>
            </a:pPr>
            <a:endParaRPr b="0" lang="ru-RU" sz="1600" spc="-1" strike="noStrike">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Синхронизация</a:t>
            </a:r>
            <a:endParaRPr b="0" lang="ru-RU" sz="1800" spc="-1" strike="noStrike">
              <a:latin typeface="Arial"/>
            </a:endParaRPr>
          </a:p>
        </p:txBody>
      </p:sp>
      <p:sp>
        <p:nvSpPr>
          <p:cNvPr id="333"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65320" indent="-264600" algn="just">
              <a:lnSpc>
                <a:spcPct val="100000"/>
              </a:lnSpc>
              <a:spcBef>
                <a:spcPts val="320"/>
              </a:spcBef>
              <a:tabLst>
                <a:tab algn="l" pos="0"/>
              </a:tabLst>
            </a:pPr>
            <a:r>
              <a:rPr b="0" lang="ru-RU" sz="1600" spc="-1" strike="noStrike">
                <a:solidFill>
                  <a:srgbClr val="000000"/>
                </a:solidFill>
                <a:latin typeface="Arial"/>
              </a:rPr>
              <a:t>В </a:t>
            </a:r>
            <a:r>
              <a:rPr b="0" lang="en-US" sz="1600" spc="-1" strike="noStrike">
                <a:solidFill>
                  <a:srgbClr val="000000"/>
                </a:solidFill>
                <a:latin typeface="Arial"/>
              </a:rPr>
              <a:t>Java </a:t>
            </a:r>
            <a:r>
              <a:rPr b="0" lang="ru-RU" sz="1600" spc="-1" strike="noStrike">
                <a:solidFill>
                  <a:srgbClr val="000000"/>
                </a:solidFill>
                <a:latin typeface="Arial"/>
              </a:rPr>
              <a:t>2 запрещено использовать методы </a:t>
            </a:r>
            <a:r>
              <a:rPr b="1" lang="en-US" sz="1600" spc="-1" strike="noStrike">
                <a:solidFill>
                  <a:srgbClr val="376092"/>
                </a:solidFill>
                <a:latin typeface="Arial"/>
              </a:rPr>
              <a:t>suspend</a:t>
            </a:r>
            <a:r>
              <a:rPr b="1" lang="ru-RU" sz="1600" spc="-1" strike="noStrike">
                <a:solidFill>
                  <a:srgbClr val="376092"/>
                </a:solidFill>
                <a:latin typeface="Arial"/>
              </a:rPr>
              <a:t>(), </a:t>
            </a:r>
            <a:r>
              <a:rPr b="1" lang="en-US" sz="1600" spc="-1" strike="noStrike">
                <a:solidFill>
                  <a:srgbClr val="376092"/>
                </a:solidFill>
                <a:latin typeface="Arial"/>
              </a:rPr>
              <a:t>resume</a:t>
            </a:r>
            <a:r>
              <a:rPr b="1" lang="ru-RU" sz="1600" spc="-1" strike="noStrike">
                <a:solidFill>
                  <a:srgbClr val="376092"/>
                </a:solidFill>
                <a:latin typeface="Arial"/>
              </a:rPr>
              <a:t>() </a:t>
            </a:r>
            <a:r>
              <a:rPr b="0" lang="ru-RU" sz="1600" spc="-1" strike="noStrike">
                <a:solidFill>
                  <a:srgbClr val="000000"/>
                </a:solidFill>
                <a:latin typeface="Arial"/>
              </a:rPr>
              <a:t>или </a:t>
            </a:r>
            <a:r>
              <a:rPr b="1" lang="en-US" sz="1600" spc="-1" strike="noStrike">
                <a:solidFill>
                  <a:srgbClr val="376092"/>
                </a:solidFill>
                <a:latin typeface="Arial"/>
              </a:rPr>
              <a:t>stop</a:t>
            </a:r>
            <a:r>
              <a:rPr b="1" lang="ru-RU" sz="1600" spc="-1" strike="noStrike">
                <a:solidFill>
                  <a:srgbClr val="376092"/>
                </a:solidFill>
                <a:latin typeface="Arial"/>
              </a:rPr>
              <a:t>() </a:t>
            </a:r>
            <a:r>
              <a:rPr b="0" lang="ru-RU" sz="1600" spc="-1" strike="noStrike">
                <a:solidFill>
                  <a:srgbClr val="000000"/>
                </a:solidFill>
                <a:latin typeface="Arial"/>
              </a:rPr>
              <a:t>для управления потоком.</a:t>
            </a:r>
            <a:endParaRPr b="0" lang="ru-RU" sz="1600" spc="-1" strike="noStrike">
              <a:latin typeface="Arial"/>
            </a:endParaRPr>
          </a:p>
          <a:p>
            <a:pPr marL="265320" indent="-264600" algn="just">
              <a:lnSpc>
                <a:spcPct val="100000"/>
              </a:lnSpc>
              <a:spcBef>
                <a:spcPts val="320"/>
              </a:spcBef>
              <a:tabLst>
                <a:tab algn="l" pos="0"/>
              </a:tabLst>
            </a:pPr>
            <a:endParaRPr b="0" lang="ru-RU" sz="1600" spc="-1" strike="noStrike">
              <a:latin typeface="Arial"/>
            </a:endParaRPr>
          </a:p>
          <a:p>
            <a:pPr marL="265320" indent="-264600" algn="just">
              <a:lnSpc>
                <a:spcPct val="100000"/>
              </a:lnSpc>
              <a:spcBef>
                <a:spcPts val="320"/>
              </a:spcBef>
              <a:tabLst>
                <a:tab algn="l" pos="0"/>
              </a:tabLst>
            </a:pPr>
            <a:r>
              <a:rPr b="0" lang="ru-RU" sz="1600" spc="-1" strike="noStrike">
                <a:solidFill>
                  <a:srgbClr val="000000"/>
                </a:solidFill>
                <a:latin typeface="Arial"/>
              </a:rPr>
              <a:t>Поток должен быть спроектирован так, чтобы метод </a:t>
            </a:r>
            <a:r>
              <a:rPr b="1" lang="en-US" sz="1600" spc="-1" strike="noStrike">
                <a:solidFill>
                  <a:srgbClr val="376092"/>
                </a:solidFill>
                <a:latin typeface="Arial"/>
              </a:rPr>
              <a:t>run</a:t>
            </a:r>
            <a:r>
              <a:rPr b="1" lang="ru-RU" sz="1600" spc="-1" strike="noStrike">
                <a:solidFill>
                  <a:srgbClr val="376092"/>
                </a:solidFill>
                <a:latin typeface="Arial"/>
              </a:rPr>
              <a:t>() </a:t>
            </a:r>
            <a:r>
              <a:rPr b="0" lang="ru-RU" sz="1600" spc="-1" strike="noStrike">
                <a:solidFill>
                  <a:srgbClr val="000000"/>
                </a:solidFill>
                <a:latin typeface="Arial"/>
              </a:rPr>
              <a:t>периодически проверял, должен ли этот поток приостанавливать, возобновлять или останавливать свое собственное выполнение. </a:t>
            </a:r>
            <a:endParaRPr b="0" lang="ru-RU" sz="1600" spc="-1" strike="noStrike">
              <a:latin typeface="Arial"/>
            </a:endParaRPr>
          </a:p>
          <a:p>
            <a:pPr marL="265320" indent="-264600" algn="just">
              <a:lnSpc>
                <a:spcPct val="100000"/>
              </a:lnSpc>
              <a:spcBef>
                <a:spcPts val="320"/>
              </a:spcBef>
              <a:tabLst>
                <a:tab algn="l" pos="0"/>
              </a:tabLst>
            </a:pPr>
            <a:endParaRPr b="0" lang="ru-RU" sz="1600" spc="-1" strike="noStrike">
              <a:latin typeface="Arial"/>
            </a:endParaRPr>
          </a:p>
          <a:p>
            <a:pPr marL="265320" indent="-264600" algn="just">
              <a:lnSpc>
                <a:spcPct val="100000"/>
              </a:lnSpc>
              <a:spcBef>
                <a:spcPts val="320"/>
              </a:spcBef>
              <a:tabLst>
                <a:tab algn="l" pos="0"/>
              </a:tabLst>
            </a:pPr>
            <a:r>
              <a:rPr b="0" lang="ru-RU" sz="1600" spc="-1" strike="noStrike">
                <a:solidFill>
                  <a:srgbClr val="000000"/>
                </a:solidFill>
                <a:latin typeface="Arial"/>
              </a:rPr>
              <a:t>Это, как правило, выполняется применением флажковой переменной, которая указывает состояние выполнения потока. </a:t>
            </a:r>
            <a:endParaRPr b="0" lang="ru-RU" sz="1600" spc="-1" strike="noStrike">
              <a:latin typeface="Arial"/>
            </a:endParaRPr>
          </a:p>
          <a:p>
            <a:pPr marL="265320" indent="-264600" algn="just">
              <a:lnSpc>
                <a:spcPct val="100000"/>
              </a:lnSpc>
              <a:spcBef>
                <a:spcPts val="320"/>
              </a:spcBef>
              <a:tabLst>
                <a:tab algn="l" pos="0"/>
              </a:tabLst>
            </a:pPr>
            <a:endParaRPr b="0" lang="ru-RU" sz="1600" spc="-1" strike="noStrike">
              <a:latin typeface="Arial"/>
            </a:endParaRPr>
          </a:p>
          <a:p>
            <a:pPr marL="265320" indent="-264600" algn="just">
              <a:lnSpc>
                <a:spcPct val="100000"/>
              </a:lnSpc>
              <a:spcBef>
                <a:spcPts val="320"/>
              </a:spcBef>
              <a:tabLst>
                <a:tab algn="l" pos="0"/>
              </a:tabLst>
            </a:pPr>
            <a:r>
              <a:rPr b="0" lang="ru-RU" sz="1600" spc="-1" strike="noStrike">
                <a:solidFill>
                  <a:srgbClr val="000000"/>
                </a:solidFill>
                <a:latin typeface="Arial"/>
              </a:rPr>
              <a:t>Пока флажок установлен на "выполнение", метод </a:t>
            </a:r>
            <a:r>
              <a:rPr b="1" lang="en-US" sz="1600" spc="-1" strike="noStrike">
                <a:solidFill>
                  <a:srgbClr val="376092"/>
                </a:solidFill>
                <a:latin typeface="Arial"/>
              </a:rPr>
              <a:t>run</a:t>
            </a:r>
            <a:r>
              <a:rPr b="1" lang="ru-RU" sz="1600" spc="-1" strike="noStrike">
                <a:solidFill>
                  <a:srgbClr val="376092"/>
                </a:solidFill>
                <a:latin typeface="Arial"/>
              </a:rPr>
              <a:t>() </a:t>
            </a:r>
            <a:r>
              <a:rPr b="0" lang="ru-RU" sz="1600" spc="-1" strike="noStrike">
                <a:solidFill>
                  <a:srgbClr val="000000"/>
                </a:solidFill>
                <a:latin typeface="Arial"/>
              </a:rPr>
              <a:t>должен продолжать позволять потоку выполняться. </a:t>
            </a:r>
            <a:endParaRPr b="0" lang="ru-RU" sz="1600" spc="-1" strike="noStrike">
              <a:latin typeface="Arial"/>
            </a:endParaRPr>
          </a:p>
          <a:p>
            <a:pPr marL="265320" indent="-264600" algn="just">
              <a:lnSpc>
                <a:spcPct val="100000"/>
              </a:lnSpc>
              <a:spcBef>
                <a:spcPts val="320"/>
              </a:spcBef>
              <a:tabLst>
                <a:tab algn="l" pos="0"/>
              </a:tabLst>
            </a:pPr>
            <a:endParaRPr b="0" lang="ru-RU" sz="1600" spc="-1" strike="noStrike">
              <a:latin typeface="Arial"/>
            </a:endParaRPr>
          </a:p>
          <a:p>
            <a:pPr marL="265320" indent="-264600" algn="just">
              <a:lnSpc>
                <a:spcPct val="100000"/>
              </a:lnSpc>
              <a:spcBef>
                <a:spcPts val="320"/>
              </a:spcBef>
              <a:tabLst>
                <a:tab algn="l" pos="0"/>
              </a:tabLst>
            </a:pPr>
            <a:r>
              <a:rPr b="0" lang="ru-RU" sz="1600" spc="-1" strike="noStrike">
                <a:solidFill>
                  <a:srgbClr val="000000"/>
                </a:solidFill>
                <a:latin typeface="Arial"/>
              </a:rPr>
              <a:t>Если эта переменная установлена на "приостановить", поток должен сделать паузу. Если она установлена на "стоп", поток должен завершиться. </a:t>
            </a:r>
            <a:endParaRPr b="0" lang="ru-RU" sz="1600" spc="-1" strike="noStrike">
              <a:latin typeface="Arial"/>
            </a:endParaRPr>
          </a:p>
          <a:p>
            <a:pPr marL="265320" indent="-264600">
              <a:lnSpc>
                <a:spcPct val="100000"/>
              </a:lnSpc>
              <a:spcBef>
                <a:spcPts val="300"/>
              </a:spcBef>
              <a:tabLst>
                <a:tab algn="l" pos="0"/>
              </a:tabLst>
            </a:pPr>
            <a:endParaRPr b="0" lang="ru-RU" sz="1600" spc="-1" strike="noStrike">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CustomShape 1"/>
          <p:cNvSpPr/>
          <p:nvPr/>
        </p:nvSpPr>
        <p:spPr>
          <a:xfrm>
            <a:off x="1828800" y="2514600"/>
            <a:ext cx="6400080" cy="1437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3000" spc="-1" strike="noStrike" cap="all">
                <a:solidFill>
                  <a:srgbClr val="376092"/>
                </a:solidFill>
                <a:latin typeface="Tahoma"/>
                <a:ea typeface="Tahoma"/>
              </a:rPr>
              <a:t>concurrent</a:t>
            </a:r>
            <a:endParaRPr b="0" lang="ru-RU" sz="3000" spc="-1" strike="noStrike">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a:t>
            </a:r>
            <a:r>
              <a:rPr b="1" lang="en-US" sz="1800" spc="-1" strike="noStrike">
                <a:solidFill>
                  <a:srgbClr val="376092"/>
                </a:solidFill>
                <a:latin typeface="Tahoma"/>
                <a:ea typeface="Tahoma"/>
              </a:rPr>
              <a:t>oncurrent</a:t>
            </a:r>
            <a:endParaRPr b="0" lang="ru-RU" sz="1800" spc="-1" strike="noStrike">
              <a:latin typeface="Arial"/>
            </a:endParaRPr>
          </a:p>
        </p:txBody>
      </p:sp>
      <p:sp>
        <p:nvSpPr>
          <p:cNvPr id="336"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85840" indent="-285120" algn="just">
              <a:lnSpc>
                <a:spcPct val="100000"/>
              </a:lnSpc>
              <a:spcBef>
                <a:spcPts val="360"/>
              </a:spcBef>
              <a:tabLst>
                <a:tab algn="l" pos="0"/>
              </a:tabLst>
            </a:pPr>
            <a:r>
              <a:rPr b="0" lang="ru-RU" sz="1800" spc="-1" strike="noStrike">
                <a:solidFill>
                  <a:srgbClr val="000000"/>
                </a:solidFill>
                <a:latin typeface="Arial"/>
              </a:rPr>
              <a:t>В Java версии 1.5 был добавлен новый пакет, содержащий много полезных возможностей, касающихся синхронизации и параллелизма: java.util.concurrent. </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a:p>
            <a:pPr marL="285840" indent="-285120" algn="just">
              <a:lnSpc>
                <a:spcPct val="100000"/>
              </a:lnSpc>
              <a:spcBef>
                <a:spcPts val="360"/>
              </a:spcBef>
              <a:tabLst>
                <a:tab algn="l" pos="0"/>
              </a:tabLst>
            </a:pPr>
            <a:r>
              <a:rPr b="0" lang="ru-RU" sz="1800" spc="-1" strike="noStrike">
                <a:solidFill>
                  <a:srgbClr val="000000"/>
                </a:solidFill>
                <a:latin typeface="Arial"/>
              </a:rPr>
              <a:t>В версии 1.5 языка добавлены  пакеты  классов  </a:t>
            </a:r>
            <a:r>
              <a:rPr b="1" lang="en-US" sz="1800" spc="-1" strike="noStrike">
                <a:solidFill>
                  <a:srgbClr val="000000"/>
                </a:solidFill>
                <a:latin typeface="Arial"/>
              </a:rPr>
              <a:t>java</a:t>
            </a:r>
            <a:r>
              <a:rPr b="1" lang="ru-RU" sz="1800" spc="-1" strike="noStrike">
                <a:solidFill>
                  <a:srgbClr val="000000"/>
                </a:solidFill>
                <a:latin typeface="Arial"/>
              </a:rPr>
              <a:t>.</a:t>
            </a:r>
            <a:r>
              <a:rPr b="1" lang="en-US" sz="1800" spc="-1" strike="noStrike">
                <a:solidFill>
                  <a:srgbClr val="000000"/>
                </a:solidFill>
                <a:latin typeface="Arial"/>
              </a:rPr>
              <a:t>util</a:t>
            </a:r>
            <a:r>
              <a:rPr b="1" lang="ru-RU" sz="1800" spc="-1" strike="noStrike">
                <a:solidFill>
                  <a:srgbClr val="000000"/>
                </a:solidFill>
                <a:latin typeface="Arial"/>
              </a:rPr>
              <a:t>.</a:t>
            </a:r>
            <a:r>
              <a:rPr b="1" lang="en-US" sz="1800" spc="-1" strike="noStrike">
                <a:solidFill>
                  <a:srgbClr val="000000"/>
                </a:solidFill>
                <a:latin typeface="Arial"/>
              </a:rPr>
              <a:t>concurrent</a:t>
            </a:r>
            <a:r>
              <a:rPr b="1" lang="ru-RU" sz="1800" spc="-1" strike="noStrike">
                <a:solidFill>
                  <a:srgbClr val="000000"/>
                </a:solidFill>
                <a:latin typeface="Arial"/>
              </a:rPr>
              <a:t>.</a:t>
            </a:r>
            <a:r>
              <a:rPr b="1" lang="en-US" sz="1800" spc="-1" strike="noStrike">
                <a:solidFill>
                  <a:srgbClr val="000000"/>
                </a:solidFill>
                <a:latin typeface="Arial"/>
              </a:rPr>
              <a:t>locks</a:t>
            </a:r>
            <a:r>
              <a:rPr b="0" lang="ru-RU" sz="1800" spc="-1" strike="noStrike">
                <a:solidFill>
                  <a:srgbClr val="000000"/>
                </a:solidFill>
                <a:latin typeface="Arial"/>
              </a:rPr>
              <a:t>, </a:t>
            </a:r>
            <a:r>
              <a:rPr b="1" lang="en-US" sz="1800" spc="-1" strike="noStrike">
                <a:solidFill>
                  <a:srgbClr val="000000"/>
                </a:solidFill>
                <a:latin typeface="Arial"/>
              </a:rPr>
              <a:t>java</a:t>
            </a:r>
            <a:r>
              <a:rPr b="1" lang="ru-RU" sz="1800" spc="-1" strike="noStrike">
                <a:solidFill>
                  <a:srgbClr val="000000"/>
                </a:solidFill>
                <a:latin typeface="Arial"/>
              </a:rPr>
              <a:t>.</a:t>
            </a:r>
            <a:r>
              <a:rPr b="1" lang="en-US" sz="1800" spc="-1" strike="noStrike">
                <a:solidFill>
                  <a:srgbClr val="000000"/>
                </a:solidFill>
                <a:latin typeface="Arial"/>
              </a:rPr>
              <a:t>util</a:t>
            </a:r>
            <a:r>
              <a:rPr b="1" lang="ru-RU" sz="1800" spc="-1" strike="noStrike">
                <a:solidFill>
                  <a:srgbClr val="000000"/>
                </a:solidFill>
                <a:latin typeface="Arial"/>
              </a:rPr>
              <a:t>.</a:t>
            </a:r>
            <a:r>
              <a:rPr b="1" lang="en-US" sz="1800" spc="-1" strike="noStrike">
                <a:solidFill>
                  <a:srgbClr val="000000"/>
                </a:solidFill>
                <a:latin typeface="Arial"/>
              </a:rPr>
              <a:t>concurrent</a:t>
            </a:r>
            <a:r>
              <a:rPr b="1" lang="ru-RU" sz="1800" spc="-1" strike="noStrike">
                <a:solidFill>
                  <a:srgbClr val="000000"/>
                </a:solidFill>
                <a:latin typeface="Arial"/>
              </a:rPr>
              <a:t>.</a:t>
            </a:r>
            <a:r>
              <a:rPr b="1" lang="en-US" sz="1800" spc="-1" strike="noStrike">
                <a:solidFill>
                  <a:srgbClr val="000000"/>
                </a:solidFill>
                <a:latin typeface="Arial"/>
              </a:rPr>
              <a:t>atomic</a:t>
            </a:r>
            <a:r>
              <a:rPr b="0" lang="ru-RU" sz="1800" spc="-1" strike="noStrike">
                <a:solidFill>
                  <a:srgbClr val="000000"/>
                </a:solidFill>
                <a:latin typeface="Arial"/>
              </a:rPr>
              <a:t>,</a:t>
            </a:r>
            <a:r>
              <a:rPr b="1" lang="ru-RU" sz="1800" spc="-1" strike="noStrike">
                <a:solidFill>
                  <a:srgbClr val="000000"/>
                </a:solidFill>
                <a:latin typeface="Arial"/>
              </a:rPr>
              <a:t> </a:t>
            </a:r>
            <a:r>
              <a:rPr b="1" lang="en-US" sz="1800" spc="-1" strike="noStrike">
                <a:solidFill>
                  <a:srgbClr val="000000"/>
                </a:solidFill>
                <a:latin typeface="Arial"/>
              </a:rPr>
              <a:t>java</a:t>
            </a:r>
            <a:r>
              <a:rPr b="1" lang="ru-RU" sz="1800" spc="-1" strike="noStrike">
                <a:solidFill>
                  <a:srgbClr val="000000"/>
                </a:solidFill>
                <a:latin typeface="Arial"/>
              </a:rPr>
              <a:t>.</a:t>
            </a:r>
            <a:r>
              <a:rPr b="1" lang="en-US" sz="1800" spc="-1" strike="noStrike">
                <a:solidFill>
                  <a:srgbClr val="000000"/>
                </a:solidFill>
                <a:latin typeface="Arial"/>
              </a:rPr>
              <a:t>util</a:t>
            </a:r>
            <a:r>
              <a:rPr b="1" lang="ru-RU" sz="1800" spc="-1" strike="noStrike">
                <a:solidFill>
                  <a:srgbClr val="000000"/>
                </a:solidFill>
                <a:latin typeface="Arial"/>
              </a:rPr>
              <a:t>.</a:t>
            </a:r>
            <a:r>
              <a:rPr b="1" lang="en-US" sz="1800" spc="-1" strike="noStrike">
                <a:solidFill>
                  <a:srgbClr val="000000"/>
                </a:solidFill>
                <a:latin typeface="Arial"/>
              </a:rPr>
              <a:t>concurrent</a:t>
            </a:r>
            <a:r>
              <a:rPr b="0" lang="ru-RU" sz="1800" spc="-1" strike="noStrike">
                <a:solidFill>
                  <a:srgbClr val="000000"/>
                </a:solidFill>
                <a:latin typeface="Arial"/>
              </a:rPr>
              <a:t>, возможности которых обеспечивают более высокую производительность, масштабируемость, построение потокобезопасных блоков параллельных (</a:t>
            </a:r>
            <a:r>
              <a:rPr b="0" lang="en-US" sz="1800" spc="-1" strike="noStrike">
                <a:solidFill>
                  <a:srgbClr val="000000"/>
                </a:solidFill>
                <a:latin typeface="Arial"/>
              </a:rPr>
              <a:t>concurrent</a:t>
            </a:r>
            <a:r>
              <a:rPr b="0" lang="ru-RU" sz="1800" spc="-1" strike="noStrike">
                <a:solidFill>
                  <a:srgbClr val="000000"/>
                </a:solidFill>
                <a:latin typeface="Arial"/>
              </a:rPr>
              <a:t>) классов, вызов утилит синхронизации, использование семафоров, ключей и </a:t>
            </a:r>
            <a:r>
              <a:rPr b="0" lang="en-US" sz="1800" spc="-1" strike="noStrike">
                <a:solidFill>
                  <a:srgbClr val="000000"/>
                </a:solidFill>
                <a:latin typeface="Arial"/>
              </a:rPr>
              <a:t>atomic</a:t>
            </a:r>
            <a:r>
              <a:rPr b="0" lang="ru-RU" sz="1800" spc="-1" strike="noStrike">
                <a:solidFill>
                  <a:srgbClr val="000000"/>
                </a:solidFill>
                <a:latin typeface="Arial"/>
              </a:rPr>
              <a:t>-переменных.</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a:t>
            </a:r>
            <a:r>
              <a:rPr b="1" lang="en-US" sz="1800" spc="-1" strike="noStrike">
                <a:solidFill>
                  <a:srgbClr val="376092"/>
                </a:solidFill>
                <a:latin typeface="Tahoma"/>
                <a:ea typeface="Tahoma"/>
              </a:rPr>
              <a:t>oncurrent</a:t>
            </a:r>
            <a:endParaRPr b="0" lang="ru-RU" sz="1800" spc="-1" strike="noStrike">
              <a:latin typeface="Arial"/>
            </a:endParaRPr>
          </a:p>
        </p:txBody>
      </p:sp>
      <p:sp>
        <p:nvSpPr>
          <p:cNvPr id="338"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85840" indent="-285120" algn="just">
              <a:lnSpc>
                <a:spcPct val="100000"/>
              </a:lnSpc>
              <a:spcBef>
                <a:spcPts val="360"/>
              </a:spcBef>
              <a:tabLst>
                <a:tab algn="l" pos="0"/>
              </a:tabLst>
            </a:pPr>
            <a:r>
              <a:rPr b="0" lang="ru-RU" sz="1800" spc="-1" strike="noStrike">
                <a:solidFill>
                  <a:srgbClr val="000000"/>
                </a:solidFill>
                <a:latin typeface="Arial"/>
              </a:rPr>
              <a:t>Ограниченно потокобезопасные (</a:t>
            </a:r>
            <a:r>
              <a:rPr b="0" lang="en-US" sz="1800" spc="-1" strike="noStrike">
                <a:solidFill>
                  <a:srgbClr val="000000"/>
                </a:solidFill>
                <a:latin typeface="Arial"/>
              </a:rPr>
              <a:t>thread safe</a:t>
            </a:r>
            <a:r>
              <a:rPr b="0" lang="ru-RU" sz="1800" spc="-1" strike="noStrike">
                <a:solidFill>
                  <a:srgbClr val="000000"/>
                </a:solidFill>
                <a:latin typeface="Arial"/>
              </a:rPr>
              <a:t>) коллекции и вспомогательные классы управления потоками сосредоточены в пакете </a:t>
            </a:r>
            <a:r>
              <a:rPr b="1" lang="ru-RU" sz="1800" spc="-1" strike="noStrike">
                <a:solidFill>
                  <a:srgbClr val="000000"/>
                </a:solidFill>
                <a:latin typeface="Arial"/>
              </a:rPr>
              <a:t>java.util.concurrent</a:t>
            </a:r>
            <a:r>
              <a:rPr b="0" lang="ru-RU" sz="1800" spc="-1" strike="noStrike">
                <a:solidFill>
                  <a:srgbClr val="000000"/>
                </a:solidFill>
                <a:latin typeface="Arial"/>
              </a:rPr>
              <a:t>. Среди них можно отметить:</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a:p>
            <a:pPr marL="1077840" indent="-35820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rPr>
              <a:t>параллельные классы очередей </a:t>
            </a:r>
            <a:r>
              <a:rPr b="1" lang="en-US" sz="1800" spc="-1" strike="noStrike">
                <a:solidFill>
                  <a:srgbClr val="000000"/>
                </a:solidFill>
                <a:latin typeface="Arial"/>
              </a:rPr>
              <a:t>ArrayBlockingQueue</a:t>
            </a:r>
            <a:r>
              <a:rPr b="0" lang="ru-RU" sz="1800" spc="-1" strike="noStrike">
                <a:solidFill>
                  <a:srgbClr val="000000"/>
                </a:solidFill>
                <a:latin typeface="Arial"/>
              </a:rPr>
              <a:t> (</a:t>
            </a:r>
            <a:r>
              <a:rPr b="0" lang="en-US" sz="1800" spc="-1" strike="noStrike">
                <a:solidFill>
                  <a:srgbClr val="000000"/>
                </a:solidFill>
                <a:latin typeface="Arial"/>
              </a:rPr>
              <a:t>FIFO</a:t>
            </a:r>
            <a:r>
              <a:rPr b="0" lang="ru-RU" sz="1800" spc="-1" strike="noStrike">
                <a:solidFill>
                  <a:srgbClr val="000000"/>
                </a:solidFill>
                <a:latin typeface="Arial"/>
              </a:rPr>
              <a:t> очередь с фиксированой длиной), </a:t>
            </a:r>
            <a:r>
              <a:rPr b="1" lang="en-US" sz="1800" spc="-1" strike="noStrike">
                <a:solidFill>
                  <a:srgbClr val="000000"/>
                </a:solidFill>
                <a:latin typeface="Arial"/>
              </a:rPr>
              <a:t>PriorityBlockingQueue</a:t>
            </a:r>
            <a:r>
              <a:rPr b="0" lang="ru-RU" sz="1800" spc="-1" strike="noStrike">
                <a:solidFill>
                  <a:srgbClr val="000000"/>
                </a:solidFill>
                <a:latin typeface="Arial"/>
              </a:rPr>
              <a:t> (очередь с приоритетом) и </a:t>
            </a:r>
            <a:r>
              <a:rPr b="1" lang="en-US" sz="1800" spc="-1" strike="noStrike">
                <a:solidFill>
                  <a:srgbClr val="000000"/>
                </a:solidFill>
                <a:latin typeface="Arial"/>
              </a:rPr>
              <a:t>ConcurrentLinkedQueue</a:t>
            </a:r>
            <a:r>
              <a:rPr b="0" lang="ru-RU" sz="1800" spc="-1" strike="noStrike">
                <a:solidFill>
                  <a:srgbClr val="000000"/>
                </a:solidFill>
                <a:latin typeface="Arial"/>
              </a:rPr>
              <a:t> (</a:t>
            </a:r>
            <a:r>
              <a:rPr b="0" lang="en-US" sz="1800" spc="-1" strike="noStrike">
                <a:solidFill>
                  <a:srgbClr val="000000"/>
                </a:solidFill>
                <a:latin typeface="Arial"/>
              </a:rPr>
              <a:t>FIFO</a:t>
            </a:r>
            <a:r>
              <a:rPr b="0" lang="ru-RU" sz="1800" spc="-1" strike="noStrike">
                <a:solidFill>
                  <a:srgbClr val="000000"/>
                </a:solidFill>
                <a:latin typeface="Arial"/>
              </a:rPr>
              <a:t> очередь с нефиксированой длиной);</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a:t>
            </a:r>
            <a:r>
              <a:rPr b="1" lang="en-US" sz="1800" spc="-1" strike="noStrike">
                <a:solidFill>
                  <a:srgbClr val="376092"/>
                </a:solidFill>
                <a:latin typeface="Tahoma"/>
                <a:ea typeface="Tahoma"/>
              </a:rPr>
              <a:t>oncurrent</a:t>
            </a:r>
            <a:endParaRPr b="0" lang="ru-RU" sz="1800" spc="-1" strike="noStrike">
              <a:latin typeface="Arial"/>
            </a:endParaRPr>
          </a:p>
        </p:txBody>
      </p:sp>
      <p:sp>
        <p:nvSpPr>
          <p:cNvPr id="340"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1077840" indent="-358200" algn="just">
              <a:lnSpc>
                <a:spcPct val="100000"/>
              </a:lnSpc>
              <a:spcBef>
                <a:spcPts val="360"/>
              </a:spcBef>
              <a:buClr>
                <a:srgbClr val="376092"/>
              </a:buClr>
              <a:buSzPct val="140000"/>
              <a:buFont typeface="Wingdings" charset="2"/>
              <a:buChar char=""/>
            </a:pPr>
            <a:r>
              <a:rPr b="0" lang="ru-RU" sz="1800" spc="-1" strike="noStrike">
                <a:solidFill>
                  <a:srgbClr val="000000"/>
                </a:solidFill>
                <a:latin typeface="Arial"/>
              </a:rPr>
              <a:t>параллельные аналоги существующих синхронизированых классов-коллекций </a:t>
            </a:r>
            <a:r>
              <a:rPr b="1" lang="en-US" sz="1800" spc="-1" strike="noStrike">
                <a:solidFill>
                  <a:srgbClr val="000000"/>
                </a:solidFill>
                <a:latin typeface="Arial"/>
              </a:rPr>
              <a:t>ConcurrentHashMap</a:t>
            </a:r>
            <a:r>
              <a:rPr b="0" lang="ru-RU" sz="1800" spc="-1" strike="noStrike">
                <a:solidFill>
                  <a:srgbClr val="000000"/>
                </a:solidFill>
                <a:latin typeface="Arial"/>
              </a:rPr>
              <a:t> (аналог </a:t>
            </a:r>
            <a:r>
              <a:rPr b="1" lang="en-US" sz="1800" spc="-1" strike="noStrike">
                <a:solidFill>
                  <a:srgbClr val="000000"/>
                </a:solidFill>
                <a:latin typeface="Arial"/>
              </a:rPr>
              <a:t>Hashtable</a:t>
            </a:r>
            <a:r>
              <a:rPr b="0" lang="ru-RU" sz="1800" spc="-1" strike="noStrike">
                <a:solidFill>
                  <a:srgbClr val="000000"/>
                </a:solidFill>
                <a:latin typeface="Arial"/>
              </a:rPr>
              <a:t>) и </a:t>
            </a:r>
            <a:br/>
            <a:r>
              <a:rPr b="1" lang="en-US" sz="1800" spc="-1" strike="noStrike">
                <a:solidFill>
                  <a:srgbClr val="000000"/>
                </a:solidFill>
                <a:latin typeface="Arial"/>
              </a:rPr>
              <a:t>CopyOnWriteArrayList</a:t>
            </a:r>
            <a:r>
              <a:rPr b="0" lang="ru-RU" sz="1800" spc="-1" strike="noStrike">
                <a:solidFill>
                  <a:srgbClr val="000000"/>
                </a:solidFill>
                <a:latin typeface="Arial"/>
              </a:rPr>
              <a:t> (реализация </a:t>
            </a:r>
            <a:r>
              <a:rPr b="1" lang="en-US" sz="1800" spc="-1" strike="noStrike">
                <a:solidFill>
                  <a:srgbClr val="000000"/>
                </a:solidFill>
                <a:latin typeface="Arial"/>
              </a:rPr>
              <a:t>List</a:t>
            </a:r>
            <a:r>
              <a:rPr b="0" lang="ru-RU" sz="1800" spc="-1" strike="noStrike">
                <a:solidFill>
                  <a:srgbClr val="000000"/>
                </a:solidFill>
                <a:latin typeface="Arial"/>
              </a:rPr>
              <a:t>, оптимизированная для случая, когда количество итераций во много раз превосходит количество вставок и удалений);</a:t>
            </a:r>
            <a:endParaRPr b="0" lang="ru-RU" sz="1800" spc="-1" strike="noStrike">
              <a:latin typeface="Arial"/>
            </a:endParaRPr>
          </a:p>
          <a:p>
            <a:pPr algn="just">
              <a:lnSpc>
                <a:spcPct val="100000"/>
              </a:lnSpc>
              <a:spcBef>
                <a:spcPts val="360"/>
              </a:spcBef>
            </a:pPr>
            <a:endParaRPr b="0" lang="ru-RU" sz="1800" spc="-1" strike="noStrike">
              <a:latin typeface="Arial"/>
            </a:endParaRPr>
          </a:p>
          <a:p>
            <a:pPr marL="1077840" indent="-358200" algn="just">
              <a:lnSpc>
                <a:spcPct val="100000"/>
              </a:lnSpc>
              <a:spcBef>
                <a:spcPts val="360"/>
              </a:spcBef>
              <a:buClr>
                <a:srgbClr val="376092"/>
              </a:buClr>
              <a:buSzPct val="140000"/>
              <a:buFont typeface="Wingdings" charset="2"/>
              <a:buChar char=""/>
            </a:pPr>
            <a:r>
              <a:rPr b="0" lang="ru-RU" sz="1800" spc="-1" strike="noStrike">
                <a:solidFill>
                  <a:srgbClr val="000000"/>
                </a:solidFill>
                <a:latin typeface="Arial"/>
              </a:rPr>
              <a:t>механизм управления заданиями, основанный на возможностях класса </a:t>
            </a:r>
            <a:r>
              <a:rPr b="1" lang="en-US" sz="1800" spc="-1" strike="noStrike">
                <a:solidFill>
                  <a:srgbClr val="000000"/>
                </a:solidFill>
                <a:latin typeface="Arial"/>
              </a:rPr>
              <a:t>Executor</a:t>
            </a:r>
            <a:r>
              <a:rPr b="0" lang="ru-RU" sz="1800" spc="-1" strike="noStrike">
                <a:solidFill>
                  <a:srgbClr val="000000"/>
                </a:solidFill>
                <a:latin typeface="Arial"/>
              </a:rPr>
              <a:t>, включающий пул потоков и службу их планирования;</a:t>
            </a:r>
            <a:endParaRPr b="0" lang="ru-RU" sz="1800" spc="-1" strike="noStrike">
              <a:latin typeface="Arial"/>
            </a:endParaRPr>
          </a:p>
          <a:p>
            <a:pPr>
              <a:lnSpc>
                <a:spcPct val="100000"/>
              </a:lnSpc>
              <a:spcBef>
                <a:spcPts val="300"/>
              </a:spcBef>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a:t>
            </a:r>
            <a:r>
              <a:rPr b="1" lang="en-US" sz="1800" spc="-1" strike="noStrike">
                <a:solidFill>
                  <a:srgbClr val="376092"/>
                </a:solidFill>
                <a:latin typeface="Tahoma"/>
                <a:ea typeface="Tahoma"/>
              </a:rPr>
              <a:t>oncurrent</a:t>
            </a:r>
            <a:endParaRPr b="0" lang="ru-RU" sz="1800" spc="-1" strike="noStrike">
              <a:latin typeface="Arial"/>
            </a:endParaRPr>
          </a:p>
        </p:txBody>
      </p:sp>
      <p:sp>
        <p:nvSpPr>
          <p:cNvPr id="342"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1077840" indent="-358200" algn="just">
              <a:lnSpc>
                <a:spcPct val="100000"/>
              </a:lnSpc>
              <a:spcBef>
                <a:spcPts val="360"/>
              </a:spcBef>
              <a:buClr>
                <a:srgbClr val="376092"/>
              </a:buClr>
              <a:buSzPct val="140000"/>
              <a:buFont typeface="Wingdings" charset="2"/>
              <a:buChar char=""/>
            </a:pPr>
            <a:r>
              <a:rPr b="0" lang="ru-RU" sz="1800" spc="-1" strike="noStrike">
                <a:solidFill>
                  <a:srgbClr val="000000"/>
                </a:solidFill>
                <a:latin typeface="Arial"/>
              </a:rPr>
              <a:t>высокопроизводительный класс </a:t>
            </a:r>
            <a:r>
              <a:rPr b="1" lang="en-US" sz="1800" spc="-1" strike="noStrike">
                <a:solidFill>
                  <a:srgbClr val="000000"/>
                </a:solidFill>
                <a:latin typeface="Arial"/>
              </a:rPr>
              <a:t>Lock</a:t>
            </a:r>
            <a:r>
              <a:rPr b="0" lang="ru-RU" sz="1800" spc="-1" strike="noStrike">
                <a:solidFill>
                  <a:srgbClr val="000000"/>
                </a:solidFill>
                <a:latin typeface="Arial"/>
              </a:rPr>
              <a:t>, поддерживающий ограниченные ожидания снятия блокировки, прерываемые попытки блокировки, очереди блокировки и установку ожидания снятия нескольких блокиро­вок посредством класса </a:t>
            </a:r>
            <a:r>
              <a:rPr b="1" lang="en-US" sz="1800" spc="-1" strike="noStrike">
                <a:solidFill>
                  <a:srgbClr val="000000"/>
                </a:solidFill>
                <a:latin typeface="Arial"/>
              </a:rPr>
              <a:t>Condition</a:t>
            </a:r>
            <a:r>
              <a:rPr b="0" lang="ru-RU" sz="1800" spc="-1" strike="noStrike">
                <a:solidFill>
                  <a:srgbClr val="000000"/>
                </a:solidFill>
                <a:latin typeface="Arial"/>
              </a:rPr>
              <a:t>;</a:t>
            </a:r>
            <a:endParaRPr b="0" lang="ru-RU" sz="1800" spc="-1" strike="noStrike">
              <a:latin typeface="Arial"/>
            </a:endParaRPr>
          </a:p>
          <a:p>
            <a:pPr algn="just">
              <a:lnSpc>
                <a:spcPct val="100000"/>
              </a:lnSpc>
              <a:spcBef>
                <a:spcPts val="360"/>
              </a:spcBef>
            </a:pPr>
            <a:endParaRPr b="0" lang="ru-RU" sz="1800" spc="-1" strike="noStrike">
              <a:latin typeface="Arial"/>
            </a:endParaRPr>
          </a:p>
          <a:p>
            <a:pPr marL="1077840" indent="-358200" algn="just">
              <a:lnSpc>
                <a:spcPct val="100000"/>
              </a:lnSpc>
              <a:spcBef>
                <a:spcPts val="360"/>
              </a:spcBef>
              <a:buClr>
                <a:srgbClr val="376092"/>
              </a:buClr>
              <a:buSzPct val="140000"/>
              <a:buFont typeface="Wingdings" charset="2"/>
              <a:buChar char=""/>
            </a:pPr>
            <a:r>
              <a:rPr b="0" lang="ru-RU" sz="1800" spc="-1" strike="noStrike">
                <a:solidFill>
                  <a:srgbClr val="000000"/>
                </a:solidFill>
                <a:latin typeface="Arial"/>
              </a:rPr>
              <a:t>классы синхронизации общего назначения, такие как </a:t>
            </a:r>
            <a:r>
              <a:rPr b="1" lang="en-US" sz="1800" spc="-1" strike="noStrike">
                <a:solidFill>
                  <a:srgbClr val="000000"/>
                </a:solidFill>
                <a:latin typeface="Arial"/>
              </a:rPr>
              <a:t>Semaphore</a:t>
            </a:r>
            <a:r>
              <a:rPr b="0" lang="ru-RU" sz="1800" spc="-1" strike="noStrike">
                <a:solidFill>
                  <a:srgbClr val="000000"/>
                </a:solidFill>
                <a:latin typeface="Arial"/>
              </a:rPr>
              <a:t>, </a:t>
            </a:r>
            <a:r>
              <a:rPr b="1" lang="en-US" sz="1800" spc="-1" strike="noStrike">
                <a:solidFill>
                  <a:srgbClr val="000000"/>
                </a:solidFill>
                <a:latin typeface="Arial"/>
              </a:rPr>
              <a:t>CountDownLatch</a:t>
            </a:r>
            <a:r>
              <a:rPr b="0" lang="ru-RU" sz="1800" spc="-1" strike="noStrike">
                <a:solidFill>
                  <a:srgbClr val="000000"/>
                </a:solidFill>
                <a:latin typeface="Arial"/>
              </a:rPr>
              <a:t> (позволяет потоку ожидать завершения нескольких операций в других потоках), </a:t>
            </a:r>
            <a:r>
              <a:rPr b="1" lang="en-US" sz="1800" spc="-1" strike="noStrike">
                <a:solidFill>
                  <a:srgbClr val="000000"/>
                </a:solidFill>
                <a:latin typeface="Arial"/>
              </a:rPr>
              <a:t>CyclicBarrier</a:t>
            </a:r>
            <a:r>
              <a:rPr b="0" lang="ru-RU" sz="1800" spc="-1" strike="noStrike">
                <a:solidFill>
                  <a:srgbClr val="000000"/>
                </a:solidFill>
                <a:latin typeface="Arial"/>
              </a:rPr>
              <a:t> (позволяет нескольким потокам ожидать момента, когда они все достигнут какой-либо точки) и </a:t>
            </a:r>
            <a:r>
              <a:rPr b="1" lang="en-US" sz="1800" spc="-1" strike="noStrike">
                <a:solidFill>
                  <a:srgbClr val="000000"/>
                </a:solidFill>
                <a:latin typeface="Arial"/>
              </a:rPr>
              <a:t>Exchanger</a:t>
            </a:r>
            <a:r>
              <a:rPr b="0" lang="ru-RU" sz="1800" spc="-1" strike="noStrike">
                <a:solidFill>
                  <a:srgbClr val="000000"/>
                </a:solidFill>
                <a:latin typeface="Arial"/>
              </a:rPr>
              <a:t> (позволяет потокам синхронизироваться и обмениваться информацией);</a:t>
            </a:r>
            <a:endParaRPr b="0" lang="ru-RU" sz="1800" spc="-1" strike="noStrike">
              <a:latin typeface="Arial"/>
            </a:endParaRPr>
          </a:p>
          <a:p>
            <a:pPr>
              <a:lnSpc>
                <a:spcPct val="100000"/>
              </a:lnSpc>
              <a:spcBef>
                <a:spcPts val="300"/>
              </a:spcBef>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a:t>
            </a:r>
            <a:r>
              <a:rPr b="1" lang="en-US" sz="1800" spc="-1" strike="noStrike">
                <a:solidFill>
                  <a:srgbClr val="376092"/>
                </a:solidFill>
                <a:latin typeface="Tahoma"/>
                <a:ea typeface="Tahoma"/>
              </a:rPr>
              <a:t>oncurrent</a:t>
            </a:r>
            <a:endParaRPr b="0" lang="ru-RU" sz="1800" spc="-1" strike="noStrike">
              <a:latin typeface="Arial"/>
            </a:endParaRPr>
          </a:p>
        </p:txBody>
      </p:sp>
      <p:sp>
        <p:nvSpPr>
          <p:cNvPr id="344"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1077840" indent="-358200" algn="just">
              <a:lnSpc>
                <a:spcPct val="100000"/>
              </a:lnSpc>
              <a:spcBef>
                <a:spcPts val="360"/>
              </a:spcBef>
              <a:buClr>
                <a:srgbClr val="376092"/>
              </a:buClr>
              <a:buSzPct val="140000"/>
              <a:buFont typeface="Wingdings" charset="2"/>
              <a:buChar char=""/>
            </a:pPr>
            <a:r>
              <a:rPr b="0" lang="ru-RU" sz="1800" spc="-1" strike="noStrike">
                <a:solidFill>
                  <a:srgbClr val="000000"/>
                </a:solidFill>
                <a:latin typeface="Arial"/>
              </a:rPr>
              <a:t>классы атомарных переменных (</a:t>
            </a:r>
            <a:r>
              <a:rPr b="1" lang="en-US" sz="1800" spc="-1" strike="noStrike">
                <a:solidFill>
                  <a:srgbClr val="000000"/>
                </a:solidFill>
                <a:latin typeface="Arial"/>
              </a:rPr>
              <a:t>AtomicInteger</a:t>
            </a:r>
            <a:r>
              <a:rPr b="0" lang="ru-RU" sz="1800" spc="-1" strike="noStrike">
                <a:solidFill>
                  <a:srgbClr val="000000"/>
                </a:solidFill>
                <a:latin typeface="Arial"/>
              </a:rPr>
              <a:t>, </a:t>
            </a:r>
            <a:r>
              <a:rPr b="1" lang="en-US" sz="1800" spc="-1" strike="noStrike">
                <a:solidFill>
                  <a:srgbClr val="000000"/>
                </a:solidFill>
                <a:latin typeface="Arial"/>
              </a:rPr>
              <a:t>AtomicLong</a:t>
            </a:r>
            <a:r>
              <a:rPr b="0" lang="ru-RU" sz="1800" spc="-1" strike="noStrike">
                <a:solidFill>
                  <a:srgbClr val="000000"/>
                </a:solidFill>
                <a:latin typeface="Arial"/>
              </a:rPr>
              <a:t>, </a:t>
            </a:r>
            <a:r>
              <a:rPr b="1" lang="en-US" sz="1800" spc="-1" strike="noStrike">
                <a:solidFill>
                  <a:srgbClr val="000000"/>
                </a:solidFill>
                <a:latin typeface="Arial"/>
              </a:rPr>
              <a:t>AtomicReference</a:t>
            </a:r>
            <a:r>
              <a:rPr b="0" lang="ru-RU" sz="1800" spc="-1" strike="noStrike">
                <a:solidFill>
                  <a:srgbClr val="000000"/>
                </a:solidFill>
                <a:latin typeface="Arial"/>
              </a:rPr>
              <a:t>), а также их высокопроизводительные аналоги </a:t>
            </a:r>
            <a:r>
              <a:rPr b="1" lang="en-US" sz="1800" spc="-1" strike="noStrike">
                <a:solidFill>
                  <a:srgbClr val="000000"/>
                </a:solidFill>
                <a:latin typeface="Arial"/>
              </a:rPr>
              <a:t>SyncronizedInt</a:t>
            </a:r>
            <a:r>
              <a:rPr b="0" lang="ru-RU" sz="1800" spc="-1" strike="noStrike">
                <a:solidFill>
                  <a:srgbClr val="000000"/>
                </a:solidFill>
                <a:latin typeface="Arial"/>
              </a:rPr>
              <a:t> и др.;</a:t>
            </a:r>
            <a:endParaRPr b="0" lang="ru-RU" sz="1800" spc="-1" strike="noStrike">
              <a:latin typeface="Arial"/>
            </a:endParaRPr>
          </a:p>
          <a:p>
            <a:pPr algn="just">
              <a:lnSpc>
                <a:spcPct val="100000"/>
              </a:lnSpc>
              <a:spcBef>
                <a:spcPts val="360"/>
              </a:spcBef>
            </a:pPr>
            <a:endParaRPr b="0" lang="ru-RU" sz="1800" spc="-1" strike="noStrike">
              <a:latin typeface="Arial"/>
            </a:endParaRPr>
          </a:p>
          <a:p>
            <a:pPr marL="1077840" indent="-358200" algn="just">
              <a:lnSpc>
                <a:spcPct val="100000"/>
              </a:lnSpc>
              <a:spcBef>
                <a:spcPts val="360"/>
              </a:spcBef>
              <a:buClr>
                <a:srgbClr val="376092"/>
              </a:buClr>
              <a:buSzPct val="140000"/>
              <a:buFont typeface="Wingdings" charset="2"/>
              <a:buChar char=""/>
            </a:pPr>
            <a:r>
              <a:rPr b="0" lang="ru-RU" sz="1800" spc="-1" strike="noStrike">
                <a:solidFill>
                  <a:srgbClr val="000000"/>
                </a:solidFill>
                <a:latin typeface="Arial"/>
              </a:rPr>
              <a:t>обработка неотловленных прерываний: класс </a:t>
            </a:r>
            <a:r>
              <a:rPr b="1" lang="en-US" sz="1800" spc="-1" strike="noStrike">
                <a:solidFill>
                  <a:srgbClr val="000000"/>
                </a:solidFill>
                <a:latin typeface="Arial"/>
              </a:rPr>
              <a:t>Thread</a:t>
            </a:r>
            <a:r>
              <a:rPr b="0" lang="ru-RU" sz="1800" spc="-1" strike="noStrike">
                <a:solidFill>
                  <a:srgbClr val="000000"/>
                </a:solidFill>
                <a:latin typeface="Arial"/>
              </a:rPr>
              <a:t> теперь поддерживает установку обработчика на неотловленные прерывания (подобное ранее было доступно только в </a:t>
            </a:r>
            <a:r>
              <a:rPr b="1" lang="en-US" sz="1800" spc="-1" strike="noStrike">
                <a:solidFill>
                  <a:srgbClr val="000000"/>
                </a:solidFill>
                <a:latin typeface="Arial"/>
              </a:rPr>
              <a:t>ThreadGroup</a:t>
            </a:r>
            <a:r>
              <a:rPr b="0" lang="ru-RU" sz="1800" spc="-1" strike="noStrike">
                <a:solidFill>
                  <a:srgbClr val="000000"/>
                </a:solidFill>
                <a:latin typeface="Arial"/>
              </a:rPr>
              <a:t>).</a:t>
            </a:r>
            <a:endParaRPr b="0" lang="ru-RU" sz="1800" spc="-1" strike="noStrike">
              <a:latin typeface="Arial"/>
            </a:endParaRPr>
          </a:p>
          <a:p>
            <a:pPr>
              <a:lnSpc>
                <a:spcPct val="100000"/>
              </a:lnSpc>
              <a:spcBef>
                <a:spcPts val="300"/>
              </a:spcBef>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a:t>
            </a:r>
            <a:r>
              <a:rPr b="1" lang="en-US" sz="1800" spc="-1" strike="noStrike">
                <a:solidFill>
                  <a:srgbClr val="376092"/>
                </a:solidFill>
                <a:latin typeface="Tahoma"/>
                <a:ea typeface="Tahoma"/>
              </a:rPr>
              <a:t>oncurrent</a:t>
            </a:r>
            <a:endParaRPr b="0" lang="ru-RU" sz="1800" spc="-1" strike="noStrike">
              <a:latin typeface="Arial"/>
            </a:endParaRPr>
          </a:p>
        </p:txBody>
      </p:sp>
      <p:sp>
        <p:nvSpPr>
          <p:cNvPr id="346"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85840" indent="-285120" algn="ctr">
              <a:lnSpc>
                <a:spcPct val="100000"/>
              </a:lnSpc>
              <a:spcBef>
                <a:spcPts val="360"/>
              </a:spcBef>
              <a:tabLst>
                <a:tab algn="l" pos="0"/>
              </a:tabLst>
            </a:pPr>
            <a:r>
              <a:rPr b="1" lang="en-US" sz="1800" spc="-1" strike="noStrike">
                <a:solidFill>
                  <a:srgbClr val="000000"/>
                </a:solidFill>
                <a:latin typeface="Arial"/>
              </a:rPr>
              <a:t>Executors</a:t>
            </a:r>
            <a:endParaRPr b="0" lang="ru-RU" sz="1800" spc="-1" strike="noStrike">
              <a:latin typeface="Arial"/>
            </a:endParaRPr>
          </a:p>
          <a:p>
            <a:pPr marL="285840" indent="-285120">
              <a:lnSpc>
                <a:spcPct val="100000"/>
              </a:lnSpc>
              <a:spcBef>
                <a:spcPts val="360"/>
              </a:spcBef>
              <a:tabLst>
                <a:tab algn="l" pos="0"/>
              </a:tabLst>
            </a:pPr>
            <a:endParaRPr b="0" lang="ru-RU" sz="1800" spc="-1" strike="noStrike">
              <a:latin typeface="Arial"/>
            </a:endParaRPr>
          </a:p>
          <a:p>
            <a:pPr marL="285840" indent="-285120">
              <a:lnSpc>
                <a:spcPct val="100000"/>
              </a:lnSpc>
              <a:spcBef>
                <a:spcPts val="360"/>
              </a:spcBef>
              <a:tabLst>
                <a:tab algn="l" pos="0"/>
              </a:tabLst>
            </a:pPr>
            <a:r>
              <a:rPr b="0" lang="ru-RU" sz="1800" spc="-1" strike="noStrike">
                <a:solidFill>
                  <a:srgbClr val="000000"/>
                </a:solidFill>
                <a:latin typeface="Arial"/>
              </a:rPr>
              <a:t>Пакет </a:t>
            </a:r>
            <a:r>
              <a:rPr b="0" lang="en-US" sz="1800" spc="-1" strike="noStrike">
                <a:solidFill>
                  <a:srgbClr val="000000"/>
                </a:solidFill>
                <a:latin typeface="Arial"/>
              </a:rPr>
              <a:t>java.util.concurrent </a:t>
            </a:r>
            <a:r>
              <a:rPr b="0" lang="ru-RU" sz="1800" spc="-1" strike="noStrike">
                <a:solidFill>
                  <a:srgbClr val="000000"/>
                </a:solidFill>
                <a:latin typeface="Arial"/>
              </a:rPr>
              <a:t>содержит три </a:t>
            </a:r>
            <a:r>
              <a:rPr b="0" lang="en-US" sz="1800" spc="-1" strike="noStrike">
                <a:solidFill>
                  <a:srgbClr val="000000"/>
                </a:solidFill>
                <a:latin typeface="Arial"/>
              </a:rPr>
              <a:t>Executor-</a:t>
            </a:r>
            <a:r>
              <a:rPr b="0" lang="ru-RU" sz="1800" spc="-1" strike="noStrike">
                <a:solidFill>
                  <a:srgbClr val="000000"/>
                </a:solidFill>
                <a:latin typeface="Arial"/>
              </a:rPr>
              <a:t>интерфейса:</a:t>
            </a:r>
            <a:endParaRPr b="0" lang="ru-RU" sz="1800" spc="-1" strike="noStrike">
              <a:latin typeface="Arial"/>
            </a:endParaRPr>
          </a:p>
          <a:p>
            <a:pPr marL="285840" indent="-285120">
              <a:lnSpc>
                <a:spcPct val="100000"/>
              </a:lnSpc>
              <a:spcBef>
                <a:spcPts val="360"/>
              </a:spcBef>
              <a:tabLst>
                <a:tab algn="l" pos="0"/>
              </a:tabLst>
            </a:pPr>
            <a:endParaRPr b="0" lang="ru-RU" sz="1800" spc="-1" strike="noStrike">
              <a:latin typeface="Arial"/>
            </a:endParaRPr>
          </a:p>
          <a:p>
            <a:pPr marL="1523880" indent="-270720">
              <a:lnSpc>
                <a:spcPct val="100000"/>
              </a:lnSpc>
              <a:spcBef>
                <a:spcPts val="360"/>
              </a:spcBef>
              <a:buClr>
                <a:srgbClr val="376092"/>
              </a:buClr>
              <a:buSzPct val="140000"/>
              <a:buFont typeface="Wingdings" charset="2"/>
              <a:buChar char=""/>
              <a:tabLst>
                <a:tab algn="l" pos="0"/>
              </a:tabLst>
            </a:pPr>
            <a:r>
              <a:rPr b="0" lang="en-US" sz="1800" spc="-1" strike="noStrike">
                <a:solidFill>
                  <a:srgbClr val="000000"/>
                </a:solidFill>
                <a:latin typeface="Arial"/>
              </a:rPr>
              <a:t>Executor</a:t>
            </a:r>
            <a:endParaRPr b="0" lang="ru-RU" sz="1800" spc="-1" strike="noStrike">
              <a:latin typeface="Arial"/>
            </a:endParaRPr>
          </a:p>
          <a:p>
            <a:pPr marL="1523880" indent="-270720">
              <a:lnSpc>
                <a:spcPct val="100000"/>
              </a:lnSpc>
              <a:spcBef>
                <a:spcPts val="360"/>
              </a:spcBef>
              <a:buClr>
                <a:srgbClr val="376092"/>
              </a:buClr>
              <a:buSzPct val="140000"/>
              <a:buFont typeface="Wingdings" charset="2"/>
              <a:buChar char=""/>
              <a:tabLst>
                <a:tab algn="l" pos="0"/>
              </a:tabLst>
            </a:pPr>
            <a:r>
              <a:rPr b="0" lang="en-US" sz="1800" spc="-1" strike="noStrike">
                <a:solidFill>
                  <a:srgbClr val="000000"/>
                </a:solidFill>
                <a:latin typeface="Arial"/>
              </a:rPr>
              <a:t>ExecutorService</a:t>
            </a:r>
            <a:endParaRPr b="0" lang="ru-RU" sz="1800" spc="-1" strike="noStrike">
              <a:latin typeface="Arial"/>
            </a:endParaRPr>
          </a:p>
          <a:p>
            <a:pPr marL="1523880" indent="-270720">
              <a:lnSpc>
                <a:spcPct val="100000"/>
              </a:lnSpc>
              <a:spcBef>
                <a:spcPts val="360"/>
              </a:spcBef>
              <a:buClr>
                <a:srgbClr val="376092"/>
              </a:buClr>
              <a:buSzPct val="140000"/>
              <a:buFont typeface="Wingdings" charset="2"/>
              <a:buChar char=""/>
              <a:tabLst>
                <a:tab algn="l" pos="0"/>
              </a:tabLst>
            </a:pPr>
            <a:r>
              <a:rPr b="0" lang="en-US" sz="1800" spc="-1" strike="noStrike">
                <a:solidFill>
                  <a:srgbClr val="000000"/>
                </a:solidFill>
                <a:latin typeface="Arial"/>
              </a:rPr>
              <a:t>ScheduledExecutorService</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marL="271440" indent="-270720" algn="just">
              <a:lnSpc>
                <a:spcPct val="100000"/>
              </a:lnSpc>
              <a:spcBef>
                <a:spcPts val="360"/>
              </a:spcBef>
              <a:tabLst>
                <a:tab algn="l" pos="0"/>
              </a:tabLst>
            </a:pPr>
            <a:r>
              <a:rPr b="0" lang="ru-RU" sz="1800" spc="-1" strike="noStrike">
                <a:solidFill>
                  <a:srgbClr val="000000"/>
                </a:solidFill>
                <a:latin typeface="Arial"/>
              </a:rPr>
              <a:t>Также библиотека java.util.concurrent содержит специальный класс, который называют </a:t>
            </a:r>
            <a:r>
              <a:rPr b="0" lang="en-US" sz="1800" spc="-1" strike="noStrike">
                <a:solidFill>
                  <a:srgbClr val="000000"/>
                </a:solidFill>
                <a:latin typeface="Arial"/>
              </a:rPr>
              <a:t>Executors</a:t>
            </a:r>
            <a:r>
              <a:rPr b="0" lang="ru-RU" sz="1800" spc="-1" strike="noStrike">
                <a:solidFill>
                  <a:srgbClr val="000000"/>
                </a:solidFill>
                <a:latin typeface="Arial"/>
              </a:rPr>
              <a:t>. Объекты данного класса помогаю работать с потока не на прямую, а использовать исполнители. Данное решение бывает очень полезно когда вам необходимо запустить множество потоков, выполняющих одинаковые задачи. </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a:t>
            </a:r>
            <a:r>
              <a:rPr b="1" lang="en-US" sz="1800" spc="-1" strike="noStrike">
                <a:solidFill>
                  <a:srgbClr val="376092"/>
                </a:solidFill>
                <a:latin typeface="Tahoma"/>
                <a:ea typeface="Tahoma"/>
              </a:rPr>
              <a:t>oncurrent. Example 13.13</a:t>
            </a:r>
            <a:endParaRPr b="0" lang="ru-RU" sz="1800" spc="-1" strike="noStrike">
              <a:latin typeface="Arial"/>
            </a:endParaRPr>
          </a:p>
        </p:txBody>
      </p:sp>
      <p:sp>
        <p:nvSpPr>
          <p:cNvPr id="348" name="CustomShape 2"/>
          <p:cNvSpPr/>
          <p:nvPr/>
        </p:nvSpPr>
        <p:spPr>
          <a:xfrm>
            <a:off x="928800" y="1226160"/>
            <a:ext cx="7286040" cy="222192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US" sz="1400" spc="-1" strike="noStrike">
                <a:solidFill>
                  <a:srgbClr val="7f0055"/>
                </a:solidFill>
                <a:latin typeface="Consolas"/>
                <a:ea typeface="Calibri"/>
              </a:rPr>
              <a:t>package</a:t>
            </a:r>
            <a:r>
              <a:rPr b="0" lang="en-US" sz="1400" spc="-1" strike="noStrike">
                <a:solidFill>
                  <a:srgbClr val="000000"/>
                </a:solidFill>
                <a:latin typeface="Consolas"/>
                <a:ea typeface="Calibri"/>
              </a:rPr>
              <a:t> executor;</a:t>
            </a:r>
            <a:endParaRPr b="0" lang="ru-RU" sz="1400" spc="-1" strike="noStrike">
              <a:latin typeface="Arial"/>
            </a:endParaRPr>
          </a:p>
          <a:p>
            <a:pPr>
              <a:lnSpc>
                <a:spcPct val="100000"/>
              </a:lnSpc>
              <a:tabLst>
                <a:tab algn="l" pos="0"/>
              </a:tabLst>
            </a:pPr>
            <a:r>
              <a:rPr b="1" lang="en-US" sz="1400" spc="-1" strike="noStrike">
                <a:solidFill>
                  <a:srgbClr val="7f0055"/>
                </a:solidFill>
                <a:latin typeface="Consolas"/>
                <a:ea typeface="Calibri"/>
              </a:rPr>
              <a:t>public</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class</a:t>
            </a:r>
            <a:r>
              <a:rPr b="0" lang="en-US" sz="1400" spc="-1" strike="noStrike">
                <a:solidFill>
                  <a:srgbClr val="000000"/>
                </a:solidFill>
                <a:latin typeface="Consolas"/>
                <a:ea typeface="Calibri"/>
              </a:rPr>
              <a:t> MyThread </a:t>
            </a:r>
            <a:r>
              <a:rPr b="1" lang="en-US" sz="1400" spc="-1" strike="noStrike">
                <a:solidFill>
                  <a:srgbClr val="7f0055"/>
                </a:solidFill>
                <a:latin typeface="Consolas"/>
                <a:ea typeface="Calibri"/>
              </a:rPr>
              <a:t>implements</a:t>
            </a:r>
            <a:r>
              <a:rPr b="0" lang="en-US" sz="1400" spc="-1" strike="noStrike">
                <a:solidFill>
                  <a:srgbClr val="000000"/>
                </a:solidFill>
                <a:latin typeface="Consolas"/>
                <a:ea typeface="Calibri"/>
              </a:rPr>
              <a:t> Runnable {</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public</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int</a:t>
            </a:r>
            <a:r>
              <a:rPr b="0" lang="en-US" sz="1400" spc="-1" strike="noStrike">
                <a:solidFill>
                  <a:srgbClr val="000000"/>
                </a:solidFill>
                <a:latin typeface="Consolas"/>
                <a:ea typeface="Calibri"/>
              </a:rPr>
              <a:t> </a:t>
            </a:r>
            <a:r>
              <a:rPr b="0" i="1" lang="en-US" sz="1400" spc="-1" strike="noStrike">
                <a:solidFill>
                  <a:srgbClr val="0000c0"/>
                </a:solidFill>
                <a:latin typeface="Consolas"/>
                <a:ea typeface="Calibri"/>
              </a:rPr>
              <a:t>count</a:t>
            </a:r>
            <a:r>
              <a:rPr b="0" lang="en-US" sz="1400" spc="-1" strike="noStrike">
                <a:solidFill>
                  <a:srgbClr val="000000"/>
                </a:solidFill>
                <a:latin typeface="Consolas"/>
                <a:ea typeface="Calibri"/>
              </a:rPr>
              <a:t> = 0;</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public</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void</a:t>
            </a:r>
            <a:r>
              <a:rPr b="0" lang="en-US" sz="1400" spc="-1" strike="noStrike">
                <a:solidFill>
                  <a:srgbClr val="000000"/>
                </a:solidFill>
                <a:latin typeface="Consolas"/>
                <a:ea typeface="Calibri"/>
              </a:rPr>
              <a:t> run() {</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for</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int</a:t>
            </a:r>
            <a:r>
              <a:rPr b="0" lang="en-US" sz="1400" spc="-1" strike="noStrike">
                <a:solidFill>
                  <a:srgbClr val="000000"/>
                </a:solidFill>
                <a:latin typeface="Consolas"/>
                <a:ea typeface="Calibri"/>
              </a:rPr>
              <a:t> i = 0; i &lt; 1000000; i++) {</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i="1" lang="en-US" sz="1400" spc="-1" strike="noStrike">
                <a:solidFill>
                  <a:srgbClr val="0000c0"/>
                </a:solidFill>
                <a:latin typeface="Consolas"/>
                <a:ea typeface="Calibri"/>
              </a:rPr>
              <a:t>count</a:t>
            </a:r>
            <a:r>
              <a:rPr b="0" lang="en-US" sz="1400" spc="-1" strike="noStrike">
                <a:solidFill>
                  <a:srgbClr val="000000"/>
                </a:solidFill>
                <a:latin typeface="Consolas"/>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System.</a:t>
            </a:r>
            <a:r>
              <a:rPr b="0" i="1" lang="en-US" sz="1400" spc="-1" strike="noStrike">
                <a:solidFill>
                  <a:srgbClr val="0000c0"/>
                </a:solidFill>
                <a:latin typeface="Consolas"/>
                <a:ea typeface="Calibri"/>
              </a:rPr>
              <a:t>out</a:t>
            </a:r>
            <a:r>
              <a:rPr b="0" lang="en-US" sz="1400" spc="-1" strike="noStrike">
                <a:solidFill>
                  <a:srgbClr val="000000"/>
                </a:solidFill>
                <a:latin typeface="Consolas"/>
                <a:ea typeface="Calibri"/>
              </a:rPr>
              <a:t>.println(</a:t>
            </a:r>
            <a:r>
              <a:rPr b="0" i="1" lang="en-US" sz="1400" spc="-1" strike="noStrike">
                <a:solidFill>
                  <a:srgbClr val="0000c0"/>
                </a:solidFill>
                <a:latin typeface="Consolas"/>
                <a:ea typeface="Calibri"/>
              </a:rPr>
              <a:t>count</a:t>
            </a:r>
            <a:r>
              <a:rPr b="0" lang="en-US" sz="1400" spc="-1" strike="noStrike">
                <a:solidFill>
                  <a:srgbClr val="000000"/>
                </a:solidFill>
                <a:latin typeface="Consolas"/>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a:t>
            </a:r>
            <a:endParaRPr b="0" lang="ru-RU" sz="1400" spc="-1" strike="noStrike">
              <a:latin typeface="Arial"/>
            </a:endParaRPr>
          </a:p>
        </p:txBody>
      </p:sp>
      <p:sp>
        <p:nvSpPr>
          <p:cNvPr id="349" name="CustomShape 3"/>
          <p:cNvSpPr/>
          <p:nvPr/>
        </p:nvSpPr>
        <p:spPr>
          <a:xfrm>
            <a:off x="1209960" y="3583800"/>
            <a:ext cx="6734880" cy="2221920"/>
          </a:xfrm>
          <a:prstGeom prst="rect">
            <a:avLst/>
          </a:prstGeom>
          <a:solidFill>
            <a:schemeClr val="bg1">
              <a:lumMod val="95000"/>
            </a:schemeClr>
          </a:solidFill>
          <a:ln w="9525">
            <a:noFill/>
          </a:ln>
        </p:spPr>
        <p:style>
          <a:lnRef idx="0"/>
          <a:fillRef idx="0"/>
          <a:effectRef idx="0"/>
          <a:fontRef idx="minor"/>
        </p:style>
        <p:txBody>
          <a:bodyPr wrap="none" lIns="90000" rIns="90000" tIns="45000" bIns="45000" anchor="ctr">
            <a:spAutoFit/>
          </a:bodyPr>
          <a:p>
            <a:pPr>
              <a:lnSpc>
                <a:spcPct val="100000"/>
              </a:lnSpc>
              <a:tabLst>
                <a:tab algn="l" pos="0"/>
              </a:tabLst>
            </a:pPr>
            <a:r>
              <a:rPr b="1" lang="en-US" sz="1400" spc="-1" strike="noStrike">
                <a:solidFill>
                  <a:srgbClr val="7f0055"/>
                </a:solidFill>
                <a:latin typeface="Consolas"/>
                <a:ea typeface="Calibri"/>
              </a:rPr>
              <a:t>package</a:t>
            </a:r>
            <a:r>
              <a:rPr b="0" lang="en-US" sz="1400" spc="-1" strike="noStrike">
                <a:solidFill>
                  <a:srgbClr val="000000"/>
                </a:solidFill>
                <a:latin typeface="Consolas"/>
                <a:ea typeface="Calibri"/>
              </a:rPr>
              <a:t> executor;</a:t>
            </a:r>
            <a:endParaRPr b="0" lang="ru-RU" sz="1400" spc="-1" strike="noStrike">
              <a:latin typeface="Arial"/>
            </a:endParaRPr>
          </a:p>
          <a:p>
            <a:pPr>
              <a:lnSpc>
                <a:spcPct val="100000"/>
              </a:lnSpc>
              <a:tabLst>
                <a:tab algn="l" pos="0"/>
              </a:tabLst>
            </a:pPr>
            <a:r>
              <a:rPr b="1" lang="en-US" sz="1400" spc="-1" strike="noStrike">
                <a:solidFill>
                  <a:srgbClr val="7f0055"/>
                </a:solidFill>
                <a:latin typeface="Consolas"/>
                <a:ea typeface="Calibri"/>
              </a:rPr>
              <a:t>import</a:t>
            </a:r>
            <a:r>
              <a:rPr b="0" lang="en-US" sz="1400" spc="-1" strike="noStrike">
                <a:solidFill>
                  <a:srgbClr val="000000"/>
                </a:solidFill>
                <a:latin typeface="Consolas"/>
                <a:ea typeface="Calibri"/>
              </a:rPr>
              <a:t> java.util.concurrent.ExecutorService;</a:t>
            </a:r>
            <a:endParaRPr b="0" lang="ru-RU" sz="1400" spc="-1" strike="noStrike">
              <a:latin typeface="Arial"/>
            </a:endParaRPr>
          </a:p>
          <a:p>
            <a:pPr>
              <a:lnSpc>
                <a:spcPct val="100000"/>
              </a:lnSpc>
              <a:tabLst>
                <a:tab algn="l" pos="0"/>
              </a:tabLst>
            </a:pPr>
            <a:r>
              <a:rPr b="1" lang="en-US" sz="1400" spc="-1" strike="noStrike">
                <a:solidFill>
                  <a:srgbClr val="7f0055"/>
                </a:solidFill>
                <a:latin typeface="Consolas"/>
                <a:ea typeface="Calibri"/>
              </a:rPr>
              <a:t>import</a:t>
            </a:r>
            <a:r>
              <a:rPr b="0" lang="en-US" sz="1400" spc="-1" strike="noStrike">
                <a:solidFill>
                  <a:srgbClr val="000000"/>
                </a:solidFill>
                <a:latin typeface="Consolas"/>
                <a:ea typeface="Calibri"/>
              </a:rPr>
              <a:t> java.util.concurrent.Executors;</a:t>
            </a:r>
            <a:endParaRPr b="0" lang="ru-RU" sz="1400" spc="-1" strike="noStrike">
              <a:latin typeface="Arial"/>
            </a:endParaRPr>
          </a:p>
          <a:p>
            <a:pPr>
              <a:lnSpc>
                <a:spcPct val="100000"/>
              </a:lnSpc>
              <a:tabLst>
                <a:tab algn="l" pos="0"/>
              </a:tabLst>
            </a:pPr>
            <a:r>
              <a:rPr b="1" lang="en-US" sz="1400" spc="-1" strike="noStrike">
                <a:solidFill>
                  <a:srgbClr val="7f0055"/>
                </a:solidFill>
                <a:latin typeface="Consolas"/>
                <a:ea typeface="Calibri"/>
              </a:rPr>
              <a:t>public</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class</a:t>
            </a:r>
            <a:r>
              <a:rPr b="0" lang="en-US" sz="1400" spc="-1" strike="noStrike">
                <a:solidFill>
                  <a:srgbClr val="000000"/>
                </a:solidFill>
                <a:latin typeface="Consolas"/>
                <a:ea typeface="Calibri"/>
              </a:rPr>
              <a:t> Solution {</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public</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static</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void</a:t>
            </a:r>
            <a:r>
              <a:rPr b="0" lang="en-US" sz="1400" spc="-1" strike="noStrike">
                <a:solidFill>
                  <a:srgbClr val="000000"/>
                </a:solidFill>
                <a:latin typeface="Consolas"/>
                <a:ea typeface="Calibri"/>
              </a:rPr>
              <a:t> main(String[] args) {</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ExecutorService ex = Executors.</a:t>
            </a:r>
            <a:r>
              <a:rPr b="0" i="1" lang="en-US" sz="1400" spc="-1" strike="noStrike">
                <a:solidFill>
                  <a:srgbClr val="000000"/>
                </a:solidFill>
                <a:latin typeface="Consolas"/>
                <a:ea typeface="Calibri"/>
              </a:rPr>
              <a:t>newCachedThreadPool</a:t>
            </a:r>
            <a:r>
              <a:rPr b="0" lang="en-US" sz="1400" spc="-1" strike="noStrike">
                <a:solidFill>
                  <a:srgbClr val="000000"/>
                </a:solidFill>
                <a:latin typeface="Consolas"/>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ex.execute(</a:t>
            </a:r>
            <a:r>
              <a:rPr b="1" lang="en-US" sz="1400" spc="-1" strike="noStrike">
                <a:solidFill>
                  <a:srgbClr val="7f0055"/>
                </a:solidFill>
                <a:latin typeface="Consolas"/>
                <a:ea typeface="Calibri"/>
              </a:rPr>
              <a:t>new</a:t>
            </a:r>
            <a:r>
              <a:rPr b="0" lang="en-US" sz="1400" spc="-1" strike="noStrike">
                <a:solidFill>
                  <a:srgbClr val="000000"/>
                </a:solidFill>
                <a:latin typeface="Consolas"/>
                <a:ea typeface="Calibri"/>
              </a:rPr>
              <a:t> MyThread());</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ex.execute(</a:t>
            </a:r>
            <a:r>
              <a:rPr b="1" lang="en-US" sz="1400" spc="-1" strike="noStrike">
                <a:solidFill>
                  <a:srgbClr val="7f0055"/>
                </a:solidFill>
                <a:latin typeface="Consolas"/>
                <a:ea typeface="Calibri"/>
              </a:rPr>
              <a:t>new</a:t>
            </a:r>
            <a:r>
              <a:rPr b="0" lang="en-US" sz="1400" spc="-1" strike="noStrike">
                <a:solidFill>
                  <a:srgbClr val="000000"/>
                </a:solidFill>
                <a:latin typeface="Consolas"/>
                <a:ea typeface="Calibri"/>
              </a:rPr>
              <a:t> MyThread());</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a:t>
            </a:r>
            <a:r>
              <a:rPr b="1" lang="en-US" sz="1800" spc="-1" strike="noStrike">
                <a:solidFill>
                  <a:srgbClr val="376092"/>
                </a:solidFill>
                <a:latin typeface="Tahoma"/>
                <a:ea typeface="Tahoma"/>
              </a:rPr>
              <a:t>oncurrent</a:t>
            </a:r>
            <a:endParaRPr b="0" lang="ru-RU" sz="1800" spc="-1" strike="noStrike">
              <a:latin typeface="Arial"/>
            </a:endParaRPr>
          </a:p>
        </p:txBody>
      </p:sp>
      <p:sp>
        <p:nvSpPr>
          <p:cNvPr id="351"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85840" indent="-285120" algn="just">
              <a:lnSpc>
                <a:spcPct val="100000"/>
              </a:lnSpc>
              <a:spcBef>
                <a:spcPts val="360"/>
              </a:spcBef>
              <a:tabLst>
                <a:tab algn="l" pos="0"/>
              </a:tabLst>
            </a:pPr>
            <a:r>
              <a:rPr b="0" lang="ru-RU" sz="1800" spc="-1" strike="noStrike">
                <a:solidFill>
                  <a:srgbClr val="000000"/>
                </a:solidFill>
                <a:latin typeface="Arial"/>
              </a:rPr>
              <a:t>Сначала создается объект класса ExecutorService. После чего вызывается метод execute, которому в качестве параметра необходимо передать объект, созданного нами класса, который мы хотим передать исполнителю. </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a:p>
            <a:pPr marL="285840" indent="-285120" algn="just">
              <a:lnSpc>
                <a:spcPct val="100000"/>
              </a:lnSpc>
              <a:spcBef>
                <a:spcPts val="360"/>
              </a:spcBef>
              <a:tabLst>
                <a:tab algn="l" pos="0"/>
              </a:tabLst>
            </a:pPr>
            <a:r>
              <a:rPr b="0" lang="ru-RU" sz="1800" spc="-1" strike="noStrike">
                <a:solidFill>
                  <a:srgbClr val="000000"/>
                </a:solidFill>
                <a:latin typeface="Arial"/>
              </a:rPr>
              <a:t>После передачи потока, исполнитель автоматически запускает его. </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a:p>
            <a:pPr marL="285840" indent="-285120" algn="just">
              <a:lnSpc>
                <a:spcPct val="100000"/>
              </a:lnSpc>
              <a:spcBef>
                <a:spcPts val="360"/>
              </a:spcBef>
              <a:tabLst>
                <a:tab algn="l" pos="0"/>
              </a:tabLst>
            </a:pPr>
            <a:r>
              <a:rPr b="0" lang="ru-RU" sz="1800" spc="-1" strike="noStrike">
                <a:solidFill>
                  <a:srgbClr val="000000"/>
                </a:solidFill>
                <a:latin typeface="Arial"/>
              </a:rPr>
              <a:t>Исполнитель позволяет нам экономить время на создание отдельных потоков и на их запуск. </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a:p>
            <a:pPr marL="285840" indent="-285120" algn="just">
              <a:lnSpc>
                <a:spcPct val="100000"/>
              </a:lnSpc>
              <a:spcBef>
                <a:spcPts val="360"/>
              </a:spcBef>
              <a:tabLst>
                <a:tab algn="l" pos="0"/>
              </a:tabLst>
            </a:pPr>
            <a:r>
              <a:rPr b="0" lang="ru-RU" sz="1800" spc="-1" strike="noStrike">
                <a:solidFill>
                  <a:srgbClr val="000000"/>
                </a:solidFill>
                <a:latin typeface="Arial"/>
              </a:rPr>
              <a:t>Результат:</a:t>
            </a:r>
            <a:endParaRPr b="0" lang="ru-RU" sz="1800" spc="-1" strike="noStrike">
              <a:latin typeface="Arial"/>
            </a:endParaRPr>
          </a:p>
          <a:p>
            <a:pPr marL="285840" indent="-285120">
              <a:lnSpc>
                <a:spcPct val="100000"/>
              </a:lnSpc>
              <a:spcBef>
                <a:spcPts val="300"/>
              </a:spcBef>
              <a:tabLst>
                <a:tab algn="l" pos="0"/>
              </a:tabLst>
            </a:pPr>
            <a:endParaRPr b="0" lang="ru-RU" sz="1800" spc="-1" strike="noStrike">
              <a:latin typeface="Arial"/>
            </a:endParaRPr>
          </a:p>
        </p:txBody>
      </p:sp>
      <p:pic>
        <p:nvPicPr>
          <p:cNvPr id="352" name="Picture 1" descr=""/>
          <p:cNvPicPr/>
          <p:nvPr/>
        </p:nvPicPr>
        <p:blipFill>
          <a:blip r:embed="rId1"/>
          <a:stretch/>
        </p:blipFill>
        <p:spPr>
          <a:xfrm>
            <a:off x="2428920" y="4786200"/>
            <a:ext cx="4142520" cy="1011960"/>
          </a:xfrm>
          <a:prstGeom prst="rect">
            <a:avLst/>
          </a:prstGeom>
          <a:ln w="9525">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Понятие многопоточности</a:t>
            </a:r>
            <a:endParaRPr b="0" lang="ru-RU" sz="1800" spc="-1" strike="noStrike">
              <a:latin typeface="Arial"/>
            </a:endParaRPr>
          </a:p>
        </p:txBody>
      </p:sp>
      <p:sp>
        <p:nvSpPr>
          <p:cNvPr id="179"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65320" indent="-264600">
              <a:lnSpc>
                <a:spcPct val="100000"/>
              </a:lnSpc>
              <a:spcBef>
                <a:spcPts val="360"/>
              </a:spcBef>
              <a:tabLst>
                <a:tab algn="l" pos="0"/>
              </a:tabLst>
            </a:pPr>
            <a:r>
              <a:rPr b="0" lang="ru-RU" sz="1800" spc="-1" strike="noStrike">
                <a:solidFill>
                  <a:srgbClr val="000000"/>
                </a:solidFill>
                <a:latin typeface="Arial"/>
              </a:rPr>
              <a:t>Потоки существуют в нескольких состояниях. </a:t>
            </a:r>
            <a:endParaRPr b="0" lang="ru-RU" sz="1800" spc="-1" strike="noStrike">
              <a:latin typeface="Arial"/>
            </a:endParaRPr>
          </a:p>
          <a:p>
            <a:pPr marL="265320" indent="-264600">
              <a:lnSpc>
                <a:spcPct val="100000"/>
              </a:lnSpc>
              <a:spcBef>
                <a:spcPts val="360"/>
              </a:spcBef>
              <a:tabLst>
                <a:tab algn="l" pos="0"/>
              </a:tabLst>
            </a:pPr>
            <a:endParaRPr b="0" lang="ru-RU" sz="1800" spc="-1" strike="noStrike">
              <a:latin typeface="Arial"/>
            </a:endParaRPr>
          </a:p>
          <a:p>
            <a:pPr marL="719280" indent="-27216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rPr>
              <a:t>Поток может быть в состоянии </a:t>
            </a:r>
            <a:r>
              <a:rPr b="1" i="1" lang="ru-RU" sz="1800" spc="-1" strike="noStrike">
                <a:solidFill>
                  <a:srgbClr val="000000"/>
                </a:solidFill>
                <a:latin typeface="Arial"/>
              </a:rPr>
              <a:t>выполнения</a:t>
            </a:r>
            <a:r>
              <a:rPr b="0" i="1" lang="ru-RU" sz="1800" spc="-1" strike="noStrike">
                <a:solidFill>
                  <a:srgbClr val="000000"/>
                </a:solidFill>
                <a:latin typeface="Arial"/>
              </a:rPr>
              <a:t>. </a:t>
            </a:r>
            <a:endParaRPr b="0" lang="ru-RU" sz="1800" spc="-1" strike="noStrike">
              <a:latin typeface="Arial"/>
            </a:endParaRPr>
          </a:p>
          <a:p>
            <a:pPr marL="719280" indent="-27216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rPr>
              <a:t>Может находиться в состоянии </a:t>
            </a:r>
            <a:r>
              <a:rPr b="1" i="1" lang="ru-RU" sz="1800" spc="-1" strike="noStrike">
                <a:solidFill>
                  <a:srgbClr val="000000"/>
                </a:solidFill>
                <a:latin typeface="Arial"/>
              </a:rPr>
              <a:t>готовности к выполнению</a:t>
            </a:r>
            <a:r>
              <a:rPr b="0" i="1" lang="ru-RU" sz="1800" spc="-1" strike="noStrike">
                <a:solidFill>
                  <a:srgbClr val="000000"/>
                </a:solidFill>
                <a:latin typeface="Arial"/>
              </a:rPr>
              <a:t>, </a:t>
            </a:r>
            <a:r>
              <a:rPr b="0" lang="ru-RU" sz="1800" spc="-1" strike="noStrike">
                <a:solidFill>
                  <a:srgbClr val="000000"/>
                </a:solidFill>
                <a:latin typeface="Arial"/>
              </a:rPr>
              <a:t>как только он получит время </a:t>
            </a:r>
            <a:r>
              <a:rPr b="0" lang="en-US" sz="1800" spc="-1" strike="noStrike">
                <a:solidFill>
                  <a:srgbClr val="000000"/>
                </a:solidFill>
                <a:latin typeface="Arial"/>
              </a:rPr>
              <a:t>CPU</a:t>
            </a:r>
            <a:r>
              <a:rPr b="0" lang="ru-RU" sz="1800" spc="-1" strike="noStrike">
                <a:solidFill>
                  <a:srgbClr val="000000"/>
                </a:solidFill>
                <a:latin typeface="Arial"/>
              </a:rPr>
              <a:t>. </a:t>
            </a:r>
            <a:endParaRPr b="0" lang="ru-RU" sz="1800" spc="-1" strike="noStrike">
              <a:latin typeface="Arial"/>
            </a:endParaRPr>
          </a:p>
          <a:p>
            <a:pPr marL="719280" indent="-27216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rPr>
              <a:t>Выполняющийся поток может быть </a:t>
            </a:r>
            <a:r>
              <a:rPr b="1" i="1" lang="ru-RU" sz="1800" spc="-1" strike="noStrike">
                <a:solidFill>
                  <a:srgbClr val="000000"/>
                </a:solidFill>
                <a:latin typeface="Arial"/>
              </a:rPr>
              <a:t>приостановлен</a:t>
            </a:r>
            <a:r>
              <a:rPr b="0" i="1" lang="ru-RU" sz="1800" spc="-1" strike="noStrike">
                <a:solidFill>
                  <a:srgbClr val="000000"/>
                </a:solidFill>
                <a:latin typeface="Arial"/>
              </a:rPr>
              <a:t>, </a:t>
            </a:r>
            <a:r>
              <a:rPr b="0" lang="ru-RU" sz="1800" spc="-1" strike="noStrike">
                <a:solidFill>
                  <a:srgbClr val="000000"/>
                </a:solidFill>
                <a:latin typeface="Arial"/>
              </a:rPr>
              <a:t>что временно притормаживает его действие. </a:t>
            </a:r>
            <a:endParaRPr b="0" lang="ru-RU" sz="1800" spc="-1" strike="noStrike">
              <a:latin typeface="Arial"/>
            </a:endParaRPr>
          </a:p>
          <a:p>
            <a:pPr marL="719280" indent="-27216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rPr>
              <a:t>Затем приостановленный поток может быть </a:t>
            </a:r>
            <a:r>
              <a:rPr b="1" i="1" lang="ru-RU" sz="1800" spc="-1" strike="noStrike">
                <a:solidFill>
                  <a:srgbClr val="000000"/>
                </a:solidFill>
                <a:latin typeface="Arial"/>
              </a:rPr>
              <a:t>продолжен</a:t>
            </a:r>
            <a:r>
              <a:rPr b="0" i="1" lang="ru-RU" sz="1800" spc="-1" strike="noStrike">
                <a:solidFill>
                  <a:srgbClr val="000000"/>
                </a:solidFill>
                <a:latin typeface="Arial"/>
              </a:rPr>
              <a:t> </a:t>
            </a:r>
            <a:r>
              <a:rPr b="0" lang="ru-RU" sz="1800" spc="-1" strike="noStrike">
                <a:solidFill>
                  <a:srgbClr val="000000"/>
                </a:solidFill>
                <a:latin typeface="Arial"/>
              </a:rPr>
              <a:t>(возобновлен) с того места, где он был остановлен. </a:t>
            </a:r>
            <a:endParaRPr b="0" lang="ru-RU" sz="1800" spc="-1" strike="noStrike">
              <a:latin typeface="Arial"/>
            </a:endParaRPr>
          </a:p>
          <a:p>
            <a:pPr marL="719280" indent="-27216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rPr>
              <a:t>Поток может быть </a:t>
            </a:r>
            <a:r>
              <a:rPr b="1" i="1" lang="ru-RU" sz="1800" spc="-1" strike="noStrike">
                <a:solidFill>
                  <a:srgbClr val="000000"/>
                </a:solidFill>
                <a:latin typeface="Arial"/>
              </a:rPr>
              <a:t>блокирован</a:t>
            </a:r>
            <a:r>
              <a:rPr b="0" i="1" lang="ru-RU" sz="1800" spc="-1" strike="noStrike">
                <a:solidFill>
                  <a:srgbClr val="000000"/>
                </a:solidFill>
                <a:latin typeface="Arial"/>
              </a:rPr>
              <a:t> </a:t>
            </a:r>
            <a:r>
              <a:rPr b="0" lang="ru-RU" sz="1800" spc="-1" strike="noStrike">
                <a:solidFill>
                  <a:srgbClr val="000000"/>
                </a:solidFill>
                <a:latin typeface="Arial"/>
              </a:rPr>
              <a:t>в ожидании ресурса. В любой момент выполнение потока может быть завершено, что немедленно останавливает его выполнение. </a:t>
            </a:r>
            <a:endParaRPr b="0" lang="ru-RU" sz="1800" spc="-1" strike="noStrike">
              <a:latin typeface="Arial"/>
            </a:endParaRPr>
          </a:p>
          <a:p>
            <a:pPr algn="just">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a:t>
            </a:r>
            <a:r>
              <a:rPr b="1" lang="en-US" sz="1800" spc="-1" strike="noStrike">
                <a:solidFill>
                  <a:srgbClr val="376092"/>
                </a:solidFill>
                <a:latin typeface="Tahoma"/>
                <a:ea typeface="Tahoma"/>
              </a:rPr>
              <a:t>oncurrent</a:t>
            </a:r>
            <a:endParaRPr b="0" lang="ru-RU" sz="1800" spc="-1" strike="noStrike">
              <a:latin typeface="Arial"/>
            </a:endParaRPr>
          </a:p>
        </p:txBody>
      </p:sp>
      <p:sp>
        <p:nvSpPr>
          <p:cNvPr id="354"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85840" indent="-285120" algn="just">
              <a:lnSpc>
                <a:spcPct val="100000"/>
              </a:lnSpc>
              <a:spcBef>
                <a:spcPts val="320"/>
              </a:spcBef>
              <a:tabLst>
                <a:tab algn="l" pos="0"/>
              </a:tabLst>
            </a:pPr>
            <a:r>
              <a:rPr b="0" lang="ru-RU" sz="1600" spc="-1" strike="noStrike">
                <a:solidFill>
                  <a:srgbClr val="000000"/>
                </a:solidFill>
                <a:latin typeface="Arial"/>
              </a:rPr>
              <a:t>В примере объекту «ex» присваивается специальная реализация </a:t>
            </a:r>
            <a:r>
              <a:rPr b="1" lang="ru-RU" sz="1600" spc="-1" strike="noStrike">
                <a:solidFill>
                  <a:srgbClr val="000000"/>
                </a:solidFill>
                <a:latin typeface="Arial"/>
              </a:rPr>
              <a:t>Executors.newCachedThreadPool()</a:t>
            </a:r>
            <a:r>
              <a:rPr b="0" lang="ru-RU" sz="1600" spc="-1" strike="noStrike">
                <a:solidFill>
                  <a:srgbClr val="000000"/>
                </a:solidFill>
                <a:latin typeface="Arial"/>
              </a:rPr>
              <a:t>. Данная реализация применяется в тех случаях, когда вы заранее неизвестно, какое количество потоков будет передаваться исполнителю. </a:t>
            </a:r>
            <a:endParaRPr b="0" lang="ru-RU" sz="1600" spc="-1" strike="noStrike">
              <a:latin typeface="Arial"/>
            </a:endParaRPr>
          </a:p>
          <a:p>
            <a:pPr marL="285840" indent="-285120" algn="just">
              <a:lnSpc>
                <a:spcPct val="100000"/>
              </a:lnSpc>
              <a:spcBef>
                <a:spcPts val="320"/>
              </a:spcBef>
              <a:tabLst>
                <a:tab algn="l" pos="0"/>
              </a:tabLst>
            </a:pPr>
            <a:endParaRPr b="0" lang="ru-RU" sz="1600" spc="-1" strike="noStrike">
              <a:latin typeface="Arial"/>
            </a:endParaRPr>
          </a:p>
          <a:p>
            <a:pPr marL="285840" indent="-285120" algn="just">
              <a:lnSpc>
                <a:spcPct val="100000"/>
              </a:lnSpc>
              <a:spcBef>
                <a:spcPts val="320"/>
              </a:spcBef>
              <a:tabLst>
                <a:tab algn="l" pos="0"/>
              </a:tabLst>
            </a:pPr>
            <a:r>
              <a:rPr b="0" lang="ru-RU" sz="1600" spc="-1" strike="noStrike">
                <a:solidFill>
                  <a:srgbClr val="000000"/>
                </a:solidFill>
                <a:latin typeface="Arial"/>
              </a:rPr>
              <a:t>Если же количество потоков заранее известно необходимо использовать реализацию </a:t>
            </a:r>
            <a:r>
              <a:rPr b="1" lang="ru-RU" sz="1600" spc="-1" strike="noStrike">
                <a:solidFill>
                  <a:srgbClr val="000000"/>
                </a:solidFill>
                <a:latin typeface="Arial"/>
              </a:rPr>
              <a:t>newFixedThreadPool(int)</a:t>
            </a:r>
            <a:r>
              <a:rPr b="0" lang="ru-RU" sz="1600" spc="-1" strike="noStrike">
                <a:solidFill>
                  <a:srgbClr val="000000"/>
                </a:solidFill>
                <a:latin typeface="Arial"/>
              </a:rPr>
              <a:t> в качестве параметра ей нужно передать число потоков, которое мы будем использовать, в нашем случае 2. Это дает большой выигрыш в быстродействии, так как все потоки создаются сразу. </a:t>
            </a:r>
            <a:endParaRPr b="0" lang="ru-RU" sz="1600" spc="-1" strike="noStrike">
              <a:latin typeface="Arial"/>
            </a:endParaRPr>
          </a:p>
          <a:p>
            <a:pPr marL="285840" indent="-285120" algn="just">
              <a:lnSpc>
                <a:spcPct val="100000"/>
              </a:lnSpc>
              <a:spcBef>
                <a:spcPts val="320"/>
              </a:spcBef>
              <a:tabLst>
                <a:tab algn="l" pos="0"/>
              </a:tabLst>
            </a:pPr>
            <a:endParaRPr b="0" lang="ru-RU" sz="1600" spc="-1" strike="noStrike">
              <a:latin typeface="Arial"/>
            </a:endParaRPr>
          </a:p>
          <a:p>
            <a:pPr marL="285840" indent="-285120" algn="just">
              <a:lnSpc>
                <a:spcPct val="100000"/>
              </a:lnSpc>
              <a:spcBef>
                <a:spcPts val="320"/>
              </a:spcBef>
              <a:tabLst>
                <a:tab algn="l" pos="0"/>
              </a:tabLst>
            </a:pPr>
            <a:r>
              <a:rPr b="0" lang="ru-RU" sz="1600" spc="-1" strike="noStrike">
                <a:solidFill>
                  <a:srgbClr val="000000"/>
                </a:solidFill>
                <a:latin typeface="Arial"/>
              </a:rPr>
              <a:t>Если же необходимо передавать исполнителю только один объект класса, то для таких целей можно использовать реализацию </a:t>
            </a:r>
            <a:r>
              <a:rPr b="1" lang="ru-RU" sz="1600" spc="-1" strike="noStrike">
                <a:solidFill>
                  <a:srgbClr val="000000"/>
                </a:solidFill>
                <a:latin typeface="Arial"/>
              </a:rPr>
              <a:t>newSingleThreadExecutor()</a:t>
            </a:r>
            <a:r>
              <a:rPr b="0" lang="ru-RU" sz="1600" spc="-1" strike="noStrike">
                <a:solidFill>
                  <a:srgbClr val="000000"/>
                </a:solidFill>
                <a:latin typeface="Arial"/>
              </a:rPr>
              <a:t>. Если при использовании данной реализации исполнителю передается несколько потоков, то они попадут в очередь, и каждый из них будет запускаться только после завершения работы предыдущего.</a:t>
            </a:r>
            <a:endParaRPr b="0" lang="ru-RU" sz="1600" spc="-1" strike="noStrike">
              <a:latin typeface="Arial"/>
            </a:endParaRPr>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a:t>
            </a:r>
            <a:r>
              <a:rPr b="1" lang="en-US" sz="1800" spc="-1" strike="noStrike">
                <a:solidFill>
                  <a:srgbClr val="376092"/>
                </a:solidFill>
                <a:latin typeface="Tahoma"/>
                <a:ea typeface="Tahoma"/>
              </a:rPr>
              <a:t>oncurrent</a:t>
            </a:r>
            <a:endParaRPr b="0" lang="ru-RU" sz="1800" spc="-1" strike="noStrike">
              <a:latin typeface="Arial"/>
            </a:endParaRPr>
          </a:p>
        </p:txBody>
      </p:sp>
      <p:sp>
        <p:nvSpPr>
          <p:cNvPr id="356"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85840" indent="-285120" algn="ctr">
              <a:lnSpc>
                <a:spcPct val="100000"/>
              </a:lnSpc>
              <a:spcBef>
                <a:spcPts val="360"/>
              </a:spcBef>
              <a:tabLst>
                <a:tab algn="l" pos="0"/>
              </a:tabLst>
            </a:pPr>
            <a:r>
              <a:rPr b="1" lang="ru-RU" sz="1800" spc="-1" strike="noStrike">
                <a:solidFill>
                  <a:srgbClr val="000000"/>
                </a:solidFill>
                <a:latin typeface="Arial"/>
              </a:rPr>
              <a:t>ExecutorService</a:t>
            </a:r>
            <a:endParaRPr b="0" lang="ru-RU" sz="1800" spc="-1" strike="noStrike">
              <a:latin typeface="Arial"/>
            </a:endParaRPr>
          </a:p>
          <a:p>
            <a:pPr marL="285840" indent="-285120">
              <a:lnSpc>
                <a:spcPct val="100000"/>
              </a:lnSpc>
              <a:spcBef>
                <a:spcPts val="360"/>
              </a:spcBef>
              <a:tabLst>
                <a:tab algn="l" pos="0"/>
              </a:tabLst>
            </a:pPr>
            <a:endParaRPr b="0" lang="ru-RU" sz="1800" spc="-1" strike="noStrike">
              <a:latin typeface="Arial"/>
            </a:endParaRPr>
          </a:p>
          <a:p>
            <a:pPr marL="285840" indent="-285120">
              <a:lnSpc>
                <a:spcPct val="100000"/>
              </a:lnSpc>
              <a:spcBef>
                <a:spcPts val="360"/>
              </a:spcBef>
              <a:tabLst>
                <a:tab algn="l" pos="0"/>
              </a:tabLst>
            </a:pPr>
            <a:r>
              <a:rPr b="0" lang="ru-RU" sz="1800" spc="-1" strike="noStrike">
                <a:solidFill>
                  <a:srgbClr val="000000"/>
                </a:solidFill>
                <a:latin typeface="Arial"/>
              </a:rPr>
              <a:t>Данный интерфейс является расширением интерфейса Executor и добавляет следующие полезные возможности:</a:t>
            </a:r>
            <a:endParaRPr b="0" lang="ru-RU" sz="1800" spc="-1" strike="noStrike">
              <a:latin typeface="Arial"/>
            </a:endParaRPr>
          </a:p>
          <a:p>
            <a:pPr marL="285840" indent="-285120">
              <a:lnSpc>
                <a:spcPct val="100000"/>
              </a:lnSpc>
              <a:spcBef>
                <a:spcPts val="360"/>
              </a:spcBef>
              <a:tabLst>
                <a:tab algn="l" pos="0"/>
              </a:tabLst>
            </a:pPr>
            <a:endParaRPr b="0" lang="ru-RU" sz="1800" spc="-1" strike="noStrike">
              <a:latin typeface="Arial"/>
            </a:endParaRPr>
          </a:p>
          <a:p>
            <a:pPr marL="804960" indent="-270720">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rPr>
              <a:t>Возможность остановить выполняемый процесс</a:t>
            </a:r>
            <a:endParaRPr b="0" lang="ru-RU" sz="1800" spc="-1" strike="noStrike">
              <a:latin typeface="Arial"/>
            </a:endParaRPr>
          </a:p>
          <a:p>
            <a:pPr marL="804960" indent="-270720">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rPr>
              <a:t>Возможность выполнения не только Runnable объектов, но и java.util.concurrent.Callable. Основное их отличие от Runnable объектов – возможность возвращать значение потоку, из которого делался вызов.</a:t>
            </a:r>
            <a:endParaRPr b="0" lang="ru-RU" sz="1800" spc="-1" strike="noStrike">
              <a:latin typeface="Arial"/>
            </a:endParaRPr>
          </a:p>
          <a:p>
            <a:pPr marL="804960" indent="-270720">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rPr>
              <a:t>Возможность возвращать вызывавшему потоку объект java.util.concurrent.Future, который содержит среди прочего и возвращаемое значение.</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a:t>
            </a:r>
            <a:r>
              <a:rPr b="1" lang="en-US" sz="1800" spc="-1" strike="noStrike">
                <a:solidFill>
                  <a:srgbClr val="376092"/>
                </a:solidFill>
                <a:latin typeface="Tahoma"/>
                <a:ea typeface="Tahoma"/>
              </a:rPr>
              <a:t>oncurrent</a:t>
            </a:r>
            <a:endParaRPr b="0" lang="ru-RU" sz="1800" spc="-1" strike="noStrike">
              <a:latin typeface="Arial"/>
            </a:endParaRPr>
          </a:p>
        </p:txBody>
      </p:sp>
      <p:sp>
        <p:nvSpPr>
          <p:cNvPr id="358"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85840" indent="-285120" algn="ctr">
              <a:lnSpc>
                <a:spcPct val="100000"/>
              </a:lnSpc>
              <a:spcBef>
                <a:spcPts val="360"/>
              </a:spcBef>
              <a:tabLst>
                <a:tab algn="l" pos="0"/>
              </a:tabLst>
            </a:pPr>
            <a:r>
              <a:rPr b="1" lang="ru-RU" sz="1800" spc="-1" strike="noStrike">
                <a:solidFill>
                  <a:srgbClr val="000000"/>
                </a:solidFill>
                <a:latin typeface="Arial"/>
              </a:rPr>
              <a:t>Возврат значений из задач. Интерфейс Callable</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a:p>
            <a:pPr marL="285840" indent="-285120" algn="just">
              <a:lnSpc>
                <a:spcPct val="100000"/>
              </a:lnSpc>
              <a:spcBef>
                <a:spcPts val="360"/>
              </a:spcBef>
              <a:tabLst>
                <a:tab algn="l" pos="0"/>
              </a:tabLst>
            </a:pPr>
            <a:r>
              <a:rPr b="0" lang="ru-RU" sz="1800" spc="-1" strike="noStrike">
                <a:solidFill>
                  <a:srgbClr val="000000"/>
                </a:solidFill>
                <a:latin typeface="Arial"/>
              </a:rPr>
              <a:t>Очень часто нам необходимо, чтобы поток после выполнения своей работы возвращал нам некоторое значение, в таких ситуациях нам необходимо использовать интерфейс Callable при создании класса. Он очень похож на Runnable, но имеет несколько отличий. </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a:p>
            <a:pPr marL="1077840" indent="-35820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rPr>
              <a:t>В первую очередь после объявления данного интерфейса необходимо указать тип параметра, который должен вернуть поток. </a:t>
            </a:r>
            <a:endParaRPr b="0" lang="ru-RU" sz="1800" spc="-1" strike="noStrike">
              <a:latin typeface="Arial"/>
            </a:endParaRPr>
          </a:p>
          <a:p>
            <a:pPr marL="1077840" indent="-35820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rPr>
              <a:t>Вместо метода run() необходимо использовать метод call().</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a:t>
            </a:r>
            <a:r>
              <a:rPr b="1" lang="en-US" sz="1800" spc="-1" strike="noStrike">
                <a:solidFill>
                  <a:srgbClr val="376092"/>
                </a:solidFill>
                <a:latin typeface="Tahoma"/>
                <a:ea typeface="Tahoma"/>
              </a:rPr>
              <a:t>oncurrent. Example 13.14</a:t>
            </a:r>
            <a:endParaRPr b="0" lang="ru-RU" sz="1800" spc="-1" strike="noStrike">
              <a:latin typeface="Arial"/>
            </a:endParaRPr>
          </a:p>
        </p:txBody>
      </p:sp>
      <p:sp>
        <p:nvSpPr>
          <p:cNvPr id="360" name="CustomShape 2"/>
          <p:cNvSpPr/>
          <p:nvPr/>
        </p:nvSpPr>
        <p:spPr>
          <a:xfrm>
            <a:off x="928800" y="1234080"/>
            <a:ext cx="7286040" cy="371376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US" sz="1400" spc="-1" strike="noStrike">
                <a:solidFill>
                  <a:srgbClr val="7f0055"/>
                </a:solidFill>
                <a:latin typeface="Consolas"/>
                <a:ea typeface="Calibri"/>
              </a:rPr>
              <a:t>package</a:t>
            </a:r>
            <a:r>
              <a:rPr b="0" lang="en-US" sz="1400" spc="-1" strike="noStrike">
                <a:solidFill>
                  <a:srgbClr val="000000"/>
                </a:solidFill>
                <a:latin typeface="Consolas"/>
                <a:ea typeface="Calibri"/>
              </a:rPr>
              <a:t> executorservice;</a:t>
            </a:r>
            <a:endParaRPr b="0" lang="ru-RU" sz="1400" spc="-1" strike="noStrike">
              <a:latin typeface="Arial"/>
            </a:endParaRPr>
          </a:p>
          <a:p>
            <a:pPr>
              <a:lnSpc>
                <a:spcPct val="100000"/>
              </a:lnSpc>
              <a:tabLst>
                <a:tab algn="l" pos="0"/>
              </a:tabLst>
            </a:pPr>
            <a:r>
              <a:rPr b="1" lang="en-US" sz="1400" spc="-1" strike="noStrike">
                <a:solidFill>
                  <a:srgbClr val="7f0055"/>
                </a:solidFill>
                <a:latin typeface="Consolas"/>
                <a:ea typeface="Calibri"/>
              </a:rPr>
              <a:t>import</a:t>
            </a:r>
            <a:r>
              <a:rPr b="0" lang="en-US" sz="1400" spc="-1" strike="noStrike">
                <a:solidFill>
                  <a:srgbClr val="000000"/>
                </a:solidFill>
                <a:latin typeface="Consolas"/>
                <a:ea typeface="Calibri"/>
              </a:rPr>
              <a:t> java.util.concurrent.Callable;</a:t>
            </a:r>
            <a:endParaRPr b="0" lang="ru-RU" sz="1400" spc="-1" strike="noStrike">
              <a:latin typeface="Arial"/>
            </a:endParaRPr>
          </a:p>
          <a:p>
            <a:pPr>
              <a:lnSpc>
                <a:spcPct val="100000"/>
              </a:lnSpc>
              <a:tabLst>
                <a:tab algn="l" pos="0"/>
              </a:tabLst>
            </a:pPr>
            <a:r>
              <a:rPr b="1" lang="en-US" sz="1400" spc="-1" strike="noStrike">
                <a:solidFill>
                  <a:srgbClr val="7f0055"/>
                </a:solidFill>
                <a:latin typeface="Consolas"/>
                <a:ea typeface="Calibri"/>
              </a:rPr>
              <a:t>public</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class</a:t>
            </a:r>
            <a:r>
              <a:rPr b="0" lang="en-US" sz="1400" spc="-1" strike="noStrike">
                <a:solidFill>
                  <a:srgbClr val="000000"/>
                </a:solidFill>
                <a:latin typeface="Consolas"/>
                <a:ea typeface="Calibri"/>
              </a:rPr>
              <a:t> MyThread </a:t>
            </a:r>
            <a:r>
              <a:rPr b="1" lang="en-US" sz="1400" spc="-1" strike="noStrike">
                <a:solidFill>
                  <a:srgbClr val="7f0055"/>
                </a:solidFill>
                <a:latin typeface="Consolas"/>
                <a:ea typeface="Calibri"/>
              </a:rPr>
              <a:t>implements</a:t>
            </a:r>
            <a:r>
              <a:rPr b="0" lang="en-US" sz="1400" spc="-1" strike="noStrike">
                <a:solidFill>
                  <a:srgbClr val="000000"/>
                </a:solidFill>
                <a:latin typeface="Consolas"/>
                <a:ea typeface="Calibri"/>
              </a:rPr>
              <a:t> Callable&lt;Integer&gt; {</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public</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int</a:t>
            </a:r>
            <a:r>
              <a:rPr b="0" lang="en-US" sz="1400" spc="-1" strike="noStrike">
                <a:solidFill>
                  <a:srgbClr val="000000"/>
                </a:solidFill>
                <a:latin typeface="Consolas"/>
                <a:ea typeface="Calibri"/>
              </a:rPr>
              <a:t> </a:t>
            </a:r>
            <a:r>
              <a:rPr b="0" lang="en-US" sz="1400" spc="-1" strike="noStrike">
                <a:solidFill>
                  <a:srgbClr val="0000c0"/>
                </a:solidFill>
                <a:latin typeface="Consolas"/>
                <a:ea typeface="Calibri"/>
              </a:rPr>
              <a:t>count</a:t>
            </a:r>
            <a:r>
              <a:rPr b="0" lang="en-US" sz="1400" spc="-1" strike="noStrike">
                <a:solidFill>
                  <a:srgbClr val="000000"/>
                </a:solidFill>
                <a:latin typeface="Consolas"/>
                <a:ea typeface="Calibri"/>
              </a:rPr>
              <a:t> = 0;</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public</a:t>
            </a:r>
            <a:r>
              <a:rPr b="0" lang="en-US" sz="1400" spc="-1" strike="noStrike">
                <a:solidFill>
                  <a:srgbClr val="000000"/>
                </a:solidFill>
                <a:latin typeface="Consolas"/>
                <a:ea typeface="Calibri"/>
              </a:rPr>
              <a:t> Integer call() {</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for</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int</a:t>
            </a:r>
            <a:r>
              <a:rPr b="0" lang="en-US" sz="1400" spc="-1" strike="noStrike">
                <a:solidFill>
                  <a:srgbClr val="000000"/>
                </a:solidFill>
                <a:latin typeface="Consolas"/>
                <a:ea typeface="Calibri"/>
              </a:rPr>
              <a:t> i = 0; i &lt; 1000000; i++) {</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c0"/>
                </a:solidFill>
                <a:latin typeface="Consolas"/>
                <a:ea typeface="Calibri"/>
              </a:rPr>
              <a:t>count</a:t>
            </a:r>
            <a:r>
              <a:rPr b="0" lang="en-US" sz="1400" spc="-1" strike="noStrike">
                <a:solidFill>
                  <a:srgbClr val="000000"/>
                </a:solidFill>
                <a:latin typeface="Consolas"/>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try</a:t>
            </a:r>
            <a:r>
              <a:rPr b="0" lang="en-US" sz="1400" spc="-1" strike="noStrike">
                <a:solidFill>
                  <a:srgbClr val="000000"/>
                </a:solidFill>
                <a:latin typeface="Consolas"/>
                <a:ea typeface="Calibri"/>
              </a:rPr>
              <a:t> {</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Thread.</a:t>
            </a:r>
            <a:r>
              <a:rPr b="0" i="1" lang="en-US" sz="1400" spc="-1" strike="noStrike">
                <a:solidFill>
                  <a:srgbClr val="000000"/>
                </a:solidFill>
                <a:latin typeface="Consolas"/>
                <a:ea typeface="Calibri"/>
              </a:rPr>
              <a:t>sleep</a:t>
            </a:r>
            <a:r>
              <a:rPr b="0" lang="en-US" sz="1400" spc="-1" strike="noStrike">
                <a:solidFill>
                  <a:srgbClr val="000000"/>
                </a:solidFill>
                <a:latin typeface="Consolas"/>
                <a:ea typeface="Calibri"/>
              </a:rPr>
              <a:t>(10000);</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catch</a:t>
            </a:r>
            <a:r>
              <a:rPr b="0" lang="en-US" sz="1400" spc="-1" strike="noStrike">
                <a:solidFill>
                  <a:srgbClr val="000000"/>
                </a:solidFill>
                <a:latin typeface="Consolas"/>
                <a:ea typeface="Calibri"/>
              </a:rPr>
              <a:t> (InterruptedException e) {</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e.printStackTrace();</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return</a:t>
            </a:r>
            <a:r>
              <a:rPr b="0" lang="en-US" sz="1400" spc="-1" strike="noStrike">
                <a:solidFill>
                  <a:srgbClr val="000000"/>
                </a:solidFill>
                <a:latin typeface="Consolas"/>
                <a:ea typeface="Calibri"/>
              </a:rPr>
              <a:t> </a:t>
            </a:r>
            <a:r>
              <a:rPr b="0" lang="en-US" sz="1400" spc="-1" strike="noStrike">
                <a:solidFill>
                  <a:srgbClr val="0000c0"/>
                </a:solidFill>
                <a:latin typeface="Consolas"/>
                <a:ea typeface="Calibri"/>
              </a:rPr>
              <a:t>count</a:t>
            </a:r>
            <a:r>
              <a:rPr b="0" lang="en-US" sz="1400" spc="-1" strike="noStrike">
                <a:solidFill>
                  <a:srgbClr val="000000"/>
                </a:solidFill>
                <a:latin typeface="Consolas"/>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a:t>
            </a:r>
            <a:endParaRPr b="0" lang="ru-RU" sz="1400" spc="-1" strike="noStrike">
              <a:latin typeface="Arial"/>
            </a:endParaRPr>
          </a:p>
        </p:txBody>
      </p:sp>
      <p:sp>
        <p:nvSpPr>
          <p:cNvPr id="361" name="CustomShape 3"/>
          <p:cNvSpPr/>
          <p:nvPr/>
        </p:nvSpPr>
        <p:spPr>
          <a:xfrm>
            <a:off x="928800" y="5143680"/>
            <a:ext cx="7286040" cy="638640"/>
          </a:xfrm>
          <a:prstGeom prst="rect">
            <a:avLst/>
          </a:prstGeom>
          <a:noFill/>
          <a:ln w="0">
            <a:noFill/>
          </a:ln>
        </p:spPr>
        <p:style>
          <a:lnRef idx="0"/>
          <a:fillRef idx="0"/>
          <a:effectRef idx="0"/>
          <a:fontRef idx="minor"/>
        </p:style>
        <p:txBody>
          <a:bodyPr lIns="90000" rIns="90000" tIns="45000" bIns="45000">
            <a:spAutoFit/>
          </a:bodyPr>
          <a:p>
            <a:pPr algn="just">
              <a:lnSpc>
                <a:spcPct val="100000"/>
              </a:lnSpc>
            </a:pPr>
            <a:r>
              <a:rPr b="0" lang="ru-RU" sz="1800" spc="-1" strike="noStrike">
                <a:solidFill>
                  <a:srgbClr val="000000"/>
                </a:solidFill>
                <a:latin typeface="Arial"/>
                <a:ea typeface="DejaVu Sans"/>
              </a:rPr>
              <a:t>В данном примере метод call() вернет нам число после завершения операции.</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a:t>
            </a:r>
            <a:r>
              <a:rPr b="1" lang="en-US" sz="1800" spc="-1" strike="noStrike">
                <a:solidFill>
                  <a:srgbClr val="376092"/>
                </a:solidFill>
                <a:latin typeface="Tahoma"/>
                <a:ea typeface="Tahoma"/>
              </a:rPr>
              <a:t>oncurrent</a:t>
            </a:r>
            <a:endParaRPr b="0" lang="ru-RU" sz="1800" spc="-1" strike="noStrike">
              <a:latin typeface="Arial"/>
            </a:endParaRPr>
          </a:p>
        </p:txBody>
      </p:sp>
      <p:sp>
        <p:nvSpPr>
          <p:cNvPr id="363"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85840" indent="-285120" algn="just">
              <a:lnSpc>
                <a:spcPct val="100000"/>
              </a:lnSpc>
              <a:spcBef>
                <a:spcPts val="360"/>
              </a:spcBef>
              <a:tabLst>
                <a:tab algn="l" pos="0"/>
              </a:tabLst>
            </a:pPr>
            <a:r>
              <a:rPr b="0" lang="ru-RU" sz="1800" spc="-1" strike="noStrike">
                <a:solidFill>
                  <a:srgbClr val="000000"/>
                </a:solidFill>
                <a:latin typeface="Arial"/>
              </a:rPr>
              <a:t>Теперь рассмотрим способ получения полученного значения, используя исполнители. </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a:p>
            <a:pPr marL="285840" indent="-285120" algn="just">
              <a:lnSpc>
                <a:spcPct val="100000"/>
              </a:lnSpc>
              <a:spcBef>
                <a:spcPts val="360"/>
              </a:spcBef>
              <a:tabLst>
                <a:tab algn="l" pos="0"/>
              </a:tabLst>
            </a:pPr>
            <a:r>
              <a:rPr b="0" lang="ru-RU" sz="1800" spc="-1" strike="noStrike">
                <a:solidFill>
                  <a:srgbClr val="000000"/>
                </a:solidFill>
                <a:latin typeface="Arial"/>
              </a:rPr>
              <a:t>Для передачи объекта, созданного нами класса исполнителя, используется метод «submit». </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a:p>
            <a:pPr marL="285840" indent="-285120" algn="just">
              <a:lnSpc>
                <a:spcPct val="100000"/>
              </a:lnSpc>
              <a:spcBef>
                <a:spcPts val="360"/>
              </a:spcBef>
              <a:tabLst>
                <a:tab algn="l" pos="0"/>
              </a:tabLst>
            </a:pPr>
            <a:r>
              <a:rPr b="0" lang="ru-RU" sz="1800" spc="-1" strike="noStrike">
                <a:solidFill>
                  <a:srgbClr val="000000"/>
                </a:solidFill>
                <a:latin typeface="Arial"/>
              </a:rPr>
              <a:t>При вызове данного метода создается объект типа «Future» параметризованный по типу результата возвращаемого Callable.  В нашем случае «Future&lt;Integer&gt;». В свою очередь из этого объекта мы уже можем получить нужный нам результат, используя метод get(). Данный метод всегда необходимо оборачивать в блок  try-catch , так как поток еще может не закончить свою работу, а метод get() уже будет вызван. </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a:p>
            <a:pPr marL="285840" indent="-285120" algn="just">
              <a:lnSpc>
                <a:spcPct val="100000"/>
              </a:lnSpc>
              <a:spcBef>
                <a:spcPts val="360"/>
              </a:spcBef>
              <a:tabLst>
                <a:tab algn="l" pos="0"/>
              </a:tabLst>
            </a:pPr>
            <a:r>
              <a:rPr b="0" lang="ru-RU" sz="1800" spc="-1" strike="noStrike">
                <a:solidFill>
                  <a:srgbClr val="000000"/>
                </a:solidFill>
                <a:latin typeface="Arial"/>
              </a:rPr>
              <a:t>Для проверки завершенности потока используется метод isDone(), он возвращает логическое значение.</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a:t>
            </a:r>
            <a:r>
              <a:rPr b="1" lang="en-US" sz="1800" spc="-1" strike="noStrike">
                <a:solidFill>
                  <a:srgbClr val="376092"/>
                </a:solidFill>
                <a:latin typeface="Tahoma"/>
                <a:ea typeface="Tahoma"/>
              </a:rPr>
              <a:t>oncurrent. Example 13.15</a:t>
            </a:r>
            <a:endParaRPr b="0" lang="ru-RU" sz="1800" spc="-1" strike="noStrike">
              <a:latin typeface="Arial"/>
            </a:endParaRPr>
          </a:p>
        </p:txBody>
      </p:sp>
      <p:sp>
        <p:nvSpPr>
          <p:cNvPr id="365" name="CustomShape 2"/>
          <p:cNvSpPr/>
          <p:nvPr/>
        </p:nvSpPr>
        <p:spPr>
          <a:xfrm>
            <a:off x="914400" y="5000760"/>
            <a:ext cx="7314480" cy="1018440"/>
          </a:xfrm>
          <a:prstGeom prst="rect">
            <a:avLst/>
          </a:prstGeom>
          <a:noFill/>
          <a:ln w="0">
            <a:noFill/>
          </a:ln>
        </p:spPr>
        <p:style>
          <a:lnRef idx="0"/>
          <a:fillRef idx="0"/>
          <a:effectRef idx="0"/>
          <a:fontRef idx="minor"/>
        </p:style>
        <p:txBody>
          <a:bodyPr lIns="90000" rIns="90000" tIns="45000" bIns="45000">
            <a:noAutofit/>
          </a:bodyPr>
          <a:p>
            <a:pPr marL="285840" indent="-285120">
              <a:lnSpc>
                <a:spcPct val="100000"/>
              </a:lnSpc>
              <a:spcBef>
                <a:spcPts val="300"/>
              </a:spcBef>
              <a:tabLst>
                <a:tab algn="l" pos="0"/>
              </a:tabLst>
            </a:pPr>
            <a:r>
              <a:rPr b="0" lang="ru-RU" sz="1500" spc="-1" strike="noStrike">
                <a:solidFill>
                  <a:srgbClr val="000000"/>
                </a:solidFill>
                <a:latin typeface="Arial"/>
              </a:rPr>
              <a:t>Результат:</a:t>
            </a:r>
            <a:endParaRPr b="0" lang="ru-RU" sz="1500" spc="-1" strike="noStrike">
              <a:latin typeface="Arial"/>
            </a:endParaRPr>
          </a:p>
        </p:txBody>
      </p:sp>
      <p:sp>
        <p:nvSpPr>
          <p:cNvPr id="366" name="CustomShape 3"/>
          <p:cNvSpPr/>
          <p:nvPr/>
        </p:nvSpPr>
        <p:spPr>
          <a:xfrm>
            <a:off x="909720" y="1254600"/>
            <a:ext cx="7304760" cy="365472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US" sz="1300" spc="-1" strike="noStrike">
                <a:solidFill>
                  <a:srgbClr val="7f0055"/>
                </a:solidFill>
                <a:latin typeface="Consolas"/>
                <a:ea typeface="Calibri"/>
              </a:rPr>
              <a:t>package</a:t>
            </a:r>
            <a:r>
              <a:rPr b="0" lang="en-US" sz="1300" spc="-1" strike="noStrike">
                <a:solidFill>
                  <a:srgbClr val="000000"/>
                </a:solidFill>
                <a:latin typeface="Consolas"/>
                <a:ea typeface="Calibri"/>
              </a:rPr>
              <a:t> executorservice;</a:t>
            </a:r>
            <a:endParaRPr b="0" lang="ru-RU" sz="1300" spc="-1" strike="noStrike">
              <a:latin typeface="Arial"/>
            </a:endParaRPr>
          </a:p>
          <a:p>
            <a:pPr>
              <a:lnSpc>
                <a:spcPct val="100000"/>
              </a:lnSpc>
              <a:tabLst>
                <a:tab algn="l" pos="0"/>
              </a:tabLst>
            </a:pPr>
            <a:r>
              <a:rPr b="1" lang="en-US" sz="1300" spc="-1" strike="noStrike">
                <a:solidFill>
                  <a:srgbClr val="7f0055"/>
                </a:solidFill>
                <a:latin typeface="Consolas"/>
                <a:ea typeface="Calibri"/>
              </a:rPr>
              <a:t>import</a:t>
            </a:r>
            <a:r>
              <a:rPr b="0" lang="en-US" sz="1300" spc="-1" strike="noStrike">
                <a:solidFill>
                  <a:srgbClr val="000000"/>
                </a:solidFill>
                <a:latin typeface="Consolas"/>
                <a:ea typeface="Calibri"/>
              </a:rPr>
              <a:t> java.util.concurrent.ExecutionException;</a:t>
            </a:r>
            <a:endParaRPr b="0" lang="ru-RU" sz="1300" spc="-1" strike="noStrike">
              <a:latin typeface="Arial"/>
            </a:endParaRPr>
          </a:p>
          <a:p>
            <a:pPr>
              <a:lnSpc>
                <a:spcPct val="100000"/>
              </a:lnSpc>
              <a:tabLst>
                <a:tab algn="l" pos="0"/>
              </a:tabLst>
            </a:pPr>
            <a:r>
              <a:rPr b="1" lang="en-US" sz="1300" spc="-1" strike="noStrike">
                <a:solidFill>
                  <a:srgbClr val="7f0055"/>
                </a:solidFill>
                <a:latin typeface="Consolas"/>
                <a:ea typeface="Calibri"/>
              </a:rPr>
              <a:t>import</a:t>
            </a:r>
            <a:r>
              <a:rPr b="0" lang="en-US" sz="1300" spc="-1" strike="noStrike">
                <a:solidFill>
                  <a:srgbClr val="000000"/>
                </a:solidFill>
                <a:latin typeface="Consolas"/>
                <a:ea typeface="Calibri"/>
              </a:rPr>
              <a:t> java.util.concurrent.ExecutorService;</a:t>
            </a:r>
            <a:endParaRPr b="0" lang="ru-RU" sz="1300" spc="-1" strike="noStrike">
              <a:latin typeface="Arial"/>
            </a:endParaRPr>
          </a:p>
          <a:p>
            <a:pPr>
              <a:lnSpc>
                <a:spcPct val="100000"/>
              </a:lnSpc>
              <a:tabLst>
                <a:tab algn="l" pos="0"/>
              </a:tabLst>
            </a:pPr>
            <a:r>
              <a:rPr b="1" lang="en-US" sz="1300" spc="-1" strike="noStrike">
                <a:solidFill>
                  <a:srgbClr val="7f0055"/>
                </a:solidFill>
                <a:latin typeface="Consolas"/>
                <a:ea typeface="Calibri"/>
              </a:rPr>
              <a:t>import</a:t>
            </a:r>
            <a:r>
              <a:rPr b="0" lang="en-US" sz="1300" spc="-1" strike="noStrike">
                <a:solidFill>
                  <a:srgbClr val="000000"/>
                </a:solidFill>
                <a:latin typeface="Consolas"/>
                <a:ea typeface="Calibri"/>
              </a:rPr>
              <a:t> java.util.concurrent.Executors;</a:t>
            </a:r>
            <a:endParaRPr b="0" lang="ru-RU" sz="1300" spc="-1" strike="noStrike">
              <a:latin typeface="Arial"/>
            </a:endParaRPr>
          </a:p>
          <a:p>
            <a:pPr>
              <a:lnSpc>
                <a:spcPct val="100000"/>
              </a:lnSpc>
              <a:tabLst>
                <a:tab algn="l" pos="0"/>
              </a:tabLst>
            </a:pPr>
            <a:r>
              <a:rPr b="1" lang="en-US" sz="1300" spc="-1" strike="noStrike">
                <a:solidFill>
                  <a:srgbClr val="7f0055"/>
                </a:solidFill>
                <a:latin typeface="Consolas"/>
                <a:ea typeface="Calibri"/>
              </a:rPr>
              <a:t>import</a:t>
            </a:r>
            <a:r>
              <a:rPr b="0" lang="en-US" sz="1300" spc="-1" strike="noStrike">
                <a:solidFill>
                  <a:srgbClr val="000000"/>
                </a:solidFill>
                <a:latin typeface="Consolas"/>
                <a:ea typeface="Calibri"/>
              </a:rPr>
              <a:t> java.util.concurrent.Future;</a:t>
            </a:r>
            <a:endParaRPr b="0" lang="ru-RU" sz="1300" spc="-1" strike="noStrike">
              <a:latin typeface="Arial"/>
            </a:endParaRPr>
          </a:p>
          <a:p>
            <a:pPr>
              <a:lnSpc>
                <a:spcPct val="100000"/>
              </a:lnSpc>
              <a:tabLst>
                <a:tab algn="l" pos="0"/>
              </a:tabLst>
            </a:pPr>
            <a:r>
              <a:rPr b="1" lang="en-US" sz="1300" spc="-1" strike="noStrike">
                <a:solidFill>
                  <a:srgbClr val="7f0055"/>
                </a:solidFill>
                <a:latin typeface="Consolas"/>
                <a:ea typeface="Calibri"/>
              </a:rPr>
              <a:t>public</a:t>
            </a:r>
            <a:r>
              <a:rPr b="0" lang="en-US" sz="1300" spc="-1" strike="noStrike">
                <a:solidFill>
                  <a:srgbClr val="000000"/>
                </a:solidFill>
                <a:latin typeface="Consolas"/>
                <a:ea typeface="Calibri"/>
              </a:rPr>
              <a:t> </a:t>
            </a:r>
            <a:r>
              <a:rPr b="1" lang="en-US" sz="1300" spc="-1" strike="noStrike">
                <a:solidFill>
                  <a:srgbClr val="7f0055"/>
                </a:solidFill>
                <a:latin typeface="Consolas"/>
                <a:ea typeface="Calibri"/>
              </a:rPr>
              <a:t>class</a:t>
            </a:r>
            <a:r>
              <a:rPr b="0" lang="en-US" sz="1300" spc="-1" strike="noStrike">
                <a:solidFill>
                  <a:srgbClr val="000000"/>
                </a:solidFill>
                <a:latin typeface="Consolas"/>
                <a:ea typeface="Calibri"/>
              </a:rPr>
              <a:t> Solution {</a:t>
            </a:r>
            <a:endParaRPr b="0" lang="ru-RU" sz="1300" spc="-1" strike="noStrike">
              <a:latin typeface="Arial"/>
            </a:endParaRPr>
          </a:p>
          <a:p>
            <a:pPr>
              <a:lnSpc>
                <a:spcPct val="100000"/>
              </a:lnSpc>
              <a:tabLst>
                <a:tab algn="l" pos="0"/>
              </a:tabLst>
            </a:pPr>
            <a:r>
              <a:rPr b="1" lang="en-US" sz="1300" spc="-1" strike="noStrike">
                <a:solidFill>
                  <a:srgbClr val="7f0055"/>
                </a:solidFill>
                <a:latin typeface="Consolas"/>
                <a:ea typeface="Calibri"/>
              </a:rPr>
              <a:t>  </a:t>
            </a:r>
            <a:r>
              <a:rPr b="1" lang="en-US" sz="1300" spc="-1" strike="noStrike">
                <a:solidFill>
                  <a:srgbClr val="7f0055"/>
                </a:solidFill>
                <a:latin typeface="Consolas"/>
                <a:ea typeface="Calibri"/>
              </a:rPr>
              <a:t>public</a:t>
            </a:r>
            <a:r>
              <a:rPr b="0" lang="en-US" sz="1300" spc="-1" strike="noStrike">
                <a:solidFill>
                  <a:srgbClr val="000000"/>
                </a:solidFill>
                <a:latin typeface="Consolas"/>
                <a:ea typeface="Calibri"/>
              </a:rPr>
              <a:t> </a:t>
            </a:r>
            <a:r>
              <a:rPr b="1" lang="en-US" sz="1300" spc="-1" strike="noStrike">
                <a:solidFill>
                  <a:srgbClr val="7f0055"/>
                </a:solidFill>
                <a:latin typeface="Consolas"/>
                <a:ea typeface="Calibri"/>
              </a:rPr>
              <a:t>static</a:t>
            </a:r>
            <a:r>
              <a:rPr b="0" lang="en-US" sz="1300" spc="-1" strike="noStrike">
                <a:solidFill>
                  <a:srgbClr val="000000"/>
                </a:solidFill>
                <a:latin typeface="Consolas"/>
                <a:ea typeface="Calibri"/>
              </a:rPr>
              <a:t> </a:t>
            </a:r>
            <a:r>
              <a:rPr b="1" lang="en-US" sz="1300" spc="-1" strike="noStrike">
                <a:solidFill>
                  <a:srgbClr val="7f0055"/>
                </a:solidFill>
                <a:latin typeface="Consolas"/>
                <a:ea typeface="Calibri"/>
              </a:rPr>
              <a:t>void</a:t>
            </a:r>
            <a:r>
              <a:rPr b="0" lang="en-US" sz="1300" spc="-1" strike="noStrike">
                <a:solidFill>
                  <a:srgbClr val="000000"/>
                </a:solidFill>
                <a:latin typeface="Consolas"/>
                <a:ea typeface="Calibri"/>
              </a:rPr>
              <a:t> main(String[] args) {</a:t>
            </a:r>
            <a:endParaRPr b="0" lang="ru-RU" sz="1300" spc="-1" strike="noStrike">
              <a:latin typeface="Arial"/>
            </a:endParaRPr>
          </a:p>
          <a:p>
            <a:pPr>
              <a:lnSpc>
                <a:spcPct val="100000"/>
              </a:lnSpc>
              <a:tabLst>
                <a:tab algn="l" pos="0"/>
              </a:tabLst>
            </a:pPr>
            <a:r>
              <a:rPr b="0" lang="en-US" sz="1300" spc="-1" strike="noStrike">
                <a:solidFill>
                  <a:srgbClr val="000000"/>
                </a:solidFill>
                <a:latin typeface="Consolas"/>
                <a:ea typeface="Calibri"/>
              </a:rPr>
              <a:t>	</a:t>
            </a:r>
            <a:r>
              <a:rPr b="0" lang="en-US" sz="1300" spc="-1" strike="noStrike">
                <a:solidFill>
                  <a:srgbClr val="000000"/>
                </a:solidFill>
                <a:latin typeface="Consolas"/>
                <a:ea typeface="Calibri"/>
              </a:rPr>
              <a:t>ExecutorService ex = Executors.</a:t>
            </a:r>
            <a:r>
              <a:rPr b="0" i="1" lang="en-US" sz="1300" spc="-1" strike="noStrike">
                <a:solidFill>
                  <a:srgbClr val="000000"/>
                </a:solidFill>
                <a:latin typeface="Consolas"/>
                <a:ea typeface="Calibri"/>
              </a:rPr>
              <a:t>newCachedThreadPool</a:t>
            </a:r>
            <a:r>
              <a:rPr b="0" lang="en-US" sz="1300" spc="-1" strike="noStrike">
                <a:solidFill>
                  <a:srgbClr val="000000"/>
                </a:solidFill>
                <a:latin typeface="Consolas"/>
                <a:ea typeface="Calibri"/>
              </a:rPr>
              <a:t>();</a:t>
            </a:r>
            <a:endParaRPr b="0" lang="ru-RU" sz="1300" spc="-1" strike="noStrike">
              <a:latin typeface="Arial"/>
            </a:endParaRPr>
          </a:p>
          <a:p>
            <a:pPr>
              <a:lnSpc>
                <a:spcPct val="100000"/>
              </a:lnSpc>
              <a:tabLst>
                <a:tab algn="l" pos="0"/>
              </a:tabLst>
            </a:pPr>
            <a:r>
              <a:rPr b="0" lang="en-US" sz="1300" spc="-1" strike="noStrike">
                <a:solidFill>
                  <a:srgbClr val="000000"/>
                </a:solidFill>
                <a:latin typeface="Consolas"/>
                <a:ea typeface="Calibri"/>
              </a:rPr>
              <a:t>	</a:t>
            </a:r>
            <a:r>
              <a:rPr b="0" lang="en-US" sz="1300" spc="-1" strike="noStrike">
                <a:solidFill>
                  <a:srgbClr val="000000"/>
                </a:solidFill>
                <a:latin typeface="Consolas"/>
                <a:ea typeface="Calibri"/>
              </a:rPr>
              <a:t>Future&lt;Integer&gt; s = ex.submit(</a:t>
            </a:r>
            <a:r>
              <a:rPr b="1" lang="en-US" sz="1300" spc="-1" strike="noStrike">
                <a:solidFill>
                  <a:srgbClr val="7f0055"/>
                </a:solidFill>
                <a:latin typeface="Consolas"/>
                <a:ea typeface="Calibri"/>
              </a:rPr>
              <a:t>new</a:t>
            </a:r>
            <a:r>
              <a:rPr b="0" lang="en-US" sz="1300" spc="-1" strike="noStrike">
                <a:solidFill>
                  <a:srgbClr val="000000"/>
                </a:solidFill>
                <a:latin typeface="Consolas"/>
                <a:ea typeface="Calibri"/>
              </a:rPr>
              <a:t> MyThread());</a:t>
            </a:r>
            <a:endParaRPr b="0" lang="ru-RU" sz="1300" spc="-1" strike="noStrike">
              <a:latin typeface="Arial"/>
            </a:endParaRPr>
          </a:p>
          <a:p>
            <a:pPr>
              <a:lnSpc>
                <a:spcPct val="100000"/>
              </a:lnSpc>
              <a:tabLst>
                <a:tab algn="l" pos="0"/>
              </a:tabLst>
            </a:pPr>
            <a:r>
              <a:rPr b="0" lang="en-US" sz="1300" spc="-1" strike="noStrike">
                <a:solidFill>
                  <a:srgbClr val="000000"/>
                </a:solidFill>
                <a:latin typeface="Consolas"/>
                <a:ea typeface="Calibri"/>
              </a:rPr>
              <a:t>	</a:t>
            </a:r>
            <a:r>
              <a:rPr b="0" lang="en-US" sz="1300" spc="-1" strike="noStrike">
                <a:solidFill>
                  <a:srgbClr val="000000"/>
                </a:solidFill>
                <a:latin typeface="Consolas"/>
                <a:ea typeface="Calibri"/>
              </a:rPr>
              <a:t>Future&lt;Integer&gt; s1 = ex.submit(</a:t>
            </a:r>
            <a:r>
              <a:rPr b="1" lang="en-US" sz="1300" spc="-1" strike="noStrike">
                <a:solidFill>
                  <a:srgbClr val="7f0055"/>
                </a:solidFill>
                <a:latin typeface="Consolas"/>
                <a:ea typeface="Calibri"/>
              </a:rPr>
              <a:t>new</a:t>
            </a:r>
            <a:r>
              <a:rPr b="0" lang="en-US" sz="1300" spc="-1" strike="noStrike">
                <a:solidFill>
                  <a:srgbClr val="000000"/>
                </a:solidFill>
                <a:latin typeface="Consolas"/>
                <a:ea typeface="Calibri"/>
              </a:rPr>
              <a:t> MyThread());</a:t>
            </a:r>
            <a:endParaRPr b="0" lang="ru-RU" sz="1300" spc="-1" strike="noStrike">
              <a:latin typeface="Arial"/>
            </a:endParaRPr>
          </a:p>
          <a:p>
            <a:pPr>
              <a:lnSpc>
                <a:spcPct val="100000"/>
              </a:lnSpc>
              <a:tabLst>
                <a:tab algn="l" pos="0"/>
              </a:tabLst>
            </a:pPr>
            <a:r>
              <a:rPr b="0" lang="en-US" sz="1300" spc="-1" strike="noStrike">
                <a:solidFill>
                  <a:srgbClr val="000000"/>
                </a:solidFill>
                <a:latin typeface="Consolas"/>
                <a:ea typeface="Calibri"/>
              </a:rPr>
              <a:t>	</a:t>
            </a:r>
            <a:r>
              <a:rPr b="1" lang="en-US" sz="1300" spc="-1" strike="noStrike">
                <a:solidFill>
                  <a:srgbClr val="7f0055"/>
                </a:solidFill>
                <a:latin typeface="Consolas"/>
                <a:ea typeface="Calibri"/>
              </a:rPr>
              <a:t>try</a:t>
            </a:r>
            <a:r>
              <a:rPr b="0" lang="ru-RU" sz="1300" spc="-1" strike="noStrike">
                <a:solidFill>
                  <a:srgbClr val="000000"/>
                </a:solidFill>
                <a:latin typeface="Consolas"/>
                <a:ea typeface="Calibri"/>
              </a:rPr>
              <a:t> {</a:t>
            </a:r>
            <a:endParaRPr b="0" lang="ru-RU" sz="1300" spc="-1" strike="noStrike">
              <a:latin typeface="Arial"/>
            </a:endParaRPr>
          </a:p>
          <a:p>
            <a:pPr>
              <a:lnSpc>
                <a:spcPct val="100000"/>
              </a:lnSpc>
              <a:tabLst>
                <a:tab algn="l" pos="0"/>
              </a:tabLst>
            </a:pPr>
            <a:r>
              <a:rPr b="0" lang="ru-RU" sz="1300" spc="-1" strike="noStrike">
                <a:solidFill>
                  <a:srgbClr val="000000"/>
                </a:solidFill>
                <a:latin typeface="Consolas"/>
                <a:ea typeface="Calibri"/>
              </a:rPr>
              <a:t>	</a:t>
            </a:r>
            <a:r>
              <a:rPr b="0" lang="ru-RU" sz="1300" spc="-1" strike="noStrike">
                <a:solidFill>
                  <a:srgbClr val="000000"/>
                </a:solidFill>
                <a:latin typeface="Consolas"/>
                <a:ea typeface="Calibri"/>
              </a:rPr>
              <a:t>	</a:t>
            </a:r>
            <a:r>
              <a:rPr b="0" lang="en-US" sz="1300" spc="-1" strike="noStrike">
                <a:solidFill>
                  <a:srgbClr val="000000"/>
                </a:solidFill>
                <a:latin typeface="Consolas"/>
                <a:ea typeface="Calibri"/>
              </a:rPr>
              <a:t>System</a:t>
            </a:r>
            <a:r>
              <a:rPr b="0" lang="ru-RU" sz="1300" spc="-1" strike="noStrike">
                <a:solidFill>
                  <a:srgbClr val="000000"/>
                </a:solidFill>
                <a:latin typeface="Consolas"/>
                <a:ea typeface="Calibri"/>
              </a:rPr>
              <a:t>.</a:t>
            </a:r>
            <a:r>
              <a:rPr b="0" i="1" lang="en-US" sz="1300" spc="-1" strike="noStrike">
                <a:solidFill>
                  <a:srgbClr val="0000c0"/>
                </a:solidFill>
                <a:latin typeface="Consolas"/>
                <a:ea typeface="Calibri"/>
              </a:rPr>
              <a:t>out</a:t>
            </a:r>
            <a:r>
              <a:rPr b="0" lang="ru-RU" sz="1300" spc="-1" strike="noStrike">
                <a:solidFill>
                  <a:srgbClr val="000000"/>
                </a:solidFill>
                <a:latin typeface="Consolas"/>
                <a:ea typeface="Calibri"/>
              </a:rPr>
              <a:t>.</a:t>
            </a:r>
            <a:r>
              <a:rPr b="0" lang="en-US" sz="1300" spc="-1" strike="noStrike">
                <a:solidFill>
                  <a:srgbClr val="000000"/>
                </a:solidFill>
                <a:latin typeface="Consolas"/>
                <a:ea typeface="Calibri"/>
              </a:rPr>
              <a:t>println</a:t>
            </a:r>
            <a:r>
              <a:rPr b="0" lang="ru-RU" sz="1300" spc="-1" strike="noStrike">
                <a:solidFill>
                  <a:srgbClr val="000000"/>
                </a:solidFill>
                <a:latin typeface="Consolas"/>
                <a:ea typeface="Calibri"/>
              </a:rPr>
              <a:t>(</a:t>
            </a:r>
            <a:r>
              <a:rPr b="0" lang="ru-RU" sz="1300" spc="-1" strike="noStrike">
                <a:solidFill>
                  <a:srgbClr val="2a00ff"/>
                </a:solidFill>
                <a:latin typeface="Consolas"/>
                <a:ea typeface="Calibri"/>
              </a:rPr>
              <a:t>"а я уже здесь"</a:t>
            </a:r>
            <a:r>
              <a:rPr b="0" lang="ru-RU" sz="1300" spc="-1" strike="noStrike">
                <a:solidFill>
                  <a:srgbClr val="000000"/>
                </a:solidFill>
                <a:latin typeface="Consolas"/>
                <a:ea typeface="Calibri"/>
              </a:rPr>
              <a:t>);</a:t>
            </a:r>
            <a:endParaRPr b="0" lang="ru-RU" sz="1300" spc="-1" strike="noStrike">
              <a:latin typeface="Arial"/>
            </a:endParaRPr>
          </a:p>
          <a:p>
            <a:pPr>
              <a:lnSpc>
                <a:spcPct val="100000"/>
              </a:lnSpc>
              <a:tabLst>
                <a:tab algn="l" pos="0"/>
              </a:tabLst>
            </a:pPr>
            <a:r>
              <a:rPr b="0" lang="ru-RU" sz="1300" spc="-1" strike="noStrike">
                <a:solidFill>
                  <a:srgbClr val="000000"/>
                </a:solidFill>
                <a:latin typeface="Consolas"/>
                <a:ea typeface="Calibri"/>
              </a:rPr>
              <a:t>	</a:t>
            </a:r>
            <a:r>
              <a:rPr b="0" lang="ru-RU" sz="1300" spc="-1" strike="noStrike">
                <a:solidFill>
                  <a:srgbClr val="000000"/>
                </a:solidFill>
                <a:latin typeface="Consolas"/>
                <a:ea typeface="Calibri"/>
              </a:rPr>
              <a:t>	</a:t>
            </a:r>
            <a:r>
              <a:rPr b="0" lang="en-US" sz="1300" spc="-1" strike="noStrike">
                <a:solidFill>
                  <a:srgbClr val="000000"/>
                </a:solidFill>
                <a:latin typeface="Consolas"/>
                <a:ea typeface="Calibri"/>
              </a:rPr>
              <a:t>System.</a:t>
            </a:r>
            <a:r>
              <a:rPr b="0" i="1" lang="en-US" sz="1300" spc="-1" strike="noStrike">
                <a:solidFill>
                  <a:srgbClr val="0000c0"/>
                </a:solidFill>
                <a:latin typeface="Consolas"/>
                <a:ea typeface="Calibri"/>
              </a:rPr>
              <a:t>out</a:t>
            </a:r>
            <a:r>
              <a:rPr b="0" lang="en-US" sz="1300" spc="-1" strike="noStrike">
                <a:solidFill>
                  <a:srgbClr val="000000"/>
                </a:solidFill>
                <a:latin typeface="Consolas"/>
                <a:ea typeface="Calibri"/>
              </a:rPr>
              <a:t>.println(s.get());</a:t>
            </a:r>
            <a:endParaRPr b="0" lang="ru-RU" sz="1300" spc="-1" strike="noStrike">
              <a:latin typeface="Arial"/>
            </a:endParaRPr>
          </a:p>
          <a:p>
            <a:pPr>
              <a:lnSpc>
                <a:spcPct val="100000"/>
              </a:lnSpc>
              <a:tabLst>
                <a:tab algn="l" pos="0"/>
              </a:tabLst>
            </a:pPr>
            <a:r>
              <a:rPr b="0" lang="en-US" sz="1300" spc="-1" strike="noStrike">
                <a:solidFill>
                  <a:srgbClr val="000000"/>
                </a:solidFill>
                <a:latin typeface="Consolas"/>
                <a:ea typeface="Calibri"/>
              </a:rPr>
              <a:t>	</a:t>
            </a:r>
            <a:r>
              <a:rPr b="0" lang="en-US" sz="1300" spc="-1" strike="noStrike">
                <a:solidFill>
                  <a:srgbClr val="000000"/>
                </a:solidFill>
                <a:latin typeface="Consolas"/>
                <a:ea typeface="Calibri"/>
              </a:rPr>
              <a:t>	</a:t>
            </a:r>
            <a:r>
              <a:rPr b="0" lang="en-US" sz="1300" spc="-1" strike="noStrike">
                <a:solidFill>
                  <a:srgbClr val="000000"/>
                </a:solidFill>
                <a:latin typeface="Consolas"/>
                <a:ea typeface="Calibri"/>
              </a:rPr>
              <a:t>System.</a:t>
            </a:r>
            <a:r>
              <a:rPr b="0" i="1" lang="en-US" sz="1300" spc="-1" strike="noStrike">
                <a:solidFill>
                  <a:srgbClr val="0000c0"/>
                </a:solidFill>
                <a:latin typeface="Consolas"/>
                <a:ea typeface="Calibri"/>
              </a:rPr>
              <a:t>out</a:t>
            </a:r>
            <a:r>
              <a:rPr b="0" lang="en-US" sz="1300" spc="-1" strike="noStrike">
                <a:solidFill>
                  <a:srgbClr val="000000"/>
                </a:solidFill>
                <a:latin typeface="Consolas"/>
                <a:ea typeface="Calibri"/>
              </a:rPr>
              <a:t>.println(s1.get());</a:t>
            </a:r>
            <a:endParaRPr b="0" lang="ru-RU" sz="1300" spc="-1" strike="noStrike">
              <a:latin typeface="Arial"/>
            </a:endParaRPr>
          </a:p>
          <a:p>
            <a:pPr>
              <a:lnSpc>
                <a:spcPct val="100000"/>
              </a:lnSpc>
              <a:tabLst>
                <a:tab algn="l" pos="0"/>
              </a:tabLst>
            </a:pPr>
            <a:r>
              <a:rPr b="0" lang="en-US" sz="1300" spc="-1" strike="noStrike">
                <a:solidFill>
                  <a:srgbClr val="000000"/>
                </a:solidFill>
                <a:latin typeface="Consolas"/>
                <a:ea typeface="Calibri"/>
              </a:rPr>
              <a:t>	</a:t>
            </a:r>
            <a:r>
              <a:rPr b="0" lang="en-US" sz="1300" spc="-1" strike="noStrike">
                <a:solidFill>
                  <a:srgbClr val="000000"/>
                </a:solidFill>
                <a:latin typeface="Consolas"/>
                <a:ea typeface="Calibri"/>
              </a:rPr>
              <a:t>} </a:t>
            </a:r>
            <a:r>
              <a:rPr b="1" lang="en-US" sz="1300" spc="-1" strike="noStrike">
                <a:solidFill>
                  <a:srgbClr val="7f0055"/>
                </a:solidFill>
                <a:latin typeface="Consolas"/>
                <a:ea typeface="Calibri"/>
              </a:rPr>
              <a:t>catch</a:t>
            </a:r>
            <a:r>
              <a:rPr b="0" lang="en-US" sz="1300" spc="-1" strike="noStrike">
                <a:solidFill>
                  <a:srgbClr val="000000"/>
                </a:solidFill>
                <a:latin typeface="Consolas"/>
                <a:ea typeface="Calibri"/>
              </a:rPr>
              <a:t> (InterruptedException e) {</a:t>
            </a:r>
            <a:r>
              <a:rPr b="0" lang="en-US" sz="1300" spc="-1" strike="noStrike">
                <a:solidFill>
                  <a:srgbClr val="000000"/>
                </a:solidFill>
                <a:latin typeface="Consolas"/>
                <a:ea typeface="Calibri"/>
              </a:rPr>
              <a:t>	</a:t>
            </a:r>
            <a:r>
              <a:rPr b="0" lang="en-US" sz="1300" spc="-1" strike="noStrike">
                <a:solidFill>
                  <a:srgbClr val="000000"/>
                </a:solidFill>
                <a:latin typeface="Consolas"/>
                <a:ea typeface="Calibri"/>
              </a:rPr>
              <a:t>e.printStackTrace();</a:t>
            </a:r>
            <a:endParaRPr b="0" lang="ru-RU" sz="1300" spc="-1" strike="noStrike">
              <a:latin typeface="Arial"/>
            </a:endParaRPr>
          </a:p>
          <a:p>
            <a:pPr>
              <a:lnSpc>
                <a:spcPct val="100000"/>
              </a:lnSpc>
              <a:tabLst>
                <a:tab algn="l" pos="0"/>
              </a:tabLst>
            </a:pPr>
            <a:r>
              <a:rPr b="0" lang="en-US" sz="1300" spc="-1" strike="noStrike">
                <a:solidFill>
                  <a:srgbClr val="000000"/>
                </a:solidFill>
                <a:latin typeface="Consolas"/>
                <a:ea typeface="Calibri"/>
              </a:rPr>
              <a:t>	</a:t>
            </a:r>
            <a:r>
              <a:rPr b="0" lang="en-US" sz="1300" spc="-1" strike="noStrike">
                <a:solidFill>
                  <a:srgbClr val="000000"/>
                </a:solidFill>
                <a:latin typeface="Consolas"/>
                <a:ea typeface="Calibri"/>
              </a:rPr>
              <a:t>} </a:t>
            </a:r>
            <a:r>
              <a:rPr b="1" lang="en-US" sz="1300" spc="-1" strike="noStrike">
                <a:solidFill>
                  <a:srgbClr val="7f0055"/>
                </a:solidFill>
                <a:latin typeface="Consolas"/>
                <a:ea typeface="Calibri"/>
              </a:rPr>
              <a:t>catch</a:t>
            </a:r>
            <a:r>
              <a:rPr b="0" lang="en-US" sz="1300" spc="-1" strike="noStrike">
                <a:solidFill>
                  <a:srgbClr val="000000"/>
                </a:solidFill>
                <a:latin typeface="Consolas"/>
                <a:ea typeface="Calibri"/>
              </a:rPr>
              <a:t> (ExecutionException e) {e.printStackTrace();</a:t>
            </a:r>
            <a:r>
              <a:rPr b="0" lang="en-US" sz="1300" spc="-1" strike="noStrike">
                <a:solidFill>
                  <a:srgbClr val="000000"/>
                </a:solidFill>
                <a:latin typeface="Consolas"/>
                <a:ea typeface="Calibri"/>
              </a:rPr>
              <a:t>	</a:t>
            </a:r>
            <a:r>
              <a:rPr b="0" lang="en-US" sz="1300" spc="-1" strike="noStrike">
                <a:solidFill>
                  <a:srgbClr val="000000"/>
                </a:solidFill>
                <a:latin typeface="Consolas"/>
                <a:ea typeface="Calibri"/>
              </a:rPr>
              <a:t>}</a:t>
            </a:r>
            <a:endParaRPr b="0" lang="ru-RU" sz="1300" spc="-1" strike="noStrike">
              <a:latin typeface="Arial"/>
            </a:endParaRPr>
          </a:p>
          <a:p>
            <a:pPr>
              <a:lnSpc>
                <a:spcPct val="100000"/>
              </a:lnSpc>
              <a:tabLst>
                <a:tab algn="l" pos="0"/>
              </a:tabLst>
            </a:pPr>
            <a:r>
              <a:rPr b="0" lang="en-US" sz="1300" spc="-1" strike="noStrike">
                <a:solidFill>
                  <a:srgbClr val="000000"/>
                </a:solidFill>
                <a:latin typeface="Consolas"/>
                <a:ea typeface="Calibri"/>
              </a:rPr>
              <a:t>  </a:t>
            </a:r>
            <a:r>
              <a:rPr b="0" lang="en-US" sz="1300" spc="-1" strike="noStrike">
                <a:solidFill>
                  <a:srgbClr val="000000"/>
                </a:solidFill>
                <a:latin typeface="Consolas"/>
                <a:ea typeface="Calibri"/>
              </a:rPr>
              <a:t>}</a:t>
            </a:r>
            <a:endParaRPr b="0" lang="ru-RU" sz="1300" spc="-1" strike="noStrike">
              <a:latin typeface="Arial"/>
            </a:endParaRPr>
          </a:p>
          <a:p>
            <a:pPr>
              <a:lnSpc>
                <a:spcPct val="100000"/>
              </a:lnSpc>
              <a:tabLst>
                <a:tab algn="l" pos="0"/>
              </a:tabLst>
            </a:pPr>
            <a:r>
              <a:rPr b="0" lang="en-US" sz="1300" spc="-1" strike="noStrike">
                <a:solidFill>
                  <a:srgbClr val="000000"/>
                </a:solidFill>
                <a:latin typeface="Consolas"/>
                <a:ea typeface="Calibri"/>
              </a:rPr>
              <a:t>}</a:t>
            </a:r>
            <a:endParaRPr b="0" lang="ru-RU" sz="1300" spc="-1" strike="noStrike">
              <a:latin typeface="Arial"/>
            </a:endParaRPr>
          </a:p>
        </p:txBody>
      </p:sp>
      <p:pic>
        <p:nvPicPr>
          <p:cNvPr id="367" name="Picture 2" descr=""/>
          <p:cNvPicPr/>
          <p:nvPr/>
        </p:nvPicPr>
        <p:blipFill>
          <a:blip r:embed="rId1"/>
          <a:stretch/>
        </p:blipFill>
        <p:spPr>
          <a:xfrm>
            <a:off x="3357720" y="5050440"/>
            <a:ext cx="1428120" cy="1092600"/>
          </a:xfrm>
          <a:prstGeom prst="rect">
            <a:avLst/>
          </a:prstGeom>
          <a:ln w="9525">
            <a:noFill/>
          </a:ln>
        </p:spPr>
      </p:pic>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a:t>
            </a:r>
            <a:r>
              <a:rPr b="1" lang="en-US" sz="1800" spc="-1" strike="noStrike">
                <a:solidFill>
                  <a:srgbClr val="376092"/>
                </a:solidFill>
                <a:latin typeface="Tahoma"/>
                <a:ea typeface="Tahoma"/>
              </a:rPr>
              <a:t>oncurrent</a:t>
            </a:r>
            <a:endParaRPr b="0" lang="ru-RU" sz="1800" spc="-1" strike="noStrike">
              <a:latin typeface="Arial"/>
            </a:endParaRPr>
          </a:p>
        </p:txBody>
      </p:sp>
      <p:sp>
        <p:nvSpPr>
          <p:cNvPr id="369"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85840" indent="-285120" algn="ctr">
              <a:lnSpc>
                <a:spcPct val="100000"/>
              </a:lnSpc>
              <a:spcBef>
                <a:spcPts val="360"/>
              </a:spcBef>
              <a:tabLst>
                <a:tab algn="l" pos="0"/>
              </a:tabLst>
            </a:pPr>
            <a:r>
              <a:rPr b="1" lang="ru-RU" sz="1800" spc="-1" strike="noStrike">
                <a:solidFill>
                  <a:srgbClr val="000000"/>
                </a:solidFill>
                <a:latin typeface="Arial"/>
              </a:rPr>
              <a:t>Управление потоками. Ожидание</a:t>
            </a:r>
            <a:endParaRPr b="0" lang="ru-RU" sz="1800" spc="-1" strike="noStrike">
              <a:latin typeface="Arial"/>
            </a:endParaRPr>
          </a:p>
          <a:p>
            <a:pPr marL="285840" indent="-285120" algn="ctr">
              <a:lnSpc>
                <a:spcPct val="100000"/>
              </a:lnSpc>
              <a:spcBef>
                <a:spcPts val="360"/>
              </a:spcBef>
              <a:tabLst>
                <a:tab algn="l" pos="0"/>
              </a:tabLst>
            </a:pPr>
            <a:endParaRPr b="0" lang="ru-RU" sz="1800" spc="-1" strike="noStrike">
              <a:latin typeface="Arial"/>
            </a:endParaRPr>
          </a:p>
          <a:p>
            <a:pPr marL="285840" indent="-285120" algn="just">
              <a:lnSpc>
                <a:spcPct val="100000"/>
              </a:lnSpc>
              <a:spcBef>
                <a:spcPts val="360"/>
              </a:spcBef>
              <a:tabLst>
                <a:tab algn="l" pos="0"/>
              </a:tabLst>
            </a:pPr>
            <a:r>
              <a:rPr b="0" lang="ru-RU" sz="1800" spc="-1" strike="noStrike">
                <a:solidFill>
                  <a:srgbClr val="000000"/>
                </a:solidFill>
                <a:latin typeface="Arial"/>
              </a:rPr>
              <a:t>Существует несколько методов управления потоками. Давайте рассмотрим метод переводящий поток в состояние ожидания. </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a:p>
            <a:pPr marL="285840" indent="-285120" algn="just">
              <a:lnSpc>
                <a:spcPct val="100000"/>
              </a:lnSpc>
              <a:spcBef>
                <a:spcPts val="360"/>
              </a:spcBef>
              <a:tabLst>
                <a:tab algn="l" pos="0"/>
              </a:tabLst>
            </a:pPr>
            <a:r>
              <a:rPr b="0" lang="ru-RU" sz="1800" spc="-1" strike="noStrike">
                <a:solidFill>
                  <a:srgbClr val="000000"/>
                </a:solidFill>
                <a:latin typeface="Arial"/>
              </a:rPr>
              <a:t>Для этого у класса «TimeUnit» выберем метод отвечающий за размерность времени, например «TimeUnit.MICROSECONDS», у этого метода есть метод «sleep», которому в качестве параметра нужно передать число, отвечающее за величину второго параметра(время проведенное в ожидании). </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a:p>
            <a:pPr marL="285840" indent="-285120" algn="just">
              <a:lnSpc>
                <a:spcPct val="100000"/>
              </a:lnSpc>
              <a:spcBef>
                <a:spcPts val="360"/>
              </a:spcBef>
              <a:tabLst>
                <a:tab algn="l" pos="0"/>
              </a:tabLst>
            </a:pPr>
            <a:r>
              <a:rPr b="0" lang="ru-RU" sz="1800" spc="-1" strike="noStrike">
                <a:solidFill>
                  <a:srgbClr val="000000"/>
                </a:solidFill>
                <a:latin typeface="Arial"/>
              </a:rPr>
              <a:t>При реализации данного метода его необходимо поместить в блок try-catch.</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a:t>
            </a:r>
            <a:r>
              <a:rPr b="1" lang="en-US" sz="1800" spc="-1" strike="noStrike">
                <a:solidFill>
                  <a:srgbClr val="376092"/>
                </a:solidFill>
                <a:latin typeface="Tahoma"/>
                <a:ea typeface="Tahoma"/>
              </a:rPr>
              <a:t>oncurrent. Example 13.16</a:t>
            </a:r>
            <a:endParaRPr b="0" lang="ru-RU" sz="1800" spc="-1" strike="noStrike">
              <a:latin typeface="Arial"/>
            </a:endParaRPr>
          </a:p>
        </p:txBody>
      </p:sp>
      <p:sp>
        <p:nvSpPr>
          <p:cNvPr id="371" name="CustomShape 2"/>
          <p:cNvSpPr/>
          <p:nvPr/>
        </p:nvSpPr>
        <p:spPr>
          <a:xfrm>
            <a:off x="928800" y="1265400"/>
            <a:ext cx="7286040" cy="371376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US" sz="1400" spc="-1" strike="noStrike">
                <a:solidFill>
                  <a:srgbClr val="7f0055"/>
                </a:solidFill>
                <a:latin typeface="Consolas"/>
                <a:ea typeface="Calibri"/>
              </a:rPr>
              <a:t>package</a:t>
            </a:r>
            <a:r>
              <a:rPr b="0" lang="en-US" sz="1400" spc="-1" strike="noStrike">
                <a:solidFill>
                  <a:srgbClr val="000000"/>
                </a:solidFill>
                <a:latin typeface="Consolas"/>
                <a:ea typeface="Calibri"/>
              </a:rPr>
              <a:t> timeunit;</a:t>
            </a:r>
            <a:endParaRPr b="0" lang="ru-RU" sz="1400" spc="-1" strike="noStrike">
              <a:latin typeface="Arial"/>
            </a:endParaRPr>
          </a:p>
          <a:p>
            <a:pPr>
              <a:lnSpc>
                <a:spcPct val="100000"/>
              </a:lnSpc>
              <a:tabLst>
                <a:tab algn="l" pos="0"/>
              </a:tabLst>
            </a:pPr>
            <a:r>
              <a:rPr b="1" lang="en-US" sz="1400" spc="-1" strike="noStrike">
                <a:solidFill>
                  <a:srgbClr val="7f0055"/>
                </a:solidFill>
                <a:latin typeface="Consolas"/>
                <a:ea typeface="Calibri"/>
              </a:rPr>
              <a:t>import</a:t>
            </a:r>
            <a:r>
              <a:rPr b="0" lang="en-US" sz="1400" spc="-1" strike="noStrike">
                <a:solidFill>
                  <a:srgbClr val="000000"/>
                </a:solidFill>
                <a:latin typeface="Consolas"/>
                <a:ea typeface="Calibri"/>
              </a:rPr>
              <a:t> java.util.concurrent.Callable;</a:t>
            </a:r>
            <a:endParaRPr b="0" lang="ru-RU" sz="1400" spc="-1" strike="noStrike">
              <a:latin typeface="Arial"/>
            </a:endParaRPr>
          </a:p>
          <a:p>
            <a:pPr>
              <a:lnSpc>
                <a:spcPct val="100000"/>
              </a:lnSpc>
              <a:tabLst>
                <a:tab algn="l" pos="0"/>
              </a:tabLst>
            </a:pPr>
            <a:r>
              <a:rPr b="1" lang="en-US" sz="1400" spc="-1" strike="noStrike">
                <a:solidFill>
                  <a:srgbClr val="7f0055"/>
                </a:solidFill>
                <a:latin typeface="Consolas"/>
                <a:ea typeface="Calibri"/>
              </a:rPr>
              <a:t>import</a:t>
            </a:r>
            <a:r>
              <a:rPr b="0" lang="en-US" sz="1400" spc="-1" strike="noStrike">
                <a:solidFill>
                  <a:srgbClr val="000000"/>
                </a:solidFill>
                <a:latin typeface="Consolas"/>
                <a:ea typeface="Calibri"/>
              </a:rPr>
              <a:t> java.util.concurrent.TimeUnit;</a:t>
            </a:r>
            <a:endParaRPr b="0" lang="ru-RU" sz="1400" spc="-1" strike="noStrike">
              <a:latin typeface="Arial"/>
            </a:endParaRPr>
          </a:p>
          <a:p>
            <a:pPr>
              <a:lnSpc>
                <a:spcPct val="100000"/>
              </a:lnSpc>
              <a:tabLst>
                <a:tab algn="l" pos="0"/>
              </a:tabLst>
            </a:pPr>
            <a:r>
              <a:rPr b="1" lang="en-US" sz="1400" spc="-1" strike="noStrike">
                <a:solidFill>
                  <a:srgbClr val="7f0055"/>
                </a:solidFill>
                <a:latin typeface="Consolas"/>
                <a:ea typeface="Calibri"/>
              </a:rPr>
              <a:t>public</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class</a:t>
            </a:r>
            <a:r>
              <a:rPr b="0" lang="en-US" sz="1400" spc="-1" strike="noStrike">
                <a:solidFill>
                  <a:srgbClr val="000000"/>
                </a:solidFill>
                <a:latin typeface="Consolas"/>
                <a:ea typeface="Calibri"/>
              </a:rPr>
              <a:t> MyThread </a:t>
            </a:r>
            <a:r>
              <a:rPr b="1" lang="en-US" sz="1400" spc="-1" strike="noStrike">
                <a:solidFill>
                  <a:srgbClr val="7f0055"/>
                </a:solidFill>
                <a:latin typeface="Consolas"/>
                <a:ea typeface="Calibri"/>
              </a:rPr>
              <a:t>implements</a:t>
            </a:r>
            <a:r>
              <a:rPr b="0" lang="en-US" sz="1400" spc="-1" strike="noStrike">
                <a:solidFill>
                  <a:srgbClr val="000000"/>
                </a:solidFill>
                <a:latin typeface="Consolas"/>
                <a:ea typeface="Calibri"/>
              </a:rPr>
              <a:t> Callable&lt;Integer&gt; {</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public</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int</a:t>
            </a:r>
            <a:r>
              <a:rPr b="0" lang="en-US" sz="1400" spc="-1" strike="noStrike">
                <a:solidFill>
                  <a:srgbClr val="000000"/>
                </a:solidFill>
                <a:latin typeface="Consolas"/>
                <a:ea typeface="Calibri"/>
              </a:rPr>
              <a:t> </a:t>
            </a:r>
            <a:r>
              <a:rPr b="0" lang="en-US" sz="1400" spc="-1" strike="noStrike">
                <a:solidFill>
                  <a:srgbClr val="0000c0"/>
                </a:solidFill>
                <a:latin typeface="Consolas"/>
                <a:ea typeface="Calibri"/>
              </a:rPr>
              <a:t>count</a:t>
            </a:r>
            <a:r>
              <a:rPr b="0" lang="en-US" sz="1400" spc="-1" strike="noStrike">
                <a:solidFill>
                  <a:srgbClr val="000000"/>
                </a:solidFill>
                <a:latin typeface="Consolas"/>
                <a:ea typeface="Calibri"/>
              </a:rPr>
              <a:t> = 0;</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public</a:t>
            </a:r>
            <a:r>
              <a:rPr b="0" lang="en-US" sz="1400" spc="-1" strike="noStrike">
                <a:solidFill>
                  <a:srgbClr val="000000"/>
                </a:solidFill>
                <a:latin typeface="Consolas"/>
                <a:ea typeface="Calibri"/>
              </a:rPr>
              <a:t> Integer call() {</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for</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int</a:t>
            </a:r>
            <a:r>
              <a:rPr b="0" lang="en-US" sz="1400" spc="-1" strike="noStrike">
                <a:solidFill>
                  <a:srgbClr val="000000"/>
                </a:solidFill>
                <a:latin typeface="Consolas"/>
                <a:ea typeface="Calibri"/>
              </a:rPr>
              <a:t> i = 0; i &lt; 1000000; i++) {</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c0"/>
                </a:solidFill>
                <a:latin typeface="Consolas"/>
                <a:ea typeface="Calibri"/>
              </a:rPr>
              <a:t>count</a:t>
            </a:r>
            <a:r>
              <a:rPr b="0" lang="en-US" sz="1400" spc="-1" strike="noStrike">
                <a:solidFill>
                  <a:srgbClr val="000000"/>
                </a:solidFill>
                <a:latin typeface="Consolas"/>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try</a:t>
            </a:r>
            <a:r>
              <a:rPr b="0" lang="en-US" sz="1400" spc="-1" strike="noStrike">
                <a:solidFill>
                  <a:srgbClr val="000000"/>
                </a:solidFill>
                <a:latin typeface="Consolas"/>
                <a:ea typeface="Calibri"/>
              </a:rPr>
              <a:t> {</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TimeUnit.</a:t>
            </a:r>
            <a:r>
              <a:rPr b="0" i="1" lang="en-US" sz="1400" spc="-1" strike="noStrike">
                <a:solidFill>
                  <a:srgbClr val="0000c0"/>
                </a:solidFill>
                <a:latin typeface="Consolas"/>
                <a:ea typeface="Calibri"/>
              </a:rPr>
              <a:t>MICROSECONDS</a:t>
            </a:r>
            <a:r>
              <a:rPr b="0" lang="en-US" sz="1400" spc="-1" strike="noStrike">
                <a:solidFill>
                  <a:srgbClr val="000000"/>
                </a:solidFill>
                <a:latin typeface="Consolas"/>
                <a:ea typeface="Calibri"/>
              </a:rPr>
              <a:t>.sleep(100);</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catch</a:t>
            </a:r>
            <a:r>
              <a:rPr b="0" lang="en-US" sz="1400" spc="-1" strike="noStrike">
                <a:solidFill>
                  <a:srgbClr val="000000"/>
                </a:solidFill>
                <a:latin typeface="Consolas"/>
                <a:ea typeface="Calibri"/>
              </a:rPr>
              <a:t> (InterruptedException e) {</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e.printStackTrace();</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	</a:t>
            </a:r>
            <a:r>
              <a:rPr b="1" lang="en-US" sz="1400" spc="-1" strike="noStrike">
                <a:solidFill>
                  <a:srgbClr val="7f0055"/>
                </a:solidFill>
                <a:latin typeface="Consolas"/>
                <a:ea typeface="Calibri"/>
              </a:rPr>
              <a:t>return</a:t>
            </a:r>
            <a:r>
              <a:rPr b="0" lang="en-US" sz="1400" spc="-1" strike="noStrike">
                <a:solidFill>
                  <a:srgbClr val="000000"/>
                </a:solidFill>
                <a:latin typeface="Consolas"/>
                <a:ea typeface="Calibri"/>
              </a:rPr>
              <a:t> </a:t>
            </a:r>
            <a:r>
              <a:rPr b="0" lang="en-US" sz="1400" spc="-1" strike="noStrike">
                <a:solidFill>
                  <a:srgbClr val="0000c0"/>
                </a:solidFill>
                <a:latin typeface="Consolas"/>
                <a:ea typeface="Calibri"/>
              </a:rPr>
              <a:t>count</a:t>
            </a:r>
            <a:r>
              <a:rPr b="0" lang="en-US" sz="1400" spc="-1" strike="noStrike">
                <a:solidFill>
                  <a:srgbClr val="000000"/>
                </a:solidFill>
                <a:latin typeface="Consolas"/>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	</a:t>
            </a:r>
            <a:r>
              <a:rPr b="0" lang="en-US" sz="1400" spc="-1" strike="noStrike">
                <a:solidFill>
                  <a:srgbClr val="000000"/>
                </a:solidFill>
                <a:latin typeface="Consolas"/>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nsolas"/>
                <a:ea typeface="Calibri"/>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a:t>
            </a:r>
            <a:r>
              <a:rPr b="1" lang="en-US" sz="1800" spc="-1" strike="noStrike">
                <a:solidFill>
                  <a:srgbClr val="376092"/>
                </a:solidFill>
                <a:latin typeface="Tahoma"/>
                <a:ea typeface="Tahoma"/>
              </a:rPr>
              <a:t>oncurrent</a:t>
            </a:r>
            <a:endParaRPr b="0" lang="ru-RU" sz="1800" spc="-1" strike="noStrike">
              <a:latin typeface="Arial"/>
            </a:endParaRPr>
          </a:p>
        </p:txBody>
      </p:sp>
      <p:sp>
        <p:nvSpPr>
          <p:cNvPr id="373" name="CustomShape 2"/>
          <p:cNvSpPr/>
          <p:nvPr/>
        </p:nvSpPr>
        <p:spPr>
          <a:xfrm>
            <a:off x="914400" y="1219320"/>
            <a:ext cx="7314480" cy="4799880"/>
          </a:xfrm>
          <a:prstGeom prst="rect">
            <a:avLst/>
          </a:prstGeom>
          <a:noFill/>
          <a:ln w="0">
            <a:noFill/>
          </a:ln>
        </p:spPr>
        <p:style>
          <a:lnRef idx="0"/>
          <a:fillRef idx="0"/>
          <a:effectRef idx="0"/>
          <a:fontRef idx="minor"/>
        </p:style>
        <p:txBody>
          <a:bodyPr lIns="90000" rIns="90000" tIns="45000" bIns="45000">
            <a:noAutofit/>
          </a:bodyPr>
          <a:p>
            <a:pPr marL="285840" indent="-285120" algn="ctr">
              <a:lnSpc>
                <a:spcPct val="100000"/>
              </a:lnSpc>
              <a:spcBef>
                <a:spcPts val="360"/>
              </a:spcBef>
              <a:tabLst>
                <a:tab algn="l" pos="0"/>
              </a:tabLst>
            </a:pPr>
            <a:r>
              <a:rPr b="1" lang="ru-RU" sz="1800" spc="-1" strike="noStrike">
                <a:solidFill>
                  <a:srgbClr val="000000"/>
                </a:solidFill>
                <a:latin typeface="Arial"/>
              </a:rPr>
              <a:t>Механизм управления мьютексами </a:t>
            </a:r>
            <a:r>
              <a:rPr b="1" lang="en-US" sz="1800" spc="-1" strike="noStrike">
                <a:solidFill>
                  <a:srgbClr val="000000"/>
                </a:solidFill>
                <a:latin typeface="Arial"/>
              </a:rPr>
              <a:t>Lock</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a:p>
            <a:pPr marL="285840" indent="-285120" algn="just">
              <a:lnSpc>
                <a:spcPct val="100000"/>
              </a:lnSpc>
              <a:spcBef>
                <a:spcPts val="360"/>
              </a:spcBef>
              <a:tabLst>
                <a:tab algn="l" pos="0"/>
              </a:tabLst>
            </a:pPr>
            <a:r>
              <a:rPr b="0" lang="ru-RU" sz="1800" spc="-1" strike="noStrike">
                <a:solidFill>
                  <a:srgbClr val="000000"/>
                </a:solidFill>
                <a:latin typeface="Arial"/>
              </a:rPr>
              <a:t>Lock является явным механизмом управления мьютексами. Он находиться в библиотеке java.util.concurrent. </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a:p>
            <a:pPr marL="285840" indent="-285120" algn="just">
              <a:lnSpc>
                <a:spcPct val="100000"/>
              </a:lnSpc>
              <a:spcBef>
                <a:spcPts val="360"/>
              </a:spcBef>
              <a:tabLst>
                <a:tab algn="l" pos="0"/>
              </a:tabLst>
            </a:pPr>
            <a:r>
              <a:rPr b="0" lang="ru-RU" sz="1800" spc="-1" strike="noStrike">
                <a:solidFill>
                  <a:srgbClr val="000000"/>
                </a:solidFill>
                <a:latin typeface="Arial"/>
              </a:rPr>
              <a:t>Объект класса Lock можно явно создать в программе и установить или снять блокировку с помощью его методов. </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a:p>
            <a:pPr marL="285840" indent="-285120" algn="just">
              <a:lnSpc>
                <a:spcPct val="100000"/>
              </a:lnSpc>
              <a:spcBef>
                <a:spcPts val="360"/>
              </a:spcBef>
              <a:tabLst>
                <a:tab algn="l" pos="0"/>
              </a:tabLst>
            </a:pPr>
            <a:r>
              <a:rPr b="0" lang="ru-RU" sz="1800" spc="-1" strike="noStrike">
                <a:solidFill>
                  <a:srgbClr val="000000"/>
                </a:solidFill>
                <a:latin typeface="Arial"/>
              </a:rPr>
              <a:t>К плюсам данного объекта можно отнести возможность отлавливания исключений и другие. </a:t>
            </a:r>
            <a:endParaRPr b="0" lang="ru-RU" sz="1800" spc="-1" strike="noStrike">
              <a:latin typeface="Arial"/>
            </a:endParaRPr>
          </a:p>
          <a:p>
            <a:pPr marL="285840" indent="-285120" algn="just">
              <a:lnSpc>
                <a:spcPct val="100000"/>
              </a:lnSpc>
              <a:spcBef>
                <a:spcPts val="360"/>
              </a:spcBef>
              <a:tabLst>
                <a:tab algn="l" pos="0"/>
              </a:tabLst>
            </a:pPr>
            <a:endParaRPr b="0" lang="ru-RU" sz="1800" spc="-1" strike="noStrike">
              <a:latin typeface="Arial"/>
            </a:endParaRPr>
          </a:p>
          <a:p>
            <a:pPr marL="285840" indent="-285120" algn="just">
              <a:lnSpc>
                <a:spcPct val="100000"/>
              </a:lnSpc>
              <a:spcBef>
                <a:spcPts val="360"/>
              </a:spcBef>
              <a:tabLst>
                <a:tab algn="l" pos="0"/>
              </a:tabLst>
            </a:pPr>
            <a:r>
              <a:rPr b="0" lang="ru-RU" sz="1800" spc="-1" strike="noStrike">
                <a:solidFill>
                  <a:srgbClr val="000000"/>
                </a:solidFill>
                <a:latin typeface="Arial"/>
              </a:rPr>
              <a:t>Рассмотрим реализацию Lock для класса MyTread.</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С</a:t>
            </a:r>
            <a:r>
              <a:rPr b="1" lang="en-US" sz="1800" spc="-1" strike="noStrike">
                <a:solidFill>
                  <a:srgbClr val="376092"/>
                </a:solidFill>
                <a:latin typeface="Tahoma"/>
                <a:ea typeface="Tahoma"/>
              </a:rPr>
              <a:t>oncurrent. Example 13.17</a:t>
            </a:r>
            <a:endParaRPr b="0" lang="ru-RU" sz="1800" spc="-1" strike="noStrike">
              <a:latin typeface="Arial"/>
            </a:endParaRPr>
          </a:p>
        </p:txBody>
      </p:sp>
      <p:sp>
        <p:nvSpPr>
          <p:cNvPr id="375" name="CustomShape 2"/>
          <p:cNvSpPr/>
          <p:nvPr/>
        </p:nvSpPr>
        <p:spPr>
          <a:xfrm>
            <a:off x="928800" y="1242360"/>
            <a:ext cx="7286040" cy="483624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US" sz="1200" spc="-1" strike="noStrike">
                <a:solidFill>
                  <a:srgbClr val="7f0055"/>
                </a:solidFill>
                <a:latin typeface="Consolas"/>
                <a:ea typeface="Calibri"/>
              </a:rPr>
              <a:t>package</a:t>
            </a:r>
            <a:r>
              <a:rPr b="0" lang="en-US" sz="1200" spc="-1" strike="noStrike">
                <a:solidFill>
                  <a:srgbClr val="000000"/>
                </a:solidFill>
                <a:latin typeface="Consolas"/>
                <a:ea typeface="Calibri"/>
              </a:rPr>
              <a:t> ru.dvfu.mrcpk.java03.example07.concurrent1;</a:t>
            </a:r>
            <a:endParaRPr b="0" lang="ru-RU" sz="1200" spc="-1" strike="noStrike">
              <a:latin typeface="Arial"/>
            </a:endParaRPr>
          </a:p>
          <a:p>
            <a:pPr>
              <a:lnSpc>
                <a:spcPct val="100000"/>
              </a:lnSpc>
              <a:tabLst>
                <a:tab algn="l" pos="0"/>
              </a:tabLst>
            </a:pPr>
            <a:r>
              <a:rPr b="1" lang="en-US" sz="1200" spc="-1" strike="noStrike">
                <a:solidFill>
                  <a:srgbClr val="7f0055"/>
                </a:solidFill>
                <a:latin typeface="Consolas"/>
                <a:ea typeface="Calibri"/>
              </a:rPr>
              <a:t>import</a:t>
            </a:r>
            <a:r>
              <a:rPr b="0" lang="en-US" sz="1200" spc="-1" strike="noStrike">
                <a:solidFill>
                  <a:srgbClr val="000000"/>
                </a:solidFill>
                <a:latin typeface="Consolas"/>
                <a:ea typeface="Calibri"/>
              </a:rPr>
              <a:t> java.util.concurrent.locks.Lock;</a:t>
            </a:r>
            <a:endParaRPr b="0" lang="ru-RU" sz="1200" spc="-1" strike="noStrike">
              <a:latin typeface="Arial"/>
            </a:endParaRPr>
          </a:p>
          <a:p>
            <a:pPr>
              <a:lnSpc>
                <a:spcPct val="100000"/>
              </a:lnSpc>
              <a:tabLst>
                <a:tab algn="l" pos="0"/>
              </a:tabLst>
            </a:pPr>
            <a:r>
              <a:rPr b="1" lang="en-US" sz="1200" spc="-1" strike="noStrike">
                <a:solidFill>
                  <a:srgbClr val="7f0055"/>
                </a:solidFill>
                <a:latin typeface="Consolas"/>
                <a:ea typeface="Calibri"/>
              </a:rPr>
              <a:t>import</a:t>
            </a:r>
            <a:r>
              <a:rPr b="0" lang="en-US" sz="1200" spc="-1" strike="noStrike">
                <a:solidFill>
                  <a:srgbClr val="000000"/>
                </a:solidFill>
                <a:latin typeface="Consolas"/>
                <a:ea typeface="Calibri"/>
              </a:rPr>
              <a:t> java.util.concurrent.locks.ReentrantLock;</a:t>
            </a:r>
            <a:endParaRPr b="0" lang="ru-RU" sz="1200" spc="-1" strike="noStrike">
              <a:latin typeface="Arial"/>
            </a:endParaRPr>
          </a:p>
          <a:p>
            <a:pPr>
              <a:lnSpc>
                <a:spcPct val="100000"/>
              </a:lnSpc>
              <a:tabLst>
                <a:tab algn="l" pos="0"/>
              </a:tabLst>
            </a:pP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class</a:t>
            </a:r>
            <a:r>
              <a:rPr b="0" lang="en-US" sz="1200" spc="-1" strike="noStrike">
                <a:solidFill>
                  <a:srgbClr val="000000"/>
                </a:solidFill>
                <a:latin typeface="Consolas"/>
                <a:ea typeface="Calibri"/>
              </a:rPr>
              <a:t> LockDemo </a:t>
            </a:r>
            <a:r>
              <a:rPr b="1" lang="en-US" sz="1200" spc="-1" strike="noStrike">
                <a:solidFill>
                  <a:srgbClr val="7f0055"/>
                </a:solidFill>
                <a:latin typeface="Consolas"/>
                <a:ea typeface="Calibri"/>
              </a:rPr>
              <a:t>implements</a:t>
            </a:r>
            <a:r>
              <a:rPr b="0" lang="en-US" sz="1200" spc="-1" strike="noStrike">
                <a:solidFill>
                  <a:srgbClr val="000000"/>
                </a:solidFill>
                <a:latin typeface="Consolas"/>
                <a:ea typeface="Calibri"/>
              </a:rPr>
              <a:t> Runnable{</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static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int</a:t>
            </a:r>
            <a:r>
              <a:rPr b="0" lang="en-US" sz="1200" spc="-1" strike="noStrike">
                <a:solidFill>
                  <a:srgbClr val="000000"/>
                </a:solidFill>
                <a:latin typeface="Consolas"/>
                <a:ea typeface="Calibri"/>
              </a:rPr>
              <a:t> </a:t>
            </a:r>
            <a:r>
              <a:rPr b="0" i="1" lang="en-US" sz="1200" spc="-1" strike="noStrike">
                <a:solidFill>
                  <a:srgbClr val="0000c0"/>
                </a:solidFill>
                <a:latin typeface="Consolas"/>
                <a:ea typeface="Calibri"/>
              </a:rPr>
              <a:t>count</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private</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static</a:t>
            </a:r>
            <a:r>
              <a:rPr b="0" lang="en-US" sz="1200" spc="-1" strike="noStrike">
                <a:solidFill>
                  <a:srgbClr val="000000"/>
                </a:solidFill>
                <a:latin typeface="Consolas"/>
                <a:ea typeface="Calibri"/>
              </a:rPr>
              <a:t> Lock </a:t>
            </a:r>
            <a:r>
              <a:rPr b="0" i="1" lang="en-US" sz="1200" spc="-1" strike="noStrike">
                <a:solidFill>
                  <a:srgbClr val="0000c0"/>
                </a:solidFill>
                <a:latin typeface="Consolas"/>
                <a:ea typeface="Calibri"/>
              </a:rPr>
              <a:t>lock</a:t>
            </a:r>
            <a:r>
              <a:rPr b="0" lang="en-US" sz="1200" spc="-1" strike="noStrike">
                <a:solidFill>
                  <a:srgbClr val="000000"/>
                </a:solidFill>
                <a:latin typeface="Consolas"/>
                <a:ea typeface="Calibri"/>
              </a:rPr>
              <a:t>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ReentrantLock();</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run()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for</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int</a:t>
            </a:r>
            <a:r>
              <a:rPr b="0" lang="en-US" sz="1200" spc="-1" strike="noStrike">
                <a:solidFill>
                  <a:srgbClr val="000000"/>
                </a:solidFill>
                <a:latin typeface="Consolas"/>
                <a:ea typeface="Calibri"/>
              </a:rPr>
              <a:t> i = 0; i &lt; 10000000; i++)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i="1" lang="en-US" sz="1200" spc="-1" strike="noStrike">
                <a:solidFill>
                  <a:srgbClr val="0000c0"/>
                </a:solidFill>
                <a:latin typeface="Consolas"/>
                <a:ea typeface="Calibri"/>
              </a:rPr>
              <a:t>lock</a:t>
            </a:r>
            <a:r>
              <a:rPr b="0" lang="en-US" sz="1200" spc="-1" strike="noStrike">
                <a:solidFill>
                  <a:srgbClr val="000000"/>
                </a:solidFill>
                <a:latin typeface="Consolas"/>
                <a:ea typeface="Calibri"/>
              </a:rPr>
              <a:t>.lock();</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i="1" lang="en-US" sz="1200" spc="-1" strike="noStrike">
                <a:solidFill>
                  <a:srgbClr val="0000c0"/>
                </a:solidFill>
                <a:latin typeface="Consolas"/>
                <a:ea typeface="Calibri"/>
              </a:rPr>
              <a:t>count</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i="1" lang="en-US" sz="1200" spc="-1" strike="noStrike">
                <a:solidFill>
                  <a:srgbClr val="0000c0"/>
                </a:solidFill>
                <a:latin typeface="Consolas"/>
                <a:ea typeface="Calibri"/>
              </a:rPr>
              <a:t>lock</a:t>
            </a:r>
            <a:r>
              <a:rPr b="0" lang="en-US" sz="1200" spc="-1" strike="noStrike">
                <a:solidFill>
                  <a:srgbClr val="000000"/>
                </a:solidFill>
                <a:latin typeface="Consolas"/>
                <a:ea typeface="Calibri"/>
              </a:rPr>
              <a:t>.unlock();</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System.</a:t>
            </a:r>
            <a:r>
              <a:rPr b="0" i="1" lang="en-US" sz="1200" spc="-1" strike="noStrike">
                <a:solidFill>
                  <a:srgbClr val="0000c0"/>
                </a:solidFill>
                <a:latin typeface="Consolas"/>
                <a:ea typeface="Calibri"/>
              </a:rPr>
              <a:t>out</a:t>
            </a:r>
            <a:r>
              <a:rPr b="0" lang="en-US" sz="1200" spc="-1" strike="noStrike">
                <a:solidFill>
                  <a:srgbClr val="000000"/>
                </a:solidFill>
                <a:latin typeface="Consolas"/>
                <a:ea typeface="Calibri"/>
              </a:rPr>
              <a:t>.println(</a:t>
            </a:r>
            <a:r>
              <a:rPr b="0" i="1" lang="en-US" sz="1200" spc="-1" strike="noStrike">
                <a:solidFill>
                  <a:srgbClr val="0000c0"/>
                </a:solidFill>
                <a:latin typeface="Consolas"/>
                <a:ea typeface="Calibri"/>
              </a:rPr>
              <a:t>count</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public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static</a:t>
            </a:r>
            <a:r>
              <a:rPr b="0" lang="en-US" sz="1200" spc="-1" strike="noStrike">
                <a:solidFill>
                  <a:srgbClr val="000000"/>
                </a:solidFill>
                <a:latin typeface="Consolas"/>
                <a:ea typeface="Calibri"/>
              </a:rPr>
              <a:t> </a:t>
            </a:r>
            <a:r>
              <a:rPr b="1" lang="en-US" sz="1200" spc="-1" strike="noStrike">
                <a:solidFill>
                  <a:srgbClr val="7f0055"/>
                </a:solidFill>
                <a:latin typeface="Consolas"/>
                <a:ea typeface="Calibri"/>
              </a:rPr>
              <a:t>void</a:t>
            </a:r>
            <a:r>
              <a:rPr b="0" lang="en-US" sz="1200" spc="-1" strike="noStrike">
                <a:solidFill>
                  <a:srgbClr val="000000"/>
                </a:solidFill>
                <a:latin typeface="Consolas"/>
                <a:ea typeface="Calibri"/>
              </a:rPr>
              <a:t> main(String[] args){</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LockDemo lock1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LockDemo();</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LockDemo lock2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LockDemo();</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 th1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Thread(lock1);</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Thread th2 = </a:t>
            </a:r>
            <a:r>
              <a:rPr b="1" lang="en-US" sz="1200" spc="-1" strike="noStrike">
                <a:solidFill>
                  <a:srgbClr val="7f0055"/>
                </a:solidFill>
                <a:latin typeface="Consolas"/>
                <a:ea typeface="Calibri"/>
              </a:rPr>
              <a:t>new</a:t>
            </a:r>
            <a:r>
              <a:rPr b="0" lang="en-US" sz="1200" spc="-1" strike="noStrike">
                <a:solidFill>
                  <a:srgbClr val="000000"/>
                </a:solidFill>
                <a:latin typeface="Consolas"/>
                <a:ea typeface="Calibri"/>
              </a:rPr>
              <a:t> Thread(lock2);</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th1.start();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th2.start();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	</a:t>
            </a:r>
            <a:r>
              <a:rPr b="0" lang="en-US" sz="1200" spc="-1" strike="noStrike">
                <a:solidFill>
                  <a:srgbClr val="000000"/>
                </a:solidFill>
                <a:latin typeface="Consolas"/>
                <a:ea typeface="Calibri"/>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nsolas"/>
                <a:ea typeface="Calibri"/>
              </a:rPr>
              <a:t>}</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template</Template>
  <TotalTime>5039</TotalTime>
  <Application>LibreOffice/7.0.4.2$Linux_X86_64 LibreOffice_project/00$Build-2</Application>
  <AppVersion>15.0000</AppVersion>
  <Words>6155</Words>
  <Paragraphs>1433</Paragraphs>
  <Company>Twoja nazwa firmy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2011-09-14T13:05:55Z</dcterms:created>
  <dc:creator>Twoja nazwa użytkownika</dc:creator>
  <dc:description/>
  <dc:language>ru-RU</dc:language>
  <cp:lastModifiedBy/>
  <dcterms:modified xsi:type="dcterms:W3CDTF">2022-05-22T07:21:10Z</dcterms:modified>
  <cp:revision>300</cp:revision>
  <dc:subject/>
  <dc:title>Слайд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Экран (4:3)</vt:lpwstr>
  </property>
  <property fmtid="{D5CDD505-2E9C-101B-9397-08002B2CF9AE}" pid="3" name="Slides">
    <vt:i4>106</vt:i4>
  </property>
</Properties>
</file>