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9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10.wmf" ContentType="image/x-wmf"/>
  <Override PartName="/ppt/media/image2.png" ContentType="image/png"/>
  <Override PartName="/ppt/media/image8.wmf" ContentType="image/x-wmf"/>
  <Override PartName="/ppt/media/image13.png" ContentType="image/png"/>
  <Override PartName="/ppt/media/image12.png" ContentType="image/png"/>
  <Override PartName="/ppt/media/image7.wmf" ContentType="image/x-w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01.xml.rels" ContentType="application/vnd.openxmlformats-package.relationships+xml"/>
  <Override PartName="/ppt/slides/_rels/slide24.xml.rels" ContentType="application/vnd.openxmlformats-package.relationships+xml"/>
  <Override PartName="/ppt/slides/_rels/slide94.xml.rels" ContentType="application/vnd.openxmlformats-package.relationships+xml"/>
  <Override PartName="/ppt/slides/_rels/slide127.xml.rels" ContentType="application/vnd.openxmlformats-package.relationships+xml"/>
  <Override PartName="/ppt/slides/_rels/slide26.xml.rels" ContentType="application/vnd.openxmlformats-package.relationships+xml"/>
  <Override PartName="/ppt/slides/_rels/slide70.xml.rels" ContentType="application/vnd.openxmlformats-package.relationships+xml"/>
  <Override PartName="/ppt/slides/_rels/slide103.xml.rels" ContentType="application/vnd.openxmlformats-package.relationships+xml"/>
  <Override PartName="/ppt/slides/_rels/slide73.xml.rels" ContentType="application/vnd.openxmlformats-package.relationships+xml"/>
  <Override PartName="/ppt/slides/_rels/slide150.xml.rels" ContentType="application/vnd.openxmlformats-package.relationships+xml"/>
  <Override PartName="/ppt/slides/_rels/slide106.xml.rels" ContentType="application/vnd.openxmlformats-package.relationships+xml"/>
  <Override PartName="/ppt/slides/_rels/slide69.xml.rels" ContentType="application/vnd.openxmlformats-package.relationships+xml"/>
  <Override PartName="/ppt/slides/_rels/slide165.xml.rels" ContentType="application/vnd.openxmlformats-package.relationships+xml"/>
  <Override PartName="/ppt/slides/_rels/slide88.xml.rels" ContentType="application/vnd.openxmlformats-package.relationships+xml"/>
  <Override PartName="/ppt/slides/_rels/slide93.xml.rels" ContentType="application/vnd.openxmlformats-package.relationships+xml"/>
  <Override PartName="/ppt/slides/_rels/slide49.xml.rels" ContentType="application/vnd.openxmlformats-package.relationships+xml"/>
  <Override PartName="/ppt/slides/_rels/slide126.xml.rels" ContentType="application/vnd.openxmlformats-package.relationships+xml"/>
  <Override PartName="/ppt/slides/_rels/slide25.xml.rels" ContentType="application/vnd.openxmlformats-package.relationships+xml"/>
  <Override PartName="/ppt/slides/_rels/slide102.xml.rels" ContentType="application/vnd.openxmlformats-package.relationships+xml"/>
  <Override PartName="/ppt/slides/_rels/slide72.xml.rels" ContentType="application/vnd.openxmlformats-package.relationships+xml"/>
  <Override PartName="/ppt/slides/_rels/slide105.xml.rels" ContentType="application/vnd.openxmlformats-package.relationships+xml"/>
  <Override PartName="/ppt/slides/_rels/slide68.xml.rels" ContentType="application/vnd.openxmlformats-package.relationships+xml"/>
  <Override PartName="/ppt/slides/_rels/slide164.xml.rels" ContentType="application/vnd.openxmlformats-package.relationships+xml"/>
  <Override PartName="/ppt/slides/_rels/slide87.xml.rels" ContentType="application/vnd.openxmlformats-package.relationships+xml"/>
  <Override PartName="/ppt/slides/_rels/slide120.xml.rels" ContentType="application/vnd.openxmlformats-package.relationships+xml"/>
  <Override PartName="/ppt/slides/_rels/slide92.xml.rels" ContentType="application/vnd.openxmlformats-package.relationships+xml"/>
  <Override PartName="/ppt/slides/_rels/slide48.xml.rels" ContentType="application/vnd.openxmlformats-package.relationships+xml"/>
  <Override PartName="/ppt/slides/_rels/slide125.xml.rels" ContentType="application/vnd.openxmlformats-package.relationships+xml"/>
  <Override PartName="/ppt/slides/_rels/slide71.xml.rels" ContentType="application/vnd.openxmlformats-package.relationships+xml"/>
  <Override PartName="/ppt/slides/_rels/slide104.xml.rels" ContentType="application/vnd.openxmlformats-package.relationships+xml"/>
  <Override PartName="/ppt/slides/_rels/slide67.xml.rels" ContentType="application/vnd.openxmlformats-package.relationships+xml"/>
  <Override PartName="/ppt/slides/_rels/slide163.xml.rels" ContentType="application/vnd.openxmlformats-package.relationships+xml"/>
  <Override PartName="/ppt/slides/_rels/slide119.xml.rels" ContentType="application/vnd.openxmlformats-package.relationships+xml"/>
  <Override PartName="/ppt/slides/_rels/slide86.xml.rels" ContentType="application/vnd.openxmlformats-package.relationships+xml"/>
  <Override PartName="/ppt/slides/_rels/slide122.xml.rels" ContentType="application/vnd.openxmlformats-package.relationships+xml"/>
  <Override PartName="/ppt/slides/_rels/slide66.xml.rels" ContentType="application/vnd.openxmlformats-package.relationships+xml"/>
  <Override PartName="/ppt/slides/_rels/slide162.xml.rels" ContentType="application/vnd.openxmlformats-package.relationships+xml"/>
  <Override PartName="/ppt/slides/_rels/slide85.xml.rels" ContentType="application/vnd.openxmlformats-package.relationships+xml"/>
  <Override PartName="/ppt/slides/_rels/slide118.xml.rels" ContentType="application/vnd.openxmlformats-package.relationships+xml"/>
  <Override PartName="/ppt/slides/_rels/slide121.xml.rels" ContentType="application/vnd.openxmlformats-package.relationships+xml"/>
  <Override PartName="/ppt/slides/_rels/slide53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46.xml.rels" ContentType="application/vnd.openxmlformats-package.relationships+xml"/>
  <Override PartName="/ppt/slides/_rels/slide137.xml.rels" ContentType="application/vnd.openxmlformats-package.relationships+xml"/>
  <Override PartName="/ppt/slides/_rels/slide131.xml.rels" ContentType="application/vnd.openxmlformats-package.relationships+xml"/>
  <Override PartName="/ppt/slides/_rels/slide52.xml.rels" ContentType="application/vnd.openxmlformats-package.relationships+xml"/>
  <Override PartName="/ppt/slides/_rels/slide157.xml.rels" ContentType="application/vnd.openxmlformats-package.relationships+xml"/>
  <Override PartName="/ppt/slides/_rels/slide156.xml.rels" ContentType="application/vnd.openxmlformats-package.relationships+xml"/>
  <Override PartName="/ppt/slides/_rels/slide143.xml.rels" ContentType="application/vnd.openxmlformats-package.relationships+xml"/>
  <Override PartName="/ppt/slides/_rels/slide139.xml.rels" ContentType="application/vnd.openxmlformats-package.relationships+xml"/>
  <Override PartName="/ppt/slides/_rels/slide43.xml.rels" ContentType="application/vnd.openxmlformats-package.relationships+xml"/>
  <Override PartName="/ppt/slides/_rels/slide133.xml.rels" ContentType="application/vnd.openxmlformats-package.relationships+xml"/>
  <Override PartName="/ppt/slides/_rels/slide77.xml.rels" ContentType="application/vnd.openxmlformats-package.relationships+xml"/>
  <Override PartName="/ppt/slides/_rels/slide96.xml.rels" ContentType="application/vnd.openxmlformats-package.relationships+xml"/>
  <Override PartName="/ppt/slides/_rels/slide129.xml.rels" ContentType="application/vnd.openxmlformats-package.relationships+xml"/>
  <Override PartName="/ppt/slides/_rels/slide54.xml.rels" ContentType="application/vnd.openxmlformats-package.relationships+xml"/>
  <Override PartName="/ppt/slides/_rels/slide144.xml.rels" ContentType="application/vnd.openxmlformats-package.relationships+xml"/>
  <Override PartName="/ppt/slides/_rels/slide142.xml.rels" ContentType="application/vnd.openxmlformats-package.relationships+xml"/>
  <Override PartName="/ppt/slides/_rels/slide138.xml.rels" ContentType="application/vnd.openxmlformats-package.relationships+xml"/>
  <Override PartName="/ppt/slides/_rels/slide147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132.xml.rels" ContentType="application/vnd.openxmlformats-package.relationships+xml"/>
  <Override PartName="/ppt/slides/_rels/slide128.xml.rels" ContentType="application/vnd.openxmlformats-package.relationships+xml"/>
  <Override PartName="/ppt/slides/_rels/slide95.xml.rels" ContentType="application/vnd.openxmlformats-package.relationships+xml"/>
  <Override PartName="/ppt/slides/_rels/slide79.xml.rels" ContentType="application/vnd.openxmlformats-package.relationships+xml"/>
  <Override PartName="/ppt/slides/_rels/slide158.xml.rels" ContentType="application/vnd.openxmlformats-package.relationships+xml"/>
  <Override PartName="/ppt/slides/_rels/slide30.xml.rels" ContentType="application/vnd.openxmlformats-package.relationships+xml"/>
  <Override PartName="/ppt/slides/_rels/slide159.xml.rels" ContentType="application/vnd.openxmlformats-package.relationships+xml"/>
  <Override PartName="/ppt/slides/_rels/slide3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29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78.xml.rels" ContentType="application/vnd.openxmlformats-package.relationships+xml"/>
  <Override PartName="/ppt/slides/_rels/slide4.xml.rels" ContentType="application/vnd.openxmlformats-package.relationships+xml"/>
  <Override PartName="/ppt/slides/_rels/slide134.xml.rels" ContentType="application/vnd.openxmlformats-package.relationships+xml"/>
  <Override PartName="/ppt/slides/_rels/slide83.xml.rels" ContentType="application/vnd.openxmlformats-package.relationships+xml"/>
  <Override PartName="/ppt/slides/_rels/slide39.xml.rels" ContentType="application/vnd.openxmlformats-package.relationships+xml"/>
  <Override PartName="/ppt/slides/_rels/slide11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97.xml.rels" ContentType="application/vnd.openxmlformats-package.relationships+xml"/>
  <Override PartName="/ppt/slides/_rels/slide28.xml.rels" ContentType="application/vnd.openxmlformats-package.relationships+xml"/>
  <Override PartName="/ppt/slides/_rels/slide114.xml.rels" ContentType="application/vnd.openxmlformats-package.relationships+xml"/>
  <Override PartName="/ppt/slides/_rels/slide81.xml.rels" ContentType="application/vnd.openxmlformats-package.relationships+xml"/>
  <Override PartName="/ppt/slides/_rels/slide37.xml.rels" ContentType="application/vnd.openxmlformats-package.relationships+xml"/>
  <Override PartName="/ppt/slides/_rels/slide130.xml.rels" ContentType="application/vnd.openxmlformats-package.relationships+xml"/>
  <Override PartName="/ppt/slides/_rels/slide145.xml.rels" ContentType="application/vnd.openxmlformats-package.relationships+xml"/>
  <Override PartName="/ppt/slides/_rels/slide13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149.xml.rels" ContentType="application/vnd.openxmlformats-package.relationships+xml"/>
  <Override PartName="/ppt/slides/_rels/slide23.xml.rels" ContentType="application/vnd.openxmlformats-package.relationships+xml"/>
  <Override PartName="/ppt/slides/_rels/slide100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166.xml.rels" ContentType="application/vnd.openxmlformats-package.relationships+xml"/>
  <Override PartName="/ppt/slides/_rels/slide107.xml.rels" ContentType="application/vnd.openxmlformats-package.relationships+xml"/>
  <Override PartName="/ppt/slides/_rels/slide74.xml.rels" ContentType="application/vnd.openxmlformats-package.relationships+xml"/>
  <Override PartName="/ppt/slides/_rels/slide151.xml.rels" ContentType="application/vnd.openxmlformats-package.relationships+xml"/>
  <Override PartName="/ppt/slides/_rels/slide51.xml.rels" ContentType="application/vnd.openxmlformats-package.relationships+xml"/>
  <Override PartName="/ppt/slides/_rels/slide111.xml.rels" ContentType="application/vnd.openxmlformats-package.relationships+xml"/>
  <Override PartName="/ppt/slides/_rels/slide34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2.xml.rels" ContentType="application/vnd.openxmlformats-package.relationships+xml"/>
  <Override PartName="/ppt/slides/_rels/slide11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33.xml.rels" ContentType="application/vnd.openxmlformats-package.relationships+xml"/>
  <Override PartName="/ppt/slides/_rels/slide110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13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5.xml.rels" ContentType="application/vnd.openxmlformats-package.relationships+xml"/>
  <Override PartName="/ppt/slides/_rels/slide152.xml.rels" ContentType="application/vnd.openxmlformats-package.relationships+xml"/>
  <Override PartName="/ppt/slides/_rels/slide108.xml.rels" ContentType="application/vnd.openxmlformats-package.relationships+xml"/>
  <Override PartName="/ppt/slides/_rels/slide76.xml.rels" ContentType="application/vnd.openxmlformats-package.relationships+xml"/>
  <Override PartName="/ppt/slides/_rels/slide109.xml.rels" ContentType="application/vnd.openxmlformats-package.relationships+xml"/>
  <Override PartName="/ppt/slides/_rels/slide153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15.xml.rels" ContentType="application/vnd.openxmlformats-package.relationships+xml"/>
  <Override PartName="/ppt/slides/_rels/slide38.xml.rels" ContentType="application/vnd.openxmlformats-package.relationships+xml"/>
  <Override PartName="/ppt/slides/_rels/slide82.xml.rels" ContentType="application/vnd.openxmlformats-package.relationships+xml"/>
  <Override PartName="/ppt/slides/_rels/slide112.xml.rels" ContentType="application/vnd.openxmlformats-package.relationships+xml"/>
  <Override PartName="/ppt/slides/_rels/slide35.xml.rels" ContentType="application/vnd.openxmlformats-package.relationships+xml"/>
  <Override PartName="/ppt/slides/_rels/slide148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4.xml.rels" ContentType="application/vnd.openxmlformats-package.relationships+xml"/>
  <Override PartName="/ppt/slides/_rels/slide58.xml.rels" ContentType="application/vnd.openxmlformats-package.relationships+xml"/>
  <Override PartName="/ppt/slides/_rels/slide15.xml.rels" ContentType="application/vnd.openxmlformats-package.relationships+xml"/>
  <Override PartName="/ppt/slides/_rels/slide155.xml.rels" ContentType="application/vnd.openxmlformats-package.relationships+xml"/>
  <Override PartName="/ppt/slides/_rels/slide123.xml.rels" ContentType="application/vnd.openxmlformats-package.relationships+xml"/>
  <Override PartName="/ppt/slides/_rels/slide46.xml.rels" ContentType="application/vnd.openxmlformats-package.relationships+xml"/>
  <Override PartName="/ppt/slides/_rels/slide90.xml.rels" ContentType="application/vnd.openxmlformats-package.relationships+xml"/>
  <Override PartName="/ppt/slides/_rels/slide124.xml.rels" ContentType="application/vnd.openxmlformats-package.relationships+xml"/>
  <Override PartName="/ppt/slides/_rels/slide47.xml.rels" ContentType="application/vnd.openxmlformats-package.relationships+xml"/>
  <Override PartName="/ppt/slides/_rels/slide91.xml.rels" ContentType="application/vnd.openxmlformats-package.relationships+xml"/>
  <Override PartName="/ppt/slides/_rels/slide62.xml.rels" ContentType="application/vnd.openxmlformats-package.relationships+xml"/>
  <Override PartName="/ppt/slides/_rels/slide140.xml.rels" ContentType="application/vnd.openxmlformats-package.relationships+xml"/>
  <Override PartName="/ppt/slides/_rels/slide63.xml.rels" ContentType="application/vnd.openxmlformats-package.relationships+xml"/>
  <Override PartName="/ppt/slides/_rels/slide160.xml.rels" ContentType="application/vnd.openxmlformats-package.relationships+xml"/>
  <Override PartName="/ppt/slides/_rels/slide141.xml.rels" ContentType="application/vnd.openxmlformats-package.relationships+xml"/>
  <Override PartName="/ppt/slides/_rels/slide64.xml.rels" ContentType="application/vnd.openxmlformats-package.relationships+xml"/>
  <Override PartName="/ppt/slides/_rels/slide84.xml.rels" ContentType="application/vnd.openxmlformats-package.relationships+xml"/>
  <Override PartName="/ppt/slides/_rels/slide117.xml.rels" ContentType="application/vnd.openxmlformats-package.relationships+xml"/>
  <Override PartName="/ppt/slides/_rels/slide161.xml.rels" ContentType="application/vnd.openxmlformats-package.relationships+xml"/>
  <Override PartName="/ppt/slides/_rels/slide65.xml.rels" ContentType="application/vnd.openxmlformats-package.relationships+xml"/>
  <Override PartName="/ppt/slides/slide127.xml" ContentType="application/vnd.openxmlformats-officedocument.presentationml.slide+xml"/>
  <Override PartName="/ppt/slides/slide99.xml" ContentType="application/vnd.openxmlformats-officedocument.presentationml.slide+xml"/>
  <Override PartName="/ppt/slides/slide126.xml" ContentType="application/vnd.openxmlformats-officedocument.presentationml.slide+xml"/>
  <Override PartName="/ppt/slides/slide98.xml" ContentType="application/vnd.openxmlformats-officedocument.presentationml.slide+xml"/>
  <Override PartName="/ppt/slides/slide125.xml" ContentType="application/vnd.openxmlformats-officedocument.presentationml.slide+xml"/>
  <Override PartName="/ppt/slides/slide97.xml" ContentType="application/vnd.openxmlformats-officedocument.presentationml.slide+xml"/>
  <Override PartName="/ppt/slides/slide29.xml" ContentType="application/vnd.openxmlformats-officedocument.presentationml.slide+xml"/>
  <Override PartName="/ppt/slides/slide124.xml" ContentType="application/vnd.openxmlformats-officedocument.presentationml.slide+xml"/>
  <Override PartName="/ppt/slides/slide96.xml" ContentType="application/vnd.openxmlformats-officedocument.presentationml.slide+xml"/>
  <Override PartName="/ppt/slides/slide28.xml" ContentType="application/vnd.openxmlformats-officedocument.presentationml.slide+xml"/>
  <Override PartName="/ppt/slides/slide123.xml" ContentType="application/vnd.openxmlformats-officedocument.presentationml.slide+xml"/>
  <Override PartName="/ppt/slides/slide95.xml" ContentType="application/vnd.openxmlformats-officedocument.presentationml.slide+xml"/>
  <Override PartName="/ppt/slides/slide27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89.xml" ContentType="application/vnd.openxmlformats-officedocument.presentationml.slide+xml"/>
  <Override PartName="/ppt/slides/slide116.xml" ContentType="application/vnd.openxmlformats-officedocument.presentationml.slide+xml"/>
  <Override PartName="/ppt/slides/slide88.xml" ContentType="application/vnd.openxmlformats-officedocument.presentationml.slide+xml"/>
  <Override PartName="/ppt/slides/slide115.xml" ContentType="application/vnd.openxmlformats-officedocument.presentationml.slide+xml"/>
  <Override PartName="/ppt/slides/slide87.xml" ContentType="application/vnd.openxmlformats-officedocument.presentationml.slide+xml"/>
  <Override PartName="/ppt/slides/slide19.xml" ContentType="application/vnd.openxmlformats-officedocument.presentationml.slide+xml"/>
  <Override PartName="/ppt/slides/slide114.xml" ContentType="application/vnd.openxmlformats-officedocument.presentationml.slide+xml"/>
  <Override PartName="/ppt/slides/slide86.xml" ContentType="application/vnd.openxmlformats-officedocument.presentationml.slide+xml"/>
  <Override PartName="/ppt/slides/slide18.xml" ContentType="application/vnd.openxmlformats-officedocument.presentationml.slide+xml"/>
  <Override PartName="/ppt/slides/slide113.xml" ContentType="application/vnd.openxmlformats-officedocument.presentationml.slide+xml"/>
  <Override PartName="/ppt/slides/slide85.xml" ContentType="application/vnd.openxmlformats-officedocument.presentationml.slide+xml"/>
  <Override PartName="/ppt/slides/slide17.xml" ContentType="application/vnd.openxmlformats-officedocument.presentationml.slide+xml"/>
  <Override PartName="/ppt/slides/slide106.xml" ContentType="application/vnd.openxmlformats-officedocument.presentationml.slide+xml"/>
  <Override PartName="/ppt/slides/slide78.xml" ContentType="application/vnd.openxmlformats-officedocument.presentationml.slide+xml"/>
  <Override PartName="/ppt/slides/slide105.xml" ContentType="application/vnd.openxmlformats-officedocument.presentationml.slide+xml"/>
  <Override PartName="/ppt/slides/slide77.xml" ContentType="application/vnd.openxmlformats-officedocument.presentationml.slide+xml"/>
  <Override PartName="/ppt/slides/slide104.xml" ContentType="application/vnd.openxmlformats-officedocument.presentationml.slide+xml"/>
  <Override PartName="/ppt/slides/slide76.xml" ContentType="application/vnd.openxmlformats-officedocument.presentationml.slide+xml"/>
  <Override PartName="/ppt/slides/slide103.xml" ContentType="application/vnd.openxmlformats-officedocument.presentationml.slide+xml"/>
  <Override PartName="/ppt/slides/slide75.xml" ContentType="application/vnd.openxmlformats-officedocument.presentationml.slide+xml"/>
  <Override PartName="/ppt/slides/slide79.xml" ContentType="application/vnd.openxmlformats-officedocument.presentationml.slide+xml"/>
  <Override PartName="/ppt/slides/slide107.xml" ContentType="application/vnd.openxmlformats-officedocument.presentationml.slide+xml"/>
  <Override PartName="/ppt/slides/slide74.xml" ContentType="application/vnd.openxmlformats-officedocument.presentationml.slide+xml"/>
  <Override PartName="/ppt/slides/slide102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0.xml" ContentType="application/vnd.openxmlformats-officedocument.presentationml.slide+xml"/>
  <Override PartName="/ppt/slides/slide129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1.xml" ContentType="application/vnd.openxmlformats-officedocument.presentationml.slide+xml"/>
  <Override PartName="/ppt/slides/slide38.xml" ContentType="application/vnd.openxmlformats-officedocument.presentationml.slide+xml"/>
  <Override PartName="/ppt/slides/slide134.xml" ContentType="application/vnd.openxmlformats-officedocument.presentationml.slide+xml"/>
  <Override PartName="/ppt/slides/slide144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135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40.xml" ContentType="application/vnd.openxmlformats-officedocument.presentationml.slide+xml"/>
  <Override PartName="/ppt/slides/slide145.xml" ContentType="application/vnd.openxmlformats-officedocument.presentationml.slide+xml"/>
  <Override PartName="/ppt/slides/slide49.xml" ContentType="application/vnd.openxmlformats-officedocument.presentationml.slide+xml"/>
  <Override PartName="/ppt/slides/slide136.xml" ContentType="application/vnd.openxmlformats-officedocument.presentationml.slide+xml"/>
  <Override PartName="/ppt/slides/slide148.xml" ContentType="application/vnd.openxmlformats-officedocument.presentationml.slide+xml"/>
  <Override PartName="/ppt/slides/slide44.xml" ContentType="application/vnd.openxmlformats-officedocument.presentationml.slide+xml"/>
  <Override PartName="/ppt/slides/slide140.xml" ContentType="application/vnd.openxmlformats-officedocument.presentationml.slide+xml"/>
  <Override PartName="/ppt/slides/slide53.xml" ContentType="application/vnd.openxmlformats-officedocument.presentationml.slide+xml"/>
  <Override PartName="/ppt/slides/slide137.xml" ContentType="application/vnd.openxmlformats-officedocument.presentationml.slide+xml"/>
  <Override PartName="/ppt/slides/slide149.xml" ContentType="application/vnd.openxmlformats-officedocument.presentationml.slide+xml"/>
  <Override PartName="/ppt/slides/slide50.xml" ContentType="application/vnd.openxmlformats-officedocument.presentationml.slide+xml"/>
  <Override PartName="/ppt/slides/slide150.xml" ContentType="application/vnd.openxmlformats-officedocument.presentationml.slide+xml"/>
  <Override PartName="/ppt/slides/slide54.xml" ContentType="application/vnd.openxmlformats-officedocument.presentationml.slide+xml"/>
  <Override PartName="/ppt/slides/slide32.xml" ContentType="application/vnd.openxmlformats-officedocument.presentationml.slide+xml"/>
  <Override PartName="/ppt/slides/slide156.xml" ContentType="application/vnd.openxmlformats-officedocument.presentationml.slide+xml"/>
  <Override PartName="/ppt/slides/slide33.xml" ContentType="application/vnd.openxmlformats-officedocument.presentationml.slide+xml"/>
  <Override PartName="/ppt/slides/slide157.xml" ContentType="application/vnd.openxmlformats-officedocument.presentationml.slide+xml"/>
  <Override PartName="/ppt/slides/slide146.xml" ContentType="application/vnd.openxmlformats-officedocument.presentationml.slide+xml"/>
  <Override PartName="/ppt/slides/slide51.xml" ContentType="application/vnd.openxmlformats-officedocument.presentationml.slide+xml"/>
  <Override PartName="/ppt/slides/slide130.xml" ContentType="application/vnd.openxmlformats-officedocument.presentationml.slide+xml"/>
  <Override PartName="/ppt/slides/slide34.xml" ContentType="application/vnd.openxmlformats-officedocument.presentationml.slide+xml"/>
  <Override PartName="/ppt/slides/slide158.xml" ContentType="application/vnd.openxmlformats-officedocument.presentationml.slide+xml"/>
  <Override PartName="/ppt/slides/slide147.xml" ContentType="application/vnd.openxmlformats-officedocument.presentationml.slide+xml"/>
  <Override PartName="/ppt/slides/slide52.xml" ContentType="application/vnd.openxmlformats-officedocument.presentationml.slide+xml"/>
  <Override PartName="/ppt/slides/slide131.xml" ContentType="application/vnd.openxmlformats-officedocument.presentationml.slide+xml"/>
  <Override PartName="/ppt/slides/slide35.xml" ContentType="application/vnd.openxmlformats-officedocument.presentationml.slide+xml"/>
  <Override PartName="/ppt/slides/slide159.xml" ContentType="application/vnd.openxmlformats-officedocument.presentationml.slide+xml"/>
  <Override PartName="/ppt/slides/slide60.xml" ContentType="application/vnd.openxmlformats-officedocument.presentationml.slide+xml"/>
  <Override PartName="/ppt/slides/slide166.xml" ContentType="application/vnd.openxmlformats-officedocument.presentationml.slide+xml"/>
  <Override PartName="/ppt/slides/slide128.xml" ContentType="application/vnd.openxmlformats-officedocument.presentationml.slide+xml"/>
  <Override PartName="/ppt/slides/slide152.xml" ContentType="application/vnd.openxmlformats-officedocument.presentationml.slide+xml"/>
  <Override PartName="/ppt/slides/slide56.xml" ContentType="application/vnd.openxmlformats-officedocument.presentationml.slide+xml"/>
  <Override PartName="/ppt/slides/slide151.xml" ContentType="application/vnd.openxmlformats-officedocument.presentationml.slide+xml"/>
  <Override PartName="/ppt/slides/slide55.xml" ContentType="application/vnd.openxmlformats-officedocument.presentationml.slide+xml"/>
  <Override PartName="/ppt/slides/slide36.xml" ContentType="application/vnd.openxmlformats-officedocument.presentationml.slide+xml"/>
  <Override PartName="/ppt/slides/slide132.xml" ContentType="application/vnd.openxmlformats-officedocument.presentationml.slide+xml"/>
  <Override PartName="/ppt/slides/slide141.xml" ContentType="application/vnd.openxmlformats-officedocument.presentationml.slide+xml"/>
  <Override PartName="/ppt/slides/slide45.xml" ContentType="application/vnd.openxmlformats-officedocument.presentationml.slide+xml"/>
  <Override PartName="/ppt/slides/slide37.xml" ContentType="application/vnd.openxmlformats-officedocument.presentationml.slide+xml"/>
  <Override PartName="/ppt/slides/slide133.xml" ContentType="application/vnd.openxmlformats-officedocument.presentationml.slide+xml"/>
  <Override PartName="/ppt/slides/slide142.xml" ContentType="application/vnd.openxmlformats-officedocument.presentationml.slide+xml"/>
  <Override PartName="/ppt/slides/slide4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80.xml" ContentType="application/vnd.openxmlformats-officedocument.presentationml.slide+xml"/>
  <Override PartName="/ppt/slides/slide143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09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2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153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110.xml" ContentType="application/vnd.openxmlformats-officedocument.presentationml.slide+xml"/>
  <Override PartName="/ppt/slides/slide82.xml" ContentType="application/vnd.openxmlformats-officedocument.presentationml.slide+xml"/>
  <Override PartName="/ppt/slides/slide20.xml" ContentType="application/vnd.openxmlformats-officedocument.presentationml.slide+xml"/>
  <Override PartName="/ppt/slides/slide119.xml" ContentType="application/vnd.openxmlformats-officedocument.presentationml.slide+xml"/>
  <Override PartName="/ppt/slides/slide154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111.xml" ContentType="application/vnd.openxmlformats-officedocument.presentationml.slide+xml"/>
  <Override PartName="/ppt/slides/slide83.xml" ContentType="application/vnd.openxmlformats-officedocument.presentationml.slide+xml"/>
  <Override PartName="/ppt/slides/slide21.xml" ContentType="application/vnd.openxmlformats-officedocument.presentationml.slide+xml"/>
  <Override PartName="/ppt/slides/slide155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112.xml" ContentType="application/vnd.openxmlformats-officedocument.presentationml.slide+xml"/>
  <Override PartName="/ppt/slides/slide84.xml" ContentType="application/vnd.openxmlformats-officedocument.presentationml.slide+xml"/>
  <Override PartName="/ppt/slides/slide22.xml" ContentType="application/vnd.openxmlformats-officedocument.presentationml.slide+xml"/>
  <Override PartName="/ppt/slides/slide90.xml" ContentType="application/vnd.openxmlformats-officedocument.presentationml.slide+xml"/>
  <Override PartName="/ppt/slides/slide23.xml" ContentType="application/vnd.openxmlformats-officedocument.presentationml.slide+xml"/>
  <Override PartName="/ppt/slides/slide91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160.xml" ContentType="application/vnd.openxmlformats-officedocument.presentationml.slide+xml"/>
  <Override PartName="/ppt/slides/slide64.xml" ContentType="application/vnd.openxmlformats-officedocument.presentationml.slide+xml"/>
  <Override PartName="/ppt/slides/slide161.xml" ContentType="application/vnd.openxmlformats-officedocument.presentationml.slide+xml"/>
  <Override PartName="/ppt/slides/slide65.xml" ContentType="application/vnd.openxmlformats-officedocument.presentationml.slide+xml"/>
  <Override PartName="/ppt/slides/slide162.xml" ContentType="application/vnd.openxmlformats-officedocument.presentationml.slide+xml"/>
  <Override PartName="/ppt/slides/slide66.xml" ContentType="application/vnd.openxmlformats-officedocument.presentationml.slide+xml"/>
  <Override PartName="/ppt/slides/slide163.xml" ContentType="application/vnd.openxmlformats-officedocument.presentationml.slide+xml"/>
  <Override PartName="/ppt/slides/slide67.xml" ContentType="application/vnd.openxmlformats-officedocument.presentationml.slide+xml"/>
  <Override PartName="/ppt/slides/slide120.xml" ContentType="application/vnd.openxmlformats-officedocument.presentationml.slide+xml"/>
  <Override PartName="/ppt/slides/slide24.xml" ContentType="application/vnd.openxmlformats-officedocument.presentationml.slide+xml"/>
  <Override PartName="/ppt/slides/slide92.xml" ContentType="application/vnd.openxmlformats-officedocument.presentationml.slide+xml"/>
  <Override PartName="/ppt/slides/slide164.xml" ContentType="application/vnd.openxmlformats-officedocument.presentationml.slide+xml"/>
  <Override PartName="/ppt/slides/slide68.xml" ContentType="application/vnd.openxmlformats-officedocument.presentationml.slide+xml"/>
  <Override PartName="/ppt/slides/slide25.xml" ContentType="application/vnd.openxmlformats-officedocument.presentationml.slide+xml"/>
  <Override PartName="/ppt/slides/slide121.xml" ContentType="application/vnd.openxmlformats-officedocument.presentationml.slide+xml"/>
  <Override PartName="/ppt/slides/slide93.xml" ContentType="application/vnd.openxmlformats-officedocument.presentationml.slide+xml"/>
  <Override PartName="/ppt/slides/slide165.xml" ContentType="application/vnd.openxmlformats-officedocument.presentationml.slide+xml"/>
  <Override PartName="/ppt/slides/slide69.xml" ContentType="application/vnd.openxmlformats-officedocument.presentationml.slide+xml"/>
  <Override PartName="/ppt/slides/slide26.xml" ContentType="application/vnd.openxmlformats-officedocument.presentationml.slide+xml"/>
  <Override PartName="/ppt/slides/slide122.xml" ContentType="application/vnd.openxmlformats-officedocument.presentationml.slide+xml"/>
  <Override PartName="/ppt/slides/slide9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100.xml" ContentType="application/vnd.openxmlformats-officedocument.presentationml.slide+xml"/>
  <Override PartName="/ppt/slides/slide72.xml" ContentType="application/vnd.openxmlformats-officedocument.presentationml.slide+xml"/>
  <Override PartName="/ppt/slides/slide101.xml" ContentType="application/vnd.openxmlformats-officedocument.presentationml.slide+xml"/>
  <Override PartName="/ppt/slides/slide7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366920"/>
            <a:ext cx="9139320" cy="8892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297480"/>
            <a:ext cx="9139320" cy="8892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11320" y="6413400"/>
            <a:ext cx="57643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А.В. Гаврилов, А.П. Порфирьев. Объектно-ориентированное программирование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Занятие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Механизмы ввода и вывода информации. Понятие сериализации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3" name="Picture 2_0" descr="D:\Trainings\EPAM\RD\Javalogo.png"/>
          <p:cNvPicPr/>
          <p:nvPr/>
        </p:nvPicPr>
        <p:blipFill>
          <a:blip r:embed="rId2"/>
          <a:stretch/>
        </p:blipFill>
        <p:spPr>
          <a:xfrm>
            <a:off x="7661880" y="163440"/>
            <a:ext cx="1206720" cy="224676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-19440" y="6327000"/>
            <a:ext cx="3132720" cy="2667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1828440" y="6327000"/>
            <a:ext cx="7314480" cy="2667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19080" y="6327000"/>
            <a:ext cx="3132720" cy="2667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1828800" y="6327000"/>
            <a:ext cx="7314480" cy="2667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9080" y="6327000"/>
            <a:ext cx="3132720" cy="2667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828800" y="6327000"/>
            <a:ext cx="7314480" cy="2667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19080" y="6327000"/>
            <a:ext cx="3132720" cy="26676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828800" y="6327000"/>
            <a:ext cx="7314480" cy="26676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3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37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50920" y="2276640"/>
            <a:ext cx="8641080" cy="288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Механизмы ввода и вывода информации</a:t>
            </a:r>
            <a:br/>
            <a:br/>
            <a:r>
              <a:rPr b="1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Понятие сериализации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83080" y="2905560"/>
            <a:ext cx="6855120" cy="14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14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376092"/>
                </a:solidFill>
                <a:latin typeface="Tahoma"/>
                <a:ea typeface="Tahoma"/>
              </a:rPr>
              <a:t>Коллекции в Java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Реализации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Implementations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Конкретные реализации интерфейсов могут быть следующих типов: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General-purpose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Special-purpose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Concurrent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Wrapper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Convenience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Abstract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implementations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F90F701-FF2E-4A81-95DD-F8FBCF55AD4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3C805E7-4FFA-4ACF-959D-8977EDFA4FE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1452600" y="877320"/>
            <a:ext cx="6094800" cy="4353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java.util.ArrayDeque;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java.util.Deque;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Sample1410ArrayDeque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 args[])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Deque&lt;String&gt; stack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ArrayDeque&lt;String&gt;();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Deque&lt;String&gt; queue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ArrayDeque&lt;String&gt;();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(!stack.isEmpty())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.print(stack.pop()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(!queue.isEmpty())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.print(queue.remove()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5058720" y="5636160"/>
            <a:ext cx="178128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 C B A A B C D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это класс очереди с приоритетами. По умолчанию очередь с приоритетами размещает элементы согласно естественному порядку сортировки используя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Элементу с наименьшим значением присваивается наибольший приоритет. Если несколько элементов имеют одинаковый наивысший элемент – связь определяется произвольно.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Также можно указать специальный порядок размещения, используя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585BFC-B75E-4B1B-AC77-F70F13E2E8E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очередь с приоритетами начальной емкостью 11, размещающую элементы согласно естественному порядку сортировки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Comparable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).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PriorityQueue(Collection&lt;? extends E&gt; c); 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PriorityQueue(int initialCapacity);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PriorityQueue(int initialCapacity, Comparator&lt;? super E&gt; comparator); 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PriorityQueue(PriorityQueue&lt;? extends E&gt; c);</a:t>
            </a:r>
            <a:endParaRPr b="0" lang="ru-RU" sz="1800" spc="-1" strike="noStrike">
              <a:latin typeface="Arial"/>
            </a:endParaRPr>
          </a:p>
          <a:p>
            <a:pPr marL="116856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PriorityQueue(SortedSet&lt;? extends E&gt; c);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3BFB16-E568-460A-B4E2-506F1BC63F2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D777811-3FCC-4F6B-8301-40B450A9708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540000" y="726120"/>
            <a:ext cx="5940000" cy="54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java.util.PriorityQueue;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Sample1411PriorityQueue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PriorityQueue&lt;String&gt; queue1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PriorityQueue&lt;String&gt;();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"Priority queue using Comparable:"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(queue1.size() &gt; 0)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.print(queue1.remove()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PriorityQueue&lt;String&gt; queue2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PriorityQueue&lt;String&gt;(4,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reverseOrder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"\nPriority queue using Comparator:"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(queue2.size() &gt; 0)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.print(queue2.remove()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5956560" y="5400000"/>
            <a:ext cx="2863440" cy="7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 queue using 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Comparable: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Georgia Indiana Oklahoma 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Texas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 queue using 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Comparator: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Texas Oklahoma Indiana </a:t>
            </a: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Georgia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172FA44-8B87-4269-B4C1-6ED7997911F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работает с наборами пар объектов «ключ-значение»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Все ключи в картах уникальны.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Уникальность ключей определяет реализация метода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equals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(…).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корректной работы с картами необходимо переопределить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equals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(…) 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(),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</a:rPr>
              <a:t>допускается добавление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объектов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</a:rPr>
              <a:t>без переопределения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этих методов,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</a:rPr>
              <a:t>но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найти эти объекты в Map вы не сможете.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410D9A3-3E5F-41FE-8F1A-841ECDC6367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961EDF0-7A9B-4903-B1E9-758E797658C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503" name="Picture 2" descr=""/>
          <p:cNvPicPr/>
          <p:nvPr/>
        </p:nvPicPr>
        <p:blipFill>
          <a:blip r:embed="rId1"/>
          <a:stretch/>
        </p:blipFill>
        <p:spPr>
          <a:xfrm>
            <a:off x="1428840" y="1357200"/>
            <a:ext cx="6135120" cy="4214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Map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&lt;K,V&gt;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 put(K key, V value);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запись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 get(Object key);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получение значение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 remove(Object key);</a:t>
            </a:r>
            <a:r>
              <a:rPr b="0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удаление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boolean containsKey(Object key);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наличие ключа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boolean containsValue(Object value);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наличие значения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int size();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размер отображения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boolean isEmpty();</a:t>
            </a:r>
            <a:r>
              <a:rPr b="0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проверка на пустоту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void putAll(Map&lt;? extends K, ? extends V&gt; m);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добавление всех пар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void clear();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полная очистка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Set&lt;K&gt; keySet();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множество ключей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Collection&lt;V&gt; values();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коллекция значений</a:t>
            </a:r>
            <a:endParaRPr b="0" lang="ru-RU" sz="1600" spc="-1" strike="noStrike">
              <a:latin typeface="Arial"/>
            </a:endParaRPr>
          </a:p>
          <a:p>
            <a:pPr marL="723960" indent="-2786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Set&lt;Map.Entry&lt;K,V&gt;&gt; entrySet();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множество пар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154C4EE-CD38-4D1F-B213-0A59470D0BA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static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Map.Entry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&lt;K,V&gt;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equals(Object o);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сравнивает объект о с сущностью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this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на равенство</a:t>
            </a: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getKey();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ключ карты отображения</a:t>
            </a: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getValue();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значение карты отображения</a:t>
            </a: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hashCode();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hash-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код для карты отображения</a:t>
            </a:r>
            <a:endParaRPr b="0" lang="ru-RU" sz="1800" spc="-1" strike="noStrike">
              <a:latin typeface="Arial"/>
            </a:endParaRPr>
          </a:p>
          <a:p>
            <a:pPr marL="72396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setValue(V value);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устанавливает значение для карты отображения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49929D-E27A-4001-814D-1FED469E1B8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SortedMap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&lt;K,V&gt; extends Map&lt;K,V&gt;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Comparator&lt;? super K&gt;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comparator();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возвращает компаратор, используемый для упорядочивания ключей иди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</a:rPr>
              <a:t>null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, если используется естественный порядок сортировки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Set&lt;Map.Entry&lt;K,V&gt;&gt;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entrySet();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возвращает множество пар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firstKey();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минимальный ключ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 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SortedMap&lt;K,V&gt; headMap(K toKey);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отображение ключей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меньших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</a:rPr>
              <a:t>toKey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Set&lt;K&gt; keySet();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возвращает множество ключей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lastKey();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максимальный ключ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SortedMap&lt;K,V&gt; subMap(K fromKey, K toKey);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отображение ключей меньших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</a:rPr>
              <a:t>toKey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 и больше либо равных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</a:rPr>
              <a:t>fromKey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SortedMap&lt;K,V&gt; tailMap(K fromKey);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</a:rPr>
              <a:t>отображение ключей больших либо равных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</a:rPr>
              <a:t>fromKey</a:t>
            </a:r>
            <a:endParaRPr b="0" lang="ru-RU" sz="1600" spc="-1" strike="noStrike">
              <a:latin typeface="Arial"/>
            </a:endParaRPr>
          </a:p>
          <a:p>
            <a:pPr marL="628560" indent="-2660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Collection&lt;V&gt; values(); //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возвращает коллекцию всех значений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E78CF07-4055-4C1B-9E50-A6D185565E3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376092"/>
                </a:solidFill>
                <a:latin typeface="Arial"/>
              </a:rPr>
              <a:t>General-Purpose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376092"/>
                </a:solidFill>
                <a:latin typeface="Arial"/>
              </a:rPr>
              <a:t>Implementations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реализации общего назначения, наиболее часто используемые реализации,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79064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HashSet, TreeSet, LinkedHashSet. </a:t>
            </a:r>
            <a:endParaRPr b="0" lang="ru-RU" sz="1800" spc="-1" strike="noStrike">
              <a:latin typeface="Arial"/>
            </a:endParaRPr>
          </a:p>
          <a:p>
            <a:pPr marL="179064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ArrayList , LinkedList. </a:t>
            </a:r>
            <a:endParaRPr b="0" lang="ru-RU" sz="1800" spc="-1" strike="noStrike">
              <a:latin typeface="Arial"/>
            </a:endParaRPr>
          </a:p>
          <a:p>
            <a:pPr marL="179064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HashMap, TreeMap,  LinkedHashMap. </a:t>
            </a:r>
            <a:endParaRPr b="0" lang="ru-RU" sz="1800" spc="-1" strike="noStrike">
              <a:latin typeface="Arial"/>
            </a:endParaRPr>
          </a:p>
          <a:p>
            <a:pPr marL="179064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PriorityQueue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2D14613-8C6C-4E59-A8C5-68466670659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3E8B8A-6D90-4ED4-A632-9F5C7C45662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928800" y="1214280"/>
            <a:ext cx="7286040" cy="42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&lt;K,V&gt; extends SortedMap&lt;K,V&gt;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данного интерфейса соответствуют методам 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NavigableSet,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но позволяют, кроме того, получать как ключи карты отдельно, так и пары "ключ-значение"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lowerEntry(K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floorEntry(K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higherEntry(K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ceilingEntry(K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lowerKey(K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floorKey(K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higherKey(K key);</a:t>
            </a:r>
            <a:endParaRPr b="0" lang="ru-RU" sz="1800" spc="-1" strike="noStrike">
              <a:latin typeface="Arial"/>
            </a:endParaRPr>
          </a:p>
          <a:p>
            <a:pPr marL="901800" indent="-36756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ceilingKey(K key);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5929200" y="3286080"/>
            <a:ext cx="2285280" cy="22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позво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ляют получить со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ответственно мень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ший, меньше или равный, больший, больше или рав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ный элемент по отношению к за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данному.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9DC66EB-3D6E-45E2-A3C1-E6339E88A5B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928800" y="1214280"/>
            <a:ext cx="7286040" cy="44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pollFirstEntry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pollLastEntry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возвращают соответственно первый и последний элементы карты, удаляя их из коллекции. Методы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firstEntry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lastEntry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также возвращают соответствующие элементы, но без удаления.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pollFirstEntry();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pollLastEntry();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firstEntry();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lastEntry();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descendingMap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возвращает карту, отсортированную в обратном порядке: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descendingMap();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1419C94-A9DF-4FD5-98B5-0E132BA8133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928800" y="1214280"/>
            <a:ext cx="7286040" cy="20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Методы, позволяющие получить набор ключей, отсортированных в прямом и обратном порядке соответственно: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800280" indent="-4374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 navigableKeySet();</a:t>
            </a:r>
            <a:endParaRPr b="0" lang="ru-RU" sz="1800" spc="-1" strike="noStrike">
              <a:latin typeface="Arial"/>
            </a:endParaRPr>
          </a:p>
          <a:p>
            <a:pPr marL="800280" indent="-4374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 descendingKeySet();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4D43AE0-2560-4053-9F71-86F9EAA0641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25" name="CustomShape 3"/>
          <p:cNvSpPr/>
          <p:nvPr/>
        </p:nvSpPr>
        <p:spPr>
          <a:xfrm>
            <a:off x="928800" y="1214280"/>
            <a:ext cx="7286040" cy="47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Методы, позволяющие извлечь из карты подмножество. Параметры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fromKey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toKey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ограничивают подмножество снизу и сверху, а флаги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fromInclusive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toInclusive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показывают, нужно ли в результирующий набор включать граничные элементы.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headMap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элементы с начала набора до указанного элемента, а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tailMap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-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subMap(K fromKey, boolean fromInclusive, K toKey, boolean toInclusive);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headMap(K toKey, boolean inclusive);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tailMap(K fromKey, boolean inclusive);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subMap(K fromKey, K toKey);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headMap(K toKey);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tailMap(K fromKey);</a:t>
            </a:r>
            <a:endParaRPr b="0" lang="ru-RU" sz="1800" spc="-1" strike="noStrike">
              <a:latin typeface="Arial"/>
            </a:endParaRPr>
          </a:p>
          <a:p>
            <a:pPr marL="723960" indent="-3610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неотсортированная и неупорядоченная карта, эффективность работы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зависит от того, насколько эффективно реализован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().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может принимать в качестве ключа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но такой ключ может быть только один, значений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может быть сколько угодно.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4D1E43-5AFE-4650-967E-20B10088517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2123640" y="3722040"/>
            <a:ext cx="5058000" cy="1307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HashMap&lt;String, String&gt; hashMap =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HashMap&lt;String, String&gt;();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"key"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"Value for key"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6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.println(hashMap .get(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"key"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–хранит элементы в порядке вставки.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LinkedHashMap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добавляет и удаляет объекты медленнее чем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но перебор элементов происходит быстрее.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A44E127-C435-4DD5-86BD-05F088EF705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TreeMap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–хранит элементы в порядке сортировки.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 умолчанию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TreeMap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сортирует элементы по возрастанию от первого к последнему, также порядок сортировки может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задаваться реализацией интерфейсов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Реализация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передается в конструктор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TreeMap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используется при добавлении элемента в карту.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6EFCE3-7F27-4F71-8F27-FAB7E0D1A3D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8E27677-1941-4655-8D3C-487B12441FF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1420920" y="1450800"/>
            <a:ext cx="6308280" cy="39268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java.util.LinkedHashMap;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java.util.TreeMap;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Sample1412Map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Map&lt;String, Integer&gt; hashMap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HashMap&lt;String, Integer&gt;();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"Smith"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"Anderson"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"Cook"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"Display entries in HashMap"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.println(hashMap);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FF4331A-1F28-4767-B8DC-0A733CC2565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928800" y="1270800"/>
            <a:ext cx="728604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Map&lt;String, Integer&gt; treeMap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TreeMap&lt;String, Integer&gt;(hashMap);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"\nDisplay entries in ascending order of key"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.println(treeMap);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Map&lt;String, Integer&gt; linkedHashMap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LinkedHashMap&lt;String, Integer&gt;(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16, 0.75f,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"Smith"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"Anderson"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"Cook"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"\nThe age for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 is "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linkedHashMap.get(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).intValue());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.println(linkedHashMap);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E61C1D3-38C9-4A9A-AE17-6BB4E2F4BBA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1730160" y="1939680"/>
            <a:ext cx="5941800" cy="2285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entries in HashMap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{Smith=30, Lewis=29, Anderson=31, Cook=29}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entries in ascending order of key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{Anderson=31, Cook=29, Lewis=29, Smith=30}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The age for Lewis is 29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{Smith=30, Anderson=31, Cook=29, Lewis=29}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5" name="CustomShape 4"/>
          <p:cNvSpPr/>
          <p:nvPr/>
        </p:nvSpPr>
        <p:spPr>
          <a:xfrm>
            <a:off x="914400" y="12193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376092"/>
                </a:solidFill>
                <a:latin typeface="Arial"/>
              </a:rPr>
              <a:t>Special-Purpose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реализации специального назначения, разработаны для использования в специальных ситуациях и предоставляют нестандартные характеристики производительности, ограничения на использование или на поведение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698480" indent="-4453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EnumSet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CopyOnWriteArraySet.</a:t>
            </a:r>
            <a:endParaRPr b="0" lang="ru-RU" sz="1800" spc="-1" strike="noStrike">
              <a:latin typeface="Arial"/>
            </a:endParaRPr>
          </a:p>
          <a:p>
            <a:pPr marL="1698480" indent="-4453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CopyOnWriteArrayList </a:t>
            </a:r>
            <a:endParaRPr b="0" lang="ru-RU" sz="1800" spc="-1" strike="noStrike">
              <a:latin typeface="Arial"/>
            </a:endParaRPr>
          </a:p>
          <a:p>
            <a:pPr marL="1698480" indent="-4453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EnumMap, WeakHashMap, IdentityHashMap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A2962FC-FAD0-4055-961A-BA16314998A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13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41899E3-3EBF-432A-81A6-8B4C1B8890E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857160" y="1357560"/>
            <a:ext cx="7428960" cy="3497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java.util.Map;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java.util.Properties;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Sample1413MapEntry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Properties props = System.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getProperties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iter = props.entrySet().iterator();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(iter.hasNext())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Map.Entry entry = (Map.Entry) iter.next();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6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.println(entry.getKey() + 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 -- 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+ entry.getValue());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49" name="TextShape 4"/>
          <p:cNvSpPr txBox="1"/>
          <p:nvPr/>
        </p:nvSpPr>
        <p:spPr>
          <a:xfrm>
            <a:off x="2700000" y="5580000"/>
            <a:ext cx="5580000" cy="26892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props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.forEach((k,v)-&gt;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.println(k + </a:t>
            </a:r>
            <a:r>
              <a:rPr b="0" lang="ru-RU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-- " 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v));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50" name="TextShape 5"/>
          <p:cNvSpPr txBox="1"/>
          <p:nvPr/>
        </p:nvSpPr>
        <p:spPr>
          <a:xfrm>
            <a:off x="900000" y="5566320"/>
            <a:ext cx="34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Stream API: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13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B122F42-13CB-4A21-9AE4-6B8957A3489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1024560" y="1765800"/>
            <a:ext cx="700848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java.runtime.name -- Java(TM) SE Runtime Environment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sun.boot.library.path -- C:\Program Files\Java\jre6\bin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java.vm.version -- 20.2-b06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java.vm.vendor -- Sun Microsystems Inc.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java.vendor.url -- http://java.sun.com/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path.separator -- 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java.vm.name -- Java HotSpot(TM) Client VM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file.encoding.pkg -- sun.io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sun.java.launcher -- SUN_STANDARD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user.country -- RU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sun.os.patch.level -- Dodatek Service Pack 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java.vm.specification.name -- Java Virtual Machine Specification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user.dir -- F:\ws\Java_SE_06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java.runtime.version -- 1.6.0_27-b07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java.awt.graphicsenv -- sun.awt.Win32GraphicsEnvironment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java.endorsed.dirs -- C:\Program Files\Java\jre6\lib\endorsed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os.arch -- x86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914400" y="12193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6AF4DB-454A-4768-8911-7ABC5F7AEAC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Collections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— класс, состоящий из статических методов, осуществляющих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различные служебные операции над коллекциями.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476DD9B-036E-432A-B5EA-3303F2F2A81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0" name="Table 4"/>
          <p:cNvGraphicFramePr/>
          <p:nvPr/>
        </p:nvGraphicFramePr>
        <p:xfrm>
          <a:off x="1000080" y="2265120"/>
          <a:ext cx="7214400" cy="2806200"/>
        </p:xfrm>
        <a:graphic>
          <a:graphicData uri="http://schemas.openxmlformats.org/drawingml/2006/table">
            <a:tbl>
              <a:tblPr/>
              <a:tblGrid>
                <a:gridCol w="2687760"/>
                <a:gridCol w="45270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sort(List)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Cортировать список, используя merge sort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алгоритм, с гарантированной скоростью O (n*log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n).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binarySearch(List, Object)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Бинарный поиск элементов в списке.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reverse(List)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Изменить порядок элементов в списке на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противоположный.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shuffle(List)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Случайно перемешать элементы.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fill(List, Object)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Заменить каждый элемент заданным.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A6BBAE-C55E-414D-93F0-D48B14923A8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3" name="Table 3"/>
          <p:cNvGraphicFramePr/>
          <p:nvPr/>
        </p:nvGraphicFramePr>
        <p:xfrm>
          <a:off x="1000080" y="1285920"/>
          <a:ext cx="7286040" cy="3724200"/>
        </p:xfrm>
        <a:graphic>
          <a:graphicData uri="http://schemas.openxmlformats.org/drawingml/2006/table">
            <a:tbl>
              <a:tblPr/>
              <a:tblGrid>
                <a:gridCol w="3643200"/>
                <a:gridCol w="36432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copy(List dest, List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src)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Скопировать список src в dst.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min(Collection)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минимальный элемент коллекции.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max(Collection)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максимальный элемент коллекции.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rotate(List list,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distance)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Циклически повернуть список на указанное число элементов.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replaceAll(List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list, Object oldVal,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Object newVal)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Заменить все объекты на указанные.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indexOfSubList(List source, List target)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индекс первого подсписка source,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который эквивалентен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lastIndexOfSubList(List source, List target)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индекс последнего подсписка source,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который эквивалентен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D919C6-E58B-492E-A8AD-D031ADC99B3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6" name="Table 3"/>
          <p:cNvGraphicFramePr/>
          <p:nvPr/>
        </p:nvGraphicFramePr>
        <p:xfrm>
          <a:off x="928800" y="1285920"/>
          <a:ext cx="7357320" cy="3869640"/>
        </p:xfrm>
        <a:graphic>
          <a:graphicData uri="http://schemas.openxmlformats.org/drawingml/2006/table">
            <a:tbl>
              <a:tblPr/>
              <a:tblGrid>
                <a:gridCol w="2928600"/>
                <a:gridCol w="44290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swap(List, int, int)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Заменить элементы в указанных позициях списка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unmodifiableCollection (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ollection)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неизменяемую копию коллекции. Существуют отдельные методы для Set, List,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Map,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 т.д.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synchronizedCollection (Collection)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потоко-безопасную копию коллекции. Существуют отдельные методы для Set, List,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Map,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 т.д.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02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checkedCollection(Collection&lt;E&gt; c, Class&lt;E&gt; type)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типо-безопасную копию коллекции,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предотвращая появление неразрешенных типов в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коллекции. Существуют отдельные методы для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da-DK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Set, List, Map, и т.д.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&lt;T&gt; Set&lt;T&gt; singleton(T o);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неизменяемый Set, содержащую только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заданный объект. Существуют методы для List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 Ма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CECA00-2CBD-4BF0-8FD6-638C275D7C3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9" name="Table 3"/>
          <p:cNvGraphicFramePr/>
          <p:nvPr/>
        </p:nvGraphicFramePr>
        <p:xfrm>
          <a:off x="857160" y="1330200"/>
          <a:ext cx="7357320" cy="3842280"/>
        </p:xfrm>
        <a:graphic>
          <a:graphicData uri="http://schemas.openxmlformats.org/drawingml/2006/table">
            <a:tbl>
              <a:tblPr/>
              <a:tblGrid>
                <a:gridCol w="2928600"/>
                <a:gridCol w="44290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&lt;T&gt; List&lt;T&gt;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nCopies(int n, T o)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неизменяемый List, содержащий n копий заданного объекта.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frequency(Collection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Object)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Подсчитать количество элементов в коллекции.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reverseOrder()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Comparator, которые предполагает обратный порядок сортировки элементов.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list(Enumeration&lt;T&gt;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Enumeration в виде ArrayList.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disjoint(Collection,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Collection)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Определить, что коллекции не содержат общих элементов.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addAll(Collection&lt;?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super T&gt;, T[])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Добавить все элементы из массива в коллекцию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newSetFromMap(Map)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Создать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е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из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Map.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asLifoQueue(Deque)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Создать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 in first out Queut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представление из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Deque.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570" name="CustomShape 4"/>
          <p:cNvSpPr/>
          <p:nvPr/>
        </p:nvSpPr>
        <p:spPr>
          <a:xfrm>
            <a:off x="8286840" y="12859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A82F11-AE61-4543-B261-2331F91B3EA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928800" y="1411200"/>
            <a:ext cx="7357320" cy="3287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Sample1414Collections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(list2, 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reverseOrder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pl-PL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3011040" y="5288760"/>
            <a:ext cx="306144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[blue, greean, red]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[yellow, red, greean, blue]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75" name="CustomShape 5"/>
          <p:cNvSpPr/>
          <p:nvPr/>
        </p:nvSpPr>
        <p:spPr>
          <a:xfrm>
            <a:off x="928800" y="49291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E3E04AA-5853-4810-973D-ECE77EB2EB5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1420920" y="1340640"/>
            <a:ext cx="6415560" cy="3500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java.util.Random;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Sample1415Collections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reverse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shuffle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3010680" y="5288760"/>
            <a:ext cx="29548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[blue, green, red, yellow]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[yellow, blue, green, red]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0" name="CustomShape 5"/>
          <p:cNvSpPr/>
          <p:nvPr/>
        </p:nvSpPr>
        <p:spPr>
          <a:xfrm>
            <a:off x="928800" y="50007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C32A33-E398-4A0E-94B8-CD31B469571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420920" y="1340640"/>
            <a:ext cx="6415560" cy="3500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java.util.Random;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Sample1416Collections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list3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list4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shuffle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(list3,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Random(20));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shuffle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(list4,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Random(30));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.println(list4);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3296520" y="5288760"/>
            <a:ext cx="29548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[blue, yellow, red, green]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[red, blue, yellow, green]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928800" y="50767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Concurrent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потоковые реализации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ConcurrentHashMap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LinkedBlockingQueue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ArrayBlockingQueue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PriorityBlockingQueue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DelayQueue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SynchronousQueue</a:t>
            </a:r>
            <a:endParaRPr b="0" lang="ru-RU" sz="1800" spc="-1" strike="noStrike">
              <a:latin typeface="Arial"/>
            </a:endParaRPr>
          </a:p>
          <a:p>
            <a:pPr marL="2057400" indent="-443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LinkedTransferQueue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437C7D3-109E-408F-B7E7-AE6C912CE98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9C9DF5C-845E-4C1D-86C3-74210E0F9DF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928800" y="1412280"/>
            <a:ext cx="7286040" cy="3500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java.util.GregorianCalendar;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CollectionsExample4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list2 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"white"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"black"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copy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(list1, 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List&lt;GregorianCalendar&gt; list3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nCopies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(5,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GregorianCalendar(2005,0,1));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3153960" y="5287680"/>
            <a:ext cx="306144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[white, black, green, blue]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0" name="CustomShape 5"/>
          <p:cNvSpPr/>
          <p:nvPr/>
        </p:nvSpPr>
        <p:spPr>
          <a:xfrm>
            <a:off x="928800" y="50767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FBFF43D-E9BC-4BC5-896D-FB3D7B4A8D4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928800" y="1325880"/>
            <a:ext cx="7286040" cy="3376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CollectionsBinarySearch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List&lt;Integer&gt; list3 = Arrays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(2, 4, 7, 10, 11, 45, 50, 59, 60, 66);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"(1) Index: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(list3, 7));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"(2) Index: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(list3, 9));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list4 = Arrays.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"(3) Index: „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(list4,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"(4) Index: „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(list4,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"cyan"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94" name="CustomShape 4"/>
          <p:cNvSpPr/>
          <p:nvPr/>
        </p:nvSpPr>
        <p:spPr>
          <a:xfrm>
            <a:off x="3720600" y="5076720"/>
            <a:ext cx="1567800" cy="9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(1) Index: 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(2) Index: -4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(3) Index: 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(4) Index: -2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5" name="CustomShape 5"/>
          <p:cNvSpPr/>
          <p:nvPr/>
        </p:nvSpPr>
        <p:spPr>
          <a:xfrm>
            <a:off x="928800" y="49291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64F345-77AD-4D22-9DC5-A15E4A02C0C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1187280" y="1371960"/>
            <a:ext cx="6818760" cy="2221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CollectionsExample6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 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fill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"black"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9" name="CustomShape 4"/>
          <p:cNvSpPr/>
          <p:nvPr/>
        </p:nvSpPr>
        <p:spPr>
          <a:xfrm>
            <a:off x="3508920" y="4144680"/>
            <a:ext cx="242136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[black, black, black]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0" name="CustomShape 5"/>
          <p:cNvSpPr/>
          <p:nvPr/>
        </p:nvSpPr>
        <p:spPr>
          <a:xfrm>
            <a:off x="928800" y="38577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C6A58AE-F947-4FE5-91E1-264FFEB4558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928800" y="1406520"/>
            <a:ext cx="7286040" cy="2435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max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4" name="CustomShape 4"/>
          <p:cNvSpPr/>
          <p:nvPr/>
        </p:nvSpPr>
        <p:spPr>
          <a:xfrm>
            <a:off x="3366360" y="4502160"/>
            <a:ext cx="242136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[black, black, black]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5" name="CustomShape 5"/>
          <p:cNvSpPr/>
          <p:nvPr/>
        </p:nvSpPr>
        <p:spPr>
          <a:xfrm>
            <a:off x="928800" y="40719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1D06D2-4F67-49F2-94BF-E830A91D8C4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08" name="CustomShape 3"/>
          <p:cNvSpPr/>
          <p:nvPr/>
        </p:nvSpPr>
        <p:spPr>
          <a:xfrm>
            <a:off x="1420560" y="1342080"/>
            <a:ext cx="620172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"cyan"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collection3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"pink"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disjoint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(collection1, collection2));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disjoint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(collection1, collection3));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9" name="CustomShape 4"/>
          <p:cNvSpPr/>
          <p:nvPr/>
        </p:nvSpPr>
        <p:spPr>
          <a:xfrm>
            <a:off x="4217760" y="5360400"/>
            <a:ext cx="71460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0" name="CustomShape 5"/>
          <p:cNvSpPr/>
          <p:nvPr/>
        </p:nvSpPr>
        <p:spPr>
          <a:xfrm>
            <a:off x="928800" y="521964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296A3A-DCDC-4332-BF60-987AE90231D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13" name="CustomShape 3"/>
          <p:cNvSpPr/>
          <p:nvPr/>
        </p:nvSpPr>
        <p:spPr>
          <a:xfrm>
            <a:off x="1000080" y="1371960"/>
            <a:ext cx="7214400" cy="2435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CollectionsExample9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"cyan"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frequency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4" name="CustomShape 4"/>
          <p:cNvSpPr/>
          <p:nvPr/>
        </p:nvSpPr>
        <p:spPr>
          <a:xfrm>
            <a:off x="4066920" y="4502160"/>
            <a:ext cx="28764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5" name="CustomShape 5"/>
          <p:cNvSpPr/>
          <p:nvPr/>
        </p:nvSpPr>
        <p:spPr>
          <a:xfrm>
            <a:off x="928800" y="414324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523EB9-2247-4E1D-92A6-CDB69324031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928800" y="1412280"/>
            <a:ext cx="7286040" cy="3500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CollectionsExample10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init[]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{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"Two“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"Three“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"Two"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"Three"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};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 list1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ArrayList(Arrays.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(init));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 list2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ArrayList(Arrays.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(init));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list1.remove(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list2.removeAll(Collections.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singleton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pl-PL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9" name="CustomShape 4"/>
          <p:cNvSpPr/>
          <p:nvPr/>
        </p:nvSpPr>
        <p:spPr>
          <a:xfrm>
            <a:off x="3083400" y="5288760"/>
            <a:ext cx="327492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[Two, Three, One, Two, Three]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[Two, Three, Two, Three]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0" name="CustomShape 5"/>
          <p:cNvSpPr/>
          <p:nvPr/>
        </p:nvSpPr>
        <p:spPr>
          <a:xfrm>
            <a:off x="928800" y="50767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869A0B4-0E90-4E4C-BFDF-752663C0AB9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Унаследованные коллекции (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Legacy Collections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коллекции языка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 1.0/1.1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ряде распределенных приложений, например с использованием сервлетов, до сих пор применяются унаследованные коллекции, более медленные в обработке, но при этом потокобезопасные, существовавшие 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 момента его создания.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1BFF26-306A-4CEB-8C14-3B7CC446F4C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FE8C9F0-AF72-4B8E-A46D-07B0FD65C9B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628" name="Picture 2" descr=""/>
          <p:cNvPicPr/>
          <p:nvPr/>
        </p:nvPicPr>
        <p:blipFill>
          <a:blip r:embed="rId1"/>
          <a:stretch/>
        </p:blipFill>
        <p:spPr>
          <a:xfrm>
            <a:off x="1000080" y="1352160"/>
            <a:ext cx="7000200" cy="3647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Wrapper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реализация обертки, применяется для реализации нескольких типов в одном, чтобы обеспечить добавленную или ограниченную функциональность, все они находятся в классе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public static &lt;T&gt; Collection&lt;T&gt;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synchronizedCollection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(Collection&lt;T&gt; c); public static &lt;T&gt; Set&lt;T&gt;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synchronizedSet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(Set&lt;T&gt; s); public static &lt;T&gt; List&lt;T&gt;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synchronizedList(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List&lt;T&gt; list); public static &lt;K,V&gt; Map&lt;K,V&gt;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synchronizedMap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(Map&lt;K,V&gt; m); public static &lt;T&gt; SortedSet&lt;T&gt; synchronizedSortedSet(SortedSet&lt;T&gt; s);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и др.</a:t>
            </a:r>
            <a:endParaRPr b="0" lang="ru-RU" sz="16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public static &lt;T&gt; Collection&lt;T&gt;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unmodifiableCollection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(Collection&lt;? extends T&gt; c); public static &lt;T&gt; Set&lt;T&gt;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unmodifiableSet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(Set&lt;? extends T&gt; s); public static &lt;T&gt; List&lt;T&gt;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unmodifiableList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(List&lt;? extends T&gt; list); public static &lt;K,V&gt; Map&lt;K, V&gt;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unmodifiableMap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(Map&lt;? extends K, ? extends V&gt; m); public static &lt;T&gt; SortedSet&lt;T&gt;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unmodifiableSortedSet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(SortedSet&lt;? extends T&gt; s); public static &lt;K,V&gt; SortedMap&lt;K, V&gt;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unmodifiableSortedMap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(SortedMap&lt;K, ? extends V&gt; m);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E43C70-1C85-4FCA-AFA1-B540B496397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–устаревшая версия ArrayList, его функциональность схожа с ArrayList за исключением того, что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ключевые методы Vector синхронизированы для безопасной работы с многопоточностью.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Из-за того что методы Vector синхронизированы, Vector работает медленее чем ArrayList.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Vector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11080" indent="-353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Vector()</a:t>
            </a:r>
            <a:endParaRPr b="0" lang="ru-RU" sz="1800" spc="-1" strike="noStrike">
              <a:latin typeface="Arial"/>
            </a:endParaRPr>
          </a:p>
          <a:p>
            <a:pPr marL="811080" indent="-353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Vector(Collection&lt;? extends E&gt; c). </a:t>
            </a:r>
            <a:endParaRPr b="0" lang="ru-RU" sz="1800" spc="-1" strike="noStrike">
              <a:latin typeface="Arial"/>
            </a:endParaRPr>
          </a:p>
          <a:p>
            <a:pPr marL="811080" indent="-353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Vector(int initialCapacity)          </a:t>
            </a:r>
            <a:endParaRPr b="0" lang="ru-RU" sz="1800" spc="-1" strike="noStrike">
              <a:latin typeface="Arial"/>
            </a:endParaRPr>
          </a:p>
          <a:p>
            <a:pPr marL="811080" indent="-353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Vector(int initialCapacity, int capacityIncrement)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          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99B473-5230-4681-A725-2FE825BA097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967A447-51BD-484F-89F3-78896FBCCFA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1422000" y="1415880"/>
            <a:ext cx="662832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java.util.Enumeration;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java.util.Vector;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VectorExample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 args[])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initial size is 3, increment is 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Vector v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Vector(3, 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"Initial size: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v.size());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"Initial capacity: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Integer(3));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Integer(4));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"Capacity after four additions: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Double(5.45));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"Current capacity: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9EA897B-4950-44EE-914D-611D4BFAD26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1654560" y="1234080"/>
            <a:ext cx="590508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Double(6.08));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Integer(7));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"Current capacity: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Float(9.4));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"Current capacity: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"First element: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(Integer) v.firstElement());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"Last element: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(Integer) v.lastElement());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(v.contains(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Integer(3)))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"Vector contains 3."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F1CE177-BE64-4289-8BA9-6B1B6003D00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928800" y="1265400"/>
            <a:ext cx="7286040" cy="1795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enumerate the elements in the vector.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Enumeration vEnum = v.elements();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"\nElements in vector:"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(vEnum.hasMoreElements())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.print(vEnum.nextElement()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41" name="CustomShape 4"/>
          <p:cNvSpPr/>
          <p:nvPr/>
        </p:nvSpPr>
        <p:spPr>
          <a:xfrm>
            <a:off x="928800" y="31431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CustomShape 5"/>
          <p:cNvSpPr/>
          <p:nvPr/>
        </p:nvSpPr>
        <p:spPr>
          <a:xfrm>
            <a:off x="2798640" y="3370680"/>
            <a:ext cx="3594960" cy="2435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Initial size: 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Initial capacity: 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Capacity after four additions: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Current capacity: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Current capacity: 7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Current capacity: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First element: 1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Last element: 12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Vector contains 3.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Elements in vector: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1 2 3 4 5.45 6.08 7 9.4 10 11 12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Enumeration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– объекты классов, реализующих данный интерфейс, используются для предоставления однопроходного последовательного доступа к серии объектов: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pl-PL" sz="2400" spc="-1" strike="noStrike">
                <a:solidFill>
                  <a:srgbClr val="000000"/>
                </a:solidFill>
                <a:latin typeface="Arial"/>
              </a:rPr>
              <a:t>Enumeration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900000" indent="-45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17460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boolean hasMoreElements(); </a:t>
            </a:r>
            <a:endParaRPr b="0" lang="ru-RU" sz="1800" spc="-1" strike="noStrike">
              <a:latin typeface="Arial"/>
            </a:endParaRPr>
          </a:p>
          <a:p>
            <a:pPr marL="900000" indent="-4500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17460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 nextElement() ;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99"/>
              </a:spcBef>
              <a:tabLst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99"/>
              </a:spcBef>
              <a:tabLst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911160"/>
                <a:tab algn="l" pos="1825560"/>
                <a:tab algn="l" pos="2739960"/>
                <a:tab algn="l" pos="3654360"/>
                <a:tab algn="l" pos="4568760"/>
                <a:tab algn="l" pos="5483160"/>
                <a:tab algn="l" pos="6397560"/>
                <a:tab algn="l" pos="7311960"/>
                <a:tab algn="l" pos="8226360"/>
                <a:tab algn="l" pos="9140760"/>
                <a:tab algn="l" pos="1005516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396B56E-1067-4888-A75F-40FC0FC5FE7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46" name="CustomShape 4"/>
          <p:cNvSpPr/>
          <p:nvPr/>
        </p:nvSpPr>
        <p:spPr>
          <a:xfrm>
            <a:off x="1166400" y="2470320"/>
            <a:ext cx="6795360" cy="115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Hashtable&lt;String, String&gt; t = ...;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(Enumeration&lt;String&gt; e = t.keys(); e.hasMoreElements();)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 = e.nextElement();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Stack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позволяет создавать очередь типа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last-in-first-out (LIFO)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class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Stack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&lt;E&gt; extends Vector&lt;E&gt;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boolean empty();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synchronized E peek();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synchronized E pop();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E push(E object);</a:t>
            </a:r>
            <a:endParaRPr b="0" lang="ru-RU" sz="1600" spc="-1" strike="noStrike">
              <a:latin typeface="Arial"/>
            </a:endParaRPr>
          </a:p>
          <a:p>
            <a:pPr marL="727200" indent="-37224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synchronized int search(Object o);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}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216CD0F-2000-4A2D-8C13-82B4D37F881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650" name="Picture 1" descr=""/>
          <p:cNvPicPr/>
          <p:nvPr/>
        </p:nvPicPr>
        <p:blipFill>
          <a:blip r:embed="rId1"/>
          <a:stretch/>
        </p:blipFill>
        <p:spPr>
          <a:xfrm>
            <a:off x="2857320" y="4214880"/>
            <a:ext cx="3071160" cy="1550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9B20912-96B6-41B5-BE66-70C3B72ABCE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1266480" y="1515960"/>
            <a:ext cx="7039080" cy="4288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java.util.Stack;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java.util.StringTokenizer;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StackExample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boolean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checkParity(String expression,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String open, String close)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Stack stack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Stack();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StringTokenizer st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StringTokenizer(expression,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\t\n\r+*/-(){}"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(st.hasMoreTokens())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String tmp = st.nextToken();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(tmp.equals(open))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stack.push(open);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(tmp.equals(close))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stack.pop();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(stack.isEmpty())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else return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false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checkParity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"a - (b - (c - a) / (b + c) - 2)"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")"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после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модификации в JDK 1.2 реализует 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Порядок следования пар ключ/значение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 определен.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Hashtable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Hashtable() ;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Hashtable(int initialCapacity) ;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Hashtable(int initialCapacity, float loadFactor) ;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Hashtable(Map&lt;? extends K,? extends V&gt; t);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          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6CA3AA7-F043-4715-B9B2-BA3A396D872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ACE4E40-CE58-4FE8-B924-96C710BDBDA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928800" y="1450800"/>
            <a:ext cx="7143120" cy="39268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java.util.Enumeration;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java.util.Hashtable;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HashtableExample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Hashtable&lt;String, String&gt; ht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Hashtable&lt;String, 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ht.put(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"1"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ht.put(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"2"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"Two"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ht.put(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"3"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"Three"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 c = ht.values();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itr = c.iterator();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.println(itr.next());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934291-409E-4F2E-9984-026B5F9C51F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1000080" y="1222560"/>
            <a:ext cx="7214400" cy="1582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c.remove(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Enumeration e = ht.elements();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(e.hasMoreElements())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.println(e.nextElement());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928800" y="292896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CustomShape 5"/>
          <p:cNvSpPr/>
          <p:nvPr/>
        </p:nvSpPr>
        <p:spPr>
          <a:xfrm>
            <a:off x="3931920" y="3220920"/>
            <a:ext cx="714600" cy="115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Three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Two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One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Three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Two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Convenience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удобные реализации, выполнены обычно с использованием реализаций общего назначения и применением </a:t>
            </a: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static factory methods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предоставления альтернативных путей создания (например, единичной коллекции)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Получить такие коллекции можно при помощи следующих методов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15892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Arrays.asList </a:t>
            </a:r>
            <a:endParaRPr b="0" lang="ru-RU" sz="1800" spc="-1" strike="noStrike">
              <a:latin typeface="Arial"/>
            </a:endParaRPr>
          </a:p>
          <a:p>
            <a:pPr marL="215892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Collections.nCopies </a:t>
            </a:r>
            <a:endParaRPr b="0" lang="ru-RU" sz="1800" spc="-1" strike="noStrike">
              <a:latin typeface="Arial"/>
            </a:endParaRPr>
          </a:p>
          <a:p>
            <a:pPr marL="215892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Collections.singleton </a:t>
            </a:r>
            <a:endParaRPr b="0" lang="ru-RU" sz="1800" spc="-1" strike="noStrike">
              <a:latin typeface="Arial"/>
            </a:endParaRPr>
          </a:p>
          <a:p>
            <a:pPr marL="2158920" indent="-367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emptySet, emptyList, emptyMap.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(из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Collections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77A2B9B-9C89-4926-B79D-59B1DA72123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Properties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предназначен для хранения набора свойств (параметров).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</a:t>
            </a:r>
            <a:endParaRPr b="0" lang="ru-RU" sz="1800" spc="-1" strike="noStrike">
              <a:latin typeface="Arial"/>
            </a:endParaRPr>
          </a:p>
          <a:p>
            <a:pPr marL="812880" indent="-27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String getProperty(String key)</a:t>
            </a:r>
            <a:endParaRPr b="0" lang="ru-RU" sz="1800" spc="-1" strike="noStrike">
              <a:latin typeface="Arial"/>
            </a:endParaRPr>
          </a:p>
          <a:p>
            <a:pPr marL="812880" indent="-2754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String getProperty(String key,String defaultValue)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позволяют получить свойство из набора.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 помощью метода 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setProperty(String key, String value)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свойство можно установить.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EBBC10D-C3E8-4C29-A7D1-83B955E700F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endParaRPr b="0" lang="ru-RU" sz="1800" spc="-1" strike="noStrike">
              <a:latin typeface="Arial"/>
            </a:endParaRPr>
          </a:p>
          <a:p>
            <a:pPr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load(InputStream inStream)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позволяет загрузить набор свойств из входного потока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Параметры представляют собой строки представляющие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сбой пары ключ/значение.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Предполагается, что по умолчанию используется кодировка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ISO 8859-1.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89CDFCD-D25C-4085-87B9-EB6690C4903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93C590B-D370-4A16-9780-917B20F8FC0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928800" y="1447200"/>
            <a:ext cx="7286040" cy="3287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java.util.Properties;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PropertiesExample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Properties capitals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Properties();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 states;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"Illinois"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"Springfield"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"Missouri"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"Jefferson City"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"Washington"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"Olympia"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"California"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"Sacramento"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"Indianapolis"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3B93BBE-3CE8-402A-84AD-B8353048A64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928800" y="1265760"/>
            <a:ext cx="7214400" cy="3500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Show all states and capitals in hashtable.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states = capitals.keySet();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get set-view of keys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itr = states.iterator();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 = (String) itr.next();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"The capital of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str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is "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capitals.getProperty(str)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look for state not in list </a:t>
            </a:r>
            <a:r>
              <a:rPr b="0" lang="en-US" sz="1400" spc="-1" strike="noStrike">
                <a:solidFill>
                  <a:srgbClr val="3f7f5f"/>
                </a:solidFill>
                <a:latin typeface="Calibri"/>
                <a:ea typeface="Calibri"/>
              </a:rPr>
              <a:t>—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specify default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 = capitals.getProperty(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"Florida"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"Not Found"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"The capital of Florida is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str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61633B-838D-497E-836D-756C80CD988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928800" y="1285920"/>
            <a:ext cx="731448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CustomShape 4"/>
          <p:cNvSpPr/>
          <p:nvPr/>
        </p:nvSpPr>
        <p:spPr>
          <a:xfrm>
            <a:off x="2588040" y="1650240"/>
            <a:ext cx="4661640" cy="1369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Missouri is Jefferson City.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Illinois is Springfield.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Indiana is Indianapolis.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California is Sacramento.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Washington is Olympia.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Florida is Not Found.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предназначен для работы с последовательностями битов.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Каждый компонент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этой коллекции может принимать булево значение, которое обозначает установлен бит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нет.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Содержимое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может быть модифицировано содержимым другого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использованием операций AND, OR или XOR (исключающее или)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имеет текущий размер (количество установленных битов) может динамически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изменятся.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2472E75-9DA5-4045-B6B8-2311107AB13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 умолчанию все биты в наборе устанавливаются в 0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Установка 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очистка битов в 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осуществляется методами 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set(int index)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</a:rPr>
              <a:t>clear(int index)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int length()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 "логический" размер набора битов,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int size()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возвращает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количество памяти занимаемой битовой последовательностью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7317456-6E00-4465-BB18-DEF1EDAF45D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E87241B-B633-4487-9F38-EC69D9AF7C6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89" name="CustomShape 3"/>
          <p:cNvSpPr/>
          <p:nvPr/>
        </p:nvSpPr>
        <p:spPr>
          <a:xfrm>
            <a:off x="928800" y="1333080"/>
            <a:ext cx="7286040" cy="3654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java.util.BitSet;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BitSetExample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BitSet bs1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BitSet();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BitSet bs2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BitSet();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bs1.set(0);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bs1.set(2);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bs1.set(4);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"Length = “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+ bs1.length() 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 size = 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+ bs1.size());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.println(bs1);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bs2.set(1);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bs2.set(2);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bs1.and(bs2);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.println(bs1);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690" name="CustomShape 4"/>
          <p:cNvSpPr/>
          <p:nvPr/>
        </p:nvSpPr>
        <p:spPr>
          <a:xfrm>
            <a:off x="928800" y="521496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1" name="CustomShape 5"/>
          <p:cNvSpPr/>
          <p:nvPr/>
        </p:nvSpPr>
        <p:spPr>
          <a:xfrm>
            <a:off x="3219120" y="5289480"/>
            <a:ext cx="2162160" cy="684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Length = 5 size = 64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{0, 2, 4}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{2}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69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B3A6CB2-9E25-4CD4-869D-FBCF8879152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Абстрактный 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EnumSet&lt;E extends Enum&lt;E&gt;&gt;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(наследуется от абстрактного класса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AbstractSet)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специально реализован для работы с типами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enum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Все элементы такой коллекции должны принадлежать единственному типу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enum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определенному явно или неявно.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Внутренне множество представимо в виде вектора битов, обычно единственного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long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Множества нумераторов поддерживают перебор по диапазону из нумераторов.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Скорость выполнения операций над таким множеством очень высока, даже если в ней участвует большое количество элементов.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7587D58-9811-41B3-87FC-39BB035177A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Abstract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основа всех реализаций коллекций, которая облегчает создание собственных коллекций.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AbstractCollection 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AbstractSet 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AbstractList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AbstractSequentialList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AbstractQueue</a:t>
            </a:r>
            <a:endParaRPr b="0" lang="ru-RU" sz="1800" spc="-1" strike="noStrike">
              <a:latin typeface="Arial"/>
            </a:endParaRPr>
          </a:p>
          <a:p>
            <a:pPr marL="2050920" indent="-3484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AbstractMap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C3C3333-8F7C-423C-991F-83EE28204FC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Создание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EnumSet.noneOf(T.class);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cоздает пустое множество нумерованных констант с указанным типом элемента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EnumSet.allOf(T.class);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множество нумерованных констант, содержащее все элементы указанного типа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EnumSet.of(e1, e2, …);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создает множество, первоначально содержащее указанные элементы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EnumSet.copyOf(EnumSet&lt;T&gt; s);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EnumSet.copyOf(Collection&lt;T&gt; 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E16AE22-63F0-4D20-802E-8A8878C1EFB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EnumSet.complementOf(EnumSet&lt;T&gt; s);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создается множество, содержащее все элементы, которые отсутствуют в указанном множестве</a:t>
            </a:r>
            <a:endParaRPr b="0" lang="ru-RU" sz="1800" spc="-1" strike="noStrike">
              <a:latin typeface="Arial"/>
            </a:endParaRPr>
          </a:p>
          <a:p>
            <a:pPr lvl="1" marL="900000" indent="-442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EnumSet&lt;T&gt;  range(T from, T to);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множество из элементов, содержащихся в диапазоне, определенном двумя элементами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449280" indent="-4485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передаче вышеуказанным методам в качестве параметра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будет сгенерирована исключительная ситуация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NullPointerException</a:t>
            </a:r>
            <a:endParaRPr b="0" lang="ru-RU" sz="1800" spc="-1" strike="noStrike">
              <a:latin typeface="Arial"/>
            </a:endParaRPr>
          </a:p>
          <a:p>
            <a:pPr marL="449280" indent="-4485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F4AA463-67C9-453F-ACB8-459AAC9ACE2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624320" y="4718160"/>
            <a:ext cx="6307560" cy="638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PCounter {UNO, DOS, TRES, CUATRO, CINCO, SEIS, SIETE};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Set&lt;PCounter&gt; es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es = Collections.synchronizedSet(EnumSet.allOf(PCounter.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29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B09B9E4-8CDA-4F2F-845F-4C105111513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1264680" y="1328040"/>
            <a:ext cx="6666120" cy="3741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java.util.EnumSet;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Faculty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FFSM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MMF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FPMI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FMO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GEO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Sample1429EnumSet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множество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set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1 содержит элементы типа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enum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из интервала,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определенного двумя элементами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EnumSet&lt;Faculty&gt; set1 = EnumSet.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range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(Faculty.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MMF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Faculty.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FMO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множество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set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2 будет содержать все элементы, не содержащиеся _в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множестве set1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EnumSet&lt;Faculty&gt; set2 = EnumSet.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complementOf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(set1);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928800" y="521496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8" name="CustomShape 5"/>
          <p:cNvSpPr/>
          <p:nvPr/>
        </p:nvSpPr>
        <p:spPr>
          <a:xfrm>
            <a:off x="3728160" y="5431320"/>
            <a:ext cx="1644120" cy="455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[MMF, FPMI, FMO]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[FFSM, GEO]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высоко производительное отображение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map).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качестве ключей используются элементы перечисления, что позволяет реализовывать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 базе массива.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ключи запрещены.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значения допускаются. Не синхронизировано. Все основные операции 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совершаются за постоянное время. Как правило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работает быстрее, чем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Создание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lvl="1"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EnumMap&lt;K, V&gt;(K.class);</a:t>
            </a:r>
            <a:endParaRPr b="0" lang="ru-RU" sz="1800" spc="-1" strike="noStrike">
              <a:latin typeface="Arial"/>
            </a:endParaRPr>
          </a:p>
          <a:p>
            <a:pPr lvl="1"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EnumMap&lt;K, V&gt;(EnumMap&lt;K, V&gt;);</a:t>
            </a:r>
            <a:endParaRPr b="0" lang="ru-RU" sz="1800" spc="-1" strike="noStrike">
              <a:latin typeface="Arial"/>
            </a:endParaRPr>
          </a:p>
          <a:p>
            <a:pPr lvl="1" marL="900000" indent="-3628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EnumMap&lt;K, V&gt;(Map&lt;K, V&gt;);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A31B44F-E0B4-4D03-A93E-FDFE14EA8B7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Создать объект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Создать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</a:rPr>
              <a:t>синхронизированный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объект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3720CB6-21E5-4A41-9B40-17B7BB81B0D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1875600" y="1908000"/>
            <a:ext cx="5194800" cy="73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 em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PCounter {UNO, DOS, TRES, CUATRO};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em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EnumMap(PCounter.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1166400" y="3931560"/>
            <a:ext cx="679536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Map em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em = Collections.synchronizedMap(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EnumMap(PCounter.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30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342BB3-94C2-4D75-81D2-012722AF4A4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19" name="CustomShape 3"/>
          <p:cNvSpPr/>
          <p:nvPr/>
        </p:nvSpPr>
        <p:spPr>
          <a:xfrm>
            <a:off x="1654200" y="1416960"/>
            <a:ext cx="5798520" cy="4353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Size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EnumMap&lt;Size, String&gt; sizeMap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EnumMap&lt;Size, String&gt;(Size.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"M"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"XL"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"XXL"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"XXXL"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(Size size : Size.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.println(size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sizeMap.get(size));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F75E838-BA68-4517-8A85-A37D2224AC6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28800" y="128592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3933360" y="1507320"/>
            <a:ext cx="1141200" cy="1369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S:S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M:M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L:L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XL:XL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XXL:XXL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XXXL:XXXL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Алгоритмы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Algorithms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методы, которые выполняют некоторые вычисления, такие как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поиск, сортировка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объектов, реализующих 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ollection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Они также реализуют принцип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полиморфизма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таким образом один и тот же метод может быть использован в различных реализациях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ollection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интерфейса.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 существу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алгоритмы представляют универсальную функциональность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301DF39-7C45-47D0-A088-C958CC40CCA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B20EE4D-F58A-4767-866E-D0AA643BB3F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вершина иерархии коллекций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наименьший набор характеристик, реализуемых всеми коллекциями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JDK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не предоставляет прямых реализаций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этого интерфейса, но существует множество реализаций более специфичных подинтерфейсов таких как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3F109C5-841A-4CF5-9FD5-5836CED46EB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1643040" y="4005720"/>
            <a:ext cx="5857200" cy="17686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E54FEE8-1D1B-44BE-B116-57E7845C80D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Определение коллекций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Collection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Множества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Set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Iterator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Сравнение коллекций. </a:t>
            </a:r>
            <a:r>
              <a:rPr b="1" lang="pl-PL" sz="1600" spc="-1" strike="noStrike">
                <a:solidFill>
                  <a:srgbClr val="000000"/>
                </a:solidFill>
                <a:latin typeface="Arial"/>
              </a:rPr>
              <a:t>Comparator, Comparable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Списки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List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Очереди </a:t>
            </a:r>
            <a:r>
              <a:rPr b="1" lang="pl-PL" sz="1600" spc="-1" strike="noStrike">
                <a:solidFill>
                  <a:srgbClr val="000000"/>
                </a:solidFill>
                <a:latin typeface="Arial"/>
              </a:rPr>
              <a:t>Queue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Карты отображений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Map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Класс  </a:t>
            </a:r>
            <a:r>
              <a:rPr b="1" lang="pl-PL" sz="1600" spc="-1" strike="noStrike">
                <a:solidFill>
                  <a:srgbClr val="000000"/>
                </a:solidFill>
                <a:latin typeface="Arial"/>
              </a:rPr>
              <a:t>Collections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Унаследованные коллекции</a:t>
            </a:r>
            <a:endParaRPr b="0" lang="ru-RU" sz="1600" spc="-1" strike="noStrike">
              <a:latin typeface="Arial"/>
            </a:endParaRPr>
          </a:p>
          <a:p>
            <a:pPr marL="287280" indent="-2865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Коллекции для перечислений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928800" y="12859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 extends Iterable&lt;E&gt;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equals(Object o);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size();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количество элементов в коллекции;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isEmpty();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коллекция пуста;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contains(Object element);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коллекция содержит элемент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add(E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 вызывающей коллекции 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объект добавлен, 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уже элемент коллекции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remove(Object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из коллекции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Iterator&lt;E&gt; iterator();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0D47D90-A4AD-4704-9F40-9FF97986B9A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928800" y="12859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containsAll(Collection&lt;?&gt; c);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коллекция содержит все элементы из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8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addAll(Collection&lt;? extends E&gt;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все элементы коллекции к вызывающей коллекции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removeAll(Collection&lt;?&gt; c);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удаление всех элементов данной коллекции, которые содержаться в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retainAll(Collection&lt;?&gt;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удаление элементов данной коллекции, которые не содержаться в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clear();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удаление всех 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Object[] toArray();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копирует элементы коллекции в массив объектов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&lt;T&gt; T[] toArray(T[] a);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массив, содержащий все элементы коллекции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1A38CA-B0DB-4B50-8B8D-FD588E0B75D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Iterable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&lt;T&gt;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Iterator&lt;T&gt; iterator();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 по множеству элементов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063275-34C7-4F91-8D5D-451C2EB12A6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AbstractCollection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- convenience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class,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предоставляет частичную реализацию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реализует все методы, за исключением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().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141A921-3E84-43B7-8D21-B1BE7D4A94A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Некоторые методы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могут быть не реализованы в подклассах (нет необходимости их реализовывать). В этом случае метод генерирует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java.lang.UnsupportedOperationException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подкласс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RuntimeException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хорошее решение, которое следует использовать.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5E3BCE5-1F75-4468-AFD5-0526797D118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000080" y="4149000"/>
            <a:ext cx="7214400" cy="73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someMethod(){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java.lang.UnsupportedOperationException();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E51BD8-9622-45DE-A01E-091564AF52D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Множество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коллекция без повторяющихся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элементов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Set&lt;E&gt;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содержит методы, унаследованные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Collection&lt;E&gt;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добавляет запрет на дублирующиеся элементы.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A390BA-2F22-40C6-A2DD-24CCDDD1443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2857320" y="3143160"/>
            <a:ext cx="3673080" cy="2071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27C34F4-E3F3-463B-B316-1E7AB5D0341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2071800" y="1071720"/>
            <a:ext cx="4928400" cy="4585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заботится об уникальности хранимых объектов, уникальность определятся реализацией метода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equals()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4667B0C-C42A-48D9-8DB5-CE137FEBC83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 extends Collection&lt;E&gt;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size();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количество элементов в множестве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isEmpty();</a:t>
            </a:r>
            <a:r>
              <a:rPr b="1" lang="ru-RU" sz="18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множество пусто;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contains(Object element);</a:t>
            </a:r>
            <a:r>
              <a:rPr b="1" lang="ru-RU" sz="1800" spc="-1" strike="noStrike">
                <a:solidFill>
                  <a:srgbClr val="002c78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множество содержит элемент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add(E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 вызывающему множеству 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объект добавлен, 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уже элемент множества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remove(Object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из множества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Iterator&lt;E&gt; iterator();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 по множеству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4EC8C35-EA4C-4C1A-9C09-370239ED38F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D991F0-A7AF-4BEE-B621-BC0BEF14041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containsAll(Collection&lt;?&gt;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если множество содержит все элементы коллекции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с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addAll(Collection&lt;? extends E&gt;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добавление всех элементов из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во множество, если их еще нет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removeAll(Collection&lt;?&gt;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удаляет из множества все элементы, входящие в коллекцию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retainAll(Collection&lt;?&gt;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сохраняет элементы во множестве, которые также содержаться и в коллекции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с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clear();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удаление всех элементов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Object[] toArray();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копирует элементы множества в массив объектов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&lt;T&gt; T[] toArray(T[] a);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массив, содержащий все элементы множества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51048BF-2591-47FD-B792-FC7D01AEBE4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также добавляет соглашение на поведение методов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equals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hashCode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позволяющих сравнивать множества даже если их реализации различны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Два множества считаются равными, если они содержат одинаковые элементы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03CF928-F5E4-4FAA-9751-F9BBC7CC2B6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Правила сравнения на равенство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boolean equals(Object o) 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Рефлексивность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o1.equals(o1)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Симметричность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o1.equals(o2) == e2.equals(o1)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Транзитивность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o1.equals(o2) &amp;&amp; o2.equals(o3) =&gt; o1.equals(o3)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Устойчивость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o1.equals(o2) не изменяется, если o1 и o2 не изменяются</a:t>
            </a:r>
            <a:endParaRPr b="0" lang="ru-RU" sz="1800" spc="-1" strike="noStrike">
              <a:latin typeface="Arial"/>
            </a:endParaRPr>
          </a:p>
          <a:p>
            <a:pPr marL="1077840" indent="-35820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Обработка null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o1.equals(null) == false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4FA55F1-E8A4-479A-ADD2-77DD742A18C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orted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 пакета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java.uti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расширяющий 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описывает упорядоченное множество, отсортированное по естественному порядку возрастания его элементов или по порядку, заданному реализацией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64FBB04-187A-4791-A559-874FE42774D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SortedSet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 extends Set&lt;E&gt;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Comparator&lt;? super E&gt; comparator();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способ упорядочения коллекции;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first();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минимальный элемент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headSet(E toElement);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подмножество 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меньших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toElement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last();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максимальный элемент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subSet(E fromElement, E toElement);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подмножество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,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меньших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toElement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и больше либо равных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fromElement</a:t>
            </a:r>
            <a:endParaRPr b="0" lang="ru-RU" sz="1800" spc="-1" strike="noStrike">
              <a:latin typeface="Arial"/>
            </a:endParaRPr>
          </a:p>
          <a:p>
            <a:pPr marL="895320" indent="-3610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tailSet(E fromElement);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подмножество 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больших либо равных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fromElement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755B09-5909-43EC-BBAA-8CD183A77D3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добавляет возможность перемещения, "навигации" по отсортированному множеству.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7EA6EB3-32B4-490C-A98A-50AE67DAD6F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NavigableSet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extends SortedSet&lt;E&gt;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64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lower(E e); </a:t>
            </a:r>
            <a:endParaRPr b="0" lang="ru-RU" sz="1800" spc="-1" strike="noStrike">
              <a:latin typeface="Arial"/>
            </a:endParaRPr>
          </a:p>
          <a:p>
            <a:pPr marL="892080" indent="-3564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floor(E e); </a:t>
            </a:r>
            <a:endParaRPr b="0" lang="ru-RU" sz="1800" spc="-1" strike="noStrike">
              <a:latin typeface="Arial"/>
            </a:endParaRPr>
          </a:p>
          <a:p>
            <a:pPr marL="892080" indent="-3564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higher(E e); </a:t>
            </a:r>
            <a:endParaRPr b="0" lang="ru-RU" sz="1800" spc="-1" strike="noStrike">
              <a:latin typeface="Arial"/>
            </a:endParaRPr>
          </a:p>
          <a:p>
            <a:pPr marL="892080" indent="-3564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ceiling(E e);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pollFirst();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pollLast();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iterator();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descendingIterator();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 descendingSet();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3B6D4E1-E809-432E-A7D1-6715BDAAD86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643200" y="2000160"/>
            <a:ext cx="3999960" cy="10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позволяют получить соответственно меньший, меньше или равный, больший, больше или равный элемент по отношению к заданному.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3500280" y="3643200"/>
            <a:ext cx="457128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метода возвращают соответственно первый и последний элементы, удаляя их из набора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643720" y="4643280"/>
            <a:ext cx="2571120" cy="13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 возвращают итерато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ры коллекции в порядке возрастания и убывания элементов соответст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венно.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методы, позволяющие получить подмножество элементов. Параметры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fromElement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и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toElement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ограничивают подмножество снизу и сверху, а флаги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fromInclusive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и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toInclusive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показывают, нужно ли в результирующий набор включать граничные элементы.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headSet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возвращает элементы с начала набора до указанного элемента, а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</a:rPr>
              <a:t>tailSet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</a:rPr>
              <a:t> -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endParaRPr b="0" lang="ru-RU" sz="15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headSet(E toElement)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 headSet(E toElement, boolean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inclusive)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 subSet(E fromElement, boolean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fromInclusive, E toElement, boolean toInclusive)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subSet(E fromElement, E toElement)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tailSet(E fromElement)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 tailSet(E fromElement, boolean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inclusive) 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9CBF36-49D6-48A8-B02B-B807769FDB5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convenience class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который наследуется от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AbstractCollection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реализует 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предоставляет реализацию методов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equals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-код множества – это сумма всех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кодов его элементов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size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iterator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 реализованы.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48A298B-BA92-4C26-8B62-F6F5606DFE9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неотсортированная и неупорядоченная коллекция, для вставки элемента используются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equals(…).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Чем эффективней реализован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тем эффективней работает коллекция.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используется в случае, когда порядок элементов не важен, но важно чтобы в коллекции все элементы были уникальны.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ADEFF9-5D85-490D-A8E6-E3EE3B4ED76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это хранилища, поддерживающие различные способы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накопления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упорядочения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объектов с целью обеспечения возможностей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эффективного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доступа к ним.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Применение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обуславливается возросшими объемами обрабатываемой информации.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объединены в библиотеке классов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java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.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util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представляют собой контейнеры, т.е объекты, которые группируют несколько элементов в отдельный модуль.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используются для хранения, поиска,  манипулирования и передачи данных.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это динамические массивы, связные списки, деревья, множества, хэш-таблицы, стеки, очереди.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6491D58-C5E9-47B8-920C-3118E19D332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HashSet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HashSet()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─ создает пустое множество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HashSet(Collection&lt;? extends E&gt; c)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─ создает новое множество с элементами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HashSet(int initialCapacity)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─ создает новое пустое множество размера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initialCapacity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HashSet(int initialCapacity, float loadFactor)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─ создает новое пустое множество размера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initialCapacity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со степенью заполнения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loadFactor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Выбор слишком большой первоначальной вместимости 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capacity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) может обернуться потерей памяти и производительности. </a:t>
            </a:r>
            <a:endParaRPr b="0" lang="ru-RU" sz="16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Выбор слишком маленькой первоначальной вместимости 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capacity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) уменьшает производительность из-за копирования данных каждый раз, когда вместимость увеличивается.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96E0C9-A110-43EB-93B3-4DD37C4A984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эффективности объекты, добавляемые в множество должны реализовывать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hash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int hashCode()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- возвращает значение хэш-кода множества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Правила: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Устойчивость</a:t>
            </a:r>
            <a:endParaRPr b="0" lang="ru-RU" sz="1800" spc="-1" strike="noStrike">
              <a:latin typeface="Arial"/>
            </a:endParaRPr>
          </a:p>
          <a:p>
            <a:pPr marL="892080" indent="-35820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hashCode() не изменяется, если объект не изменяется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Согласованность с equals()</a:t>
            </a:r>
            <a:endParaRPr b="0" lang="ru-RU" sz="1800" spc="-1" strike="noStrike">
              <a:latin typeface="Arial"/>
            </a:endParaRPr>
          </a:p>
          <a:p>
            <a:pPr marL="892080" indent="-35820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o1.equals(o2) =&gt; o1.hashCode() == o2.hashCode()</a:t>
            </a: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8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7E3FF24-E9E2-4FE4-BF46-D84F30D734E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Set. Пример 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844906C-CA8E-4620-87A1-49C58249D10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072520" y="5408640"/>
            <a:ext cx="54082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[San Francisco, New York, Paris, Berling, London]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San Francisco New York Paris Berling London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928800" y="1234080"/>
            <a:ext cx="728604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Sample1401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element : set)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.print(element.toString());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914400" y="500076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LinkedHashSet&lt;E&gt;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множество на основе хэша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 сохранением порядка обхода.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77987AB-FE7B-4E02-83D5-7E686F69258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Set. Пример 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0" y="5429160"/>
            <a:ext cx="731448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47AB58F-1A32-409F-AC73-4EE3152EDC1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1655640" y="1236600"/>
            <a:ext cx="611820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Sample1402LinkedHashSet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LinkedHashSet&lt;String&gt;();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Add strings to the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Display the elements in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element : set)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.print(element.toString()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2358000" y="5479920"/>
            <a:ext cx="54082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[London, Paris, New York, San Francisco, Berling]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London Paris New York San Francisco Berling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реализует интерфейс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который поддерживает элементы в отсортированном по возрастанию порядке.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хранения объектов использует бинарное дерево.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добавлении объекта в дерево он сразу же размещается в необходимую позицию с учетом сортировки.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Сортировка происходит благодаря тому, что все добавляемые элементы реализуют интерфейсы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Обработка операций удаления и вставки объектов происходит медленнее, чем в хэш-множествах, но быстрее, чем в списках.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7F4A64D-6F1F-41F0-8AFD-6EAA3CA8FA7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Используется в том случае, если необходимо использовать операции, определенные 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NavigableSet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итерацию в определенном порядке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67608AA-6A07-4151-A620-A1B243741B4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TreeSet: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lvl="1" marL="892080" indent="-434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TreeSet();</a:t>
            </a:r>
            <a:endParaRPr b="0" lang="ru-RU" sz="1800" spc="-1" strike="noStrike">
              <a:latin typeface="Arial"/>
            </a:endParaRPr>
          </a:p>
          <a:p>
            <a:pPr lvl="1" marL="892080" indent="-434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TreeSet(Collection &lt;? extends E&gt; c);</a:t>
            </a:r>
            <a:endParaRPr b="0" lang="ru-RU" sz="1800" spc="-1" strike="noStrike">
              <a:latin typeface="Arial"/>
            </a:endParaRPr>
          </a:p>
          <a:p>
            <a:pPr lvl="1" marL="892080" indent="-434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TreeSet(Comparator &lt;? super E&gt; c);</a:t>
            </a:r>
            <a:endParaRPr b="0" lang="ru-RU" sz="1800" spc="-1" strike="noStrike">
              <a:latin typeface="Arial"/>
            </a:endParaRPr>
          </a:p>
          <a:p>
            <a:pPr lvl="1" marL="892080" indent="-4341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TreeSet(SortedSet &lt;E&gt; s);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5533F0-CE56-4CEF-9DB2-46FC9A35725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содержит методы по извлечению первого и последнего (наименьшего и наибольшего) элементов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first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last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SortedSet&lt;E&gt; subSet(E from, E to), SortedSet&lt;E&gt; tailSet(E from)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SortedSet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&gt;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headSet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to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предназначены для извлечения определенной части множества.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&lt;?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super 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&gt;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возвращает объект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используемый для сортировки объектов множества или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если выполняется обычная сортировка.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23A87E5-EB3B-41D5-AB83-6C6ABD72B0A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Set. Пример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43B939-F134-4A2A-A48D-4BCE009E2FF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928800" y="735840"/>
            <a:ext cx="7286040" cy="477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java.util.TreeSet;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Sample1403TreeSet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Create a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Add strings to the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TreeSet&lt;String&gt; treeSet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TreeSet&lt;String&gt;(set);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.println(treeSet);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Display the elements in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element : set)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.print(element.toString()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700000" y="5603040"/>
            <a:ext cx="54082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[Berling, London, New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York, Paris, San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Francisco]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San Francisco New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York Paris Berling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London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 framework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это унифицированная архитектура для представления и манипулирования коллекциями.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 framework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содержит: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611360" indent="-261360">
              <a:lnSpc>
                <a:spcPct val="15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Интерфейсы</a:t>
            </a:r>
            <a:endParaRPr b="0" lang="ru-RU" sz="1800" spc="-1" strike="noStrike">
              <a:latin typeface="Arial"/>
            </a:endParaRPr>
          </a:p>
          <a:p>
            <a:pPr marL="1611360" indent="-261360">
              <a:lnSpc>
                <a:spcPct val="15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Реализации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Implementations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1611360" indent="-261360">
              <a:lnSpc>
                <a:spcPct val="15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Алгоритмы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869601-0FCA-47E2-846E-202885489C4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42E3AD2-327F-4D1A-ABD1-48B61C310B0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Для обхода коллекции можно использовать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52388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for-each</a:t>
            </a:r>
            <a:endParaRPr b="0" lang="ru-RU" sz="1800" spc="-1" strike="noStrike">
              <a:latin typeface="Arial"/>
            </a:endParaRPr>
          </a:p>
          <a:p>
            <a:pPr marL="18003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Конструкция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for-each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является краткой формой записи обхода коллекции с использованием цикла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523880" indent="-4485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Iterator</a:t>
            </a:r>
            <a:endParaRPr b="0" lang="ru-RU" sz="1800" spc="-1" strike="noStrike">
              <a:latin typeface="Arial"/>
            </a:endParaRPr>
          </a:p>
          <a:p>
            <a:pPr marL="18003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Итератор это объект, который позволяет осуществлять обход коллекции и при желании удалять избранные элементы. </a:t>
            </a:r>
            <a:endParaRPr b="0" lang="ru-RU" sz="1800" spc="-1" strike="noStrike">
              <a:latin typeface="Arial"/>
            </a:endParaRPr>
          </a:p>
          <a:p>
            <a:pPr marL="18003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F3C98A-4A01-4A04-B920-4DA315AE189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531960" y="3502800"/>
            <a:ext cx="297792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l-PL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o: collection)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pl-PL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.println(o);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Iterator&lt;E&gt;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используется для доступа к элементам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коллекции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Iterator&lt;E&gt; iterator()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возвращает итератор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EE660E7-5932-43EB-A682-33594E48C36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327" name="Picture 1028" descr=""/>
          <p:cNvPicPr/>
          <p:nvPr/>
        </p:nvPicPr>
        <p:blipFill>
          <a:blip r:embed="rId1"/>
          <a:stretch/>
        </p:blipFill>
        <p:spPr>
          <a:xfrm>
            <a:off x="2286000" y="3000240"/>
            <a:ext cx="4961880" cy="2253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Iterator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 marL="895320" indent="-437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hasNext();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возвращает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при наличии следующего элемента, а в случае его отсутствия возвращает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. Итератор при этом остается неизменным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5320" indent="-437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Object next();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возвращает объект, на который указывает итератор, и передвигает текущий указатель на следующий итератор, предоставляя доступ к следующему элементу. Если следующий элемент коллекции отсутствует, то метод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next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() генерирует исключение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5320" indent="-4374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remove();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удаляет объект, возвращенный последним вызовом метода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next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()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3F71FCE-572F-4E61-9E35-CBF8A074A47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Исключения: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352520" indent="-4564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NoSuchElementException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генерируется при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достижении конца коллекции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352520" indent="-45648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ConcurrentModificationException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генерируется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изменении коллекции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2B47463-291A-4224-9AC9-C079FC96204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CA7C09-D04F-4926-BB9B-4D783F2B961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500040" y="799560"/>
            <a:ext cx="5798160" cy="4779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Sample1404Iterator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Obtain an iterator for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iterator = set.iterator();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Display the elements in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(iterator.hasNext())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.print(iterator.next()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061080" y="5730480"/>
            <a:ext cx="5408280" cy="516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[San Francisco, New York, Paris, Berling, London]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San Francisco New York Paris Berling London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540000" y="5580000"/>
            <a:ext cx="731448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Используйте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Iterator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вместо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for-each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если вам необходимо удалить текущий элемент.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74600" indent="-3628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Конструкция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for-each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скрывает итератор, поэтому нельзя вызвать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remove</a:t>
            </a:r>
            <a:endParaRPr b="0" lang="ru-RU" sz="1800" spc="-1" strike="noStrike">
              <a:latin typeface="Arial"/>
            </a:endParaRPr>
          </a:p>
          <a:p>
            <a:pPr marL="1074600" indent="-3628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Также конструкция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for-each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 применима для фильтрации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04AFC6-ECDD-41F8-9F80-425040E3B9F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1684800" y="3863880"/>
            <a:ext cx="5965200" cy="115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filter(Collection&lt;?&gt; c)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(Iterator&lt;?&gt; it = c.iterator(); it.hasNext();)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(!cond(it.next()))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it.remove();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Чтобы удалить все экземпляры определенного элемента </a:t>
            </a:r>
            <a:r>
              <a:rPr b="0" lang="ru-RU" sz="1800" spc="-1" strike="noStrike">
                <a:solidFill>
                  <a:srgbClr val="8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из коллекции </a:t>
            </a:r>
            <a:r>
              <a:rPr b="0" lang="ru-RU" sz="1800" spc="-1" strike="noStrike">
                <a:solidFill>
                  <a:srgbClr val="8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воспользуйтесь следующим кодом: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Удалить все элементы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 коллекции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Collections.singleton(),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статический метод, который возвращает постоянное множество, содержащее только определенный элемент.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C225354-0DAA-48FE-A038-72B6CEB634E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2387160" y="2073240"/>
            <a:ext cx="4813920" cy="334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c.removeAll(Collections.singleton(e));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2032200" y="3501720"/>
            <a:ext cx="5180040" cy="334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c.removeAll(Collections.singleton(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Сравнение объектов.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Compatator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,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  comparable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2538679-F5EC-4D41-8C0D-F9F061DA95C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Естественный порядок сортировки (natural sort order)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естественный и  реализованный по умолчанию (реализацией метода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compareTo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интерфейса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java.lang.Comparable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способ сравнения двух экземпляров одного класса.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58840" indent="-5342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int compareTo(E other)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сравнивает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объект 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other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возвращает отрицательное значение если this&lt;other, 0 — если они равны и положительное значение если this&gt;other.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813A1A-BC23-4726-838E-87A98892AE5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Интерфейсы коллекций: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1800" spc="-1" strike="noStrike">
              <a:latin typeface="Arial"/>
            </a:endParaRPr>
          </a:p>
          <a:p>
            <a:pPr marL="987480" indent="-36288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Collection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вершина иерархии остальных коллекций; </a:t>
            </a:r>
            <a:endParaRPr b="0" lang="ru-RU" sz="1800" spc="-1" strike="noStrike">
              <a:latin typeface="Arial"/>
            </a:endParaRPr>
          </a:p>
          <a:p>
            <a:pPr marL="987480" indent="-36288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List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специализирует коллекции для обработки списков;</a:t>
            </a:r>
            <a:endParaRPr b="0" lang="ru-RU" sz="1800" spc="-1" strike="noStrike">
              <a:latin typeface="Arial"/>
            </a:endParaRPr>
          </a:p>
          <a:p>
            <a:pPr marL="987480" indent="-36288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Set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– специализирует коллекции для обработки множеств, содержащих уникальные элементы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987480" indent="-36288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Map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K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,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V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карта отображения вида “ключ-значение”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Интерфейсы позволяют манипулировать коллекциями независимо от деталей конкретной реализации, реализуя тем самым принцип полиморфизма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0235CCA-0D82-423B-A5AA-A1D6860EA80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Реализация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Comparable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позволяет: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416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Вызвать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Collections.sort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Collections.binarySearch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416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Вызывать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Arrays.sort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Arrays.binarySearch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416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Использовать такие объекты,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keys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TreeMap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416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Использовать такие объекты,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elements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TreeSet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996A6E2-6525-419F-BE87-74F62BDC4D4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compareTo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должен выполнять следующие условия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sgn(x.compareTo(y))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== 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-sgn(y.compareTo(x))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x.compareTo(y)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выбрасывает исключение, то 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y.compareTo(x)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должен выбрасывать то же исключение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x.compareTo(y)&gt;0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y.compareTo(z)&gt;0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тогда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x.compareTo(z)&gt;0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x.compareTo(y)==0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x.compareTo(z)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==0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то 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y.compareTo(z)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==0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x.compareTo(y)==0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тогда и только тогда, когда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x.equals(y) ;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(правило рекомендуемо но не обязательно)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EF7208-8827-414C-8C82-0F07CB12935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73B6F1A-912F-4E83-9A66-1788FBA0270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928800" y="1342080"/>
            <a:ext cx="7286040" cy="3713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implements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Comparable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firstName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lastName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getFirstName()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firstName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setFirstName(String firstName)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firstName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firstName;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getLastName()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lastName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setLastName(String lastName)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lastName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lastName;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BC0C17B-6D92-4F79-A02A-91EE68871DC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928800" y="1235520"/>
            <a:ext cx="7286040" cy="39268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getAge()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setAge(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age)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age;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compareTo(Object anotherPerson)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ClassCastException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(!(anotherPerson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instanceof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ClassCastException(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 Person object expected."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anotherPersonAge =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((Person) anotherPerson).getAge();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- anotherPersonAge;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F335CB-4BE6-4A20-9819-BF33EBC6B83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928800" y="1346400"/>
            <a:ext cx="7286040" cy="4566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Sample1405Comparable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Person[] persons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Person[4];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"Elvis"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"Goodyear"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persons[0].setAge(56);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"Stanley"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"Clark"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persons[1].setAge(8);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"Jane"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"Graff"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persons[2].setAge(16);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"Nancy"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"Goodyear"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persons[3].setAge(69);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A14EF4-65EF-4349-9F12-DEAF09090EB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928800" y="1239840"/>
            <a:ext cx="7286040" cy="4779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"Natural Order"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4; i++)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person = persons[i];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lastName = person.getLastName();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firstName = person.getFirstName();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age = person.getAge();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.println(lastName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",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firstName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 Age:"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age);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(persons);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"Sorted by age"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4; i++)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person = persons[i];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lastName = person.getLastName();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firstName = person.getFirstName();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age = person.getAge();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.println(lastName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",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firstName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 Age:"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age);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BD199ED-98E3-420A-87A8-3A7967429D1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3152520" y="1583640"/>
            <a:ext cx="2634840" cy="2221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Natural Order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Elvis. Age:56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Clark, Stanley. Age:8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Graff, Jane. Age:16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Nancy. Age:69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Sorted by age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Clark, Stanley. Age:8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Graff, Jane. Age:16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Elvis. Age:56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Nancy. Age:69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 реализации интерфейса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существует возможность сортировки списка объектов конкретного типа по правилам, определенным для этого типа.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этого необходимо реализовать метод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int compare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 ob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1,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 ob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2)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принимающий в качестве параметров два объекта для которых должно быть определено возвращаемое целое значение, знак которого и определяет правило сортировки.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Этот метод автоматически вызывается методом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public static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 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void sort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List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 list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&lt;?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super 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&gt;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 c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класса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</a:rPr>
              <a:t>Collections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в качестве первого параметра принимающий коллекцию, в качестве второго –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объект-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из которого извлекается правило сортировки.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8EE883-C67D-4EF3-9943-41A1895CFB7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java.util.Comparator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содержит два метода: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0640" indent="-448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int compare(T o1, T o2)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сравнение, аналогичное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compareTo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0640" indent="-448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boolean equals(Object obj)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—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bj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это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него такой же принцип сравнения.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E243BA4-843E-4CA2-A472-5399C0014B5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C60D36-F69A-4A3F-A82A-39DBF483509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928800" y="1325520"/>
            <a:ext cx="7286040" cy="73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abstract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abstract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getArea();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928800" y="2550600"/>
            <a:ext cx="7286040" cy="2648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extends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b)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a;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b;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646464"/>
                </a:solidFill>
                <a:latin typeface="Courier New"/>
                <a:ea typeface="Calibri"/>
              </a:rPr>
              <a:t>@Override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getArea()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*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385D53E-27ED-4EAC-8BA6-F9EDAC6733E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1571760" y="1285920"/>
            <a:ext cx="6357240" cy="4467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39AA225-A21C-4512-8B20-C8E5ADB9635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928800" y="1337400"/>
            <a:ext cx="7286040" cy="2861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extends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646464"/>
                </a:solidFill>
                <a:latin typeface="Courier New"/>
                <a:ea typeface="Calibri"/>
              </a:rPr>
              <a:t>@Override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getArea()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</a:t>
            </a:r>
            <a:r>
              <a:rPr b="1" lang="en-US" sz="1400" spc="-1" strike="noStrike">
                <a:solidFill>
                  <a:srgbClr val="7f9fbf"/>
                </a:solidFill>
                <a:latin typeface="Courier New"/>
                <a:ea typeface="Calibri"/>
              </a:rPr>
              <a:t>TODO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Auto-generated method stub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2*3.14*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*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D7A44E-4866-4C40-BFEB-95C38B66DE1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928800" y="1344240"/>
            <a:ext cx="728604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java.util.Comparator;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GeometricObjectComparator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implements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Comparator&lt;GeometricObject&gt;,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java.io.Serializable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final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serialVersionUID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1L;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compare(GeometricObject o1,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GeometricObject o2)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area1 = o1.getArea();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area2 = o2.getArea();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(area1 &lt; area2)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-1;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(area1 == area2)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D53B52D-8FC6-4822-BF7A-80F0AAC85E6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87640" y="1344240"/>
            <a:ext cx="681840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java.util.Comparator;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java.util.TreeSet;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Sample1406Comparator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Comparator comparator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GeometricObjectComparator();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Set&lt;GeometricObject&gt; set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TreeSet&lt;GeometricObject&gt;(comparator);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Rectangle(4, 5));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Circle(40));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Circle(40));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Rectangle(4, 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 sorted set of geometric objects"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(GeometricObject elements : set)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"area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elements.getArea());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8F6C8C3-14D2-4477-893C-A07E6748E8B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2656080" y="1790640"/>
            <a:ext cx="3701520" cy="9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 sorted set of geometric objects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area = 4.0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area = 20.0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area = 10048.0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4224B0F-E838-4C82-89E7-97D4BFF9950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Список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- упорядоченная коллекция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иногда называется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sequence)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Список может содержать повторяющиеся элементы.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сохраняет последовательность добавления элементов и позволяет осуществлять доступ к элементу по индексу.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84C2FE-3C08-474B-9FBC-4588B47E891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03" name="Picture 4" descr=""/>
          <p:cNvPicPr/>
          <p:nvPr/>
        </p:nvPicPr>
        <p:blipFill>
          <a:blip r:embed="rId1"/>
          <a:stretch/>
        </p:blipFill>
        <p:spPr>
          <a:xfrm>
            <a:off x="1665000" y="3863880"/>
            <a:ext cx="5620680" cy="1635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7590DDF-6822-4DDE-9439-EAACA45A0F9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06" name="Picture 3" descr=""/>
          <p:cNvPicPr/>
          <p:nvPr/>
        </p:nvPicPr>
        <p:blipFill>
          <a:blip r:embed="rId1"/>
          <a:stretch/>
        </p:blipFill>
        <p:spPr>
          <a:xfrm>
            <a:off x="1571760" y="1285920"/>
            <a:ext cx="5938200" cy="43250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List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 extends Collection&lt;E&gt;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get(int index);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объект, находящийся в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index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set(int index, 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заменяет элемент, находящийся в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index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объектом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add(E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элемент в список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void add(int index, 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вставляет элемент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 позицию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index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, при этом список раздвигается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remove(int index);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удаляет элемент, находящийся на позиции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index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 addAll(int index,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Collection&lt;? extends E&gt; c); </a:t>
            </a:r>
            <a:r>
              <a:rPr b="0" lang="fr-FR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все элементы коллекции с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 список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начиная с позиции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index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DD0C1C-B424-4387-8A09-15CE526709B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indexOf(Object o);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индекс первого появления элемента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o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 списке;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 lastIndexOf(Object o);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индекс последнего появления элемента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o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 списке;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ListIterator&lt;E&gt; listIterator();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 на список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ListIterator&lt;E&gt; listIterator(int index);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итератор на список, установленный на элемент с индексом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index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List&lt;E&gt; subList(int from, int to);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новый список, представляющий собой часть данного (начиная с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from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до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</a:rPr>
              <a:t>to-1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включительно).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DDD9841-69AA-4298-9ECA-66AE1BE727D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AbstractList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предоставляет частичную реализацию для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AbstractSequentialList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расширяет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AbstractList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чтобы предоставить поддержку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связанных списков.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38BB106-E2C4-4452-84A9-708CE80C097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9C8CA4-F605-4372-824D-6A5DA6D7137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928800" y="1428840"/>
            <a:ext cx="7340400" cy="3428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ListIterator&lt;E&gt;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- это итератор для списка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B4655EF-9793-4E61-A51B-CBA15D94832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19" name="Picture 4" descr=""/>
          <p:cNvPicPr/>
          <p:nvPr/>
        </p:nvPicPr>
        <p:blipFill>
          <a:blip r:embed="rId1"/>
          <a:stretch/>
        </p:blipFill>
        <p:spPr>
          <a:xfrm>
            <a:off x="1285920" y="2714760"/>
            <a:ext cx="6705000" cy="2142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interface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ListIterator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extends Iterator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boolean hasNext() / boolean hasPrevious()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проверка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 next() / E previous 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взятие элемента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int nextIndex() / int previousIndex()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определение индекса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remove()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удаление элемента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set(E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изменение элемента</a:t>
            </a:r>
            <a:endParaRPr b="0" lang="ru-RU" sz="1800" spc="-1" strike="noStrike">
              <a:latin typeface="Arial"/>
            </a:endParaRPr>
          </a:p>
          <a:p>
            <a:pPr marL="711360" indent="-3470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add(E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добавление элемента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4644F53-4004-44E3-817E-276ED77AB68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2143080" y="4500720"/>
            <a:ext cx="5357160" cy="13564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List list = </a:t>
            </a:r>
            <a:r>
              <a:rPr b="0" lang="en-US" sz="1400" spc="-1" strike="noStrike">
                <a:solidFill>
                  <a:srgbClr val="7f0055"/>
                </a:solidFill>
                <a:latin typeface="Arial"/>
                <a:ea typeface="DejaVu Sans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LinkedList();</a:t>
            </a:r>
            <a:endParaRPr b="0" lang="ru-RU" sz="1400" spc="-1" strike="noStrike">
              <a:latin typeface="Arial"/>
            </a:endParaRPr>
          </a:p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ru-RU" sz="1400" spc="-1" strike="noStrike">
              <a:latin typeface="Arial"/>
            </a:endParaRPr>
          </a:p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7f0055"/>
                </a:solidFill>
                <a:latin typeface="Arial"/>
                <a:ea typeface="DejaVu Sans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(ListIterator li = list.listIterator(list.size()); li.hasPrevious(); )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400" spc="-1" strike="noStrike">
              <a:latin typeface="Arial"/>
            </a:endParaRPr>
          </a:p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System.</a:t>
            </a:r>
            <a:r>
              <a:rPr b="0" lang="en-US" sz="1400" spc="-1" strike="noStrike">
                <a:solidFill>
                  <a:srgbClr val="0000c0"/>
                </a:solidFill>
                <a:latin typeface="Arial"/>
                <a:ea typeface="DejaVu Sans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.println(li.previous());</a:t>
            </a:r>
            <a:endParaRPr b="0" lang="ru-RU" sz="1400" spc="-1" strike="noStrike">
              <a:latin typeface="Arial"/>
            </a:endParaRPr>
          </a:p>
          <a:p>
            <a:pPr marL="285840" indent="-28512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ArrayList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список на базе массива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реализация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5320" indent="-1706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Достоинства</a:t>
            </a:r>
            <a:endParaRPr b="0" lang="ru-RU" sz="1800" spc="-1" strike="noStrike">
              <a:latin typeface="Arial"/>
            </a:endParaRPr>
          </a:p>
          <a:p>
            <a:pPr lvl="1" marL="1523880" indent="-3423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Быстрый доступ по индексу</a:t>
            </a:r>
            <a:endParaRPr b="0" lang="ru-RU" sz="1600" spc="-1" strike="noStrike">
              <a:latin typeface="Arial"/>
            </a:endParaRPr>
          </a:p>
          <a:p>
            <a:pPr lvl="1" marL="1523880" indent="-3423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Быстрая вставка и удаление элементов с конца</a:t>
            </a:r>
            <a:endParaRPr b="0" lang="ru-RU" sz="1600" spc="-1" strike="noStrike">
              <a:latin typeface="Arial"/>
            </a:endParaRPr>
          </a:p>
          <a:p>
            <a:pPr marL="895320" indent="-1706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Недостатки</a:t>
            </a:r>
            <a:endParaRPr b="0" lang="ru-RU" sz="1800" spc="-1" strike="noStrike">
              <a:latin typeface="Arial"/>
            </a:endParaRPr>
          </a:p>
          <a:p>
            <a:pPr lvl="1" marL="1523880" indent="-3423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Медленная вставка и удаление элементов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Аналогичен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 исключением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потокобезопасности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Применения:</a:t>
            </a:r>
            <a:endParaRPr b="0" lang="ru-RU" sz="1800" spc="-1" strike="noStrike">
              <a:latin typeface="Arial"/>
            </a:endParaRPr>
          </a:p>
          <a:p>
            <a:pPr marL="135252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“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Бесконечный” массив</a:t>
            </a:r>
            <a:endParaRPr b="0" lang="ru-RU" sz="1800" spc="-1" strike="noStrike">
              <a:latin typeface="Arial"/>
            </a:endParaRPr>
          </a:p>
          <a:p>
            <a:pPr marL="135252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Стек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4AE3314-6B6E-4DC7-8D77-993D24BAFA8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ArrayList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ArrayList()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пустой список</a:t>
            </a: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ArrayList(Collection&lt;? extends E&gt; c)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копия коллекции</a:t>
            </a: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ArrayList(int initialCapacity)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пустой список заданной вместимости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</a:rPr>
              <a:t>Вместимость ─ реальное количество элементов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Дополнительные методы</a:t>
            </a: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ensureCapacity(int minCapacity)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определение вместимости</a:t>
            </a: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trimToSize()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─ “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подгонка” вместимости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F33F7C-B086-4922-9525-D9244B204F4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LinkedList&lt;E&gt;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─ двусвязный список (реализация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Достоинства</a:t>
            </a:r>
            <a:endParaRPr b="0" lang="ru-RU" sz="1800" spc="-1" strike="noStrike">
              <a:latin typeface="Arial"/>
            </a:endParaRPr>
          </a:p>
          <a:p>
            <a:pPr lvl="1" marL="1085760" indent="3430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Быстрое добавление и удаление элементов</a:t>
            </a:r>
            <a:endParaRPr b="0" lang="ru-RU" sz="1600" spc="-1" strike="noStrike">
              <a:latin typeface="Arial"/>
            </a:endParaRPr>
          </a:p>
          <a:p>
            <a:pPr marL="108576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Недостатки</a:t>
            </a:r>
            <a:endParaRPr b="0" lang="ru-RU" sz="1800" spc="-1" strike="noStrike">
              <a:latin typeface="Arial"/>
            </a:endParaRPr>
          </a:p>
          <a:p>
            <a:pPr lvl="1" marL="1428840" indent="-3423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Медленный доступ по индексу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Рекомендуется использовать, если необходимо часто добавлять элементы в начало списка или удалять внутренний элемент списка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</a:rPr>
              <a:t>Применения:</a:t>
            </a:r>
            <a:endParaRPr b="0" lang="ru-RU" sz="1800" spc="-1" strike="noStrike">
              <a:latin typeface="Arial"/>
            </a:endParaRPr>
          </a:p>
          <a:p>
            <a:pPr marL="25146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Стек</a:t>
            </a:r>
            <a:endParaRPr b="0" lang="ru-RU" sz="1800" spc="-1" strike="noStrike">
              <a:latin typeface="Arial"/>
            </a:endParaRPr>
          </a:p>
          <a:p>
            <a:pPr marL="25146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Очередь</a:t>
            </a:r>
            <a:endParaRPr b="0" lang="ru-RU" sz="1800" spc="-1" strike="noStrike">
              <a:latin typeface="Arial"/>
            </a:endParaRPr>
          </a:p>
          <a:p>
            <a:pPr marL="2514600" indent="-3610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Дек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1E546A-79EE-4BC5-AFAE-3958E0C266E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Конструкторы LinkedList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LinkedList&lt;E&gt;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пустой список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LinkedList(Collection&lt;? extends E&gt; c)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копия коллекции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Дополнительные методы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addFirst(E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добавить в начало списка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void addLast(E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добавить в конец списка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 removeFirst()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удалить первый элемент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E removeLast()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удалить последний элемент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getFirst()</a:t>
            </a:r>
            <a:endParaRPr b="0" lang="ru-RU" sz="1800" spc="-1" strike="noStrike">
              <a:latin typeface="Arial"/>
            </a:endParaRPr>
          </a:p>
          <a:p>
            <a:pPr marL="1428840" indent="-43740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 getLast()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826C983-0D13-4B4A-830B-784B94E9D5E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592C65-8CB8-4FCD-9F5F-B33A6DFE658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928800" y="1354320"/>
            <a:ext cx="728604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Sample1407ArrayList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List&lt;Integer&gt; arrayList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ArrayList&lt;Integer&gt;();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arrayList.add(1);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1 is autoboxed to new Integer(1)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arrayList.add(4);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arrayList.add(0, 10);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arrayList.add(3, 30);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             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 list of integers in the array list:"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.println(arrayList);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D879CC9-289D-4078-AC24-3008E4DD2BC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1187640" y="1246680"/>
            <a:ext cx="6818400" cy="41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LinkedList&lt;Object&gt; linkedList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LinkedList&lt;Object&gt;(arrayList);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linkedList.add(1,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linkedList.removeLast();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linkedList.addFirst(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"Display the linked list forward:"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ListIterator listIterator = linkedList.listIterator();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(listIterator.hasNext())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.print(listIterator.next()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"Display the linked list backward:"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listIterator = linkedList.listIterator(linkedList.size());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(listIterator.hasPrevious())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.print(listIterator.previous()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C55D322-ED7E-4FCA-B0A8-56919074044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2443320" y="1793160"/>
            <a:ext cx="4128120" cy="1369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 list of integers in the array list: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[10, 1, 2, 30, 3, 1, 4]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the linked list forward: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green 10 red 1 2 30 3 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the linked list backward: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3 30 2 1 red 10 green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828800" y="2514600"/>
            <a:ext cx="640008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101A834-F73B-4AF5-B5CC-90D4D4F25C8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конкретные классы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Java Collections Framework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реализуют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Cloneable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Serializable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интерфейсы, следовательно, их экземпляры могут быть клонированы и сериализованы.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FBA864-CF2F-4534-B9BD-FA7FD94FA16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предназначенная для размещения элемента перед его обработкой.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Расширяет коллекцию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методами для вставки, выборки и просмотра элементов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хранилище элементов, предназначенных для обработки.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56163C9-A18C-4355-BF92-EB60A668399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Кроме базовых методов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очередь(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Queue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предоставляет дополнительные методы по добавлению, извлечению и проверке элементов.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Чаще всего порядок выдачи элементов соответствует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FIFO (first-in, first-out)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но в общем случае определяется конкретной реализацией.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Очереди не могут хранить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 очереди может быть ограничен размер.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025E0A8-415D-471C-B0C4-C83EE3C8DA0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20EEAB-3037-4CA6-A476-A8069FB146A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56" name="Picture 2" descr=""/>
          <p:cNvPicPr/>
          <p:nvPr/>
        </p:nvPicPr>
        <p:blipFill>
          <a:blip r:embed="rId1"/>
          <a:stretch/>
        </p:blipFill>
        <p:spPr>
          <a:xfrm>
            <a:off x="1571760" y="1397520"/>
            <a:ext cx="6133320" cy="4316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public interface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</a:rPr>
              <a:t>Queue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extends Collection&lt;E&gt;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element();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возвращает, но не удаляет головной элемент очереди</a:t>
            </a: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boolean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offer(E o);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добавляет в конец очереди новый элемент и возвращает true, если вставка удалась.</a:t>
            </a: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peek();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первый элемент очереди, не удаляя его.</a:t>
            </a: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poll();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первый элемент и удаляет его из очереди</a:t>
            </a:r>
            <a:endParaRPr b="0" lang="ru-RU" sz="1800" spc="-1" strike="noStrike">
              <a:latin typeface="Arial"/>
            </a:endParaRPr>
          </a:p>
          <a:p>
            <a:pPr marL="723960" indent="-3675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remove();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возвращает и удаляет головной элемент очереди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2CCFAB-1738-4E63-B806-22767E70008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AbstractQueue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– реализует методы интерфейса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Queue: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size()</a:t>
            </a:r>
            <a:endParaRPr b="0" lang="ru-RU" sz="1800" spc="-1" strike="noStrike">
              <a:latin typeface="Arial"/>
            </a:endParaRPr>
          </a:p>
          <a:p>
            <a:pPr lvl="1"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offer(Object o)</a:t>
            </a:r>
            <a:endParaRPr b="0" lang="ru-RU" sz="1800" spc="-1" strike="noStrike">
              <a:latin typeface="Arial"/>
            </a:endParaRPr>
          </a:p>
          <a:p>
            <a:pPr lvl="1"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peek()</a:t>
            </a:r>
            <a:endParaRPr b="0" lang="ru-RU" sz="1800" spc="-1" strike="noStrike">
              <a:latin typeface="Arial"/>
            </a:endParaRPr>
          </a:p>
          <a:p>
            <a:pPr lvl="1"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poll()</a:t>
            </a:r>
            <a:endParaRPr b="0" lang="ru-RU" sz="1800" spc="-1" strike="noStrike">
              <a:latin typeface="Arial"/>
            </a:endParaRPr>
          </a:p>
          <a:p>
            <a:pPr lvl="1" marL="1163520" indent="-435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iterator()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27E28F6-3566-4985-B99B-209730AFF6A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28EC7EB-F37C-455E-9470-13383D829C6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928800" y="1407600"/>
            <a:ext cx="7286040" cy="2648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QueueExample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java.util.Queue&lt;String&gt; queue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java.util.LinkedList&lt;String&gt;();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(queue.size() &gt; 0)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.print(queue.remove()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2726640" y="4787640"/>
            <a:ext cx="338148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Oklahoma Indiana Georgia Texas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67" name="CustomShape 5"/>
          <p:cNvSpPr/>
          <p:nvPr/>
        </p:nvSpPr>
        <p:spPr>
          <a:xfrm>
            <a:off x="914400" y="4357800"/>
            <a:ext cx="7314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позволяет реализовать двунаправленная очередь, разрешающую вставку и удаление элементов в два конца очереди.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определяет «двунаправленную» очередь и, соответственно, методы доступа к первому и последнему элементам двусторонней очереди.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 обеспечивают удаление, вставку и обработку элементов. Каждый из этих методов существует в двух формах. </a:t>
            </a: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Одни методы создают исключительную ситуацию в случае неудачного завершения, другие возвращают какое-либо из значений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null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в зависимости от типа операции).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1522A84-B67B-4D34-B3D0-21CAC978F61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Вторая форма добавления элементов в очередь сделана специально для реализаций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имеющих ограничение по размеру.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addFirst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addLast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вставляют элементы в начало и в конец очереди соответственно. 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унаследован от интерфейса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Queue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 абсолютно аналогичен методу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addLast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B53763A-1CDA-446D-970A-26FF59A02F8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914400" y="1219320"/>
            <a:ext cx="7314480" cy="47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ArrayDeque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эффективная реализация интерфейса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переменного размера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Конструкторы:</a:t>
            </a:r>
            <a:endParaRPr b="0" lang="ru-RU" sz="1800" spc="-1" strike="noStrike">
              <a:latin typeface="Arial"/>
            </a:endParaRPr>
          </a:p>
          <a:p>
            <a:pPr marL="1163520" indent="-4359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ArrayDeque();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 пустую двунаправленную очередь с вместимостью 16 элементов</a:t>
            </a:r>
            <a:endParaRPr b="0" lang="ru-RU" sz="1800" spc="-1" strike="noStrike">
              <a:latin typeface="Arial"/>
            </a:endParaRPr>
          </a:p>
          <a:p>
            <a:pPr marL="1163520" indent="-4359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ArrayDeque(Collection&lt;? extends E&gt; c);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двунаправленную очередь из элементов коллекции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 в том порядке, в котором они возвращаются итератором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1163520" indent="-43596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ArrayDeque(int numElements);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</a:rPr>
              <a:t>создает пустую двунаправленную очередь с вместимостью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</a:rPr>
              <a:t>numElements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47B1EE7-7430-4615-8FAF-788B026A5AC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914400" y="4500720"/>
            <a:ext cx="73144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12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7696080" y="6248520"/>
            <a:ext cx="99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FF1597E-AA2A-4E97-85C5-5BDEC4A011B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928800" y="1371960"/>
            <a:ext cx="7286040" cy="2648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DequeExample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java.util.Deque&lt;String&gt; deque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java.util.LinkedList&lt;String&gt;();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deque.addFirst(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(deque.size() &gt; 0)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.print(deque.remove()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2820240" y="4787640"/>
            <a:ext cx="3381480" cy="303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Texas Oklahoma Indiana Georgia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3906</TotalTime>
  <Application>LibreOffice/7.0.4.2$Linux_X86_64 LibreOffice_project/00$Build-2</Application>
  <AppVersion>15.0000</AppVersion>
  <Words>8504</Words>
  <Paragraphs>2155</Paragraphs>
  <Company>Twoja nazwa firmy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2011-09-14T13:05:55Z</dcterms:created>
  <dc:creator>Twoja nazwa użytkownika</dc:creator>
  <dc:description/>
  <dc:language>ru-RU</dc:language>
  <cp:lastModifiedBy/>
  <dcterms:modified xsi:type="dcterms:W3CDTF">2022-05-22T07:56:21Z</dcterms:modified>
  <cp:revision>215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172</vt:i4>
  </property>
</Properties>
</file>