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10.wmf" ContentType="image/x-wmf"/>
  <Override PartName="/ppt/media/image2.png" ContentType="image/png"/>
  <Override PartName="/ppt/media/image8.wmf" ContentType="image/x-wmf"/>
  <Override PartName="/ppt/media/image13.png" ContentType="image/png"/>
  <Override PartName="/ppt/media/image12.png" ContentType="image/png"/>
  <Override PartName="/ppt/media/image7.wmf" ContentType="image/x-wmf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01.xml.rels" ContentType="application/vnd.openxmlformats-package.relationships+xml"/>
  <Override PartName="/ppt/slides/_rels/slide24.xml.rels" ContentType="application/vnd.openxmlformats-package.relationships+xml"/>
  <Override PartName="/ppt/slides/_rels/slide94.xml.rels" ContentType="application/vnd.openxmlformats-package.relationships+xml"/>
  <Override PartName="/ppt/slides/_rels/slide127.xml.rels" ContentType="application/vnd.openxmlformats-package.relationships+xml"/>
  <Override PartName="/ppt/slides/_rels/slide26.xml.rels" ContentType="application/vnd.openxmlformats-package.relationships+xml"/>
  <Override PartName="/ppt/slides/_rels/slide70.xml.rels" ContentType="application/vnd.openxmlformats-package.relationships+xml"/>
  <Override PartName="/ppt/slides/_rels/slide103.xml.rels" ContentType="application/vnd.openxmlformats-package.relationships+xml"/>
  <Override PartName="/ppt/slides/_rels/slide73.xml.rels" ContentType="application/vnd.openxmlformats-package.relationships+xml"/>
  <Override PartName="/ppt/slides/_rels/slide150.xml.rels" ContentType="application/vnd.openxmlformats-package.relationships+xml"/>
  <Override PartName="/ppt/slides/_rels/slide106.xml.rels" ContentType="application/vnd.openxmlformats-package.relationships+xml"/>
  <Override PartName="/ppt/slides/_rels/slide69.xml.rels" ContentType="application/vnd.openxmlformats-package.relationships+xml"/>
  <Override PartName="/ppt/slides/_rels/slide165.xml.rels" ContentType="application/vnd.openxmlformats-package.relationships+xml"/>
  <Override PartName="/ppt/slides/_rels/slide88.xml.rels" ContentType="application/vnd.openxmlformats-package.relationships+xml"/>
  <Override PartName="/ppt/slides/_rels/slide93.xml.rels" ContentType="application/vnd.openxmlformats-package.relationships+xml"/>
  <Override PartName="/ppt/slides/_rels/slide49.xml.rels" ContentType="application/vnd.openxmlformats-package.relationships+xml"/>
  <Override PartName="/ppt/slides/_rels/slide126.xml.rels" ContentType="application/vnd.openxmlformats-package.relationships+xml"/>
  <Override PartName="/ppt/slides/_rels/slide25.xml.rels" ContentType="application/vnd.openxmlformats-package.relationships+xml"/>
  <Override PartName="/ppt/slides/_rels/slide102.xml.rels" ContentType="application/vnd.openxmlformats-package.relationships+xml"/>
  <Override PartName="/ppt/slides/_rels/slide72.xml.rels" ContentType="application/vnd.openxmlformats-package.relationships+xml"/>
  <Override PartName="/ppt/slides/_rels/slide105.xml.rels" ContentType="application/vnd.openxmlformats-package.relationships+xml"/>
  <Override PartName="/ppt/slides/_rels/slide68.xml.rels" ContentType="application/vnd.openxmlformats-package.relationships+xml"/>
  <Override PartName="/ppt/slides/_rels/slide164.xml.rels" ContentType="application/vnd.openxmlformats-package.relationships+xml"/>
  <Override PartName="/ppt/slides/_rels/slide87.xml.rels" ContentType="application/vnd.openxmlformats-package.relationships+xml"/>
  <Override PartName="/ppt/slides/_rels/slide120.xml.rels" ContentType="application/vnd.openxmlformats-package.relationships+xml"/>
  <Override PartName="/ppt/slides/_rels/slide92.xml.rels" ContentType="application/vnd.openxmlformats-package.relationships+xml"/>
  <Override PartName="/ppt/slides/_rels/slide48.xml.rels" ContentType="application/vnd.openxmlformats-package.relationships+xml"/>
  <Override PartName="/ppt/slides/_rels/slide125.xml.rels" ContentType="application/vnd.openxmlformats-package.relationships+xml"/>
  <Override PartName="/ppt/slides/_rels/slide71.xml.rels" ContentType="application/vnd.openxmlformats-package.relationships+xml"/>
  <Override PartName="/ppt/slides/_rels/slide104.xml.rels" ContentType="application/vnd.openxmlformats-package.relationships+xml"/>
  <Override PartName="/ppt/slides/_rels/slide67.xml.rels" ContentType="application/vnd.openxmlformats-package.relationships+xml"/>
  <Override PartName="/ppt/slides/_rels/slide163.xml.rels" ContentType="application/vnd.openxmlformats-package.relationships+xml"/>
  <Override PartName="/ppt/slides/_rels/slide119.xml.rels" ContentType="application/vnd.openxmlformats-package.relationships+xml"/>
  <Override PartName="/ppt/slides/_rels/slide86.xml.rels" ContentType="application/vnd.openxmlformats-package.relationships+xml"/>
  <Override PartName="/ppt/slides/_rels/slide122.xml.rels" ContentType="application/vnd.openxmlformats-package.relationships+xml"/>
  <Override PartName="/ppt/slides/_rels/slide66.xml.rels" ContentType="application/vnd.openxmlformats-package.relationships+xml"/>
  <Override PartName="/ppt/slides/_rels/slide162.xml.rels" ContentType="application/vnd.openxmlformats-package.relationships+xml"/>
  <Override PartName="/ppt/slides/_rels/slide85.xml.rels" ContentType="application/vnd.openxmlformats-package.relationships+xml"/>
  <Override PartName="/ppt/slides/_rels/slide118.xml.rels" ContentType="application/vnd.openxmlformats-package.relationships+xml"/>
  <Override PartName="/ppt/slides/_rels/slide121.xml.rels" ContentType="application/vnd.openxmlformats-package.relationships+xml"/>
  <Override PartName="/ppt/slides/_rels/slide53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46.xml.rels" ContentType="application/vnd.openxmlformats-package.relationships+xml"/>
  <Override PartName="/ppt/slides/_rels/slide137.xml.rels" ContentType="application/vnd.openxmlformats-package.relationships+xml"/>
  <Override PartName="/ppt/slides/_rels/slide131.xml.rels" ContentType="application/vnd.openxmlformats-package.relationships+xml"/>
  <Override PartName="/ppt/slides/_rels/slide52.xml.rels" ContentType="application/vnd.openxmlformats-package.relationships+xml"/>
  <Override PartName="/ppt/slides/_rels/slide157.xml.rels" ContentType="application/vnd.openxmlformats-package.relationships+xml"/>
  <Override PartName="/ppt/slides/_rels/slide156.xml.rels" ContentType="application/vnd.openxmlformats-package.relationships+xml"/>
  <Override PartName="/ppt/slides/_rels/slide143.xml.rels" ContentType="application/vnd.openxmlformats-package.relationships+xml"/>
  <Override PartName="/ppt/slides/_rels/slide139.xml.rels" ContentType="application/vnd.openxmlformats-package.relationships+xml"/>
  <Override PartName="/ppt/slides/_rels/slide43.xml.rels" ContentType="application/vnd.openxmlformats-package.relationships+xml"/>
  <Override PartName="/ppt/slides/_rels/slide133.xml.rels" ContentType="application/vnd.openxmlformats-package.relationships+xml"/>
  <Override PartName="/ppt/slides/_rels/slide77.xml.rels" ContentType="application/vnd.openxmlformats-package.relationships+xml"/>
  <Override PartName="/ppt/slides/_rels/slide96.xml.rels" ContentType="application/vnd.openxmlformats-package.relationships+xml"/>
  <Override PartName="/ppt/slides/_rels/slide129.xml.rels" ContentType="application/vnd.openxmlformats-package.relationships+xml"/>
  <Override PartName="/ppt/slides/_rels/slide54.xml.rels" ContentType="application/vnd.openxmlformats-package.relationships+xml"/>
  <Override PartName="/ppt/slides/_rels/slide144.xml.rels" ContentType="application/vnd.openxmlformats-package.relationships+xml"/>
  <Override PartName="/ppt/slides/_rels/slide142.xml.rels" ContentType="application/vnd.openxmlformats-package.relationships+xml"/>
  <Override PartName="/ppt/slides/_rels/slide138.xml.rels" ContentType="application/vnd.openxmlformats-package.relationships+xml"/>
  <Override PartName="/ppt/slides/_rels/slide14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132.xml.rels" ContentType="application/vnd.openxmlformats-package.relationships+xml"/>
  <Override PartName="/ppt/slides/_rels/slide128.xml.rels" ContentType="application/vnd.openxmlformats-package.relationships+xml"/>
  <Override PartName="/ppt/slides/_rels/slide95.xml.rels" ContentType="application/vnd.openxmlformats-package.relationships+xml"/>
  <Override PartName="/ppt/slides/_rels/slide79.xml.rels" ContentType="application/vnd.openxmlformats-package.relationships+xml"/>
  <Override PartName="/ppt/slides/_rels/slide158.xml.rels" ContentType="application/vnd.openxmlformats-package.relationships+xml"/>
  <Override PartName="/ppt/slides/_rels/slide30.xml.rels" ContentType="application/vnd.openxmlformats-package.relationships+xml"/>
  <Override PartName="/ppt/slides/_rels/slide159.xml.rels" ContentType="application/vnd.openxmlformats-package.relationships+xml"/>
  <Override PartName="/ppt/slides/_rels/slide3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29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78.xml.rels" ContentType="application/vnd.openxmlformats-package.relationships+xml"/>
  <Override PartName="/ppt/slides/_rels/slide4.xml.rels" ContentType="application/vnd.openxmlformats-package.relationships+xml"/>
  <Override PartName="/ppt/slides/_rels/slide134.xml.rels" ContentType="application/vnd.openxmlformats-package.relationships+xml"/>
  <Override PartName="/ppt/slides/_rels/slide83.xml.rels" ContentType="application/vnd.openxmlformats-package.relationships+xml"/>
  <Override PartName="/ppt/slides/_rels/slide39.xml.rels" ContentType="application/vnd.openxmlformats-package.relationships+xml"/>
  <Override PartName="/ppt/slides/_rels/slide116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97.xml.rels" ContentType="application/vnd.openxmlformats-package.relationships+xml"/>
  <Override PartName="/ppt/slides/_rels/slide28.xml.rels" ContentType="application/vnd.openxmlformats-package.relationships+xml"/>
  <Override PartName="/ppt/slides/_rels/slide114.xml.rels" ContentType="application/vnd.openxmlformats-package.relationships+xml"/>
  <Override PartName="/ppt/slides/_rels/slide81.xml.rels" ContentType="application/vnd.openxmlformats-package.relationships+xml"/>
  <Override PartName="/ppt/slides/_rels/slide37.xml.rels" ContentType="application/vnd.openxmlformats-package.relationships+xml"/>
  <Override PartName="/ppt/slides/_rels/slide130.xml.rels" ContentType="application/vnd.openxmlformats-package.relationships+xml"/>
  <Override PartName="/ppt/slides/_rels/slide145.xml.rels" ContentType="application/vnd.openxmlformats-package.relationships+xml"/>
  <Override PartName="/ppt/slides/_rels/slide13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149.xml.rels" ContentType="application/vnd.openxmlformats-package.relationships+xml"/>
  <Override PartName="/ppt/slides/_rels/slide23.xml.rels" ContentType="application/vnd.openxmlformats-package.relationships+xml"/>
  <Override PartName="/ppt/slides/_rels/slide100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166.xml.rels" ContentType="application/vnd.openxmlformats-package.relationships+xml"/>
  <Override PartName="/ppt/slides/_rels/slide107.xml.rels" ContentType="application/vnd.openxmlformats-package.relationships+xml"/>
  <Override PartName="/ppt/slides/_rels/slide74.xml.rels" ContentType="application/vnd.openxmlformats-package.relationships+xml"/>
  <Override PartName="/ppt/slides/_rels/slide151.xml.rels" ContentType="application/vnd.openxmlformats-package.relationships+xml"/>
  <Override PartName="/ppt/slides/_rels/slide51.xml.rels" ContentType="application/vnd.openxmlformats-package.relationships+xml"/>
  <Override PartName="/ppt/slides/_rels/slide111.xml.rels" ContentType="application/vnd.openxmlformats-package.relationships+xml"/>
  <Override PartName="/ppt/slides/_rels/slide34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2.xml.rels" ContentType="application/vnd.openxmlformats-package.relationships+xml"/>
  <Override PartName="/ppt/slides/_rels/slide11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33.xml.rels" ContentType="application/vnd.openxmlformats-package.relationships+xml"/>
  <Override PartName="/ppt/slides/_rels/slide110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13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5.xml.rels" ContentType="application/vnd.openxmlformats-package.relationships+xml"/>
  <Override PartName="/ppt/slides/_rels/slide152.xml.rels" ContentType="application/vnd.openxmlformats-package.relationships+xml"/>
  <Override PartName="/ppt/slides/_rels/slide108.xml.rels" ContentType="application/vnd.openxmlformats-package.relationships+xml"/>
  <Override PartName="/ppt/slides/_rels/slide76.xml.rels" ContentType="application/vnd.openxmlformats-package.relationships+xml"/>
  <Override PartName="/ppt/slides/_rels/slide109.xml.rels" ContentType="application/vnd.openxmlformats-package.relationships+xml"/>
  <Override PartName="/ppt/slides/_rels/slide153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15.xml.rels" ContentType="application/vnd.openxmlformats-package.relationships+xml"/>
  <Override PartName="/ppt/slides/_rels/slide38.xml.rels" ContentType="application/vnd.openxmlformats-package.relationships+xml"/>
  <Override PartName="/ppt/slides/_rels/slide82.xml.rels" ContentType="application/vnd.openxmlformats-package.relationships+xml"/>
  <Override PartName="/ppt/slides/_rels/slide112.xml.rels" ContentType="application/vnd.openxmlformats-package.relationships+xml"/>
  <Override PartName="/ppt/slides/_rels/slide35.xml.rels" ContentType="application/vnd.openxmlformats-package.relationships+xml"/>
  <Override PartName="/ppt/slides/_rels/slide148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4.xml.rels" ContentType="application/vnd.openxmlformats-package.relationships+xml"/>
  <Override PartName="/ppt/slides/_rels/slide58.xml.rels" ContentType="application/vnd.openxmlformats-package.relationships+xml"/>
  <Override PartName="/ppt/slides/_rels/slide15.xml.rels" ContentType="application/vnd.openxmlformats-package.relationships+xml"/>
  <Override PartName="/ppt/slides/_rels/slide155.xml.rels" ContentType="application/vnd.openxmlformats-package.relationships+xml"/>
  <Override PartName="/ppt/slides/_rels/slide123.xml.rels" ContentType="application/vnd.openxmlformats-package.relationships+xml"/>
  <Override PartName="/ppt/slides/_rels/slide46.xml.rels" ContentType="application/vnd.openxmlformats-package.relationships+xml"/>
  <Override PartName="/ppt/slides/_rels/slide90.xml.rels" ContentType="application/vnd.openxmlformats-package.relationships+xml"/>
  <Override PartName="/ppt/slides/_rels/slide124.xml.rels" ContentType="application/vnd.openxmlformats-package.relationships+xml"/>
  <Override PartName="/ppt/slides/_rels/slide47.xml.rels" ContentType="application/vnd.openxmlformats-package.relationships+xml"/>
  <Override PartName="/ppt/slides/_rels/slide91.xml.rels" ContentType="application/vnd.openxmlformats-package.relationships+xml"/>
  <Override PartName="/ppt/slides/_rels/slide62.xml.rels" ContentType="application/vnd.openxmlformats-package.relationships+xml"/>
  <Override PartName="/ppt/slides/_rels/slide140.xml.rels" ContentType="application/vnd.openxmlformats-package.relationships+xml"/>
  <Override PartName="/ppt/slides/_rels/slide63.xml.rels" ContentType="application/vnd.openxmlformats-package.relationships+xml"/>
  <Override PartName="/ppt/slides/_rels/slide160.xml.rels" ContentType="application/vnd.openxmlformats-package.relationships+xml"/>
  <Override PartName="/ppt/slides/_rels/slide141.xml.rels" ContentType="application/vnd.openxmlformats-package.relationships+xml"/>
  <Override PartName="/ppt/slides/_rels/slide64.xml.rels" ContentType="application/vnd.openxmlformats-package.relationships+xml"/>
  <Override PartName="/ppt/slides/_rels/slide84.xml.rels" ContentType="application/vnd.openxmlformats-package.relationships+xml"/>
  <Override PartName="/ppt/slides/_rels/slide117.xml.rels" ContentType="application/vnd.openxmlformats-package.relationships+xml"/>
  <Override PartName="/ppt/slides/_rels/slide161.xml.rels" ContentType="application/vnd.openxmlformats-package.relationships+xml"/>
  <Override PartName="/ppt/slides/_rels/slide65.xml.rels" ContentType="application/vnd.openxmlformats-package.relationships+xml"/>
  <Override PartName="/ppt/slides/slide127.xml" ContentType="application/vnd.openxmlformats-officedocument.presentationml.slide+xml"/>
  <Override PartName="/ppt/slides/slide99.xml" ContentType="application/vnd.openxmlformats-officedocument.presentationml.slide+xml"/>
  <Override PartName="/ppt/slides/slide126.xml" ContentType="application/vnd.openxmlformats-officedocument.presentationml.slide+xml"/>
  <Override PartName="/ppt/slides/slide98.xml" ContentType="application/vnd.openxmlformats-officedocument.presentationml.slide+xml"/>
  <Override PartName="/ppt/slides/slide125.xml" ContentType="application/vnd.openxmlformats-officedocument.presentationml.slide+xml"/>
  <Override PartName="/ppt/slides/slide97.xml" ContentType="application/vnd.openxmlformats-officedocument.presentationml.slide+xml"/>
  <Override PartName="/ppt/slides/slide29.xml" ContentType="application/vnd.openxmlformats-officedocument.presentationml.slide+xml"/>
  <Override PartName="/ppt/slides/slide124.xml" ContentType="application/vnd.openxmlformats-officedocument.presentationml.slide+xml"/>
  <Override PartName="/ppt/slides/slide96.xml" ContentType="application/vnd.openxmlformats-officedocument.presentationml.slide+xml"/>
  <Override PartName="/ppt/slides/slide28.xml" ContentType="application/vnd.openxmlformats-officedocument.presentationml.slide+xml"/>
  <Override PartName="/ppt/slides/slide123.xml" ContentType="application/vnd.openxmlformats-officedocument.presentationml.slide+xml"/>
  <Override PartName="/ppt/slides/slide95.xml" ContentType="application/vnd.openxmlformats-officedocument.presentationml.slide+xml"/>
  <Override PartName="/ppt/slides/slide27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89.xml" ContentType="application/vnd.openxmlformats-officedocument.presentationml.slide+xml"/>
  <Override PartName="/ppt/slides/slide116.xml" ContentType="application/vnd.openxmlformats-officedocument.presentationml.slide+xml"/>
  <Override PartName="/ppt/slides/slide88.xml" ContentType="application/vnd.openxmlformats-officedocument.presentationml.slide+xml"/>
  <Override PartName="/ppt/slides/slide115.xml" ContentType="application/vnd.openxmlformats-officedocument.presentationml.slide+xml"/>
  <Override PartName="/ppt/slides/slide87.xml" ContentType="application/vnd.openxmlformats-officedocument.presentationml.slide+xml"/>
  <Override PartName="/ppt/slides/slide19.xml" ContentType="application/vnd.openxmlformats-officedocument.presentationml.slide+xml"/>
  <Override PartName="/ppt/slides/slide114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113.xml" ContentType="application/vnd.openxmlformats-officedocument.presentationml.slide+xml"/>
  <Override PartName="/ppt/slides/slide85.xml" ContentType="application/vnd.openxmlformats-officedocument.presentationml.slide+xml"/>
  <Override PartName="/ppt/slides/slide17.xml" ContentType="application/vnd.openxmlformats-officedocument.presentationml.slide+xml"/>
  <Override PartName="/ppt/slides/slide106.xml" ContentType="application/vnd.openxmlformats-officedocument.presentationml.slide+xml"/>
  <Override PartName="/ppt/slides/slide78.xml" ContentType="application/vnd.openxmlformats-officedocument.presentationml.slide+xml"/>
  <Override PartName="/ppt/slides/slide105.xml" ContentType="application/vnd.openxmlformats-officedocument.presentationml.slide+xml"/>
  <Override PartName="/ppt/slides/slide77.xml" ContentType="application/vnd.openxmlformats-officedocument.presentationml.slide+xml"/>
  <Override PartName="/ppt/slides/slide104.xml" ContentType="application/vnd.openxmlformats-officedocument.presentationml.slide+xml"/>
  <Override PartName="/ppt/slides/slide76.xml" ContentType="application/vnd.openxmlformats-officedocument.presentationml.slide+xml"/>
  <Override PartName="/ppt/slides/slide103.xml" ContentType="application/vnd.openxmlformats-officedocument.presentationml.slide+xml"/>
  <Override PartName="/ppt/slides/slide75.xml" ContentType="application/vnd.openxmlformats-officedocument.presentationml.slide+xml"/>
  <Override PartName="/ppt/slides/slide79.xml" ContentType="application/vnd.openxmlformats-officedocument.presentationml.slide+xml"/>
  <Override PartName="/ppt/slides/slide107.xml" ContentType="application/vnd.openxmlformats-officedocument.presentationml.slide+xml"/>
  <Override PartName="/ppt/slides/slide74.xml" ContentType="application/vnd.openxmlformats-officedocument.presentationml.slide+xml"/>
  <Override PartName="/ppt/slides/slide102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0.xml" ContentType="application/vnd.openxmlformats-officedocument.presentationml.slide+xml"/>
  <Override PartName="/ppt/slides/slide129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1.xml" ContentType="application/vnd.openxmlformats-officedocument.presentationml.slide+xml"/>
  <Override PartName="/ppt/slides/slide38.xml" ContentType="application/vnd.openxmlformats-officedocument.presentationml.slide+xml"/>
  <Override PartName="/ppt/slides/slide134.xml" ContentType="application/vnd.openxmlformats-officedocument.presentationml.slide+xml"/>
  <Override PartName="/ppt/slides/slide144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135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40.xml" ContentType="application/vnd.openxmlformats-officedocument.presentationml.slide+xml"/>
  <Override PartName="/ppt/slides/slide145.xml" ContentType="application/vnd.openxmlformats-officedocument.presentationml.slide+xml"/>
  <Override PartName="/ppt/slides/slide49.xml" ContentType="application/vnd.openxmlformats-officedocument.presentationml.slide+xml"/>
  <Override PartName="/ppt/slides/slide136.xml" ContentType="application/vnd.openxmlformats-officedocument.presentationml.slide+xml"/>
  <Override PartName="/ppt/slides/slide148.xml" ContentType="application/vnd.openxmlformats-officedocument.presentationml.slide+xml"/>
  <Override PartName="/ppt/slides/slide44.xml" ContentType="application/vnd.openxmlformats-officedocument.presentationml.slide+xml"/>
  <Override PartName="/ppt/slides/slide140.xml" ContentType="application/vnd.openxmlformats-officedocument.presentationml.slide+xml"/>
  <Override PartName="/ppt/slides/slide53.xml" ContentType="application/vnd.openxmlformats-officedocument.presentationml.slide+xml"/>
  <Override PartName="/ppt/slides/slide137.xml" ContentType="application/vnd.openxmlformats-officedocument.presentationml.slide+xml"/>
  <Override PartName="/ppt/slides/slide149.xml" ContentType="application/vnd.openxmlformats-officedocument.presentationml.slide+xml"/>
  <Override PartName="/ppt/slides/slide50.xml" ContentType="application/vnd.openxmlformats-officedocument.presentationml.slide+xml"/>
  <Override PartName="/ppt/slides/slide150.xml" ContentType="application/vnd.openxmlformats-officedocument.presentationml.slide+xml"/>
  <Override PartName="/ppt/slides/slide54.xml" ContentType="application/vnd.openxmlformats-officedocument.presentationml.slide+xml"/>
  <Override PartName="/ppt/slides/slide32.xml" ContentType="application/vnd.openxmlformats-officedocument.presentationml.slide+xml"/>
  <Override PartName="/ppt/slides/slide156.xml" ContentType="application/vnd.openxmlformats-officedocument.presentationml.slide+xml"/>
  <Override PartName="/ppt/slides/slide33.xml" ContentType="application/vnd.openxmlformats-officedocument.presentationml.slide+xml"/>
  <Override PartName="/ppt/slides/slide157.xml" ContentType="application/vnd.openxmlformats-officedocument.presentationml.slide+xml"/>
  <Override PartName="/ppt/slides/slide146.xml" ContentType="application/vnd.openxmlformats-officedocument.presentationml.slide+xml"/>
  <Override PartName="/ppt/slides/slide51.xml" ContentType="application/vnd.openxmlformats-officedocument.presentationml.slide+xml"/>
  <Override PartName="/ppt/slides/slide130.xml" ContentType="application/vnd.openxmlformats-officedocument.presentationml.slide+xml"/>
  <Override PartName="/ppt/slides/slide34.xml" ContentType="application/vnd.openxmlformats-officedocument.presentationml.slide+xml"/>
  <Override PartName="/ppt/slides/slide158.xml" ContentType="application/vnd.openxmlformats-officedocument.presentationml.slide+xml"/>
  <Override PartName="/ppt/slides/slide147.xml" ContentType="application/vnd.openxmlformats-officedocument.presentationml.slide+xml"/>
  <Override PartName="/ppt/slides/slide52.xml" ContentType="application/vnd.openxmlformats-officedocument.presentationml.slide+xml"/>
  <Override PartName="/ppt/slides/slide131.xml" ContentType="application/vnd.openxmlformats-officedocument.presentationml.slide+xml"/>
  <Override PartName="/ppt/slides/slide35.xml" ContentType="application/vnd.openxmlformats-officedocument.presentationml.slide+xml"/>
  <Override PartName="/ppt/slides/slide159.xml" ContentType="application/vnd.openxmlformats-officedocument.presentationml.slide+xml"/>
  <Override PartName="/ppt/slides/slide60.xml" ContentType="application/vnd.openxmlformats-officedocument.presentationml.slide+xml"/>
  <Override PartName="/ppt/slides/slide166.xml" ContentType="application/vnd.openxmlformats-officedocument.presentationml.slide+xml"/>
  <Override PartName="/ppt/slides/slide128.xml" ContentType="application/vnd.openxmlformats-officedocument.presentationml.slide+xml"/>
  <Override PartName="/ppt/slides/slide152.xml" ContentType="application/vnd.openxmlformats-officedocument.presentationml.slide+xml"/>
  <Override PartName="/ppt/slides/slide56.xml" ContentType="application/vnd.openxmlformats-officedocument.presentationml.slide+xml"/>
  <Override PartName="/ppt/slides/slide151.xml" ContentType="application/vnd.openxmlformats-officedocument.presentationml.slide+xml"/>
  <Override PartName="/ppt/slides/slide55.xml" ContentType="application/vnd.openxmlformats-officedocument.presentationml.slide+xml"/>
  <Override PartName="/ppt/slides/slide36.xml" ContentType="application/vnd.openxmlformats-officedocument.presentationml.slide+xml"/>
  <Override PartName="/ppt/slides/slide132.xml" ContentType="application/vnd.openxmlformats-officedocument.presentationml.slide+xml"/>
  <Override PartName="/ppt/slides/slide141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133.xml" ContentType="application/vnd.openxmlformats-officedocument.presentationml.slide+xml"/>
  <Override PartName="/ppt/slides/slide142.xml" ContentType="application/vnd.openxmlformats-officedocument.presentationml.slide+xml"/>
  <Override PartName="/ppt/slides/slide4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80.xml" ContentType="application/vnd.openxmlformats-officedocument.presentationml.slide+xml"/>
  <Override PartName="/ppt/slides/slide143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53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110.xml" ContentType="application/vnd.openxmlformats-officedocument.presentationml.slide+xml"/>
  <Override PartName="/ppt/slides/slide82.xml" ContentType="application/vnd.openxmlformats-officedocument.presentationml.slide+xml"/>
  <Override PartName="/ppt/slides/slide20.xml" ContentType="application/vnd.openxmlformats-officedocument.presentationml.slide+xml"/>
  <Override PartName="/ppt/slides/slide119.xml" ContentType="application/vnd.openxmlformats-officedocument.presentationml.slide+xml"/>
  <Override PartName="/ppt/slides/slide154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111.xml" ContentType="application/vnd.openxmlformats-officedocument.presentationml.slide+xml"/>
  <Override PartName="/ppt/slides/slide83.xml" ContentType="application/vnd.openxmlformats-officedocument.presentationml.slide+xml"/>
  <Override PartName="/ppt/slides/slide21.xml" ContentType="application/vnd.openxmlformats-officedocument.presentationml.slide+xml"/>
  <Override PartName="/ppt/slides/slide155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112.xml" ContentType="application/vnd.openxmlformats-officedocument.presentationml.slide+xml"/>
  <Override PartName="/ppt/slides/slide84.xml" ContentType="application/vnd.openxmlformats-officedocument.presentationml.slide+xml"/>
  <Override PartName="/ppt/slides/slide22.xml" ContentType="application/vnd.openxmlformats-officedocument.presentationml.slide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160.xml" ContentType="application/vnd.openxmlformats-officedocument.presentationml.slide+xml"/>
  <Override PartName="/ppt/slides/slide64.xml" ContentType="application/vnd.openxmlformats-officedocument.presentationml.slide+xml"/>
  <Override PartName="/ppt/slides/slide161.xml" ContentType="application/vnd.openxmlformats-officedocument.presentationml.slide+xml"/>
  <Override PartName="/ppt/slides/slide65.xml" ContentType="application/vnd.openxmlformats-officedocument.presentationml.slide+xml"/>
  <Override PartName="/ppt/slides/slide162.xml" ContentType="application/vnd.openxmlformats-officedocument.presentationml.slide+xml"/>
  <Override PartName="/ppt/slides/slide66.xml" ContentType="application/vnd.openxmlformats-officedocument.presentationml.slide+xml"/>
  <Override PartName="/ppt/slides/slide163.xml" ContentType="application/vnd.openxmlformats-officedocument.presentationml.slide+xml"/>
  <Override PartName="/ppt/slides/slide67.xml" ContentType="application/vnd.openxmlformats-officedocument.presentationml.slide+xml"/>
  <Override PartName="/ppt/slides/slide120.xml" ContentType="application/vnd.openxmlformats-officedocument.presentationml.slide+xml"/>
  <Override PartName="/ppt/slides/slide24.xml" ContentType="application/vnd.openxmlformats-officedocument.presentationml.slide+xml"/>
  <Override PartName="/ppt/slides/slide92.xml" ContentType="application/vnd.openxmlformats-officedocument.presentationml.slide+xml"/>
  <Override PartName="/ppt/slides/slide164.xml" ContentType="application/vnd.openxmlformats-officedocument.presentationml.slide+xml"/>
  <Override PartName="/ppt/slides/slide68.xml" ContentType="application/vnd.openxmlformats-officedocument.presentationml.slide+xml"/>
  <Override PartName="/ppt/slides/slide25.xml" ContentType="application/vnd.openxmlformats-officedocument.presentationml.slide+xml"/>
  <Override PartName="/ppt/slides/slide121.xml" ContentType="application/vnd.openxmlformats-officedocument.presentationml.slide+xml"/>
  <Override PartName="/ppt/slides/slide93.xml" ContentType="application/vnd.openxmlformats-officedocument.presentationml.slide+xml"/>
  <Override PartName="/ppt/slides/slide165.xml" ContentType="application/vnd.openxmlformats-officedocument.presentationml.slide+xml"/>
  <Override PartName="/ppt/slides/slide69.xml" ContentType="application/vnd.openxmlformats-officedocument.presentationml.slide+xml"/>
  <Override PartName="/ppt/slides/slide26.xml" ContentType="application/vnd.openxmlformats-officedocument.presentationml.slide+xml"/>
  <Override PartName="/ppt/slides/slide122.xml" ContentType="application/vnd.openxmlformats-officedocument.presentationml.slide+xml"/>
  <Override PartName="/ppt/slides/slide9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100.xml" ContentType="application/vnd.openxmlformats-officedocument.presentationml.slide+xml"/>
  <Override PartName="/ppt/slides/slide72.xml" ContentType="application/vnd.openxmlformats-officedocument.presentationml.slide+xml"/>
  <Override PartName="/ppt/slides/slide101.xml" ContentType="application/vnd.openxmlformats-officedocument.presentationml.slide+xml"/>
  <Override PartName="/ppt/slides/slide7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1366920"/>
            <a:ext cx="9138960" cy="8856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297480"/>
            <a:ext cx="9138960" cy="88560"/>
          </a:xfrm>
          <a:prstGeom prst="rect">
            <a:avLst/>
          </a:prstGeom>
          <a:solidFill>
            <a:schemeClr val="bg2"/>
          </a:solidFill>
          <a:ln w="9525">
            <a:noFill/>
          </a:ln>
          <a:effectLst>
            <a:softEdge rad="3168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11320" y="6413400"/>
            <a:ext cx="57639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А.В. Гаврилов, А.П. Порфирьев. Объектно-ориентированное программирование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Занятие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1" lang="ru-RU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Механизмы ввода и вывода информации. Понятие сериализации</a:t>
            </a:r>
            <a:endParaRPr b="0" lang="ru-RU" sz="1000" spc="-1" strike="noStrike">
              <a:latin typeface="Arial"/>
            </a:endParaRPr>
          </a:p>
        </p:txBody>
      </p:sp>
      <p:pic>
        <p:nvPicPr>
          <p:cNvPr id="3" name="Picture 2_0" descr="D:\Trainings\EPAM\RD\Javalogo.png"/>
          <p:cNvPicPr/>
          <p:nvPr/>
        </p:nvPicPr>
        <p:blipFill>
          <a:blip r:embed="rId2"/>
          <a:stretch/>
        </p:blipFill>
        <p:spPr>
          <a:xfrm>
            <a:off x="7661880" y="163440"/>
            <a:ext cx="1206360" cy="224640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-19440" y="6327000"/>
            <a:ext cx="3132360" cy="26640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1828440" y="6327000"/>
            <a:ext cx="7314120" cy="26640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-19080" y="6327000"/>
            <a:ext cx="3132360" cy="26640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1828800" y="6327000"/>
            <a:ext cx="7314120" cy="26640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9080" y="6327000"/>
            <a:ext cx="3132360" cy="26640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828800" y="6327000"/>
            <a:ext cx="7314120" cy="26640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-19080" y="6327000"/>
            <a:ext cx="3132360" cy="266400"/>
          </a:xfrm>
          <a:prstGeom prst="rect">
            <a:avLst/>
          </a:prstGeom>
          <a:solidFill>
            <a:srgbClr val="6087b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1828800" y="6327000"/>
            <a:ext cx="7314120" cy="266400"/>
          </a:xfrm>
          <a:prstGeom prst="rect">
            <a:avLst/>
          </a:prstGeom>
          <a:solidFill>
            <a:srgbClr val="00467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</a:t>
            </a:r>
            <a:r>
              <a:rPr b="0" lang="ru-RU" sz="4400" spc="-1" strike="noStrike">
                <a:latin typeface="Arial"/>
              </a:rPr>
              <a:t>edit the </a:t>
            </a:r>
            <a:r>
              <a:rPr b="0" lang="ru-RU" sz="4400" spc="-1" strike="noStrike">
                <a:latin typeface="Arial"/>
              </a:rPr>
              <a:t>title text </a:t>
            </a:r>
            <a:r>
              <a:rPr b="0" lang="ru-RU" sz="4400" spc="-1" strike="noStrike">
                <a:latin typeface="Arial"/>
              </a:rPr>
              <a:t>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3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3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50920" y="2276640"/>
            <a:ext cx="8640720" cy="288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Механизмы ввода и вывода информации</a:t>
            </a:r>
            <a:br/>
            <a:br/>
            <a:r>
              <a:rPr b="1" lang="ru-RU" sz="3600" spc="-1" strike="noStrike">
                <a:solidFill>
                  <a:srgbClr val="ffffff"/>
                </a:solidFill>
                <a:latin typeface="Arial"/>
                <a:ea typeface="DejaVu Sans"/>
              </a:rPr>
              <a:t>Понятие сериализации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83080" y="2905560"/>
            <a:ext cx="6854760" cy="14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Основы JAVA SE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Модуль 14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 cap="all">
                <a:solidFill>
                  <a:srgbClr val="376092"/>
                </a:solidFill>
                <a:latin typeface="Tahoma"/>
                <a:ea typeface="Tahoma"/>
              </a:rPr>
              <a:t>Коллекции в Java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Конкретные реализации интерфейсов могут быть следующих типов: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6216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General-purpose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Special-purpose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Concurrent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Wrapper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Convenience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implementations</a:t>
            </a:r>
            <a:endParaRPr b="0" lang="ru-RU" sz="1800" spc="-1" strike="noStrike">
              <a:latin typeface="Arial"/>
            </a:endParaRPr>
          </a:p>
          <a:p>
            <a:pPr marL="126216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Abstract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34B15ED-672D-48FA-8816-16EACBD5146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7B8F26-4F8F-45EE-9005-7423F44CB3A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1452600" y="877320"/>
            <a:ext cx="6094440" cy="4352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java.util.ArrayDeque;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java.util.Deque;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Sample1410ArrayDeque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Deque&lt;String&gt; stack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ArrayDeque&lt;String&gt;();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Deque&lt;String&gt; queue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ArrayDeque&lt;String&gt;();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(!stack.isEmpty())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.print(stack.pop()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(!queue.isEmpty())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5058720" y="5636160"/>
            <a:ext cx="178092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 C B A A B C D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это класс очереди с приоритетами. По умолчанию очередь с приоритетами размещает элементы согласно естественному порядку сортировки используя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Элементу с наименьшим значением присваивается наибольший приоритет. Если несколько элементов имеют одинаковый наивысший элемент – связь определяется произвольно.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можно указать специальный порядок размещения, используя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1DA75C-1306-4AA4-AAEC-23CC575FF30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856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создает очередь с приоритетами начальной емкостью 11, размещающую элементы согласно естественному порядку сортировки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Comparable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).</a:t>
            </a:r>
            <a:endParaRPr b="0" lang="ru-RU" sz="1800" spc="-1" strike="noStrike">
              <a:latin typeface="Arial"/>
            </a:endParaRPr>
          </a:p>
          <a:p>
            <a:pPr marL="116856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PriorityQueue(Collection&lt;? extends E&gt; c); </a:t>
            </a:r>
            <a:endParaRPr b="0" lang="ru-RU" sz="1800" spc="-1" strike="noStrike">
              <a:latin typeface="Arial"/>
            </a:endParaRPr>
          </a:p>
          <a:p>
            <a:pPr marL="116856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PriorityQueue(int initialCapacity);</a:t>
            </a:r>
            <a:endParaRPr b="0" lang="ru-RU" sz="1800" spc="-1" strike="noStrike">
              <a:latin typeface="Arial"/>
            </a:endParaRPr>
          </a:p>
          <a:p>
            <a:pPr marL="116856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PriorityQueue(int initialCapacity, Comparator&lt;? super E&gt; comparator); </a:t>
            </a:r>
            <a:endParaRPr b="0" lang="ru-RU" sz="1800" spc="-1" strike="noStrike">
              <a:latin typeface="Arial"/>
            </a:endParaRPr>
          </a:p>
          <a:p>
            <a:pPr marL="116856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PriorityQueue(PriorityQueue&lt;? extends E&gt; c);</a:t>
            </a:r>
            <a:endParaRPr b="0" lang="ru-RU" sz="1800" spc="-1" strike="noStrike">
              <a:latin typeface="Arial"/>
            </a:endParaRPr>
          </a:p>
          <a:p>
            <a:pPr marL="116856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PriorityQueue(SortedSet&lt;? extends E&gt; c);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4C3265-7200-4BC5-BEB7-31673D24CB7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694566-0D4E-4090-8E6B-3254AAA29EB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540000" y="741240"/>
            <a:ext cx="5939640" cy="5383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java.util.PriorityQueue;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Sample1411PriorityQueue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PriorityQueue&lt;String&gt; queue1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PriorityQueue&lt;String&gt;();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queue1.offer(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"Priority queue using Comparable:"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(queue1.size() &gt; 0)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.print(queue1.remove()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PriorityQueue&lt;String&gt; queue2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PriorityQueue&lt;String&gt;(4,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reverseOrder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queue2.offer(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"\nPriority queue using Comparator:"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(queue2.size() &gt; 0)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.print(queue2.remove() +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5956560" y="5400000"/>
            <a:ext cx="2863080" cy="759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 queue using Comparable: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Georgia Indiana Oklahoma Texas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Priority queue using Comparator: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Courier New"/>
                <a:ea typeface="Calibri"/>
              </a:rPr>
              <a:t>Texas Oklahoma Indiana Georgia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FE9350C-7B00-4CD6-9828-BFA98D22070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 с наборами пар объектов «ключ-значение»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Все ключи в картах уникальны.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Уникальность ключей определяет реализация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(…).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корректной работы с картами необходимо переопределить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(…) 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(),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допускается добавление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объектов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без переопределения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этих методов,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но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найти эти объекты в Map вы не сможете.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6542003-F8AF-404E-9F36-6086813490F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787AC3-2E22-4DBF-867B-1640D04F97A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503" name="Picture 2" descr=""/>
          <p:cNvPicPr/>
          <p:nvPr/>
        </p:nvPicPr>
        <p:blipFill>
          <a:blip r:embed="rId1"/>
          <a:stretch/>
        </p:blipFill>
        <p:spPr>
          <a:xfrm>
            <a:off x="1428840" y="1357200"/>
            <a:ext cx="6134760" cy="4213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&lt;K,V&gt;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 put(K key, V value);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запись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 get(Object key);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получение значение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 remove(Object key);</a:t>
            </a:r>
            <a:r>
              <a:rPr b="0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удаление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containsKey(Object key);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наличие ключа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containsValue(Object value);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наличие значения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size();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размер отображения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isEmpty();</a:t>
            </a:r>
            <a:r>
              <a:rPr b="0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проверка на пустоту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void putAll(Map&lt;? extends K, ? extends V&gt; m);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добавление всех пар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void clear();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полная очистка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Set&lt;K&gt; keySet();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множество ключей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Collection&lt;V&gt; values();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коллекция значений</a:t>
            </a:r>
            <a:endParaRPr b="0" lang="ru-RU" sz="1600" spc="-1" strike="noStrike">
              <a:latin typeface="Arial"/>
            </a:endParaRPr>
          </a:p>
          <a:p>
            <a:pPr marL="723960" indent="-2782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Set&lt;Map.Entry&lt;K,V&gt;&gt; entrySet();</a:t>
            </a:r>
            <a:r>
              <a:rPr b="1" lang="ru-RU" sz="16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множество пар</a:t>
            </a: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4D50A05-76E4-4C4A-8755-E9DEBA82705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Map.Entry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&lt;K,V&gt;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equals(Object o);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сравнивает объект о с сущностью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this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на равенство</a:t>
            </a:r>
            <a:endParaRPr b="0" lang="ru-RU" sz="1800" spc="-1" strike="noStrike">
              <a:latin typeface="Arial"/>
            </a:endParaRPr>
          </a:p>
          <a:p>
            <a:pPr marL="72396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getKey();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ключ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getValue();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значение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hashCode();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hash-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код для карты отображения</a:t>
            </a:r>
            <a:endParaRPr b="0" lang="ru-RU" sz="1800" spc="-1" strike="noStrike">
              <a:latin typeface="Arial"/>
            </a:endParaRPr>
          </a:p>
          <a:p>
            <a:pPr marL="72396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setValue(V value);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устанавливает значение для карты отображения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7CFBE66-AA5C-464B-857D-A13AF6C57CC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SortedMap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&lt;K,V&gt; extends Map&lt;K,V&gt;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Comparator&lt;? super K&gt;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comparator();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компаратор, используемый для упорядочивания ключей иди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null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используется естественный порядок сортировки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Set&lt;Map.Entry&lt;K,V&gt;&gt;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entrySet();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множество пар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firstKey();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минимальный ключ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headMap(K toKey);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отображение ключей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меньших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toKey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Set&lt;K&gt; keySet();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множество ключей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lastKey();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максимальный ключ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subMap(K fromKey, K toKey);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отображение ключей меньших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toKey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 и больше либо равных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fromKey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tailMap(K fromKey); 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отображение ключей больших либо равных </a:t>
            </a:r>
            <a:r>
              <a:rPr b="1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fromKey</a:t>
            </a:r>
            <a:endParaRPr b="0" lang="ru-RU" sz="1600" spc="-1" strike="noStrike">
              <a:latin typeface="Arial"/>
            </a:endParaRPr>
          </a:p>
          <a:p>
            <a:pPr marL="628560" indent="-2656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Collection&lt;V&gt; values(); // </a:t>
            </a: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коллекцию всех значений</a:t>
            </a: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5E09AE-23AB-40F9-BDF8-09FBDE0282C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376092"/>
                </a:solidFill>
                <a:latin typeface="Arial"/>
                <a:ea typeface="DejaVu Sans"/>
              </a:rPr>
              <a:t>General-Purpose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376092"/>
                </a:solidFill>
                <a:latin typeface="Arial"/>
                <a:ea typeface="DejaVu Sans"/>
              </a:rPr>
              <a:t>Implementations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реализации общего назначения, наиболее часто используемые реализации,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79064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HashSet, TreeSet, LinkedHashSet. </a:t>
            </a:r>
            <a:endParaRPr b="0" lang="ru-RU" sz="1800" spc="-1" strike="noStrike">
              <a:latin typeface="Arial"/>
            </a:endParaRPr>
          </a:p>
          <a:p>
            <a:pPr marL="179064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ArrayList , LinkedList. </a:t>
            </a:r>
            <a:endParaRPr b="0" lang="ru-RU" sz="1800" spc="-1" strike="noStrike">
              <a:latin typeface="Arial"/>
            </a:endParaRPr>
          </a:p>
          <a:p>
            <a:pPr marL="179064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HashMap, TreeMap,  LinkedHashMap. </a:t>
            </a:r>
            <a:endParaRPr b="0" lang="ru-RU" sz="1800" spc="-1" strike="noStrike">
              <a:latin typeface="Arial"/>
            </a:endParaRPr>
          </a:p>
          <a:p>
            <a:pPr marL="179064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9DCFFDE-2C61-44D7-A89B-CF04D73AAEC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CED3F50-723E-421C-BB1C-EBF7066ED1D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928800" y="1214280"/>
            <a:ext cx="7285680" cy="429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&lt;K,V&gt; extends SortedMap&lt;K,V&gt;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данного интерфейса соответствуют методам 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NavigableSet,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но позволяют, кроме того, получать как ключи карты отдельно, так и пары "ключ-значение"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lowerEntry(K key);</a:t>
            </a: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floorEntry(K key);</a:t>
            </a: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higherEntry(K key);</a:t>
            </a: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ceilingEntry(K key);</a:t>
            </a: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lowerKey(K key);</a:t>
            </a: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floorKey(K key);</a:t>
            </a: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higherKey(K key);</a:t>
            </a:r>
            <a:endParaRPr b="0" lang="ru-RU" sz="1800" spc="-1" strike="noStrike">
              <a:latin typeface="Arial"/>
            </a:endParaRPr>
          </a:p>
          <a:p>
            <a:pPr marL="901800" indent="-36720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 ceilingKey(K key);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929200" y="3286080"/>
            <a:ext cx="228492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позво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ляют получить со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ответственно мень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ший, меньше или равный, больший, больше или рав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ный элемент по отношению к за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данному.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F2A362-2557-4654-82CF-D3278B4044D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928800" y="1214280"/>
            <a:ext cx="72856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pollFirstEntry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pollLastEntry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возвращают соответственно первый и последний элементы карты, удаляя их из коллекции. Методы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firstEntry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lastEntry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также возвращают соответствующие элементы, но без удаления.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pollFirstEntry();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pollLastEntry();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firstEntry();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Map.Entry&lt;K,V&gt; lastEntry();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descendingMap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возвращает карту, отсортированную в обратном порядке: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descendingMap();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ABAD61-6EEC-48EF-A75A-040564552F0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928800" y="1214280"/>
            <a:ext cx="72856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Методы, позволяющие получить набор ключей, отсортированных в прямом и обратном порядке соответственно: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800280" indent="-43704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 navigableKeySet();</a:t>
            </a:r>
            <a:endParaRPr b="0" lang="ru-RU" sz="1800" spc="-1" strike="noStrike">
              <a:latin typeface="Arial"/>
            </a:endParaRPr>
          </a:p>
          <a:p>
            <a:pPr marL="800280" indent="-43704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 descendingKeySet();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99EB2E-D49F-40A6-B67D-BBAC6310E81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928800" y="1214280"/>
            <a:ext cx="7285680" cy="47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Методы, позволяющие извлечь из карты подмножество. Параметры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fromKey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toKey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ограничивают подмножество снизу и сверху, а флаги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fromInclusive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toInclusive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показывают, нужно ли в результирующий набор включать граничные элементы.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headMap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элементы с начала набора до указанного элемента, а </a:t>
            </a:r>
            <a:r>
              <a:rPr b="1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tailMap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 -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subMap(K fromKey, boolean fromInclusive, K toKey, boolean toInclusive);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headMap(K toKey, boolean inclusive);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NavigableMap&lt;K,V&gt; tailMap(K fromKey, boolean inclusive);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subMap(K fromKey, K toKey);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headMap(K toKey);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buClr>
                <a:srgbClr val="376092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SortedMap&lt;K,V&gt; tailMap(K fromKey);</a:t>
            </a:r>
            <a:endParaRPr b="0" lang="ru-RU" sz="1800" spc="-1" strike="noStrike">
              <a:latin typeface="Arial"/>
            </a:endParaRPr>
          </a:p>
          <a:p>
            <a:pPr marL="723960" indent="-36072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неотсортированная и неупорядоченная карта, эффективность работы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зависит от того, насколько эффективно реализован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может принимать в качестве ключа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но такой ключ может быть только один, значений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может быть сколько угодно.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E9F49DD-4181-45F8-B998-C5ECFE681C2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2123640" y="3722040"/>
            <a:ext cx="5057640" cy="1307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HashMap&lt;String, String&gt; hashMap =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HashMap&lt;String, String&gt;();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"Value for 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6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.println(hashMap .get(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"key"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–хранит элементы в порядке вставки.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LinkedHashMap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добавляет и удаляет объекты медленнее чем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но перебор элементов происходит быстрее.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EC24E3-4204-4868-A130-6B88390EA07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–хранит элементы в порядке сортировки.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 умолчанию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сортирует элементы по возрастанию от первого к последнему, также порядок сортировки может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задаваться реализацией интерфейсов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передается в конструктор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используется при добавлении элемента в карту.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1F51693-0172-4B22-8A92-587CCEADE97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D6998F-774A-48A3-803F-7699C67FEAE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1420920" y="1450800"/>
            <a:ext cx="6307920" cy="3926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java.util.LinkedHashMap;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Sample1412Map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hashMap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HashMap&lt;String, Integer&gt;();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"Smith"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"Anderson"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"Cook"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entries in HashMap"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5EB946-1184-4B5A-8637-998656F896F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928800" y="1270800"/>
            <a:ext cx="7285680" cy="371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treeMap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TreeMap&lt;String, Integer&gt;(hashMap);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"\nDisplay entries in ascending order of key"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.println(treeMap);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Map&lt;String, Integer&gt; linkedHashMap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LinkedHashMap&lt;String, Integer&gt;(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16, 0.75f,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"Smith"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"Anderson"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31);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linkedHashMap.put(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"Cook"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29);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"\nThe age for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 is "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linkedHashMap.get(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"Lewis"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).intValue());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.println(linkedHashMap);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4C2C00-B36F-4EBB-A5CD-3BC1797E605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1730160" y="1939680"/>
            <a:ext cx="5941440" cy="2284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entries in HashMap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{Smith=30, Lewis=29, Anderson=31, Cook=29}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entries in ascending order of key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{Anderson=31, Cook=29, Lewis=29, Smith=30}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The age for Lewis is 29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{Smith=30, Anderson=31, Cook=29, Lewis=29}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914400" y="12193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376092"/>
                </a:solidFill>
                <a:latin typeface="Arial"/>
                <a:ea typeface="DejaVu Sans"/>
              </a:rPr>
              <a:t>Special-Purpose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реализации специального назначения, разработаны для использования в специальных ситуациях и предоставляют нестандартные характеристики производительности, ограничения на использование или на поведение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698480" indent="-444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CopyOnWriteArraySet.</a:t>
            </a:r>
            <a:endParaRPr b="0" lang="ru-RU" sz="1800" spc="-1" strike="noStrike">
              <a:latin typeface="Arial"/>
            </a:endParaRPr>
          </a:p>
          <a:p>
            <a:pPr marL="1698480" indent="-444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CopyOnWriteArrayList </a:t>
            </a:r>
            <a:endParaRPr b="0" lang="ru-RU" sz="1800" spc="-1" strike="noStrike">
              <a:latin typeface="Arial"/>
            </a:endParaRPr>
          </a:p>
          <a:p>
            <a:pPr marL="1698480" indent="-44496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EnumMap, WeakHashMap, IdentityHashMap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7F54024-891F-453D-84A1-FD45AC24EE2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13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D86093A-EDA2-42E5-BB52-D4796DC77F4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857160" y="1357560"/>
            <a:ext cx="7428600" cy="349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java.util.Map;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java.util.Properties;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Sample1413MapEntry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Properties props = System.</a:t>
            </a:r>
            <a:r>
              <a:rPr b="0" i="1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getProperties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iter = props.entrySet().iterator();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(iter.hasNext())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Map.Entry entry = (Map.Entry) iter.next();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6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.println(entry.getKey() + </a:t>
            </a:r>
            <a:r>
              <a:rPr b="0" lang="en-US" sz="1600" spc="-1" strike="noStrike">
                <a:solidFill>
                  <a:srgbClr val="2a00ff"/>
                </a:solidFill>
                <a:latin typeface="Courier New"/>
                <a:ea typeface="Calibri"/>
              </a:rPr>
              <a:t>" -- "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+ entry.getValue());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49" name="CustomShape 4"/>
          <p:cNvSpPr/>
          <p:nvPr/>
        </p:nvSpPr>
        <p:spPr>
          <a:xfrm>
            <a:off x="2700000" y="5580000"/>
            <a:ext cx="5579640" cy="2685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props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.forEach((k,v)-&gt; </a:t>
            </a:r>
            <a:r>
              <a:rPr b="0" lang="ru-RU" sz="12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System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i="1" lang="ru-RU" sz="1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out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.println(k + </a:t>
            </a:r>
            <a:r>
              <a:rPr b="0" lang="ru-RU" sz="1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-- " </a:t>
            </a:r>
            <a:r>
              <a:rPr b="0" lang="ru-RU" sz="1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+ v));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50" name="CustomShape 5"/>
          <p:cNvSpPr/>
          <p:nvPr/>
        </p:nvSpPr>
        <p:spPr>
          <a:xfrm>
            <a:off x="900000" y="5566320"/>
            <a:ext cx="34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Stream API: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Карты отображений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Map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13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EFDD50D-F523-471B-8A3D-936EB1DC69F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1024560" y="1765800"/>
            <a:ext cx="7008120" cy="371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java.runtime.name -- Java(TM) SE Runtime Environment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sun.boot.library.path -- C:\Program Files\Java\jre6\bin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java.vm.version -- 20.2-b06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java.vm.vendor -- Sun Microsystems Inc.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java.vendor.url -- http://java.sun.com/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path.separator -- 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java.vm.name -- Java HotSpot(TM) Client VM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file.encoding.pkg -- sun.io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sun.java.launcher -- SUN_STANDARD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user.country -- RU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sun.os.patch.level -- Dodatek Service Pack 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java.vm.specification.name -- Java Virtual Machine Specification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user.dir -- F:\ws\Java_SE_06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java.runtime.version -- 1.6.0_27-b07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java.awt.graphicsenv -- sun.awt.Win32GraphicsEnvironment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java.endorsed.dirs -- C:\Program Files\Java\jre6\lib\endorsed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os.arch -- x86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914400" y="12193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A7DBB1-0591-4C5B-8086-DC6290C89B4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 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— класс, состоящий из статических методов, осуществляющих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различные служебные операции над коллекциями.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8822B86-824B-4A7F-B53C-CA0F2BFA6C5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0" name="Table 4"/>
          <p:cNvGraphicFramePr/>
          <p:nvPr/>
        </p:nvGraphicFramePr>
        <p:xfrm>
          <a:off x="1000080" y="2265120"/>
          <a:ext cx="7214400" cy="2806200"/>
        </p:xfrm>
        <a:graphic>
          <a:graphicData uri="http://schemas.openxmlformats.org/drawingml/2006/table">
            <a:tbl>
              <a:tblPr/>
              <a:tblGrid>
                <a:gridCol w="2687760"/>
                <a:gridCol w="45270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sort(List)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Cортировать список, используя merge sort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алгоритм, с гарантированной скоростью O (n*log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n).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binarySearch(List, Object)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Бинарный поиск элементов в списке.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reverse(List)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Изменить порядок элементов в списке на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противоположный.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shuffle(List)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Случайно перемешать элементы.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fill(List, Object)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каждый элемент заданным.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8171305-98C1-497E-AA94-4AA5F12732A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3" name="Table 3"/>
          <p:cNvGraphicFramePr/>
          <p:nvPr/>
        </p:nvGraphicFramePr>
        <p:xfrm>
          <a:off x="1000080" y="1285920"/>
          <a:ext cx="7286040" cy="3724200"/>
        </p:xfrm>
        <a:graphic>
          <a:graphicData uri="http://schemas.openxmlformats.org/drawingml/2006/table">
            <a:tbl>
              <a:tblPr/>
              <a:tblGrid>
                <a:gridCol w="3643200"/>
                <a:gridCol w="364320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 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copy(List dest, List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src)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Скопировать список src в dst.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min(Collection)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минимальный элемент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max(Collection)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максимальный элемент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rotate(List list,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distance)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Циклически повернуть список на указанное число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replaceAll(List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list, Object oldVal,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Object newVal)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все объекты на указанные.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indexOfSubList(List source, List target)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индекс первого подсписка source,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который эквивалентен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lastIndexOfSubList(List source, List target)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индекс последнего подсписка source,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который эквивалентен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target.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A383EF2-85B1-46B9-80C4-8D60BC8E689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6" name="Table 3"/>
          <p:cNvGraphicFramePr/>
          <p:nvPr/>
        </p:nvGraphicFramePr>
        <p:xfrm>
          <a:off x="928800" y="1285920"/>
          <a:ext cx="7357320" cy="3869640"/>
        </p:xfrm>
        <a:graphic>
          <a:graphicData uri="http://schemas.openxmlformats.org/drawingml/2006/table">
            <a:tbl>
              <a:tblPr/>
              <a:tblGrid>
                <a:gridCol w="2928600"/>
                <a:gridCol w="44290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swap(List, int, int)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Заменить элементы в указанных позициях списка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unmodifiableCollection (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ollection)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неизменяемую копию коллекции. Существуют отдельные методы для Set, List,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Map,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synchronizedCollection (Collection)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потоко-безопасную копию коллекции. Существуют отдельные методы для Set, List,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Map,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902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checkedCollection(Collection&lt;E&gt; c, Class&lt;E&gt; type)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типо-безопасную копию коллекции,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предотвращая появление неразрешенных типов в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коллекции. Существуют отдельные методы для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da-DK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Set, List, Map, и т.д.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99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&lt;T&gt; Set&lt;T&gt; singleton(T o);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неизменяемый Set, содержащую только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заданный объект. Существуют методы для List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 Ма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A1685F-788E-40CA-99C3-9094961C4DB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graphicFrame>
        <p:nvGraphicFramePr>
          <p:cNvPr id="569" name="Table 3"/>
          <p:cNvGraphicFramePr/>
          <p:nvPr/>
        </p:nvGraphicFramePr>
        <p:xfrm>
          <a:off x="857160" y="1330200"/>
          <a:ext cx="7357320" cy="3842280"/>
        </p:xfrm>
        <a:graphic>
          <a:graphicData uri="http://schemas.openxmlformats.org/drawingml/2006/table">
            <a:tbl>
              <a:tblPr/>
              <a:tblGrid>
                <a:gridCol w="2928600"/>
                <a:gridCol w="442908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Методы </a:t>
                      </a: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Collections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Назначение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&lt;T&gt; List&lt;T&gt;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nCopies(int n, T o)</a:t>
                      </a:r>
                      <a:endParaRPr b="0" lang="ru-RU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Создает неизменяемый List, содержащий n копий заданного объекта.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frequency(Collection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Object)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Подсчитать количество элементов в коллекции.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reverseOrder()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Comparator, которые предполагает обратный порядок сортировки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list(Enumeration&lt;T&gt;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Вернуть Enumeration в виде ArrayList.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disjoint(Collection,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Collection)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Определить, что коллекции не содержат общих элементов.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addAll(Collection&lt;?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super T&gt;, T[])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Добавить все элементы из массива в коллекцию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newSetFromMap(Map)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Создать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е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из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Map.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971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asLifoQueue(Deque) 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Создать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Last in first out Queut </a:t>
                      </a: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представление из 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Deque.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570" name="CustomShape 4"/>
          <p:cNvSpPr/>
          <p:nvPr/>
        </p:nvSpPr>
        <p:spPr>
          <a:xfrm>
            <a:off x="8286840" y="12859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0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DEF46F2-7A33-42BC-BB1F-76DEA065D7A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928800" y="1411200"/>
            <a:ext cx="7356960" cy="3287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Sample1414Collections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(list2, 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reverseOrder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3011040" y="5288760"/>
            <a:ext cx="306108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greean, red]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[yellow, red, greean, blue]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5" name="CustomShape 5"/>
          <p:cNvSpPr/>
          <p:nvPr/>
        </p:nvSpPr>
        <p:spPr>
          <a:xfrm>
            <a:off x="928800" y="49291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FE15A26-4F60-426F-B114-282AA67C255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1420920" y="1340640"/>
            <a:ext cx="6415200" cy="3500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java.util.Random;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Sample1415Collections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reverse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3010680" y="5288760"/>
            <a:ext cx="295452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green, red, yellow]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[yellow, blue, green, red]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928800" y="500076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9DD3CB-2F12-4AB2-A95A-415DC6D639F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1420920" y="1340640"/>
            <a:ext cx="6415200" cy="3500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java.util.Random;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Sample1416Collections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list4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Random(20));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shuffle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Random(30));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.println(list4);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3296520" y="5288760"/>
            <a:ext cx="295452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[blue, yellow, red, green]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[red, blue, yellow, green]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928800" y="50767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Concurrent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потоковые реализации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05740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ConcurrentHashMap</a:t>
            </a:r>
            <a:endParaRPr b="0" lang="ru-RU" sz="1800" spc="-1" strike="noStrike">
              <a:latin typeface="Arial"/>
            </a:endParaRPr>
          </a:p>
          <a:p>
            <a:pPr marL="205740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LinkedBlockingQueue</a:t>
            </a:r>
            <a:endParaRPr b="0" lang="ru-RU" sz="1800" spc="-1" strike="noStrike">
              <a:latin typeface="Arial"/>
            </a:endParaRPr>
          </a:p>
          <a:p>
            <a:pPr marL="205740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ArrayBlockingQueue</a:t>
            </a:r>
            <a:endParaRPr b="0" lang="ru-RU" sz="1800" spc="-1" strike="noStrike">
              <a:latin typeface="Arial"/>
            </a:endParaRPr>
          </a:p>
          <a:p>
            <a:pPr marL="205740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PriorityBlockingQueue</a:t>
            </a:r>
            <a:endParaRPr b="0" lang="ru-RU" sz="1800" spc="-1" strike="noStrike">
              <a:latin typeface="Arial"/>
            </a:endParaRPr>
          </a:p>
          <a:p>
            <a:pPr marL="205740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DelayQueue</a:t>
            </a:r>
            <a:endParaRPr b="0" lang="ru-RU" sz="1800" spc="-1" strike="noStrike">
              <a:latin typeface="Arial"/>
            </a:endParaRPr>
          </a:p>
          <a:p>
            <a:pPr marL="205740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SynchronousQueue</a:t>
            </a:r>
            <a:endParaRPr b="0" lang="ru-RU" sz="1800" spc="-1" strike="noStrike">
              <a:latin typeface="Arial"/>
            </a:endParaRPr>
          </a:p>
          <a:p>
            <a:pPr marL="2057400" indent="-443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LinkedTransferQueue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313C8C9-1F99-4026-A7ED-99F20BF2DDE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DE0F298-612D-4893-9C99-A1C7671560D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928800" y="1412280"/>
            <a:ext cx="7285680" cy="3500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java.util.GregorianCalendar;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CollectionsExample4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"yellow"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list2 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"white"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"black"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copy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(list1, 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List&lt;GregorianCalendar&gt; list3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nCopies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(5,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GregorianCalendar(2005,0,1));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3153960" y="5287680"/>
            <a:ext cx="306108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[white, black, green, blue]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0" name="CustomShape 5"/>
          <p:cNvSpPr/>
          <p:nvPr/>
        </p:nvSpPr>
        <p:spPr>
          <a:xfrm>
            <a:off x="928800" y="50767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B8CE4E7-E0CE-4CFF-A1CE-BC2627750E5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928800" y="1325880"/>
            <a:ext cx="7285680" cy="3375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CollectionsBinarySearch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List&lt;Integer&gt; list3 = Arrays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(2, 4, 7, 10, 11, 45, 50, 59, 60, 66);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"(1) Index: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7));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"(2) Index: 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(list3, 9));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list4 = Arrays.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"(3) Index: „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"(4) Index: „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+ Collections.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(list4,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>
            <a:off x="3720600" y="5076720"/>
            <a:ext cx="1567440" cy="942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(1) Index: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(2) Index: -4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(3) Index: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(4) Index: -2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5" name="CustomShape 5"/>
          <p:cNvSpPr/>
          <p:nvPr/>
        </p:nvSpPr>
        <p:spPr>
          <a:xfrm>
            <a:off x="928800" y="49291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19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D821C1E-A2A8-494D-BB64-09ED12939AC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1187280" y="1371960"/>
            <a:ext cx="6818400" cy="2221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CollectionsExample6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List&lt;String&gt; list 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(list,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"black"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9" name="CustomShape 4"/>
          <p:cNvSpPr/>
          <p:nvPr/>
        </p:nvSpPr>
        <p:spPr>
          <a:xfrm>
            <a:off x="3508920" y="4144680"/>
            <a:ext cx="242100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[black, black, black]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0" name="CustomShape 5"/>
          <p:cNvSpPr/>
          <p:nvPr/>
        </p:nvSpPr>
        <p:spPr>
          <a:xfrm>
            <a:off x="928800" y="385776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B7FE5DD-F12E-45C7-B120-26CD0445A6E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928800" y="1406520"/>
            <a:ext cx="7285680" cy="2434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CollectionsExample7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max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min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3366360" y="4502160"/>
            <a:ext cx="242100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[black, black, black]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5" name="CustomShape 5"/>
          <p:cNvSpPr/>
          <p:nvPr/>
        </p:nvSpPr>
        <p:spPr>
          <a:xfrm>
            <a:off x="928800" y="407196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237B65-C63A-4713-A406-CC03711B534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08" name="CustomShape 3"/>
          <p:cNvSpPr/>
          <p:nvPr/>
        </p:nvSpPr>
        <p:spPr>
          <a:xfrm>
            <a:off x="1420560" y="1342080"/>
            <a:ext cx="6201360" cy="371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CollectionsExample8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collection2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"blue"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collection3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"pink"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disjoint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(collection1, collection2));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disjoint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(collection1, collection3));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09" name="CustomShape 4"/>
          <p:cNvSpPr/>
          <p:nvPr/>
        </p:nvSpPr>
        <p:spPr>
          <a:xfrm>
            <a:off x="4217760" y="5360400"/>
            <a:ext cx="71424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false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true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0" name="CustomShape 5"/>
          <p:cNvSpPr/>
          <p:nvPr/>
        </p:nvSpPr>
        <p:spPr>
          <a:xfrm>
            <a:off x="928800" y="521964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11233A-A1BB-468D-9540-60E8CAFE69A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1000080" y="1371960"/>
            <a:ext cx="7214040" cy="2434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CollectionsExample9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Collection&lt;String&gt; collection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"cyan"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frequency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(collection,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4" name="CustomShape 4"/>
          <p:cNvSpPr/>
          <p:nvPr/>
        </p:nvSpPr>
        <p:spPr>
          <a:xfrm>
            <a:off x="4066920" y="4502160"/>
            <a:ext cx="28728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2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5" name="CustomShape 5"/>
          <p:cNvSpPr/>
          <p:nvPr/>
        </p:nvSpPr>
        <p:spPr>
          <a:xfrm>
            <a:off x="928800" y="414324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Класс 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Collections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274DBD-C8F1-4304-9340-19805D3BCA4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928800" y="1412280"/>
            <a:ext cx="7285680" cy="3500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CollectionsExample10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init[]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{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"Three“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 list1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ArrayList(Arrays.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(init));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 list2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ArrayList(Arrays.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asList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(init));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list1.remove(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list2.removeAll(Collections.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singleton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.println(list2);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3083400" y="5288760"/>
            <a:ext cx="327456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[Two, Three, One, Two, Three]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[Two, Three, Two, Three]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0" name="CustomShape 5"/>
          <p:cNvSpPr/>
          <p:nvPr/>
        </p:nvSpPr>
        <p:spPr>
          <a:xfrm>
            <a:off x="928800" y="50767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5009B3A-A14F-48FA-8201-749637AFACF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Унаследованные коллекции (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Legacy 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 коллекции языка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1.0/1.1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ряде распределенных приложений, например с использованием сервлетов, до сих пор применяются унаследованные коллекции, более медленные в обработке, но при этом потокобезопасные, существовавшие 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 момента его создания.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9C968B-63EA-45F7-B4F2-A3DBE8E5728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9B860C-1C40-4BF1-AAC4-806D0FC8556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628" name="Picture 2" descr=""/>
          <p:cNvPicPr/>
          <p:nvPr/>
        </p:nvPicPr>
        <p:blipFill>
          <a:blip r:embed="rId1"/>
          <a:stretch/>
        </p:blipFill>
        <p:spPr>
          <a:xfrm>
            <a:off x="1000080" y="1352160"/>
            <a:ext cx="6999840" cy="3647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Wrapper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реализация обертки, применяется для реализации нескольких типов в одном, чтобы обеспечить добавленную или ограниченную функциональность, все они находятся в классе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&lt;T&gt; Collection&lt;T&gt;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synchronizedCollection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(Collection&lt;T&gt; c); public static &lt;T&gt; 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synchronizedSet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(Set&lt;T&gt; s); public static &lt;T&gt; List&lt;T&gt;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synchronizedList(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List&lt;T&gt; list); public static &lt;K,V&gt; Map&lt;K,V&gt;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synchronizedMap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(Map&lt;K,V&gt; m); public static &lt;T&gt; SortedSet&lt;T&gt; synchronizedSortedSet(SortedSet&lt;T&gt; s);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и др.</a:t>
            </a:r>
            <a:endParaRPr b="0" lang="ru-RU" sz="16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&lt;T&gt; Collection&lt;T&gt;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unmodifiableCollection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(Collection&lt;? extends T&gt; c); public static &lt;T&gt; 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unmodifiableSet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(Set&lt;? extends T&gt; s); public static &lt;T&gt; List&lt;T&gt;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unmodifiableList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(List&lt;? extends T&gt; list); public static &lt;K,V&gt; Map&lt;K, 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unmodifiableMap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(Map&lt;? extends K, ? extends V&gt; m); public static &lt;T&gt; SortedSet&lt;T&gt;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unmodifiableSortedSet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(SortedSet&lt;? extends T&gt; s); public static &lt;K,V&gt; SortedMap&lt;K, V&gt; </a:t>
            </a:r>
            <a:r>
              <a:rPr b="1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unmodifiableSortedMap</a:t>
            </a:r>
            <a:r>
              <a:rPr b="0" lang="en-GB" sz="1600" spc="-1" strike="noStrike">
                <a:solidFill>
                  <a:srgbClr val="000000"/>
                </a:solidFill>
                <a:latin typeface="Arial"/>
                <a:ea typeface="DejaVu Sans"/>
              </a:rPr>
              <a:t>(SortedMap&lt;K, ? extends V&gt; m);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648A4A-7D1F-4311-8342-84411CAE0E0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–устаревшая версия ArrayList, его функциональность схожа с ArrayList за исключением того, что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ключевые методы Vector синхронизированы для безопасной работы с многопоточностью.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Из-за того что методы Vector синхронизированы, Vector работает медленее чем ArrayList.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 класса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11080" indent="-352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Vector()</a:t>
            </a:r>
            <a:endParaRPr b="0" lang="ru-RU" sz="1800" spc="-1" strike="noStrike">
              <a:latin typeface="Arial"/>
            </a:endParaRPr>
          </a:p>
          <a:p>
            <a:pPr marL="811080" indent="-352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Vector(Collection&lt;? extends E&gt; c). </a:t>
            </a:r>
            <a:endParaRPr b="0" lang="ru-RU" sz="1800" spc="-1" strike="noStrike">
              <a:latin typeface="Arial"/>
            </a:endParaRPr>
          </a:p>
          <a:p>
            <a:pPr marL="811080" indent="-352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Vector(int initialCapacity)          </a:t>
            </a:r>
            <a:endParaRPr b="0" lang="ru-RU" sz="1800" spc="-1" strike="noStrike">
              <a:latin typeface="Arial"/>
            </a:endParaRPr>
          </a:p>
          <a:p>
            <a:pPr marL="811080" indent="-352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Vector(int initialCapacity, int capacityIncrement)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         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E5C9CC-0645-43C2-82A1-462E5061DE2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3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6E228E-415B-4AAB-9F7B-F28A02C857F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1422000" y="1415880"/>
            <a:ext cx="6627960" cy="413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java.util.Enumeration;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java.util.Vector;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VectorExample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 args[])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initial size is 3, increment is 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Vector v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Vector(3, 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"Initial size: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v.size());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"Initial capacity: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Integer(3));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Integer(4));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"Capacity after four additions: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Double(5.45));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53F693-628D-4362-9D07-097B7D01A5B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1654560" y="1234080"/>
            <a:ext cx="5904720" cy="371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Double(6.08));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Integer(7));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Float(9.4));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"Current capacity: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v.capacity());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v.addElement(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Integer(12));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"First element: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(Integer) v.firstElement());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"Last element: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(Integer) v.lastElement());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(v.contains(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Integer(3)))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"Vector contains 3."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E90FF3-6321-44B1-89C6-CC5E1252357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40" name="CustomShape 3"/>
          <p:cNvSpPr/>
          <p:nvPr/>
        </p:nvSpPr>
        <p:spPr>
          <a:xfrm>
            <a:off x="928800" y="1265400"/>
            <a:ext cx="7285680" cy="1795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enumerate the elements in the vector.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Enumeration vEnum = v.elements();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"\nElements in vector:"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(vEnum.hasMoreElements())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.print(vEnum.nextElement()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41" name="CustomShape 4"/>
          <p:cNvSpPr/>
          <p:nvPr/>
        </p:nvSpPr>
        <p:spPr>
          <a:xfrm>
            <a:off x="928800" y="314316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2798640" y="3370680"/>
            <a:ext cx="3594600" cy="2434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Initial size: 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Initial capacity: 3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Capacity after four additions: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5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7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Current capacity: 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First element: 1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Last element: 12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Vector contains 3.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Elements in vector: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1 2 3 4 5.45 6.08 7 9.4 10 11 12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объекты классов, реализующих данный интерфейс, используются для предоставления однопроходного последовательного доступа к серии объектов: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pl-PL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900000" indent="-4496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17460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hasMoreElements(); </a:t>
            </a:r>
            <a:endParaRPr b="0" lang="ru-RU" sz="1800" spc="-1" strike="noStrike">
              <a:latin typeface="Arial"/>
            </a:endParaRPr>
          </a:p>
          <a:p>
            <a:pPr marL="900000" indent="-4496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17460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nextElement() ;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98778F9-8FA4-42A1-BB1F-2D451BD1AC7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46" name="CustomShape 4"/>
          <p:cNvSpPr/>
          <p:nvPr/>
        </p:nvSpPr>
        <p:spPr>
          <a:xfrm>
            <a:off x="1166400" y="2470320"/>
            <a:ext cx="6795000" cy="1155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Hashtable&lt;String, String&gt; t = ...;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(Enumeration&lt;String&gt; e = t.keys(); e.hasMoreElements();)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 = e.nextElement();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Stack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позволяет создавать очередь типа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last-in-first-out (LIFO)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2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class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&lt;E&gt; extends Vector&lt;E&gt;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600" spc="-1" strike="noStrike">
              <a:latin typeface="Arial"/>
            </a:endParaRPr>
          </a:p>
          <a:p>
            <a:pPr marL="727200" indent="-3718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boolean empty();</a:t>
            </a:r>
            <a:endParaRPr b="0" lang="ru-RU" sz="1600" spc="-1" strike="noStrike">
              <a:latin typeface="Arial"/>
            </a:endParaRPr>
          </a:p>
          <a:p>
            <a:pPr marL="727200" indent="-3718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E peek();</a:t>
            </a:r>
            <a:endParaRPr b="0" lang="ru-RU" sz="1600" spc="-1" strike="noStrike">
              <a:latin typeface="Arial"/>
            </a:endParaRPr>
          </a:p>
          <a:p>
            <a:pPr marL="727200" indent="-3718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E pop();</a:t>
            </a:r>
            <a:endParaRPr b="0" lang="ru-RU" sz="1600" spc="-1" strike="noStrike">
              <a:latin typeface="Arial"/>
            </a:endParaRPr>
          </a:p>
          <a:p>
            <a:pPr marL="727200" indent="-3718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E push(E object);</a:t>
            </a:r>
            <a:endParaRPr b="0" lang="ru-RU" sz="1600" spc="-1" strike="noStrike">
              <a:latin typeface="Arial"/>
            </a:endParaRPr>
          </a:p>
          <a:p>
            <a:pPr marL="727200" indent="-3718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synchronized int search(Object o);</a:t>
            </a: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15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F6BD4C-09D9-442C-A27E-47EBB0B20CD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650" name="Picture 1" descr=""/>
          <p:cNvPicPr/>
          <p:nvPr/>
        </p:nvPicPr>
        <p:blipFill>
          <a:blip r:embed="rId1"/>
          <a:stretch/>
        </p:blipFill>
        <p:spPr>
          <a:xfrm>
            <a:off x="2857320" y="4214880"/>
            <a:ext cx="3070800" cy="1550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9F9A53-4946-4320-AA75-1900F7F0A9B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1266480" y="1515960"/>
            <a:ext cx="7038720" cy="4288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java.util.Stack;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java.util.StringTokenizer;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StackExample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boolean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checkParity(String expression,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 open, String close)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 stack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Stack();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StringTokenizer st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StringTokenizer(expression,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 \t\n\r+*/-(){}"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(st.hasMoreTokens())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String tmp = st.nextToken();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(tmp.equals(open))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stack.push(open);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(tmp.equals(close))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stack.pop();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(stack.isEmpty())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else return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false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checkParity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"a - (b - (c - a) / (b + c) - 2)"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"("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200" spc="-1" strike="noStrike">
                <a:solidFill>
                  <a:srgbClr val="2a00ff"/>
                </a:solidFill>
                <a:latin typeface="Courier New"/>
                <a:ea typeface="Calibri"/>
              </a:rPr>
              <a:t>")"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после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модификации в JDK 1.2 реализует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Порядок следования пар ключ/значение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определен.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Hashtable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Hashtable() ;</a:t>
            </a:r>
            <a:endParaRPr b="0" lang="ru-RU" sz="1800" spc="-1" strike="noStrike">
              <a:latin typeface="Arial"/>
            </a:endParaRPr>
          </a:p>
          <a:p>
            <a:pPr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Hashtable(int initialCapacity) ;</a:t>
            </a:r>
            <a:endParaRPr b="0" lang="ru-RU" sz="1800" spc="-1" strike="noStrike">
              <a:latin typeface="Arial"/>
            </a:endParaRPr>
          </a:p>
          <a:p>
            <a:pPr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Hashtable(int initialCapacity, float loadFactor) ;</a:t>
            </a:r>
            <a:endParaRPr b="0" lang="ru-RU" sz="1800" spc="-1" strike="noStrike">
              <a:latin typeface="Arial"/>
            </a:endParaRPr>
          </a:p>
          <a:p>
            <a:pPr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Hashtable(Map&lt;? extends K,? extends V&gt; t); </a:t>
            </a:r>
            <a:br/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          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211D37-029C-4C88-982F-A0AADF4BA5C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8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A723809-845B-4593-8ED6-32B9DF7FC7E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59" name="CustomShape 3"/>
          <p:cNvSpPr/>
          <p:nvPr/>
        </p:nvSpPr>
        <p:spPr>
          <a:xfrm>
            <a:off x="928800" y="1450800"/>
            <a:ext cx="7142760" cy="3926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java.util.Collection;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java.util.Enumeration;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java.util.Hashtable;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HashtableExample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Hashtable&lt;String, String&gt; ht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Hashtable&lt;String, 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"1"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"2"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"Two"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ht.put(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"3"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"Three"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Collection c = ht.values();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itr = c.iterator();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.println(itr.next());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4259AD-E5E7-4893-946C-600112DC973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62" name="CustomShape 3"/>
          <p:cNvSpPr/>
          <p:nvPr/>
        </p:nvSpPr>
        <p:spPr>
          <a:xfrm>
            <a:off x="1000080" y="1222560"/>
            <a:ext cx="7214040" cy="158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Enumeration e = ht.elements();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(e.hasMoreElements())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.println(e.nextElement());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928800" y="292896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CustomShape 5"/>
          <p:cNvSpPr/>
          <p:nvPr/>
        </p:nvSpPr>
        <p:spPr>
          <a:xfrm>
            <a:off x="3931920" y="3220920"/>
            <a:ext cx="714240" cy="1155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Three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Two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One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Three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Two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Convenience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удобные реализации, выполнены обычно с использованием реализаций общего назначения и применением </a:t>
            </a: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static factory methods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предоставления альтернативных путей создания (например, единичной коллекции)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Получить такие коллекции можно при помощи следующих методов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15892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Arrays.asList </a:t>
            </a:r>
            <a:endParaRPr b="0" lang="ru-RU" sz="1800" spc="-1" strike="noStrike">
              <a:latin typeface="Arial"/>
            </a:endParaRPr>
          </a:p>
          <a:p>
            <a:pPr marL="215892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Collections.nCopies </a:t>
            </a:r>
            <a:endParaRPr b="0" lang="ru-RU" sz="1800" spc="-1" strike="noStrike">
              <a:latin typeface="Arial"/>
            </a:endParaRPr>
          </a:p>
          <a:p>
            <a:pPr marL="215892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Collections.singleton </a:t>
            </a:r>
            <a:endParaRPr b="0" lang="ru-RU" sz="1800" spc="-1" strike="noStrike">
              <a:latin typeface="Arial"/>
            </a:endParaRPr>
          </a:p>
          <a:p>
            <a:pPr marL="2158920" indent="-367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emptySet, emptyList, emptyMap.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(из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C1FA571-BEAA-4A11-8F88-7B4EC367945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Properties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предназначен для хранения набора свойств (параметров).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</a:t>
            </a:r>
            <a:endParaRPr b="0" lang="ru-RU" sz="1800" spc="-1" strike="noStrike">
              <a:latin typeface="Arial"/>
            </a:endParaRPr>
          </a:p>
          <a:p>
            <a:pPr marL="812880" indent="-275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 getProperty(String key)</a:t>
            </a:r>
            <a:endParaRPr b="0" lang="ru-RU" sz="1800" spc="-1" strike="noStrike">
              <a:latin typeface="Arial"/>
            </a:endParaRPr>
          </a:p>
          <a:p>
            <a:pPr marL="812880" indent="-2750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 getProperty(String key,String defaultValue)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позволяют получить свойство из набора.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 помощью метода </a:t>
            </a:r>
            <a:endParaRPr b="0" lang="ru-RU" sz="1800" spc="-1" strike="noStrike">
              <a:latin typeface="Arial"/>
            </a:endParaRPr>
          </a:p>
          <a:p>
            <a:pPr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setProperty(String key, String value)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 свойство можно установить.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1C0FEDA-844F-428F-B6E2-7C7775F4D89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endParaRPr b="0" lang="ru-RU" sz="1800" spc="-1" strike="noStrike">
              <a:latin typeface="Arial"/>
            </a:endParaRPr>
          </a:p>
          <a:p>
            <a:pPr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load(InputStream inStream)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позволяет загрузить набор свойств из входного потока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Параметры представляют собой строки представляющие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сбой пары ключ/значение.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Предполагается, что по умолчанию используется кодировка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ISO 8859-1.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ED25669-FC2E-419A-9439-19C583A1F86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92582F-E60E-4CE0-BE04-53DFFEC299B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3" name="CustomShape 3"/>
          <p:cNvSpPr/>
          <p:nvPr/>
        </p:nvSpPr>
        <p:spPr>
          <a:xfrm>
            <a:off x="928800" y="1447200"/>
            <a:ext cx="7285680" cy="3287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java.util.Properties;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PropertiesExample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Properties capitals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Properties();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 states;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str;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"Illinois"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"Springfield"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"Missouri"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"Jefferson City"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"Washington"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"Olympia"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"California"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"Sacramento"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capitals.put(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"Indianapolis"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100497-D967-44B4-944C-3FACE89E7DE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6" name="CustomShape 3"/>
          <p:cNvSpPr/>
          <p:nvPr/>
        </p:nvSpPr>
        <p:spPr>
          <a:xfrm>
            <a:off x="928800" y="1265760"/>
            <a:ext cx="7214040" cy="3500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Show all states and capitals in hashtable.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states = capitals.keySet();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get set-view of keys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itr = states.iterator();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 = (String) itr.next();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"The capital of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str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is "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capitals.getProperty(str)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look for state not in list </a:t>
            </a:r>
            <a:r>
              <a:rPr b="0" lang="en-US" sz="1400" spc="-1" strike="noStrike">
                <a:solidFill>
                  <a:srgbClr val="3f7f5f"/>
                </a:solidFill>
                <a:latin typeface="Calibri"/>
                <a:ea typeface="Calibri"/>
              </a:rPr>
              <a:t>—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specify default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 = capitals.getProperty(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"Florida"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"Not Found"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"The capital of Florida is “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str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B8E1E6-CC2F-47AF-8A8D-20E5D308676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928800" y="1285920"/>
            <a:ext cx="7314120" cy="7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CustomShape 4"/>
          <p:cNvSpPr/>
          <p:nvPr/>
        </p:nvSpPr>
        <p:spPr>
          <a:xfrm>
            <a:off x="2588040" y="1650240"/>
            <a:ext cx="4661280" cy="1369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Missouri is Jefferson City.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Illinois is Springfield.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Indiana is Indianapolis.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California is Sacramento.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Washington is Olympia.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The capital of Florida is Not Found.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предназначен для работы с последовательностями битов.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Каждый компонент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этой коллекции может принимать булево значение, которое обозначает установлен бит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или нет.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Содержимое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может быть модифицировано содержимым другого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использованием операций AND, OR или XOR (исключающее или)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имеет текущий размер (количество установленных битов) может динамически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изменятся.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33C9706-AEAB-440D-83EF-D294224D96D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 умолчанию все биты в наборе устанавливаются в 0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очистка битов в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BitSet</a:t>
            </a:r>
            <a:r>
              <a:rPr b="0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осуществляется методами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set(int index)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pl-PL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clear(int index)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length()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 "логический" размер набора битов,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size()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возвращает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количество памяти занимаемой битовой последовательностью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5905A6F-794A-4D43-A82E-C4A5B6929B0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Унаследованные коллекции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28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DF78C1-B348-4C65-B492-C4B87527916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689" name="CustomShape 3"/>
          <p:cNvSpPr/>
          <p:nvPr/>
        </p:nvSpPr>
        <p:spPr>
          <a:xfrm>
            <a:off x="928800" y="1333080"/>
            <a:ext cx="7285680" cy="3654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java.util.BitSet;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BitSetExample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BitSet bs1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BitSet bs2 = </a:t>
            </a:r>
            <a:r>
              <a:rPr b="1" lang="en-US" sz="13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BitSet();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bs1.set(0);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bs1.set(4);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"Length = “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+ bs1.length() 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300" spc="-1" strike="noStrike">
                <a:solidFill>
                  <a:srgbClr val="2a00ff"/>
                </a:solidFill>
                <a:latin typeface="Courier New"/>
                <a:ea typeface="Calibri"/>
              </a:rPr>
              <a:t>" size = "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 + bs1.size());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.println(bs1);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bs2.set(1);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bs2.set(2);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bs1.and(bs2);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3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.println(bs1);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300" spc="-1" strike="noStrike">
              <a:latin typeface="Arial"/>
            </a:endParaRPr>
          </a:p>
        </p:txBody>
      </p:sp>
      <p:sp>
        <p:nvSpPr>
          <p:cNvPr id="690" name="CustomShape 4"/>
          <p:cNvSpPr/>
          <p:nvPr/>
        </p:nvSpPr>
        <p:spPr>
          <a:xfrm>
            <a:off x="928800" y="5214960"/>
            <a:ext cx="731412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1" name="CustomShape 5"/>
          <p:cNvSpPr/>
          <p:nvPr/>
        </p:nvSpPr>
        <p:spPr>
          <a:xfrm>
            <a:off x="3219120" y="5289480"/>
            <a:ext cx="2161800" cy="684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Length = 5 size = 64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{0, 2, 4}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Calibri"/>
              </a:rPr>
              <a:t>{2}</a:t>
            </a:r>
            <a:endParaRPr b="0" lang="ru-R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5AFC670-72BE-42ED-8D21-2E15E990339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Абстрактный 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EnumSet&lt;E extends Enum&lt;E&gt;&gt;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(наследуется от абстрактного класса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AbstractSet)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специально реализован для работы с типами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Все элементы такой коллекции должны принадлежать единственному типу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определенному явно или неявно.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Внутренне множество представимо в виде вектора битов, обычно единственного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long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Множества нумераторов поддерживают перебор по диапазону из нумераторов.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 выполнения операций над таким множеством очень высока, даже если в ней участвует большое количество элементов.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1C546BA-08AC-4696-899D-397AE09103B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Abstract implementations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основа всех реализаций коллекций, которая облегчает создание собственных коллекций.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050920" indent="-348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AbstractCollection </a:t>
            </a:r>
            <a:endParaRPr b="0" lang="ru-RU" sz="1800" spc="-1" strike="noStrike">
              <a:latin typeface="Arial"/>
            </a:endParaRPr>
          </a:p>
          <a:p>
            <a:pPr marL="2050920" indent="-348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AbstractSet </a:t>
            </a:r>
            <a:endParaRPr b="0" lang="ru-RU" sz="1800" spc="-1" strike="noStrike">
              <a:latin typeface="Arial"/>
            </a:endParaRPr>
          </a:p>
          <a:p>
            <a:pPr marL="2050920" indent="-348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AbstractList</a:t>
            </a:r>
            <a:endParaRPr b="0" lang="ru-RU" sz="1800" spc="-1" strike="noStrike">
              <a:latin typeface="Arial"/>
            </a:endParaRPr>
          </a:p>
          <a:p>
            <a:pPr marL="2050920" indent="-348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AbstractSequentialList</a:t>
            </a:r>
            <a:endParaRPr b="0" lang="ru-RU" sz="1800" spc="-1" strike="noStrike">
              <a:latin typeface="Arial"/>
            </a:endParaRPr>
          </a:p>
          <a:p>
            <a:pPr marL="2050920" indent="-348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AbstractQueue</a:t>
            </a:r>
            <a:endParaRPr b="0" lang="ru-RU" sz="1800" spc="-1" strike="noStrike">
              <a:latin typeface="Arial"/>
            </a:endParaRPr>
          </a:p>
          <a:p>
            <a:pPr marL="2050920" indent="-3481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8667DD-2A59-465C-9A88-77967FD17AF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900000" indent="-441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EnumSet&lt;T&gt; EnumSet.noneOf(T.class);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cоздает пустое множество нумерованных констант с указанным типом элемента</a:t>
            </a:r>
            <a:endParaRPr b="0" lang="ru-RU" sz="1800" spc="-1" strike="noStrike">
              <a:latin typeface="Arial"/>
            </a:endParaRPr>
          </a:p>
          <a:p>
            <a:pPr lvl="1" marL="900000" indent="-441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EnumSet&lt;T&gt; EnumSet.allOf(T.class);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создает множество нумерованных констант, содержащее все элементы указанного типа</a:t>
            </a:r>
            <a:endParaRPr b="0" lang="ru-RU" sz="1800" spc="-1" strike="noStrike">
              <a:latin typeface="Arial"/>
            </a:endParaRPr>
          </a:p>
          <a:p>
            <a:pPr lvl="1" marL="900000" indent="-441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EnumSet&lt;T&gt; EnumSet.of(e1, e2, …);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создает множество, первоначально содержащее указанные элементы</a:t>
            </a:r>
            <a:endParaRPr b="0" lang="ru-RU" sz="1800" spc="-1" strike="noStrike">
              <a:latin typeface="Arial"/>
            </a:endParaRPr>
          </a:p>
          <a:p>
            <a:pPr lvl="1" marL="900000" indent="-441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EnumSet&lt;T&gt; EnumSet.copyOf(EnumSet&lt;T&gt; s);</a:t>
            </a:r>
            <a:endParaRPr b="0" lang="ru-RU" sz="1800" spc="-1" strike="noStrike">
              <a:latin typeface="Arial"/>
            </a:endParaRPr>
          </a:p>
          <a:p>
            <a:pPr lvl="1" marL="900000" indent="-441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EnumSet&lt;T&gt; EnumSet.copyOf(Collection&lt;T&gt; t);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69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8939572-5134-4596-921D-120C949D17B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lvl="1" marL="900000" indent="-441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EnumSet&lt;T&gt; EnumSet.complementOf(EnumSet&lt;T&gt; s);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создается множество, содержащее все элементы, которые отсутствуют в указанном множестве</a:t>
            </a:r>
            <a:endParaRPr b="0" lang="ru-RU" sz="1800" spc="-1" strike="noStrike">
              <a:latin typeface="Arial"/>
            </a:endParaRPr>
          </a:p>
          <a:p>
            <a:pPr lvl="1" marL="900000" indent="-441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EnumSet&lt;T&gt;  range(T from, T to);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создает множество из элементов, содержащихся в диапазоне, определенном двумя элементами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449280" indent="-44820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передаче вышеуказанным методам в качестве параметра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будет сгенерирована исключительная ситуация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NullPointerException</a:t>
            </a:r>
            <a:endParaRPr b="0" lang="ru-RU" sz="1800" spc="-1" strike="noStrike">
              <a:latin typeface="Arial"/>
            </a:endParaRPr>
          </a:p>
          <a:p>
            <a:pPr marL="449280" indent="-4482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F2BBDD0-FD9F-450C-9651-8DA714A32B8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03" name="CustomShape 4"/>
          <p:cNvSpPr/>
          <p:nvPr/>
        </p:nvSpPr>
        <p:spPr>
          <a:xfrm>
            <a:off x="1624320" y="4718160"/>
            <a:ext cx="6307200" cy="637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PCounter {UNO, DOS, TRES, CUATRO, CINCO, SEIS, SIETE};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Set&lt;PCounter&gt; es =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es = Collections.synchronizedSet(EnumSet.allOf(PCounter.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29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F9FD59-1C5C-454E-82B2-E0712B1A27A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06" name="CustomShape 3"/>
          <p:cNvSpPr/>
          <p:nvPr/>
        </p:nvSpPr>
        <p:spPr>
          <a:xfrm>
            <a:off x="1264680" y="1328040"/>
            <a:ext cx="6665760" cy="3740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java.util.EnumSet;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Faculty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FFSM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MMF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FPMI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GEO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Sample1429EnumSet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2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  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множество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set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1 содержит элементы типа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enum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из интервала,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определенного двумя элементами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EnumSet&lt;Faculty&gt; set1 = EnumSet.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range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(Faculty.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MMF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, Faculty.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FMO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/*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множество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set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2 будет содержать все элементы, не содержащиеся _в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ru-RU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 множестве set1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 </a:t>
            </a:r>
            <a:r>
              <a:rPr b="0" lang="en-US" sz="1200" spc="-1" strike="noStrike">
                <a:solidFill>
                  <a:srgbClr val="3f7f5f"/>
                </a:solidFill>
                <a:latin typeface="Courier New"/>
                <a:ea typeface="Calibri"/>
              </a:rPr>
              <a:t>*/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EnumSet&lt;Faculty&gt; set2 = EnumSet.</a:t>
            </a:r>
            <a:r>
              <a:rPr b="0" i="1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complementOf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(set1);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.println(set1);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2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.println(set2);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707" name="CustomShape 4"/>
          <p:cNvSpPr/>
          <p:nvPr/>
        </p:nvSpPr>
        <p:spPr>
          <a:xfrm>
            <a:off x="928800" y="5214960"/>
            <a:ext cx="731412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8" name="CustomShape 5"/>
          <p:cNvSpPr/>
          <p:nvPr/>
        </p:nvSpPr>
        <p:spPr>
          <a:xfrm>
            <a:off x="3728160" y="5431320"/>
            <a:ext cx="1643760" cy="45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[MMF, FPMI, FMO]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Calibri"/>
              </a:rPr>
              <a:t>[FFSM, GEO]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высоко производительное отображение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map).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качестве ключей используются элементы перечисления, что позволяет реализовывать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базе массива.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ключи запрещены.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значения допускаются. Не синхронизировано. Все основные операции 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совершаются за постоянное время. Как правило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работает быстрее, чем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EnumMap&lt;K, V&gt;(K.class);</a:t>
            </a:r>
            <a:endParaRPr b="0" lang="ru-RU" sz="1800" spc="-1" strike="noStrike">
              <a:latin typeface="Arial"/>
            </a:endParaRPr>
          </a:p>
          <a:p>
            <a:pPr lvl="1"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EnumMap&lt;K, V&gt;(EnumMap&lt;K, V&gt;);</a:t>
            </a:r>
            <a:endParaRPr b="0" lang="ru-RU" sz="1800" spc="-1" strike="noStrike">
              <a:latin typeface="Arial"/>
            </a:endParaRPr>
          </a:p>
          <a:p>
            <a:pPr lvl="1" marL="900000" indent="-3625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EnumMap&lt;K, V&gt;(Map&lt;K, V&gt;);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661684-787C-4952-A7AA-3D003C48121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объект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</a:t>
            </a:r>
            <a:r>
              <a:rPr b="0" lang="ru-RU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синхронизированный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объект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EnumMap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C146D5-4572-4711-9B7A-86A278DABD9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15" name="CustomShape 4"/>
          <p:cNvSpPr/>
          <p:nvPr/>
        </p:nvSpPr>
        <p:spPr>
          <a:xfrm>
            <a:off x="1875600" y="1908000"/>
            <a:ext cx="5194440" cy="729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 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PCounter {UNO, DOS, TRES, CUATRO};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EnumMap(PCounter.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16" name="CustomShape 5"/>
          <p:cNvSpPr/>
          <p:nvPr/>
        </p:nvSpPr>
        <p:spPr>
          <a:xfrm>
            <a:off x="1166400" y="3931560"/>
            <a:ext cx="679500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Map em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em = Collections.synchronizedMap(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EnumMap(PCounter.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30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E2FE0D-AC15-431A-94E9-E90B021ABFD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1654200" y="1416960"/>
            <a:ext cx="5798160" cy="43527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java.util.EnumMap;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enum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Size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EnumMap&lt;Size, String&gt; sizeMap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EnumMap&lt;Size, String&gt;(Size.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"M"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sizeMap.put(Size.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XXXL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"XXXL"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(Size size : Size.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values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.println(size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sizeMap.get(size));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Коллекции для перечислений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0061E2-3A6E-41F1-93AE-74E9E5AB21E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28800" y="1285920"/>
            <a:ext cx="731412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CustomShape 4"/>
          <p:cNvSpPr/>
          <p:nvPr/>
        </p:nvSpPr>
        <p:spPr>
          <a:xfrm>
            <a:off x="3933360" y="1507320"/>
            <a:ext cx="1140840" cy="1369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S:S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M:M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L:L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XL:XL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XXL:XXL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XXXL:XXXL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 методы, которые выполняют некоторые вычисления, такие как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поиск, сортировка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объектов, реализующих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Они также реализуют принцип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полиморфизма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таким образом один и тот же метод может быть использован в различных реализациях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ollection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интерфейса.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 существу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представляют универсальную функциональность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5BC109D-5575-4D41-A146-4EF4F9AF4E2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7E4E08-B74C-44C4-BBCB-6CF8EEEB004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вершина иерархии коллекций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наименьший набор характеристик, реализуемых всеми коллекциями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JDK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не предоставляет прямых реализаций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этого интерфейса, но существует множество реализаций более специфичных подинтерфейсов таких как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AEC131A-AE5E-4AEF-9F9D-994F645CAA3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1643040" y="4005720"/>
            <a:ext cx="5856840" cy="1768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134ED1-4774-42BC-BC5A-8F3E92D38B1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Содержание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Определение коллекций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Множества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 коллекций.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Comparator, Comparable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Списки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Очереди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Карты отображений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 </a:t>
            </a:r>
            <a:r>
              <a:rPr b="1" lang="pl-PL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Унаследованные коллекции</a:t>
            </a:r>
            <a:endParaRPr b="0" lang="ru-RU" sz="1600" spc="-1" strike="noStrike">
              <a:latin typeface="Arial"/>
            </a:endParaRPr>
          </a:p>
          <a:p>
            <a:pPr marL="287280" indent="-2862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Font typeface="Calibri"/>
              <a:buAutoNum type="arabicPeriod"/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Коллекции для перечислений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928800" y="12859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 extends Iterable&lt;E&gt;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equals(Object o);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size();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количество элементов в коллекции;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isEmpty();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коллекция пуста;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contains(Object element);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коллекция содержит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к вызывающей коллекции 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объект добавлен,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уже элемент коллекции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remove(Object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из коллекции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Iterator&lt;E&gt; iterator();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итератор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A652C54-78BD-49B5-AAEE-A56B447C3E1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928800" y="12859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containsAll(Collection&lt;?&gt; c);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коллекция содержит все элементы из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;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8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addAll(Collection&lt;? extends E&gt;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добавляет все элементы коллекции к вызывающей коллекции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removeAll(Collection&lt;?&gt; c);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удаление всех элементов данной коллекции, которые содержаться в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retainAll(Collection&lt;?&gt;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удаление элементов данной коллекции, которые не содержаться в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clear();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удаление всех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Object[] toArray();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копирует элементы коллекции в массив объектов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&lt;T&gt; T[] toArray(T[] a);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массив, содержащий все элементы коллекции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EECB12A-3027-46FB-A2FB-616CEAE9936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Iterable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Iterator&lt;T&gt; 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итератор по множеству элементов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7F0880-AAB9-45A7-8C48-2326E21E075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convenience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предоставляет частичную реализацию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реализует все методы, за исключением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D3612E-CDC8-48EA-B479-B70B917E088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Collection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Некоторые методы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могут быть не реализованы в подклассах (нет необходимости их реализовывать). В этом случае метод генерирует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java.lang.UnsupportedOperationException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RuntimeException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 хорошее решение, которое следует использовать.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1EDB6F9-605C-4C70-A66A-7932246D287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1000080" y="4149000"/>
            <a:ext cx="7214040" cy="729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someMethod(){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java.lang.UnsupportedOperationException();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E18C5A6-FFE4-4542-88A5-424E7EFE802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Множество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─ коллекция без повторяющихся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элементов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Set&lt;E&gt;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содержит методы, унаследованные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Collection&lt;E&gt;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добавляет запрет на дублирующиеся элементы.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4F97BA9-211B-459B-938D-C0F40AC497A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2857320" y="3143160"/>
            <a:ext cx="3672720" cy="2070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BC7F72A-9FF7-4A31-AEBB-A5B50ED23D0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2071800" y="1071720"/>
            <a:ext cx="4928040" cy="4584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заботится об уникальности хранимых объектов, уникальность определятся реализацией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F5CEAD2-01AF-4894-9F58-8ADBD7395EB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 extends Collection&lt;E&gt;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size();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количество элементов в множестве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isEmpty();</a:t>
            </a:r>
            <a:r>
              <a:rPr b="1" lang="ru-RU" sz="18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множество пусто;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contains(Object element);</a:t>
            </a:r>
            <a:r>
              <a:rPr b="1" lang="ru-RU" sz="1800" spc="-1" strike="noStrike">
                <a:solidFill>
                  <a:srgbClr val="002c78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множество содержит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к вызывающему множеству и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объект добавлен,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уже элемент множества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remove(Object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удаляет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из множества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Iterator&lt;E&gt; 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итератор по множеству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CB011B-9958-4DAA-A81F-64E2F3DED98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00B90A-5C87-4FE0-957C-11042C8264B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containsAll(Collection&lt;?&gt;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если множество содержит все элементы коллекции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addAll(Collection&lt;? extends E&gt;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добавление всех элементов из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во множество, если их еще нет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removeAll(Collection&lt;?&gt;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удаляет из множества все элементы, входящие в коллекцию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retainAll(Collection&lt;?&gt; c);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сохраняет элементы во множестве, которые также содержаться и в коллекции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clear();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удаление всех элементов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Object[] toArray();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копирует элементы множества в массив объектов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&lt;T&gt; T[] toArray(T[] a);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массив, содержащий все элементы множества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841D54-12AC-428C-B895-84E914CD04F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добавляет соглашение на поведение методов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hashCode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позволяющих сравнивать множества даже если их реализации различны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784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Два множества считаются равными, если они содержат одинаковые элементы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E1CCD1F-37F6-485D-80D4-0151A4C1C2D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 сравнения на равенство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7840" indent="-357840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equals(Object o) </a:t>
            </a:r>
            <a:endParaRPr b="0" lang="ru-RU" sz="1800" spc="-1" strike="noStrike">
              <a:latin typeface="Arial"/>
            </a:endParaRPr>
          </a:p>
          <a:p>
            <a:pPr marL="1077840" indent="-3578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Рефлексивность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o1.equals(o1)</a:t>
            </a:r>
            <a:endParaRPr b="0" lang="ru-RU" sz="1800" spc="-1" strike="noStrike">
              <a:latin typeface="Arial"/>
            </a:endParaRPr>
          </a:p>
          <a:p>
            <a:pPr marL="1077840" indent="-3578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Симметричность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o1.equals(o2) == e2.equals(o1)</a:t>
            </a:r>
            <a:endParaRPr b="0" lang="ru-RU" sz="1800" spc="-1" strike="noStrike">
              <a:latin typeface="Arial"/>
            </a:endParaRPr>
          </a:p>
          <a:p>
            <a:pPr marL="1077840" indent="-3578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Транзитивность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o1.equals(o2) &amp;&amp; o2.equals(o3) =&gt; o1.equals(o3)</a:t>
            </a:r>
            <a:endParaRPr b="0" lang="ru-RU" sz="1800" spc="-1" strike="noStrike">
              <a:latin typeface="Arial"/>
            </a:endParaRPr>
          </a:p>
          <a:p>
            <a:pPr marL="1077840" indent="-3578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Устойчивость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o1.equals(o2) не изменяется, если o1 и o2 не изменяются</a:t>
            </a:r>
            <a:endParaRPr b="0" lang="ru-RU" sz="1800" spc="-1" strike="noStrike">
              <a:latin typeface="Arial"/>
            </a:endParaRPr>
          </a:p>
          <a:p>
            <a:pPr marL="1077840" indent="-35784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Обработка null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o1.equals(null) == false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0EC3CA5-8E0B-46ED-B04B-B6B0B578D6D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orted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 пакета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расширяющий 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описывает упорядоченное множество, отсортированное по естественному порядку возрастания его элементов или по порядку, заданному реализацией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BE10486-5304-4BD4-8E16-67D8862FE23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SortedSet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 extends Set&lt;E&gt;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5320" indent="-3607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Comparator&lt;? super E&gt; comparator();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способ упорядочения коллекции;</a:t>
            </a:r>
            <a:endParaRPr b="0" lang="ru-RU" sz="1800" spc="-1" strike="noStrike">
              <a:latin typeface="Arial"/>
            </a:endParaRPr>
          </a:p>
          <a:p>
            <a:pPr marL="895320" indent="-3607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first();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минимальный элемент</a:t>
            </a:r>
            <a:endParaRPr b="0" lang="ru-RU" sz="1800" spc="-1" strike="noStrike">
              <a:latin typeface="Arial"/>
            </a:endParaRPr>
          </a:p>
          <a:p>
            <a:pPr marL="895320" indent="-3607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SortedSet&lt;E&gt; headSet(E toElement);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подмножество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меньших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toElement</a:t>
            </a:r>
            <a:endParaRPr b="0" lang="ru-RU" sz="1800" spc="-1" strike="noStrike">
              <a:latin typeface="Arial"/>
            </a:endParaRPr>
          </a:p>
          <a:p>
            <a:pPr marL="895320" indent="-3607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last();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максимальный элемент</a:t>
            </a:r>
            <a:endParaRPr b="0" lang="ru-RU" sz="1800" spc="-1" strike="noStrike">
              <a:latin typeface="Arial"/>
            </a:endParaRPr>
          </a:p>
          <a:p>
            <a:pPr marL="895320" indent="-3607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SortedSet&lt;E&gt; subSet(E fromElement, E toElement);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подмножество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,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меньших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toElement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и больше либо равных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fromElement</a:t>
            </a:r>
            <a:endParaRPr b="0" lang="ru-RU" sz="1800" spc="-1" strike="noStrike">
              <a:latin typeface="Arial"/>
            </a:endParaRPr>
          </a:p>
          <a:p>
            <a:pPr marL="895320" indent="-3607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SortedSet&lt;E&gt; tailSet(E fromElement);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подмножество элементов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больших либо равных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fromElement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997414-3B3C-495D-99C7-79F72891AB6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добавляет возможность перемещения, "навигации" по отсортированному множеству.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1558E6A-63C1-4022-9363-454A3AD62ED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extends SortedSet&lt;E&gt;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60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lower(E e); </a:t>
            </a:r>
            <a:endParaRPr b="0" lang="ru-RU" sz="1800" spc="-1" strike="noStrike">
              <a:latin typeface="Arial"/>
            </a:endParaRPr>
          </a:p>
          <a:p>
            <a:pPr marL="892080" indent="-3560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floor(E e); </a:t>
            </a:r>
            <a:endParaRPr b="0" lang="ru-RU" sz="1800" spc="-1" strike="noStrike">
              <a:latin typeface="Arial"/>
            </a:endParaRPr>
          </a:p>
          <a:p>
            <a:pPr marL="892080" indent="-3560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higher(E e); </a:t>
            </a:r>
            <a:endParaRPr b="0" lang="ru-RU" sz="1800" spc="-1" strike="noStrike">
              <a:latin typeface="Arial"/>
            </a:endParaRPr>
          </a:p>
          <a:p>
            <a:pPr marL="892080" indent="-3560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ceiling(E e);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pollFirst();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pollLast();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iterator();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descendingIterator();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NavigableSet&lt;E&gt; descendingSet();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3A3F24-E976-423D-BD4E-5420A600F05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643200" y="2000160"/>
            <a:ext cx="399960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 позволяют получить соответственно меньший, меньше или равный, больший, больше или равный элемент по отношению к заданному.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3500280" y="3643200"/>
            <a:ext cx="45709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метода возвращают соответственно первый и последний элементы, удаляя их из набора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5643720" y="4643280"/>
            <a:ext cx="2570760" cy="13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возвращают итерато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ры коллекции в порядке возрастания и убывания элементов соответст</a:t>
            </a:r>
            <a:r>
              <a:rPr b="0" lang="en-US" sz="1600" spc="-1" strike="noStrike">
                <a:solidFill>
                  <a:srgbClr val="376092"/>
                </a:solidFill>
                <a:latin typeface="Arial"/>
                <a:ea typeface="DejaVu Sans"/>
              </a:rPr>
              <a:t>-</a:t>
            </a:r>
            <a:r>
              <a:rPr b="0" lang="ru-RU" sz="1600" spc="-1" strike="noStrike">
                <a:solidFill>
                  <a:srgbClr val="376092"/>
                </a:solidFill>
                <a:latin typeface="Arial"/>
                <a:ea typeface="DejaVu Sans"/>
              </a:rPr>
              <a:t>венно.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  <a:ea typeface="DejaVu Sans"/>
              </a:rPr>
              <a:t>методы, позволяющие получить подмножество элементов. Параметры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fromElement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toElement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  <a:ea typeface="DejaVu Sans"/>
              </a:rPr>
              <a:t>ограничивают подмножество снизу и сверху, а флаги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fromInclusive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  <a:ea typeface="DejaVu Sans"/>
              </a:rPr>
              <a:t>и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toInclusive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  <a:ea typeface="DejaVu Sans"/>
              </a:rPr>
              <a:t>показывают, нужно ли в результирующий набор включать граничные элементы.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headSet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элементы с начала набора до указанного элемента, а </a:t>
            </a:r>
            <a:r>
              <a:rPr b="1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tailSet</a:t>
            </a:r>
            <a:r>
              <a:rPr b="0" lang="en-US" sz="1500" spc="-1" strike="noStrike">
                <a:solidFill>
                  <a:srgbClr val="376092"/>
                </a:solidFill>
                <a:latin typeface="Arial"/>
                <a:ea typeface="DejaVu Sans"/>
              </a:rPr>
              <a:t> - </a:t>
            </a:r>
            <a:r>
              <a:rPr b="0" lang="ru-RU" sz="1500" spc="-1" strike="noStrike">
                <a:solidFill>
                  <a:srgbClr val="376092"/>
                </a:solidFill>
                <a:latin typeface="Arial"/>
                <a:ea typeface="DejaVu Sans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endParaRPr b="0" lang="ru-RU" sz="15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5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SortedSet&lt;E&gt; headSet(E toElement)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NavigableSet&lt;E&gt; headSet(E toElement,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inclusive)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NavigableSet&lt;E&gt; subSet(E fromElement,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fromInclusive, E toElement, boolean toInclusive)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SortedSet&lt;E&gt; subSet(E fromElement, E toElement)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SortedSet&lt;E&gt; tailSet(E fromElement)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89208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NavigableSet&lt;E&gt; tailSet(E fromElement, boolean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inclusive) 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E75061-B306-4C14-9EEF-1F19BD16CB6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convenience class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который наследуется от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AbstractCollection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реализует 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предоставляет реализацию методов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ode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-код множества – это сумма всех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hash-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кодов его элементов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реализованы.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AC1B2D0-467E-4658-B84C-7FA0A306170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неотсортированная и неупорядоченная коллекция, для вставки элемента используются методы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hashCode()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equals(…).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Чем эффективней реализован 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hashCode()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тем эффективней работает коллекция.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в случае, когда порядок элементов не важен, но важно чтобы в коллекции все элементы были уникальны.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A3DF39-6967-42A3-9015-C2736662EF8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это хранилища, поддерживающие различные способы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накопления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упорядочения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объектов с целью обеспечения возможностей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эффективного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доступа к ним.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коллекций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обуславливается возросшими объемами обрабатываемой информации.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 языке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объединены в библиотеке классов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java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.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util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представляют собой контейнеры, т.е объекты, которые группируют несколько элементов в отдельный модуль.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используются для хранения, поиска,  манипулирования и передачи данных.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Коллекции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это динамические массивы, связные списки, деревья, множества, хэш-таблицы, стеки, очереди.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72CB152-4456-468E-BDAD-BAC6AEA09D3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HashSet()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─ создает пустое множество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HashSet(Collection&lt;? extends E&gt; c)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─ создает новое множество с элементами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HashSet(int initialCapacity)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─ создает новое пустое множество размера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initialCapacity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2080" indent="-3578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HashSet(int initialCapacity, float loadFactor)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─ создает новое пустое множество размера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initialCapacity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со степенью заполнения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loadFactor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Выбор слишком большой первоначальной вместимости 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capacity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может обернуться потерей памяти и производительности. </a:t>
            </a:r>
            <a:endParaRPr b="0" lang="ru-RU" sz="16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Выбор слишком маленькой первоначальной вместимости 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capacity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уменьшает производительность из-за копирования данных каждый раз, когда вместимость увеличивается.</a:t>
            </a: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AA1AD9-C002-46E5-8BDC-D7D19DCF3E2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эффективности объекты, добавляемые в множество должны реализовывать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hashCode()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- возвращает значение хэш-кода множества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Устойчивость</a:t>
            </a:r>
            <a:endParaRPr b="0" lang="ru-RU" sz="1800" spc="-1" strike="noStrike">
              <a:latin typeface="Arial"/>
            </a:endParaRPr>
          </a:p>
          <a:p>
            <a:pPr marL="892080" indent="-35784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hashCode() не изменяется, если объект не изменяется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Согласованность с equals()</a:t>
            </a:r>
            <a:endParaRPr b="0" lang="ru-RU" sz="1800" spc="-1" strike="noStrike">
              <a:latin typeface="Arial"/>
            </a:endParaRPr>
          </a:p>
          <a:p>
            <a:pPr marL="892080" indent="-35784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o1.equals(o2) =&gt; o1.hashCode() == o2.hashCode()</a:t>
            </a: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2080" indent="-35784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1848C4-3656-4464-BF1E-3EC0FC47A7D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A0FC83-7960-41A0-AE15-0E7D3D2E9A9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072520" y="5408640"/>
            <a:ext cx="540792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[San Francisco, New York, Paris, Berling, London]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York Paris Berling London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28800" y="1234080"/>
            <a:ext cx="7285680" cy="371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Sample1401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14400" y="5000760"/>
            <a:ext cx="731412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LinkedHashSet&lt;E&gt;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─ множество на основе хэша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сохранением порядка обхода.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5E392D6-75E5-4DCE-9729-EF0CB3BF7E1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0" y="5429160"/>
            <a:ext cx="731412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1EEDD41-EE59-4EC5-923C-D85791DA03EC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1655640" y="1236600"/>
            <a:ext cx="6117840" cy="413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Sample1402LinkedHashSet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Add strings to the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358000" y="5479920"/>
            <a:ext cx="540792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[London, Paris, New York, San Francisco, Berling]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London Paris New York San Francisco Berling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TreeSet&lt;E&gt;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реализует интерфейс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который поддерживает элементы в отсортированном по возрастанию порядке.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хранения объектов использует бинарное дерево.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добавлении объекта в дерево он сразу же размещается в необходимую позицию с учетом сортировки.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Сортировка происходит благодаря тому, что все добавляемые элементы реализуют интерфейсы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Обработка операций удаления и вставки объектов происходит медленнее, чем в хэш-множествах, но быстрее, чем в списках.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ECFA043-1E88-4266-8C7A-005CCF47BB4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Используется в том случае, если необходимо использовать операции, определенные 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NavigableSet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или итерацию в определенном порядке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6900E1-4A83-4096-93BB-BCBFCD547F4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TreeSet: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lvl="1" marL="892080" indent="-433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TreeSet();</a:t>
            </a:r>
            <a:endParaRPr b="0" lang="ru-RU" sz="1800" spc="-1" strike="noStrike">
              <a:latin typeface="Arial"/>
            </a:endParaRPr>
          </a:p>
          <a:p>
            <a:pPr lvl="1" marL="892080" indent="-433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TreeSet(Collection &lt;? extends E&gt; c);</a:t>
            </a:r>
            <a:endParaRPr b="0" lang="ru-RU" sz="1800" spc="-1" strike="noStrike">
              <a:latin typeface="Arial"/>
            </a:endParaRPr>
          </a:p>
          <a:p>
            <a:pPr lvl="1" marL="892080" indent="-433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TreeSet(Comparator &lt;? super E&gt; c);</a:t>
            </a:r>
            <a:endParaRPr b="0" lang="ru-RU" sz="1800" spc="-1" strike="noStrike">
              <a:latin typeface="Arial"/>
            </a:endParaRPr>
          </a:p>
          <a:p>
            <a:pPr lvl="1" marL="892080" indent="-4338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TreeSet(SortedSet &lt;E&gt; s);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7BDD3F5-7973-4218-9EB4-D3579952618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содержит методы по извлечению первого и последнего (наименьшего и наибольшего) элементов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first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SortedSet&lt;E&gt; subSet(E from, E to), SortedSet&lt;E&gt; tailSet(E from)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SortedSet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headSet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to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предназначены для извлечения определенной части множества.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&lt;?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 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возвращает объект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используемый для сортировки объектов множества или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если выполняется обычная сортировка.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D8C1B5-D52A-4FFE-933F-B4C5CF3113D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Множества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Set. Пример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0D45426-F7EC-4F9E-9B38-9CC347816F2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928800" y="735840"/>
            <a:ext cx="7285680" cy="4778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Sample1403TreeSet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Create a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Add strings to the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TreeSet&lt;String&gt; treeSet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TreeSet&lt;String&gt;(set);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.println(treeSet);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element : set)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.print(element.toString()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700000" y="5603040"/>
            <a:ext cx="540792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[Berling, London, New York, Paris, San Francisco]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York Paris Berling London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 framework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это унифицированная архитектура для представления и манипулирования коллекциями.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 framework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содержит: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611360" indent="-26100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Интерфейсы</a:t>
            </a:r>
            <a:endParaRPr b="0" lang="ru-RU" sz="1800" spc="-1" strike="noStrike">
              <a:latin typeface="Arial"/>
            </a:endParaRPr>
          </a:p>
          <a:p>
            <a:pPr marL="1611360" indent="-26100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Реализации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1611360" indent="-261000">
              <a:lnSpc>
                <a:spcPct val="15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60D066-5A86-4375-B0B1-A8FF7C82AB7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C7978F4-9669-435A-ADD7-7C7D9FEA755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обхода коллекции можно использовать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52388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for-each</a:t>
            </a:r>
            <a:endParaRPr b="0" lang="ru-RU" sz="1800" spc="-1" strike="noStrike">
              <a:latin typeface="Arial"/>
            </a:endParaRPr>
          </a:p>
          <a:p>
            <a:pPr marL="18003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Конструкция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for-each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является краткой формой записи обхода коллекции с использованием цикла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523880" indent="-4482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Iterator</a:t>
            </a:r>
            <a:endParaRPr b="0" lang="ru-RU" sz="1800" spc="-1" strike="noStrike">
              <a:latin typeface="Arial"/>
            </a:endParaRPr>
          </a:p>
          <a:p>
            <a:pPr marL="18003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Итератор это объект, который позволяет осуществлять обход коллекции и при желании удалять избранные элементы. </a:t>
            </a:r>
            <a:endParaRPr b="0" lang="ru-RU" sz="1800" spc="-1" strike="noStrike">
              <a:latin typeface="Arial"/>
            </a:endParaRPr>
          </a:p>
          <a:p>
            <a:pPr marL="18003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FBBC50B-57E1-4E56-87C5-0F429EDDA13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3531960" y="3502800"/>
            <a:ext cx="297756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l-PL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(Object o: collection)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pl-PL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.println(o);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используется для доступа к элементам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коллекции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Iterator&lt;E&gt; iterator()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возвращает итератор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C87F96-2D78-4C2B-8963-F0BF8387FEB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327" name="Picture 1028" descr=""/>
          <p:cNvPicPr/>
          <p:nvPr/>
        </p:nvPicPr>
        <p:blipFill>
          <a:blip r:embed="rId1"/>
          <a:stretch/>
        </p:blipFill>
        <p:spPr>
          <a:xfrm>
            <a:off x="2286000" y="3000240"/>
            <a:ext cx="4961520" cy="22528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ru-RU" sz="1800" spc="-1" strike="noStrike">
              <a:latin typeface="Arial"/>
            </a:endParaRPr>
          </a:p>
          <a:p>
            <a:pPr marL="895320" indent="-4370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hasNext();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true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при наличии следующего элемента, а в случае его отсутствия возвращает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. Итератор при этом остается неизменным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5320" indent="-4370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next();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возвращает объект, на который указывает итератор, и передвигает текущий указатель на следующий итератор, предоставляя доступ к следующему элементу. Если следующий элемент коллекции отсутствует, то метод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next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() генерирует исключение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895320" indent="-43704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remove();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удаляет объект, возвращенный последним вызовом метода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next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()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1B6FA0-B604-4F2E-8462-758FC8A18B8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Исключения: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352520" indent="-4561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NoSuchElementException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─ генерируется при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достижении конца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352520" indent="-45612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ConcurrentModificationException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─ генерируется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изменении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B87AF8-4871-4BF2-BD6E-37BFBE2BA7D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A8507B7-BAE1-42B3-8090-6B7AFAF4E97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500040" y="799560"/>
            <a:ext cx="5797800" cy="477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package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ru.javalang.module14;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java.util.HashSet;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Sample1404Iterator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Set&lt;String&gt; set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HashSet&lt;String&gt;();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"London"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"Paris"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"San Francisco"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"Berling"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"New York"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.println(set);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Obtain an iterator for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Iterator iterator = set.iterator();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Display the elements in the hash set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(iterator.hasNext())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.print(iterator.next()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3061080" y="5730480"/>
            <a:ext cx="5407920" cy="51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[San Francisco, New York, Paris, Berling, London]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San Francisco New York Paris Berling London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540000" y="5580000"/>
            <a:ext cx="731412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Используйте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for-each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вам необходимо удалить текущий элемент.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74600" indent="-362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Конструкция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for-each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скрывает итератор, поэтому нельзя вызвать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</a:t>
            </a:r>
            <a:endParaRPr b="0" lang="ru-RU" sz="1800" spc="-1" strike="noStrike">
              <a:latin typeface="Arial"/>
            </a:endParaRPr>
          </a:p>
          <a:p>
            <a:pPr marL="1074600" indent="-36252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Также конструкция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for-each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применима для фильтрации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141C1C3-B4BA-4904-9F14-883C02CE41C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1684800" y="3863880"/>
            <a:ext cx="5964840" cy="11559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filter(Collection&lt;?&gt; c)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(Iterator&lt;?&gt; it = c.iterator(); it.hasNext();)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(!cond(it.next()))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it.remove();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Интерфейс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Iterator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удалить все экземпляры определенного элемента </a:t>
            </a:r>
            <a:r>
              <a:rPr b="0" lang="ru-RU" sz="1800" spc="-1" strike="noStrike">
                <a:solidFill>
                  <a:srgbClr val="800000"/>
                </a:solidFill>
                <a:latin typeface="Arial"/>
                <a:ea typeface="DejaVu Sans"/>
              </a:rPr>
              <a:t>е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из коллекции </a:t>
            </a:r>
            <a:r>
              <a:rPr b="0" lang="ru-RU" sz="1800" spc="-1" strike="noStrike">
                <a:solidFill>
                  <a:srgbClr val="800000"/>
                </a:solidFill>
                <a:latin typeface="Arial"/>
                <a:ea typeface="DejaVu Sans"/>
              </a:rPr>
              <a:t>с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воспользуйтесь следующим кодом: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Удалить все элементы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DejaVu Sans"/>
              </a:rPr>
              <a:t>null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 коллекции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Collections.singleton(),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статический метод, который возвращает постоянное множество, содержащее только определенный элемент.</a:t>
            </a: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CBDEF43-95DA-4D02-A5AF-553F565A546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2387160" y="2073240"/>
            <a:ext cx="4813560" cy="333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c.removeAll(Collections.singleton(e));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2032200" y="3501720"/>
            <a:ext cx="5179680" cy="333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c.removeAll(Collections.singleton(</a:t>
            </a:r>
            <a:r>
              <a:rPr b="1" lang="en-US" sz="1600" spc="-1" strike="noStrike">
                <a:solidFill>
                  <a:srgbClr val="7f0055"/>
                </a:solidFill>
                <a:latin typeface="Courier New"/>
                <a:ea typeface="Calibri"/>
              </a:rPr>
              <a:t>null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Calibri"/>
              </a:rPr>
              <a:t>));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Сравнение объектов.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Compatator</a:t>
            </a: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,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  comparable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2BD8F82-4F3F-4FB5-9229-035CF0BB985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Естественный порядок сортировки (natural sort order)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естественный и  реализованный по умолчанию (реализацией метода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compareTo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java.lang.Comparable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способ сравнения двух экземпляров одного класса.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58840" indent="-53388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int compareTo(E other)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сравнивает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 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возвращает отрицательное значение если this&lt;other, 0 — если они равны и положительное значение если this&gt;other.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7B8833C-AA14-4914-8903-850A5E92E3A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Интерфейсы коллекций: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ru-RU" sz="1800" spc="-1" strike="noStrike">
              <a:latin typeface="Arial"/>
            </a:endParaRPr>
          </a:p>
          <a:p>
            <a:pPr marL="987480" indent="-36252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Collection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вершина иерархии остальных коллекций; </a:t>
            </a:r>
            <a:endParaRPr b="0" lang="ru-RU" sz="1800" spc="-1" strike="noStrike">
              <a:latin typeface="Arial"/>
            </a:endParaRPr>
          </a:p>
          <a:p>
            <a:pPr marL="987480" indent="-36252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специализирует коллекции для обработки списков;</a:t>
            </a:r>
            <a:endParaRPr b="0" lang="ru-RU" sz="1800" spc="-1" strike="noStrike">
              <a:latin typeface="Arial"/>
            </a:endParaRPr>
          </a:p>
          <a:p>
            <a:pPr marL="987480" indent="-36252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Set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специализирует коллекции для обработки множеств, содержащих уникальные элементы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987480" indent="-362520" algn="just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Map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K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V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карта отображения вида “ключ-значение”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Интерфейсы позволяют манипулировать коллекциями независимо от деталей конкретной реализации, реализуя тем самым принцип полиморфизма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6131DD3-A8D8-44FB-8E6D-9EE44ECEDBE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Comparable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позволяет: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38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Вызвать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Collections.sort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Collections.binarySearch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38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Вызывать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Arrays.sort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Arrays.binarySearch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38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Использовать такие объекты,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TreeMap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246320" indent="-433800">
              <a:lnSpc>
                <a:spcPct val="100000"/>
              </a:lnSpc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Использовать такие объекты, как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TreeSet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E3B68C0-01F8-4F78-98D6-6930104C5BE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должен выполнять следующие условия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sgn(x.compareTo(y))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== 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-sgn(y.compareTo(x))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x.compareTo(y)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выбрасывает исключение, то 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y.compareTo(x)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должен выбрасывать то же исключение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x.compareTo(y)&gt;0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y.compareTo(z)&gt;0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тогда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x.compareTo(z)&gt;0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x.compareTo(y)==0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x.compareTo(z)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==0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то 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y.compareTo(z)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==0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5364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x.compareTo(y)==0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тогда и только тогда, когда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x.equals(y) ;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(правило рекомендуемо но не обязательно)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6A568D-9385-4B82-A215-D63BE6EB66D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9BCD52-02CD-4A57-81CA-3AA1E8C32AE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928800" y="1342080"/>
            <a:ext cx="7285680" cy="371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implements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getFirstName()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setFirstName(String firstName)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firstName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firstName;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String getLastName()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setLastName(String lastName)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lastName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lastName;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FF433A-C0B9-43D0-A2AE-D63163DA82B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928800" y="1235520"/>
            <a:ext cx="7285680" cy="39265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getAge()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setAge(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age;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compareTo(Object anotherPerson)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ClassCastException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(!(anotherPerson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instanceof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Person))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throw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ClassCastException(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Person object expected."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anotherPersonAge =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((Person) anotherPerson).getAge();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this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age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- anotherPersonAge;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C75E4C-1C26-4A48-9DD7-CFEA850972A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928800" y="1346400"/>
            <a:ext cx="7285680" cy="45658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java.util.Arrays;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Sample1405Comparable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Person[] persons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Person[4];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"Elvis"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"Goodyear"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persons[0].setAge(56);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"Stanley"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"Clark"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persons[1].setAge(8);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"Jane"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"Graff"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persons[2].setAge(16);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Person();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persons[3].setFirstName(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"Nancy"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persons[3].setLastName(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"Goodyear"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persons[3].setAge(69);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1D9775-B14B-4E8D-B9C4-BA4097DDD5B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928800" y="1239840"/>
            <a:ext cx="7285680" cy="477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"Natural Order"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4; i++)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person = persons[i];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lastName = person.getLastName();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firstName = person.getFirstName();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 = person.getAge();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.println(lastName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firstName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 Age:"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age);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Arrays.</a:t>
            </a:r>
            <a:r>
              <a:rPr b="0" i="1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(persons);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"Sorted by age"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i = 0; i &lt; 4; i++)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Person person = persons[i];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lastName = person.getLastName();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String firstName = person.getFirstName();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age = person.getAge();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.println(lastName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",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firstName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". Age:"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age);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7BD6C1F-CD31-455C-AC81-D6DC347D3AA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3152520" y="1583640"/>
            <a:ext cx="2634480" cy="22215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Natural Order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Elvis. Age:56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Clark, Stanley. Age:8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Graff, Jane. Age:16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Nancy. Age:69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Sorted by age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Clark, Stanley. Age:8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Graff, Jane. Age:16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Elvis. Age:56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Goodyear, Nancy. Age:69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 реализации интерфейса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Comparator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существует возможность сортировки списка объектов конкретного типа по правилам, определенным для этого типа.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этого необходимо реализовать метод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int compare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 ob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1,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 ob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2)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принимающий в качестве параметров два объекта для которых должно быть определено возвращаемое целое значение, знак которого и определяет правило сортировки.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Этот метод автоматически вызывается методом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public static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void sort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 list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Comparator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&lt;?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super T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&gt;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 c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класса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DejaVu Sans"/>
              </a:rPr>
              <a:t>Collections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в качестве первого параметра принимающий коллекцию, в качестве второго –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объект-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из которого извлекается правило сортировки.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DADBA6E-39F8-48FE-8AD1-D3D04002F6B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java.util.Comparator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содержит два метода: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0640" indent="-44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int compare(T o1, T o2)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сравнение, аналогичное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compareTo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0640" indent="-448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boolean equals(Object obj)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если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bj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это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него такой же принцип сравнения.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442DA42-3687-43C9-B6AC-8A3AB6E1E98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6CB604F-F22C-4DE9-8E15-71D970A4273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928800" y="1325520"/>
            <a:ext cx="7285680" cy="7297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abstract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abstract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928800" y="2550600"/>
            <a:ext cx="7285680" cy="264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extends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a,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b)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a;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b;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646464"/>
                </a:solidFill>
                <a:latin typeface="Courier New"/>
                <a:ea typeface="Calibri"/>
              </a:rPr>
              <a:t>@Override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sideA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*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sideB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A49DAD5-33D5-4A46-AEFB-CAE54444F27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1571760" y="1285920"/>
            <a:ext cx="6356880" cy="4467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AE1D909-E53A-4D2F-B5EE-250160E2783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928800" y="1337400"/>
            <a:ext cx="7285680" cy="2860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extends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r){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646464"/>
                </a:solidFill>
                <a:latin typeface="Courier New"/>
                <a:ea typeface="Calibri"/>
              </a:rPr>
              <a:t>@Override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getArea()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</a:t>
            </a:r>
            <a:r>
              <a:rPr b="1" lang="en-US" sz="1400" spc="-1" strike="noStrike">
                <a:solidFill>
                  <a:srgbClr val="7f9fbf"/>
                </a:solidFill>
                <a:latin typeface="Courier New"/>
                <a:ea typeface="Calibri"/>
              </a:rPr>
              <a:t>TODO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 Auto-generated method stub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2*3.14*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*</a:t>
            </a:r>
            <a:r>
              <a:rPr b="0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radius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E3418B3-7A8B-4CE8-8DBF-FDB835E24C1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28800" y="1344240"/>
            <a:ext cx="7285680" cy="413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java.util.Comparator;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GeometricObjectComparator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implements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Comparator&lt;GeometricObject&gt;,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java.io.Serializable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private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final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long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serialVersionUID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= 1L;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compare(GeometricObject o1,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GeometricObject o2)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area1 = o1.getArea();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double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area2 = o2.getArea();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(area1 &lt; area2)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-1;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if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(area1 == area2)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0;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else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return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1;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63F541D-95FA-414A-9C31-CB2025CF53EB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187640" y="1344240"/>
            <a:ext cx="6818040" cy="413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java.util.Comparator;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java.util.TreeSet;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Sample1406Comparator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Comparator comparator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GeometricObjectComparator();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Set&lt;GeometricObject&gt; set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TreeSet&lt;GeometricObject&gt;(comparator);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Rectangle(4, 5));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Circle(40));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Circle(40));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set.add(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Rectangle(4, 1));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sorted set of geometric objects"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(GeometricObject elements : set)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"area =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+ elements.getArea());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Сравнение коллекций.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Comparator, Comparable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Example 06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9824E58-9917-4E20-B17A-5E15DDC71D4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397" name="CustomShape 4"/>
          <p:cNvSpPr/>
          <p:nvPr/>
        </p:nvSpPr>
        <p:spPr>
          <a:xfrm>
            <a:off x="2656080" y="1790640"/>
            <a:ext cx="3701160" cy="9428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 sorted set of geometric objects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4.0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20.0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area = 10048.0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840C23F-5492-46A8-86A6-BAF42DAC1D5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упорядоченная коллекция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иногда называется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sequence)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может содержать повторяющиеся элементы.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сохраняет последовательность добавления элементов и позволяет осуществлять доступ к элементу по индексу.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24F602F-9F1C-44C8-A3E4-D6B3D117A49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03" name="Picture 4" descr=""/>
          <p:cNvPicPr/>
          <p:nvPr/>
        </p:nvPicPr>
        <p:blipFill>
          <a:blip r:embed="rId1"/>
          <a:stretch/>
        </p:blipFill>
        <p:spPr>
          <a:xfrm>
            <a:off x="1665000" y="3863880"/>
            <a:ext cx="5620320" cy="1635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283A6FC-9CFC-43F2-A3F0-B05FCF584A2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06" name="Picture 3" descr=""/>
          <p:cNvPicPr/>
          <p:nvPr/>
        </p:nvPicPr>
        <p:blipFill>
          <a:blip r:embed="rId1"/>
          <a:stretch/>
        </p:blipFill>
        <p:spPr>
          <a:xfrm>
            <a:off x="1571760" y="1285920"/>
            <a:ext cx="5937840" cy="43246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 extends Collection&lt;E&gt;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get(int index);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объект, находящийся в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set(int index, 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заменяет элемент, находящийся в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объектом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;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add(E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добавляет элемент в список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add(int index, E element);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вставляет элемент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element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 позицию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index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при этом список раздвигается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remove(int index);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удаляет элемент, находящийся на позиции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index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addAll(int index,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Collection&lt;? extends E&gt; c); </a:t>
            </a:r>
            <a:r>
              <a:rPr b="0" lang="fr-FR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добавляет все элементы коллекции с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 список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начиная с позиции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index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D128B6-024A-49CF-892B-9503676E13D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indexOf(Object o);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индекс первого появления элемента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o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 списке;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lastIndexOf(Object o);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индекс последнего появления элемента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o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 списке;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ListIterator&lt;E&gt; listIterator();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итератор на список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ListIterator&lt;E&gt; listIterator(int index);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итератор на список, установленный на элемент с индексом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index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List&lt;E&gt; subList(int from, int to);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новый список, представляющий собой часть данного (начиная с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from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до позиции </a:t>
            </a:r>
            <a:r>
              <a:rPr b="1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to-1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включительно).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3462AAC-1444-4D74-9643-5418A75D1AD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предоставляет частичную реализацию для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AbstractSequentialList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расширяет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AbstractList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предоставить поддержку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для связанных списков.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1B45B9-823D-47FD-B902-2FAE69AE3A9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A027C7-854E-424B-9BE6-B0D7F3D90CEE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928800" y="1428840"/>
            <a:ext cx="7340040" cy="34279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ListIterator&lt;E&gt;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это итератор для списка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61B033B-097E-454D-AD0A-88A32D1BED9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19" name="Picture 4" descr=""/>
          <p:cNvPicPr/>
          <p:nvPr/>
        </p:nvPicPr>
        <p:blipFill>
          <a:blip r:embed="rId1"/>
          <a:stretch/>
        </p:blipFill>
        <p:spPr>
          <a:xfrm>
            <a:off x="1285920" y="2714760"/>
            <a:ext cx="6704640" cy="2142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</a:t>
            </a: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ListIterator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extends Iterator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hasNext() / boolean hasPrevious()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проверка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next() / E previous 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взятие элемента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nextIndex() / int previousIndex()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определение индекса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remove()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удаление элемента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set(E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изменение элемента</a:t>
            </a:r>
            <a:endParaRPr b="0" lang="ru-RU" sz="1800" spc="-1" strike="noStrike">
              <a:latin typeface="Arial"/>
            </a:endParaRPr>
          </a:p>
          <a:p>
            <a:pPr marL="711360" indent="-346680">
              <a:lnSpc>
                <a:spcPct val="8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add(E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добавление элемента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68F92B9-FEC3-4C05-88A3-B7A47DE8D90F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2143080" y="4500720"/>
            <a:ext cx="5356800" cy="13561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List list = </a:t>
            </a:r>
            <a:r>
              <a:rPr b="0" lang="en-US" sz="1400" spc="-1" strike="noStrike">
                <a:solidFill>
                  <a:srgbClr val="7f0055"/>
                </a:solidFill>
                <a:latin typeface="Arial"/>
                <a:ea typeface="DejaVu Sans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LinkedList();</a:t>
            </a:r>
            <a:endParaRPr b="0" lang="ru-RU" sz="1400" spc="-1" strike="noStrike">
              <a:latin typeface="Arial"/>
            </a:endParaRPr>
          </a:p>
          <a:p>
            <a:pPr marL="285840" indent="-28476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ru-RU" sz="1400" spc="-1" strike="noStrike">
              <a:latin typeface="Arial"/>
            </a:endParaRPr>
          </a:p>
          <a:p>
            <a:pPr marL="285840" indent="-28476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7f0055"/>
                </a:solidFill>
                <a:latin typeface="Arial"/>
                <a:ea typeface="DejaVu Sans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(ListIterator li = list.listIterator(list.size()); li.hasPrevious(); )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400" spc="-1" strike="noStrike">
              <a:latin typeface="Arial"/>
            </a:endParaRPr>
          </a:p>
          <a:p>
            <a:pPr marL="285840" indent="-28476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System.</a:t>
            </a:r>
            <a:r>
              <a:rPr b="0" lang="en-US" sz="1400" spc="-1" strike="noStrike">
                <a:solidFill>
                  <a:srgbClr val="0000c0"/>
                </a:solidFill>
                <a:latin typeface="Arial"/>
                <a:ea typeface="DejaVu Sans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.println(li.previous());</a:t>
            </a:r>
            <a:endParaRPr b="0" lang="ru-RU" sz="1400" spc="-1" strike="noStrike">
              <a:latin typeface="Arial"/>
            </a:endParaRPr>
          </a:p>
          <a:p>
            <a:pPr marL="285840" indent="-284760">
              <a:lnSpc>
                <a:spcPct val="8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ArrayList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─ список на базе массива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895320" indent="-1702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Достоинства</a:t>
            </a:r>
            <a:endParaRPr b="0" lang="ru-RU" sz="1800" spc="-1" strike="noStrike">
              <a:latin typeface="Arial"/>
            </a:endParaRPr>
          </a:p>
          <a:p>
            <a:pPr lvl="1" marL="1523880" indent="-3420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Быстрый доступ по индексу</a:t>
            </a:r>
            <a:endParaRPr b="0" lang="ru-RU" sz="1600" spc="-1" strike="noStrike">
              <a:latin typeface="Arial"/>
            </a:endParaRPr>
          </a:p>
          <a:p>
            <a:pPr lvl="1" marL="1523880" indent="-3420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Быстрая вставка и удаление элементов с конца</a:t>
            </a:r>
            <a:endParaRPr b="0" lang="ru-RU" sz="1600" spc="-1" strike="noStrike">
              <a:latin typeface="Arial"/>
            </a:endParaRPr>
          </a:p>
          <a:p>
            <a:pPr marL="895320" indent="-17028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Недостатки</a:t>
            </a:r>
            <a:endParaRPr b="0" lang="ru-RU" sz="1800" spc="-1" strike="noStrike">
              <a:latin typeface="Arial"/>
            </a:endParaRPr>
          </a:p>
          <a:p>
            <a:pPr lvl="1" marL="1523880" indent="-3420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Медленная вставка и удаление элементов</a:t>
            </a: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Аналогичен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 исключением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потокобезопасности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Применения:</a:t>
            </a:r>
            <a:endParaRPr b="0" lang="ru-RU" sz="1800" spc="-1" strike="noStrike">
              <a:latin typeface="Arial"/>
            </a:endParaRPr>
          </a:p>
          <a:p>
            <a:pPr marL="135252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“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Бесконечный” массив</a:t>
            </a:r>
            <a:endParaRPr b="0" lang="ru-RU" sz="1800" spc="-1" strike="noStrike">
              <a:latin typeface="Arial"/>
            </a:endParaRPr>
          </a:p>
          <a:p>
            <a:pPr marL="135252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Стек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E07AAB0-AB97-4CF8-B4CE-60AE17EC0214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 ArrayList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8576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ArrayList()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пустой список</a:t>
            </a:r>
            <a:endParaRPr b="0" lang="ru-RU" sz="1800" spc="-1" strike="noStrike">
              <a:latin typeface="Arial"/>
            </a:endParaRPr>
          </a:p>
          <a:p>
            <a:pPr marL="108576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ArrayList(Collection&lt;? extends E&gt; c)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копия коллекции</a:t>
            </a:r>
            <a:endParaRPr b="0" lang="ru-RU" sz="1800" spc="-1" strike="noStrike">
              <a:latin typeface="Arial"/>
            </a:endParaRPr>
          </a:p>
          <a:p>
            <a:pPr marL="108576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ArrayList(int initialCapacity)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пустой список заданной вместимости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Вместимость ─ реальное количество элементов</a:t>
            </a: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Дополнительные методы</a:t>
            </a:r>
            <a:endParaRPr b="0" lang="ru-RU" sz="1800" spc="-1" strike="noStrike">
              <a:latin typeface="Arial"/>
            </a:endParaRPr>
          </a:p>
          <a:p>
            <a:pPr marL="108576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ensureCapacity(int minCapacity)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─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определение вместимости</a:t>
            </a:r>
            <a:endParaRPr b="0" lang="ru-RU" sz="1800" spc="-1" strike="noStrike">
              <a:latin typeface="Arial"/>
            </a:endParaRPr>
          </a:p>
          <a:p>
            <a:pPr marL="108576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trimToSize()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─ “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подгонка” вместимости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A7D073-1721-467D-BC71-427FCF5D860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LinkedList&lt;E&gt;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─ двусвязный список (реализация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08576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Достоинства</a:t>
            </a:r>
            <a:endParaRPr b="0" lang="ru-RU" sz="1800" spc="-1" strike="noStrike">
              <a:latin typeface="Arial"/>
            </a:endParaRPr>
          </a:p>
          <a:p>
            <a:pPr lvl="1" marL="1085760" indent="34308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Быстрое добавление и удаление элементов</a:t>
            </a:r>
            <a:endParaRPr b="0" lang="ru-RU" sz="1600" spc="-1" strike="noStrike">
              <a:latin typeface="Arial"/>
            </a:endParaRPr>
          </a:p>
          <a:p>
            <a:pPr marL="108576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Недостатки</a:t>
            </a:r>
            <a:endParaRPr b="0" lang="ru-RU" sz="1800" spc="-1" strike="noStrike">
              <a:latin typeface="Arial"/>
            </a:endParaRPr>
          </a:p>
          <a:p>
            <a:pPr lvl="1" marL="1428840" indent="-342000">
              <a:lnSpc>
                <a:spcPct val="100000"/>
              </a:lnSpc>
              <a:spcBef>
                <a:spcPts val="32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Медленный доступ по индексу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Рекомендуется использовать, если необходимо часто добавлять элементы в начало списка или удалять внутренний элемент списка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Применения:</a:t>
            </a:r>
            <a:endParaRPr b="0" lang="ru-RU" sz="1800" spc="-1" strike="noStrike">
              <a:latin typeface="Arial"/>
            </a:endParaRPr>
          </a:p>
          <a:p>
            <a:pPr marL="25146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Стек</a:t>
            </a:r>
            <a:endParaRPr b="0" lang="ru-RU" sz="1800" spc="-1" strike="noStrike">
              <a:latin typeface="Arial"/>
            </a:endParaRPr>
          </a:p>
          <a:p>
            <a:pPr marL="25146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Очередь</a:t>
            </a:r>
            <a:endParaRPr b="0" lang="ru-RU" sz="1800" spc="-1" strike="noStrike">
              <a:latin typeface="Arial"/>
            </a:endParaRPr>
          </a:p>
          <a:p>
            <a:pPr marL="2514600" indent="-36072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Дек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D661FA-73CB-4297-AC54-2DEAD3FC8BA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 LinkedList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LinkedList&lt;E&gt;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пустой список</a:t>
            </a: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LinkedList(Collection&lt;? extends E&gt; c)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копия коллекции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Дополнительные методы</a:t>
            </a: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addFirst(E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добавить в начало списка</a:t>
            </a: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addLast(E o)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добавить в конец списка</a:t>
            </a: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removeFirst()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удалить первый элемент</a:t>
            </a: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removeLast()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удалить последний элемент</a:t>
            </a: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getFirst()</a:t>
            </a:r>
            <a:endParaRPr b="0" lang="ru-RU" sz="1800" spc="-1" strike="noStrike">
              <a:latin typeface="Arial"/>
            </a:endParaRPr>
          </a:p>
          <a:p>
            <a:pPr marL="1428840" indent="-437040">
              <a:lnSpc>
                <a:spcPct val="9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getLast()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62FEEEF-BE7F-4E0A-BF92-FE75F9BC39C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3D4EFA2-689C-4531-84B0-EC12445B9FE3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38" name="CustomShape 3"/>
          <p:cNvSpPr/>
          <p:nvPr/>
        </p:nvSpPr>
        <p:spPr>
          <a:xfrm>
            <a:off x="928800" y="1354320"/>
            <a:ext cx="7285680" cy="413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java.util.ArrayList;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import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java.util.ListIterator;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Sample1407ArrayList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List&lt;Integer&gt; arrayList 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ArrayList&lt;Integer&gt;();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arrayList.add(1); </a:t>
            </a:r>
            <a:r>
              <a:rPr b="0" lang="en-US" sz="1400" spc="-1" strike="noStrike">
                <a:solidFill>
                  <a:srgbClr val="3f7f5f"/>
                </a:solidFill>
                <a:latin typeface="Courier New"/>
                <a:ea typeface="Calibri"/>
              </a:rPr>
              <a:t>// 1 is autoboxed to new Integer(1)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arrayList.add(2);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arrayList.add(3);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arrayList.add(1);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arrayList.add(4);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arrayList.add(0, 10);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arrayList.add(3, 30);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                     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"A list of integers in the array list:"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.println(arrayList);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C0FCC08-2A91-4752-94D9-12A232F3F00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1187640" y="1246680"/>
            <a:ext cx="6818040" cy="413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LinkedList&lt;Object&gt; linkedList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LinkedList&lt;Object&gt;(arrayList);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linkedList.add(1,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"red"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linkedList.removeLast();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linkedList.addFirst(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"green"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the linked list forward:"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ListIterator listIterator = linkedList.listIterator();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(listIterator.hasNext())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.print(listIterator.next()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.println(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"Display the linked list backward:"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listIterator = linkedList.listIterator(linkedList.size());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(listIterator.hasPrevious())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.print(listIterator.previous()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Списки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List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CEDFE62-0C74-49D2-BA06-A0D1A6CCBC2D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443320" y="1793160"/>
            <a:ext cx="4127760" cy="1369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A list of integers in the array list: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[10, 1, 2, 30, 3, 1, 4]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the linked list forward: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green 10 red 1 2 30 3 1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Display the linked list backward: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1 3 30 2 1 red 10 green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828800" y="2514600"/>
            <a:ext cx="6399720" cy="14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en-US" sz="3000" spc="-1" strike="noStrike" cap="all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D3353B-56A6-4E0E-B3E3-A9C7780709B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Определение коллекций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Все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конкретные классы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Collections Framework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реализуют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Cloneable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Serializable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интерфейсы, следовательно, их экземпляры могут быть клонированы и сериализованы.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811E0C8-D15B-4714-8119-042A3594A278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предназначенная для размещения элемента перед его обработкой.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Расширяет коллекцию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методами для вставки, выборки и просмотра элементов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Очередь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хранилище элементов, предназначенных для обработки.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06077B7-EBC5-44F3-AF80-F90BD7C37365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Кроме базовых методов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очередь(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предоставляет дополнительные методы по добавлению, извлечению и проверке элементов.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Чаще всего порядок выдачи элементов соответствует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FIFO (first-in, first-out)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но в общем случае определяется конкретной реализацией.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Очереди не могут хранить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 очереди может быть ограничен размер.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972DAD1-2172-4A16-BEE2-008A91B925D7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5AA7DF-C39E-4B0D-A80C-2CC754524246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pic>
        <p:nvPicPr>
          <p:cNvPr id="456" name="Picture 2" descr=""/>
          <p:cNvPicPr/>
          <p:nvPr/>
        </p:nvPicPr>
        <p:blipFill>
          <a:blip r:embed="rId1"/>
          <a:stretch/>
        </p:blipFill>
        <p:spPr>
          <a:xfrm>
            <a:off x="1571760" y="1397520"/>
            <a:ext cx="6132960" cy="4316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interface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extends Collection&lt;E&gt;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23960" indent="-367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element();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возвращает, но не удаляет головной элемент очереди</a:t>
            </a:r>
            <a:endParaRPr b="0" lang="ru-RU" sz="1800" spc="-1" strike="noStrike">
              <a:latin typeface="Arial"/>
            </a:endParaRPr>
          </a:p>
          <a:p>
            <a:pPr marL="723960" indent="-367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offer(E o);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добавляет в конец очереди новый элемент и возвращает true, если вставка удалась.</a:t>
            </a:r>
            <a:endParaRPr b="0" lang="ru-RU" sz="1800" spc="-1" strike="noStrike">
              <a:latin typeface="Arial"/>
            </a:endParaRPr>
          </a:p>
          <a:p>
            <a:pPr marL="723960" indent="-367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peek();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первый элемент очереди, не удаляя его.</a:t>
            </a:r>
            <a:endParaRPr b="0" lang="ru-RU" sz="1800" spc="-1" strike="noStrike">
              <a:latin typeface="Arial"/>
            </a:endParaRPr>
          </a:p>
          <a:p>
            <a:pPr marL="723960" indent="-367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poll();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первый элемент и удаляет его из очереди</a:t>
            </a:r>
            <a:endParaRPr b="0" lang="ru-RU" sz="1800" spc="-1" strike="noStrike">
              <a:latin typeface="Arial"/>
            </a:endParaRPr>
          </a:p>
          <a:p>
            <a:pPr marL="723960" indent="-3672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remove();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возвращает и удаляет головной элемент очереди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B22DA7D-2209-49BC-955A-DB89CA760BAA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– реализует методы интерфейса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Queue: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1163520" indent="-4356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size()</a:t>
            </a:r>
            <a:endParaRPr b="0" lang="ru-RU" sz="1800" spc="-1" strike="noStrike">
              <a:latin typeface="Arial"/>
            </a:endParaRPr>
          </a:p>
          <a:p>
            <a:pPr lvl="1" marL="1163520" indent="-4356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offer(Object o)</a:t>
            </a:r>
            <a:endParaRPr b="0" lang="ru-RU" sz="1800" spc="-1" strike="noStrike">
              <a:latin typeface="Arial"/>
            </a:endParaRPr>
          </a:p>
          <a:p>
            <a:pPr lvl="1" marL="1163520" indent="-4356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peek()</a:t>
            </a:r>
            <a:endParaRPr b="0" lang="ru-RU" sz="1800" spc="-1" strike="noStrike">
              <a:latin typeface="Arial"/>
            </a:endParaRPr>
          </a:p>
          <a:p>
            <a:pPr lvl="1" marL="1163520" indent="-4356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poll()</a:t>
            </a:r>
            <a:endParaRPr b="0" lang="ru-RU" sz="1800" spc="-1" strike="noStrike">
              <a:latin typeface="Arial"/>
            </a:endParaRPr>
          </a:p>
          <a:p>
            <a:pPr lvl="1" marL="1163520" indent="-435600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iterator()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ADB57CA-DE49-4372-B618-F5B77898CAF9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0DE7BAA-A86A-4580-8CDA-43055AA3E0D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928800" y="1407600"/>
            <a:ext cx="7285680" cy="264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QueueExample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java.util.Queue&lt;String&gt; queue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queue.offer(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(queue.size() &gt; 0)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.print(queue.remove()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2726640" y="4787640"/>
            <a:ext cx="338112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Oklahoma Indiana Georgia Texas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67" name="CustomShape 5"/>
          <p:cNvSpPr/>
          <p:nvPr/>
        </p:nvSpPr>
        <p:spPr>
          <a:xfrm>
            <a:off x="914400" y="4357800"/>
            <a:ext cx="731412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позволяет реализовать двунаправленная очередь, разрешающую вставку и удаление элементов в два конца очереди.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определяет «двунаправленную» очередь и, соответственно, методы доступа к первому и последнему элементам двусторонней очереди.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 обеспечивают удаление, вставку и обработку элементов. Каждый из этих методов существует в двух формах. </a:t>
            </a: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Одни методы создают исключительную ситуацию в случае неудачного завершения, другие возвращают какое-либо из значений (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или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в зависимости от типа операции).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3C0E8B9-74A5-4CEB-B0EA-B24F4882EE90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Вторая форма добавления элементов в очередь сделана специально для реализаций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имеющих ограничение по размеру.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Методы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addFirst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вставляют элементы в начало и в конец очереди соответственно. 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унаследован от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 абсолютно аналогичен методу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addLast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интерфейса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5B5DCAF-F773-49D3-BE6A-FFB2A3E5846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914400" y="1219320"/>
            <a:ext cx="7314120" cy="47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 algn="just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эффективная реализация интерфейса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Deque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переменного размера</a:t>
            </a: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Конструкторы:</a:t>
            </a:r>
            <a:endParaRPr b="0" lang="ru-RU" sz="1800" spc="-1" strike="noStrike">
              <a:latin typeface="Arial"/>
            </a:endParaRPr>
          </a:p>
          <a:p>
            <a:pPr marL="1163520" indent="-4356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ArrayDeque();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создает  пустую двунаправленную очередь с вместимостью 16 элементов</a:t>
            </a:r>
            <a:endParaRPr b="0" lang="ru-RU" sz="1800" spc="-1" strike="noStrike">
              <a:latin typeface="Arial"/>
            </a:endParaRPr>
          </a:p>
          <a:p>
            <a:pPr marL="1163520" indent="-4356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ArrayDeque(Collection&lt;? extends E&gt; c);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создает двунаправленную очередь из элементов коллекции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 в том порядке, в котором они возвращаются итератором коллекции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 marL="1163520" indent="-435600" algn="just">
              <a:lnSpc>
                <a:spcPct val="100000"/>
              </a:lnSpc>
              <a:spcBef>
                <a:spcPts val="360"/>
              </a:spcBef>
              <a:buClr>
                <a:srgbClr val="376092"/>
              </a:buClr>
              <a:buSzPct val="140000"/>
              <a:buFont typeface="Wingdings" charset="2"/>
              <a:buChar char="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ArrayDeque(int numElements); </a:t>
            </a: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// </a:t>
            </a:r>
            <a:r>
              <a:rPr b="0" lang="ru-RU" sz="1800" spc="-1" strike="noStrike">
                <a:solidFill>
                  <a:srgbClr val="376092"/>
                </a:solidFill>
                <a:latin typeface="Arial"/>
                <a:ea typeface="DejaVu Sans"/>
              </a:rPr>
              <a:t>создает пустую двунаправленную очередь с вместимостью </a:t>
            </a:r>
            <a:r>
              <a:rPr b="1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numElements</a:t>
            </a:r>
            <a:r>
              <a:rPr b="0" lang="en-US" sz="1800" spc="-1" strike="noStrike">
                <a:solidFill>
                  <a:srgbClr val="376092"/>
                </a:solidFill>
                <a:latin typeface="Arial"/>
                <a:ea typeface="DejaVu Sans"/>
              </a:rPr>
              <a:t>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8BEEAF-746A-4D73-981D-C3A09C9D4D12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457200" y="274680"/>
            <a:ext cx="822852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Очереди </a:t>
            </a:r>
            <a:r>
              <a:rPr b="1" lang="pl-PL" sz="1800" spc="-1" strike="noStrike">
                <a:solidFill>
                  <a:srgbClr val="376092"/>
                </a:solidFill>
                <a:latin typeface="Tahoma"/>
                <a:ea typeface="Tahoma"/>
              </a:rPr>
              <a:t>Queue</a:t>
            </a:r>
            <a:r>
              <a:rPr b="1" lang="ru-RU" sz="1800" spc="-1" strike="noStrike">
                <a:solidFill>
                  <a:srgbClr val="376092"/>
                </a:solidFill>
                <a:latin typeface="Tahoma"/>
                <a:ea typeface="Tahoma"/>
              </a:rPr>
              <a:t>. Пример </a:t>
            </a:r>
            <a:r>
              <a:rPr b="1" lang="en-US" sz="1800" spc="-1" strike="noStrike">
                <a:solidFill>
                  <a:srgbClr val="376092"/>
                </a:solidFill>
                <a:latin typeface="Tahoma"/>
                <a:ea typeface="Tahoma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914400" y="4500720"/>
            <a:ext cx="731412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Результат: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7696080" y="6248520"/>
            <a:ext cx="989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477CAF-4DC5-4573-A971-9C815948A671}" type="slidenum">
              <a:rPr b="0" lang="en-US" sz="1000" spc="-1" strike="noStrike">
                <a:solidFill>
                  <a:srgbClr val="ffffff"/>
                </a:solidFill>
                <a:latin typeface="Tahoma"/>
                <a:ea typeface="Tahoma"/>
              </a:rPr>
              <a:t>&lt;number&gt;</a:t>
            </a:fld>
            <a:endParaRPr b="0" lang="ru-RU" sz="10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928800" y="1371960"/>
            <a:ext cx="7285680" cy="264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class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DequeExample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 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public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static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void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main(String[] args)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java.util.Deque&lt;String&gt; deque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= 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new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java.util.LinkedList&lt;String&gt;();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"Oklahoma"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"Indiana"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deque.addFirst(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"Texas"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deque.offer(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"Georgia"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1" lang="en-US" sz="1400" spc="-1" strike="noStrike">
                <a:solidFill>
                  <a:srgbClr val="7f0055"/>
                </a:solidFill>
                <a:latin typeface="Courier New"/>
                <a:ea typeface="Calibri"/>
              </a:rPr>
              <a:t>while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(deque.size() &gt; 0)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System.</a:t>
            </a:r>
            <a:r>
              <a:rPr b="0" i="1" lang="en-US" sz="1400" spc="-1" strike="noStrike">
                <a:solidFill>
                  <a:srgbClr val="0000c0"/>
                </a:solidFill>
                <a:latin typeface="Courier New"/>
                <a:ea typeface="Calibri"/>
              </a:rPr>
              <a:t>out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.print(deque.remove() + </a:t>
            </a:r>
            <a:r>
              <a:rPr b="0" lang="en-US" sz="1400" spc="-1" strike="noStrike">
                <a:solidFill>
                  <a:srgbClr val="2a00ff"/>
                </a:solidFill>
                <a:latin typeface="Courier New"/>
                <a:ea typeface="Calibri"/>
              </a:rPr>
              <a:t>" "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1" name="CustomShape 5"/>
          <p:cNvSpPr/>
          <p:nvPr/>
        </p:nvSpPr>
        <p:spPr>
          <a:xfrm>
            <a:off x="2820240" y="4787640"/>
            <a:ext cx="3381120" cy="3034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alibri"/>
              </a:rPr>
              <a:t>Texas Oklahoma Indiana Georgia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4091</TotalTime>
  <Application>LibreOffice/7.0.4.2$Linux_X86_64 LibreOffice_project/00$Build-2</Application>
  <AppVersion>15.0000</AppVersion>
  <Words>8504</Words>
  <Paragraphs>2155</Paragraphs>
  <Company>Twoja nazwa firmy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2011-09-14T13:05:55Z</dcterms:created>
  <dc:creator>Twoja nazwa użytkownika</dc:creator>
  <dc:description/>
  <dc:language>ru-RU</dc:language>
  <cp:lastModifiedBy/>
  <dcterms:modified xsi:type="dcterms:W3CDTF">2022-05-25T20:58:56Z</dcterms:modified>
  <cp:revision>216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172</vt:i4>
  </property>
</Properties>
</file>