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wmf" ContentType="image/x-wmf"/>
  <Override PartName="/ppt/media/image3.wmf" ContentType="image/x-wmf"/>
  <Override PartName="/ppt/media/image4.jpeg" ContentType="image/jpe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embeddings/oleObject1.bin" ContentType="application/vnd.openxmlformats-officedocument.oleObject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move the slide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Click to edit the notes format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&lt;header&gt;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807BEA4-8730-4C81-84D6-E52B7FE0022C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https://habr.com/ru/company/otus/blog/468193/</a:t>
            </a:r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Подсистема загрузчика классов отвечает не только за поиск и импорт бинарных данных класса. Она также выполняет проверку правильности импортируемых классов, выделяет и инициализирует память для переменных класса, помогает в разрешении символьных ссылок. Эти действия выполняются в следующем порядке: (слайд)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Примечание — загрузчик классов, помимо загрузки классов, также отвечает за поиск ресурсов. Ресурс — это некоторые данные (например, “.class” файл, данные конфигурации, изображения), которые идентифицируются с помощью абстрактного пути, разделенного символом «/». Ресурсы обычно упаковываются вместе с приложением или библиотекой для того, чтобы их можно было использовать в коде приложения или библиотеки.</a:t>
            </a:r>
            <a:endParaRPr b="0" lang="ru-RU" sz="18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Примечание переводчика — в данном разделе описано поведение для java &lt; 9, в java 9+ произошли небольшие изменения, которые описаны ниже.</a:t>
            </a:r>
            <a:endParaRPr b="0" lang="ru-RU" sz="18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Примечание переводчика — в данном разделе описано поведение для java &lt; 9, в java 9+ произошли небольшие изменения, которые описаны ниже.</a:t>
            </a:r>
            <a:endParaRPr b="0" lang="ru-RU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366920"/>
            <a:ext cx="9139680" cy="89280"/>
          </a:xfrm>
          <a:prstGeom prst="rect">
            <a:avLst/>
          </a:prstGeom>
          <a:solidFill>
            <a:schemeClr val="bg2"/>
          </a:solidFill>
          <a:ln w="9525">
            <a:noFill/>
          </a:ln>
          <a:effectLst>
            <a:softEdge rad="3168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297480"/>
            <a:ext cx="9139680" cy="89280"/>
          </a:xfrm>
          <a:prstGeom prst="rect">
            <a:avLst/>
          </a:prstGeom>
          <a:solidFill>
            <a:schemeClr val="bg2"/>
          </a:solidFill>
          <a:ln w="9525">
            <a:noFill/>
          </a:ln>
          <a:effectLst>
            <a:softEdge rad="3168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111320" y="6413400"/>
            <a:ext cx="57646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А.В. Гаврилов, А.П. Порфирьев. Объектно-ориентированное программирование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Занятие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1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Механизмы ввода и вывода информации. Понятие сериализации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3" name="Picture 2_0" descr="D:\Trainings\EPAM\RD\Javalogo.png"/>
          <p:cNvPicPr/>
          <p:nvPr/>
        </p:nvPicPr>
        <p:blipFill>
          <a:blip r:embed="rId2"/>
          <a:stretch/>
        </p:blipFill>
        <p:spPr>
          <a:xfrm>
            <a:off x="7661880" y="163440"/>
            <a:ext cx="1207080" cy="2247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18720" y="6327000"/>
            <a:ext cx="3130920" cy="26496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829160" y="6327000"/>
            <a:ext cx="7312680" cy="26496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</a:t>
            </a:r>
            <a:r>
              <a:rPr b="0" lang="ru-RU" sz="4400" spc="-1" strike="noStrike">
                <a:latin typeface="Arial"/>
              </a:rPr>
              <a:t>edit the </a:t>
            </a:r>
            <a:r>
              <a:rPr b="0" lang="ru-RU" sz="4400" spc="-1" strike="noStrike">
                <a:latin typeface="Arial"/>
              </a:rPr>
              <a:t>title text </a:t>
            </a:r>
            <a:r>
              <a:rPr b="0" lang="ru-RU" sz="4400" spc="-1" strike="noStrike">
                <a:latin typeface="Arial"/>
              </a:rPr>
              <a:t>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19080" y="6327000"/>
            <a:ext cx="3130920" cy="26496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1828800" y="6327000"/>
            <a:ext cx="7312680" cy="26496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-18720" y="6327000"/>
            <a:ext cx="3130920" cy="26496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1829160" y="6327000"/>
            <a:ext cx="7312680" cy="26496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docs.oracle.com/en/java/javase/11/docs/api/java.base/java/lang/ClassLoader.html" TargetMode="External"/><Relationship Id="rId2" Type="http://schemas.openxmlformats.org/officeDocument/2006/relationships/hyperlink" Target="https://github.com/mtumilowicz/java9-classloaders" TargetMode="External"/><Relationship Id="rId3" Type="http://schemas.openxmlformats.org/officeDocument/2006/relationships/hyperlink" Target="https://www.baeldung.com/java-classloaders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50920" y="2276640"/>
            <a:ext cx="8641440" cy="288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Механизмы ввода и вывода информации</a:t>
            </a:r>
            <a:br/>
            <a:br/>
            <a:r>
              <a:rPr b="1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Понятие сериализации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83080" y="2905560"/>
            <a:ext cx="6855480" cy="143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Основы JAVA SE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Загрузчики классов</a:t>
            </a:r>
            <a:endParaRPr b="0" lang="ru-RU" sz="30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975360" y="6308640"/>
            <a:ext cx="2132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56CC5E1-4C67-41CD-9C58-5299893F1E66}" type="slidenum">
              <a:rPr b="1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79280" y="0"/>
            <a:ext cx="8779320" cy="136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ЗАГРУЗЧИКИ КЛАССОВ JDK 9+</a:t>
            </a:r>
            <a:endParaRPr b="1" lang="ru-RU" sz="24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188640" y="1494000"/>
            <a:ext cx="8779320" cy="401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class loader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— обычно используется для загрузки классов приложения из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classpath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. Также это загрузчик по умолчанию для некоторых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модулей JDK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, которые содержат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утилиты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или экспортируют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API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утилит. (</a:t>
            </a: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jdk.jconsole, jdk.jshell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и др)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Platform class loader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— загружает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выбранные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(на основе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безопасности / разрешений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) модули Java SE и JDK. Например, </a:t>
            </a: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java.sql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Bootstrap class loader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— загружает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основные модули Java SE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и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JDK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2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6975360" y="6308640"/>
            <a:ext cx="2132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4AC7A1F-6D55-4F3F-A7D3-6C3CE7828E83}" type="slidenum">
              <a:rPr b="1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179280" y="0"/>
            <a:ext cx="8779320" cy="136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ЗАГРУЗЧИКИ КЛАССОВ JDK 9+</a:t>
            </a:r>
            <a:endParaRPr b="1" lang="ru-RU" sz="24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88640" y="1638000"/>
            <a:ext cx="8779320" cy="401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class loader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сначала ищет именованные модули, определенные для всех встроенных загрузчиков. Если для одного из этих загрузчиков определен подходящий модуль, то этот загрузчик загружает класс. Если в именованном модуле, определенном для одного из этих загрузчиков, класс не найден, тогда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class loader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делегирует его родителю. Если класс не найден родителем, то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class loader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ищет его в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classpath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Классы, найденные в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classpath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загружаются как члены безымянного модуля этого загрузчика.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Platform class loader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выполняет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поиск именованных модулей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определенных для всех встроенных загрузчиков. Если подходящий модуль определен для одного из этих загрузчиков, тогда этот загрузчик загружает класс. Если в именованном модуле, определенном для одного из этих загрузчиков, класс не найден, тогда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platform class loader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делегирует его родителю.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Bootstrap class loader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выполняет поиск именованных модулей, определенных для него самого. Если класс не найден в именованном модуле, определенном для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bootstrap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-загрузчика, тогда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bootstrap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-загрузчик ищет файлы и каталоги, добавленные в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bootstrap classpath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с помощью параметра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-Xbootclasspath/a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(позволяет добавить файлы и каталоги к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bootstrap classpath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). Классы, найденные в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bootstrap classpath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загружаются как члены безымянного модуля этого загрузчика.</a:t>
            </a:r>
            <a:endParaRPr b="0" lang="ru-RU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6975360" y="6308640"/>
            <a:ext cx="2132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B5E9723-40A9-445D-B5CA-A2876364F94D}" type="slidenum">
              <a:rPr b="1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79280" y="-180000"/>
            <a:ext cx="8779320" cy="136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Абстрактный класс ClassLoader</a:t>
            </a:r>
            <a:endParaRPr b="1" lang="ru-RU" sz="24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220680" y="1002960"/>
            <a:ext cx="8779320" cy="241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Каждый загрузчик, за исключением базового, является  потомком абстрактного класса </a:t>
            </a:r>
            <a:r>
              <a:rPr b="0" i="1" lang="ru-R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java.lang.ClassLoader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Например, реализацией загрузчика расширений является класс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sun.misc.Launcher$ExtClassLoader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а системного загрузчика –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sun.misc.Launcher$AppClassLoader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Базовый загрузчик является нативным и его реализация включена в JVM.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Любой класс, который расширяет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java.lang.ClassLoader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может предоставить свой способ загрузки классов.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1270800" y="3007800"/>
            <a:ext cx="6313320" cy="2144880"/>
          </a:xfrm>
          <a:prstGeom prst="rect">
            <a:avLst/>
          </a:pr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r>
              <a:rPr b="1" lang="en-GB" sz="1500" spc="-1" strike="noStrike">
                <a:solidFill>
                  <a:srgbClr val="861141"/>
                </a:solidFill>
                <a:latin typeface="JetBrains Mono"/>
                <a:ea typeface="JetBrains Mono"/>
              </a:rPr>
              <a:t>package </a:t>
            </a:r>
            <a:r>
              <a:rPr b="0" lang="en-GB" sz="1500" spc="-1" strike="noStrike">
                <a:latin typeface="JetBrains Mono"/>
                <a:ea typeface="JetBrains Mono"/>
              </a:rPr>
              <a:t>java.lang;</a:t>
            </a:r>
            <a:endParaRPr b="0" lang="ru-RU" sz="1500" spc="-1" strike="noStrike">
              <a:latin typeface="Arial"/>
            </a:endParaRPr>
          </a:p>
          <a:p>
            <a:r>
              <a:rPr b="1" lang="en-GB" sz="1500" spc="-1" strike="noStrike">
                <a:solidFill>
                  <a:srgbClr val="861141"/>
                </a:solidFill>
                <a:latin typeface="JetBrains Mono"/>
                <a:ea typeface="JetBrains Mono"/>
              </a:rPr>
              <a:t>public abstract class</a:t>
            </a:r>
            <a:r>
              <a:rPr b="0" lang="en-GB" sz="1500" spc="-1" strike="noStrike">
                <a:latin typeface="JetBrains Mono"/>
                <a:ea typeface="JetBrains Mono"/>
              </a:rPr>
              <a:t> ClassLoader {</a:t>
            </a:r>
            <a:endParaRPr b="0" lang="ru-RU" sz="1500" spc="-1" strike="noStrike">
              <a:latin typeface="Arial"/>
            </a:endParaRPr>
          </a:p>
          <a:p>
            <a:r>
              <a:rPr b="0" lang="en-GB" sz="1500" spc="-1" strike="noStrike">
                <a:latin typeface="JetBrains Mono"/>
                <a:ea typeface="JetBrains Mono"/>
              </a:rPr>
              <a:t>    </a:t>
            </a:r>
            <a:r>
              <a:rPr b="0" lang="en-GB" sz="1500" spc="-1" strike="noStrike">
                <a:solidFill>
                  <a:srgbClr val="861141"/>
                </a:solidFill>
                <a:latin typeface="JetBrains Mono"/>
                <a:ea typeface="JetBrains Mono"/>
              </a:rPr>
              <a:t>public</a:t>
            </a:r>
            <a:r>
              <a:rPr b="0" lang="en-GB" sz="1500" spc="-1" strike="noStrike">
                <a:latin typeface="JetBrains Mono"/>
                <a:ea typeface="JetBrains Mono"/>
              </a:rPr>
              <a:t> Class&lt;?&gt; loadClass(String name);</a:t>
            </a:r>
            <a:endParaRPr b="0" lang="ru-RU" sz="1500" spc="-1" strike="noStrike">
              <a:latin typeface="Arial"/>
            </a:endParaRPr>
          </a:p>
          <a:p>
            <a:r>
              <a:rPr b="0" lang="en-GB" sz="1500" spc="-1" strike="noStrike">
                <a:latin typeface="JetBrains Mono"/>
                <a:ea typeface="JetBrains Mono"/>
              </a:rPr>
              <a:t>    </a:t>
            </a:r>
            <a:r>
              <a:rPr b="0" lang="en-GB" sz="1500" spc="-1" strike="noStrike">
                <a:solidFill>
                  <a:srgbClr val="861141"/>
                </a:solidFill>
                <a:latin typeface="JetBrains Mono"/>
                <a:ea typeface="JetBrains Mono"/>
              </a:rPr>
              <a:t>protected </a:t>
            </a:r>
            <a:r>
              <a:rPr b="0" lang="en-GB" sz="1500" spc="-1" strike="noStrike">
                <a:latin typeface="JetBrains Mono"/>
                <a:ea typeface="JetBrains Mono"/>
              </a:rPr>
              <a:t>Class&lt;?&gt; loadClass(String name, boolean resolve);</a:t>
            </a:r>
            <a:endParaRPr b="0" lang="ru-RU" sz="1500" spc="-1" strike="noStrike">
              <a:latin typeface="Arial"/>
            </a:endParaRPr>
          </a:p>
          <a:p>
            <a:r>
              <a:rPr b="0" lang="en-GB" sz="1500" spc="-1" strike="noStrike">
                <a:latin typeface="JetBrains Mono"/>
                <a:ea typeface="JetBrains Mono"/>
              </a:rPr>
              <a:t>    </a:t>
            </a:r>
            <a:r>
              <a:rPr b="0" lang="en-GB" sz="1500" spc="-1" strike="noStrike">
                <a:solidFill>
                  <a:srgbClr val="861141"/>
                </a:solidFill>
                <a:latin typeface="JetBrains Mono"/>
                <a:ea typeface="JetBrains Mono"/>
              </a:rPr>
              <a:t>protected final </a:t>
            </a:r>
            <a:r>
              <a:rPr b="0" lang="en-GB" sz="1500" spc="-1" strike="noStrike">
                <a:latin typeface="JetBrains Mono"/>
                <a:ea typeface="JetBrains Mono"/>
              </a:rPr>
              <a:t>Class&lt;?&gt; findLoadedClass(String name);</a:t>
            </a:r>
            <a:endParaRPr b="0" lang="ru-RU" sz="1500" spc="-1" strike="noStrike">
              <a:latin typeface="Arial"/>
            </a:endParaRPr>
          </a:p>
          <a:p>
            <a:r>
              <a:rPr b="0" lang="en-GB" sz="1500" spc="-1" strike="noStrike">
                <a:latin typeface="JetBrains Mono"/>
                <a:ea typeface="JetBrains Mono"/>
              </a:rPr>
              <a:t>    </a:t>
            </a:r>
            <a:r>
              <a:rPr b="0" lang="en-GB" sz="1500" spc="-1" strike="noStrike">
                <a:solidFill>
                  <a:srgbClr val="861141"/>
                </a:solidFill>
                <a:latin typeface="JetBrains Mono"/>
                <a:ea typeface="JetBrains Mono"/>
              </a:rPr>
              <a:t>public final </a:t>
            </a:r>
            <a:r>
              <a:rPr b="0" lang="en-GB" sz="1500" spc="-1" strike="noStrike">
                <a:latin typeface="JetBrains Mono"/>
                <a:ea typeface="JetBrains Mono"/>
              </a:rPr>
              <a:t>ClassLoader getParent();</a:t>
            </a:r>
            <a:endParaRPr b="0" lang="ru-RU" sz="1500" spc="-1" strike="noStrike">
              <a:latin typeface="Arial"/>
            </a:endParaRPr>
          </a:p>
          <a:p>
            <a:r>
              <a:rPr b="0" lang="en-GB" sz="1500" spc="-1" strike="noStrike">
                <a:latin typeface="JetBrains Mono"/>
                <a:ea typeface="JetBrains Mono"/>
              </a:rPr>
              <a:t>    </a:t>
            </a:r>
            <a:r>
              <a:rPr b="0" lang="en-GB" sz="1500" spc="-1" strike="noStrike">
                <a:solidFill>
                  <a:srgbClr val="861141"/>
                </a:solidFill>
                <a:latin typeface="JetBrains Mono"/>
                <a:ea typeface="JetBrains Mono"/>
              </a:rPr>
              <a:t>protected </a:t>
            </a:r>
            <a:r>
              <a:rPr b="0" lang="en-GB" sz="1500" spc="-1" strike="noStrike">
                <a:latin typeface="JetBrains Mono"/>
                <a:ea typeface="JetBrains Mono"/>
              </a:rPr>
              <a:t>Class&lt;?&gt; findClass(String name);</a:t>
            </a:r>
            <a:endParaRPr b="0" lang="ru-RU" sz="1500" spc="-1" strike="noStrike">
              <a:latin typeface="Arial"/>
            </a:endParaRPr>
          </a:p>
          <a:p>
            <a:r>
              <a:rPr b="0" lang="en-GB" sz="1500" spc="-1" strike="noStrike">
                <a:latin typeface="JetBrains Mono"/>
                <a:ea typeface="JetBrains Mono"/>
              </a:rPr>
              <a:t>    </a:t>
            </a:r>
            <a:r>
              <a:rPr b="0" lang="en-GB" sz="1500" spc="-1" strike="noStrike">
                <a:solidFill>
                  <a:srgbClr val="861141"/>
                </a:solidFill>
                <a:latin typeface="JetBrains Mono"/>
                <a:ea typeface="JetBrains Mono"/>
              </a:rPr>
              <a:t>protected final void </a:t>
            </a:r>
            <a:r>
              <a:rPr b="0" lang="en-GB" sz="1500" spc="-1" strike="noStrike">
                <a:latin typeface="JetBrains Mono"/>
                <a:ea typeface="JetBrains Mono"/>
              </a:rPr>
              <a:t>resolveClass(Class&lt;?&gt; c);</a:t>
            </a:r>
            <a:endParaRPr b="0" lang="ru-RU" sz="1500" spc="-1" strike="noStrike">
              <a:latin typeface="Arial"/>
            </a:endParaRPr>
          </a:p>
          <a:p>
            <a:r>
              <a:rPr b="0" lang="en-GB" sz="1500" spc="-1" strike="noStrike">
                <a:latin typeface="JetBrains Mono"/>
                <a:ea typeface="JetBrains Mono"/>
              </a:rPr>
              <a:t>}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220680" y="4572000"/>
            <a:ext cx="8779320" cy="241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loadClass(String name)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один из немногих публичных методов, который и является точкой входа для загрузки классов. Его реализация сводится к вызову другого protected метода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loadClass(String name, boolean resolve)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его и необходимо переопределить.</a:t>
            </a:r>
            <a:endParaRPr b="0" lang="ru-RU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6975360" y="6308640"/>
            <a:ext cx="2132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C174031-FE16-4B30-B840-2AC73095C153}" type="slidenum">
              <a:rPr b="1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79280" y="-180000"/>
            <a:ext cx="8779320" cy="136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Абстрактный класс ClassLoader</a:t>
            </a:r>
            <a:endParaRPr b="1" lang="ru-RU" sz="24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220680" y="2082960"/>
            <a:ext cx="8779320" cy="241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85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Процедура </a:t>
            </a:r>
            <a:r>
              <a:rPr b="0" i="1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loadClass(String name, boolean resolve)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следующая: на вход подаются два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параметра </a:t>
            </a:r>
            <a:endParaRPr b="0" lang="ru-RU" sz="15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- бинарное имя класса, который необходимо загрузить, с перечислением всех пакетов. </a:t>
            </a:r>
            <a:endParaRPr b="0" lang="ru-RU" sz="15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флаг, определяющий, требуется ли выполнять процедуру разрешения символьных ссылок.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По умолчанию он равен false, что означает использование ленивой загрузки классов.</a:t>
            </a:r>
            <a:endParaRPr b="0" lang="ru-RU" sz="15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endParaRPr b="0" lang="ru-RU" sz="15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В реализации метода по умолчанию происходит вызов </a:t>
            </a:r>
            <a:r>
              <a:rPr b="0" i="1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findLoadedClass(String name)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который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проверяет был ли класс уже загружен ранее и если это так, вернет ссылку на этот класс. Иначе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будет вызван метод загрузки класса у родительского загрузчика. Если ни один из загрузчиков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не смог найти загруженный класс, каждый из них, следуя в обратном порядке, попытается этот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найти и загрузить, переопределяя метод </a:t>
            </a:r>
            <a:r>
              <a:rPr b="0" i="1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findClass(String name)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ru-RU" sz="15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endParaRPr b="0" lang="ru-RU" sz="15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В последнюю очередь, после того как класс удалось загрузить, в зависимости от флага </a:t>
            </a:r>
            <a:r>
              <a:rPr b="0" i="1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resolve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будет решено стоит ли выполнять загрузку классов по символьным ссылкам. Явный пример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того, что стадия Resolution может быть вызвана на этапе загрузки класса.</a:t>
            </a:r>
            <a:endParaRPr b="0" lang="ru-RU" sz="15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endParaRPr b="0" lang="ru-RU" sz="15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Соответственно, расширяя класс </a:t>
            </a:r>
            <a:r>
              <a:rPr b="0" i="1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ClassLoader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и переопределяя его методы, пользовательский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загрузчик может осуществлять свою логику поставки байт-кода в виртуальную машину.</a:t>
            </a:r>
            <a:endParaRPr b="0" lang="ru-RU" sz="15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endParaRPr b="0" lang="ru-RU" sz="15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Также в Java поддерживается понятие </a:t>
            </a:r>
            <a:r>
              <a:rPr b="0" i="1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«текущего»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загрузчика классов- это тот, который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загрузил класс, выполняющийся в данный момент. </a:t>
            </a:r>
            <a:endParaRPr b="0" lang="ru-RU" sz="15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endParaRPr b="0" lang="ru-RU" sz="15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1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Каждый класс знает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каким </a:t>
            </a:r>
            <a:r>
              <a:rPr b="1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загрузчиком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он был </a:t>
            </a:r>
            <a:r>
              <a:rPr b="1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загружен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и можно получить эту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информацию, вызвав у него метод </a:t>
            </a:r>
            <a:r>
              <a:rPr b="1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String.class.getClassLoader()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. Для всех классов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приложения «текущий» загрузчик, как правило, системный.</a:t>
            </a:r>
            <a:endParaRPr b="0" lang="ru-RU" sz="15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19440" y="930960"/>
            <a:ext cx="7252560" cy="5201280"/>
          </a:xfrm>
          <a:prstGeom prst="rect">
            <a:avLst/>
          </a:pr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r>
              <a:rPr b="0" lang="en-GB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0" lang="en-GB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BuildInClassLoaders 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GB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static void </a:t>
            </a:r>
            <a:r>
              <a:rPr b="0" lang="en-GB" sz="12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main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GB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[] args) {</a:t>
            </a:r>
            <a:br/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GB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BuildInClassLoaders buildInClassLoaders 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GB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BuildInClassLoaders();</a:t>
            </a:r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GB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ClassLoader applicationClassLoader 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GB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buildInClassLoaders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.getClass().getClassLoader();</a:t>
            </a:r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i="1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printClassLoadersDetails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GB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applicationClassLoader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i="1" lang="en-GB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java.sql classes are loaded by platform classloader</a:t>
            </a:r>
            <a:br/>
            <a:r>
              <a:rPr b="0" i="1" lang="en-GB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   </a:t>
            </a:r>
            <a:r>
              <a:rPr b="0" lang="en-GB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java.sql.Date now 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GB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GB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java.sql.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Date(</a:t>
            </a:r>
            <a:r>
              <a:rPr b="0" lang="en-GB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currentTimeMillis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());</a:t>
            </a:r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GB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ClassLoader platformClassLoder 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GB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now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.getClass().getClassLoader();</a:t>
            </a:r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i="1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printClassLoadersDetails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GB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platformClassLoder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i="1" lang="en-GB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java.lang classes are loaded by bootstrap classloader</a:t>
            </a:r>
            <a:br/>
            <a:r>
              <a:rPr b="0" i="1" lang="en-GB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   </a:t>
            </a:r>
            <a:r>
              <a:rPr b="0" lang="en-GB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ClassLoader bootstrapClassLoader 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args.getClass().getClassLoader();</a:t>
            </a:r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i="1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printClassLoadersDetails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GB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bootstrapClassLoader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GB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private static void </a:t>
            </a:r>
            <a:r>
              <a:rPr b="0" lang="en-GB" sz="12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printClassLoadersDetails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GB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ClassLoader 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classLoader){</a:t>
            </a:r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i="1" lang="en-GB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bootstrap classloader is represented by null in JVM</a:t>
            </a:r>
            <a:br/>
            <a:r>
              <a:rPr b="0" i="1" lang="en-GB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   </a:t>
            </a:r>
            <a:r>
              <a:rPr b="0" lang="en-GB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(classLoader != </a:t>
            </a:r>
            <a:r>
              <a:rPr b="0" lang="en-GB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GB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GB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GB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"ClassLoader name : " 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classLoader.getName());</a:t>
            </a:r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GB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GB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GB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"ClassLoader class : " 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classLoader.getClass().getName());</a:t>
            </a:r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} </a:t>
            </a:r>
            <a:r>
              <a:rPr b="0" lang="en-GB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else 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GB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GB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GB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"Bootstrap classloader"</a:t>
            </a:r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}</a:t>
            </a:r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GB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975360" y="6308640"/>
            <a:ext cx="2132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423A27C-0F19-4029-B4E9-DAF30301B31C}" type="slidenum">
              <a:rPr b="1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179280" y="0"/>
            <a:ext cx="8779320" cy="136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Полезные ссылки</a:t>
            </a:r>
            <a:endParaRPr b="1" lang="ru-RU" sz="24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188640" y="1638000"/>
            <a:ext cx="8779320" cy="401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https://docs.oracle.com/en/java/javase/11/docs/api/java.base/java/lang/ClassLoader.html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https://github.com/mtumilowicz/java9-classloaders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  <a:hlinkClick r:id="rId3"/>
              </a:rPr>
              <a:t>https://www.baeldung.com/java-classloaders</a:t>
            </a:r>
            <a:endParaRPr b="0" lang="ru-RU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16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Запуск и исполнение программ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88640" y="711360"/>
            <a:ext cx="8779320" cy="401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Исходный код,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написанный на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языке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программировани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я Java, сначала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компилируется в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байт-код с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помощью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компилятора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javac, входящего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состав Java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Development Kit.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Байт-код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сохраняется в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бинарный файл в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специальный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class-файл. Затем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эти class-файлы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динамически (при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необходимости)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загружаются в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память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загрузчиком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классов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(ClassLoader).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Каждый файл с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расширением .jav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компилируется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как минимум в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один файл .class.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каждого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класса,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интерфейса 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модуля,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определенных в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исходном коде,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создается по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одному .class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файлу. Это также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относится к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интерфейсам 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вложенным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классам.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249" name="Object 3"/>
          <p:cNvGraphicFramePr/>
          <p:nvPr/>
        </p:nvGraphicFramePr>
        <p:xfrm>
          <a:off x="430560" y="4095720"/>
          <a:ext cx="8260920" cy="15159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50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30560" y="4095720"/>
                    <a:ext cx="8260920" cy="15159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74680"/>
            <a:ext cx="822816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Запуск и исполнение программ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252" name="Object 2"/>
          <p:cNvGraphicFramePr/>
          <p:nvPr/>
        </p:nvGraphicFramePr>
        <p:xfrm>
          <a:off x="250920" y="873000"/>
          <a:ext cx="8641080" cy="529164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53" name="Object 3_0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50920" y="873000"/>
                    <a:ext cx="8641080" cy="5291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975360" y="6308640"/>
            <a:ext cx="2132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FF3FC62-E6DB-45A2-BFE0-053A0D5ABDAD}" type="slidenum">
              <a:rPr b="1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179280" y="0"/>
            <a:ext cx="8779320" cy="136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JVM и Classloader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188640" y="1494000"/>
            <a:ext cx="8779320" cy="401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Виртуальная машина Java (JVM)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представляет собой абстрактный компьютер.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Основная задача JVM —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загружать class-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файлы 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выполнять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содержащийся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них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байт-код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состав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 входят различные компоненты, такие как загрузчик классов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Classloader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), сборщик мусора (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Garbage Collector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(автоматическое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управление памятью),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интерпретатор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JIT-компилятор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компоненты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управления потоками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Загрузка классов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— это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поиск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загрузка типов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(классов и интерфейсов)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динамически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во время выполнения программы. Данные о типах находятся в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бинарных class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-файлах.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Classloader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загружает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-файлы как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вашего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приложения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так и для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API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В виртуальную машину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загружаются только те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-файлы Java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API, которые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действительно требуются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 выполнении программы.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Байт-код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выполняется подсистемой исполнения (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execution engine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b="0" lang="ru-RU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975360" y="6308640"/>
            <a:ext cx="2132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AE23BF0-61BE-4C21-95C5-62A91756E02E}" type="slidenum">
              <a:rPr b="1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179280" y="0"/>
            <a:ext cx="8779320" cy="136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JVM и Classloader</a:t>
            </a:r>
            <a:endParaRPr b="0" lang="ru-RU" sz="26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360000" y="1060920"/>
            <a:ext cx="8460000" cy="519948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6975360" y="6308640"/>
            <a:ext cx="2132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FD51531-422C-4A3E-BEA2-C5E97E3F59C4}" type="slidenum">
              <a:rPr b="1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179280" y="0"/>
            <a:ext cx="8779320" cy="136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Этапы загрузки классов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188640" y="1494000"/>
            <a:ext cx="8779320" cy="401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>
              <a:lnSpc>
                <a:spcPct val="85000"/>
              </a:lnSpc>
              <a:spcBef>
                <a:spcPts val="280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Загрузка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(loading)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—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поиск и импорт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бинарных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данных для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типа по его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имени,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класса или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интерфейса из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этого бинарного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представления.</a:t>
            </a: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85000"/>
              </a:lnSpc>
              <a:spcBef>
                <a:spcPts val="280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Связывание,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линковка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(linking)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—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выполнение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верификации,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подготовки и,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необязательног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о, разрешения:</a:t>
            </a:r>
            <a:endParaRPr b="0" lang="ru-RU" sz="1800" spc="-1" strike="noStrike">
              <a:latin typeface="Arial"/>
            </a:endParaRPr>
          </a:p>
          <a:p>
            <a:pPr lvl="1" marL="432000" indent="-216000" algn="just">
              <a:lnSpc>
                <a:spcPct val="85000"/>
              </a:lnSpc>
              <a:spcBef>
                <a:spcPts val="28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Верификаци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я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(verification)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— проверка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корректности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импортируем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ого типа.</a:t>
            </a:r>
            <a:endParaRPr b="0" lang="ru-RU" sz="1800" spc="-1" strike="noStrike">
              <a:latin typeface="Arial"/>
            </a:endParaRPr>
          </a:p>
          <a:p>
            <a:pPr lvl="1" marL="432000" indent="-216000" algn="just">
              <a:lnSpc>
                <a:spcPct val="85000"/>
              </a:lnSpc>
              <a:spcBef>
                <a:spcPts val="28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Подготовка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(preparation)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— выделение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памяти для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статических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переменных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класса 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инициализаци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я памяти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значениями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умолчанию.</a:t>
            </a:r>
            <a:endParaRPr b="0" lang="ru-RU" sz="1800" spc="-1" strike="noStrike">
              <a:latin typeface="Arial"/>
            </a:endParaRPr>
          </a:p>
          <a:p>
            <a:pPr lvl="1" marL="432000" indent="-216000" algn="just">
              <a:lnSpc>
                <a:spcPct val="85000"/>
              </a:lnSpc>
              <a:spcBef>
                <a:spcPts val="28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Разрешение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(resolution)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—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преобразован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символьных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ссылок типов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прямые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ссылки.</a:t>
            </a: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85000"/>
              </a:lnSpc>
              <a:spcBef>
                <a:spcPts val="280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Инициализаци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я (initialization)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— вызов Java-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кода, который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инициализирует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переменные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класса их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правильными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начальными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значениями.</a:t>
            </a:r>
            <a:endParaRPr b="0" lang="ru-RU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6975360" y="6308640"/>
            <a:ext cx="2132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3DFABE9-E809-449F-A6FE-ADBC5E8C57C4}" type="slidenum">
              <a:rPr b="1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179280" y="0"/>
            <a:ext cx="8779320" cy="136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Механизм загрузки классов в Java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188640" y="1494000"/>
            <a:ext cx="8779320" cy="401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Java используется модель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делегирования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загрузки классов.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каждого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загрузчика классов есть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“родительский”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загрузчик. Когда происходит загрузка класса, то загрузчик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“делегирует” поиск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класса своему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родителю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перед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тем как искать 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самостоятельно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Модель делегирования загрузчиков классов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представляет собой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граф загрузчиков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которые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передают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друг другу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запросы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 загрузку.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Корнем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этом графе является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bootstrap-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загрузчик.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Загрузчики классов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создаются с одним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родителем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которому они могут делегировать загрузку, и осуществляют поиск класса в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следующих местах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85000"/>
              </a:lnSpc>
              <a:spcBef>
                <a:spcPts val="28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Кэш</a:t>
            </a: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85000"/>
              </a:lnSpc>
              <a:spcBef>
                <a:spcPts val="28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Родитель</a:t>
            </a: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85000"/>
              </a:lnSpc>
              <a:spcBef>
                <a:spcPts val="28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Сам загрузчик</a:t>
            </a:r>
            <a:endParaRPr b="0" lang="ru-RU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975360" y="6308640"/>
            <a:ext cx="2132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08DB546-8D2E-4A2F-826F-FA7EAAEC0A5A}" type="slidenum">
              <a:rPr b="1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79280" y="0"/>
            <a:ext cx="8779320" cy="136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Механизм загрузки классов в Java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188640" y="1494000"/>
            <a:ext cx="8779320" cy="401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Загрузчик классов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сначала проверяет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не загружал ли он данный класс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ранее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. Если это так, то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возвращается тот же класс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который возвращался в прошлый раз (класс, хранящийся в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кэше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). Если нет, то возможность загрузить класс предоставляется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родителю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. Эти два шага повторяются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рекурсивно в глубину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. Если родитель возвращает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null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(или бросает исключение 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ClassNotFoundException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), тогда загрузчик ищет класс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самостоятельно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20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загружается тем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загрузчиком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который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ближе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всего к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корню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поскольку право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первому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загрузить класс всегда предоставляется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загрузчику-родителю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. Это позволяет загрузчику видеть только классы, загруженные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самостоятельно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его родителем или предками. Он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не может видеть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классы, загруженные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дочерними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загрузчиками.</a:t>
            </a:r>
            <a:endParaRPr b="0" lang="ru-RU" sz="20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975360" y="6308640"/>
            <a:ext cx="2132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103D100-6029-4B18-92F7-6811085BA199}" type="slidenum">
              <a:rPr b="1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79280" y="0"/>
            <a:ext cx="8779320" cy="136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ЗАГРУЗЧИКИ КЛАССОВ</a:t>
            </a:r>
            <a:endParaRPr b="1" lang="ru-RU" sz="24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188640" y="1494000"/>
            <a:ext cx="8779320" cy="401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>
              <a:lnSpc>
                <a:spcPct val="85000"/>
              </a:lnSpc>
              <a:spcBef>
                <a:spcPts val="280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Bootstrap class loader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(базовый, первичный загрузчик) — загружает классы из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bootstrap classpath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2200" spc="-1" strike="noStrike">
              <a:latin typeface="Arial"/>
            </a:endParaRPr>
          </a:p>
          <a:p>
            <a:pPr marL="216000" indent="-216000" algn="just">
              <a:lnSpc>
                <a:spcPct val="85000"/>
              </a:lnSpc>
              <a:spcBef>
                <a:spcPts val="280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Extension ClassLoader (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загрузчик расширений) - загружает классы расширений, которые по умолчанию находятся в каталоге jre/lib/ext, но могут быть заданы системным свойством java.ext.dirs</a:t>
            </a:r>
            <a:endParaRPr b="0" lang="ru-RU" sz="2200" spc="-1" strike="noStrike">
              <a:latin typeface="Arial"/>
            </a:endParaRPr>
          </a:p>
          <a:p>
            <a:pPr marL="216000" indent="-216000" algn="just">
              <a:lnSpc>
                <a:spcPct val="85000"/>
              </a:lnSpc>
              <a:spcBef>
                <a:spcPts val="280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System class loader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(системный загрузчик) —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родительский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для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новых загрузчиков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классов и, как правило, загрузчик классов, используемый для </a:t>
            </a:r>
            <a:r>
              <a:rPr b="1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загрузки и запуска приложения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2200" spc="-1" strike="noStrike">
              <a:latin typeface="Arial"/>
            </a:endParaRPr>
          </a:p>
        </p:txBody>
      </p:sp>
    </p:spTree>
  </p:cSld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243a79"/>
      </a:lt2>
      <a:accent1>
        <a:srgbClr val="385bbe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385bbe"/>
      </a:hlink>
      <a:folHlink>
        <a:srgbClr val="243a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243a79"/>
      </a:lt2>
      <a:accent1>
        <a:srgbClr val="385bbe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385bbe"/>
      </a:hlink>
      <a:folHlink>
        <a:srgbClr val="243a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243a79"/>
      </a:lt2>
      <a:accent1>
        <a:srgbClr val="385bbe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385bbe"/>
      </a:hlink>
      <a:folHlink>
        <a:srgbClr val="243a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243a79"/>
      </a:lt2>
      <a:accent1>
        <a:srgbClr val="385bbe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385bbe"/>
      </a:hlink>
      <a:folHlink>
        <a:srgbClr val="243a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243a79"/>
      </a:lt2>
      <a:accent1>
        <a:srgbClr val="385bbe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385bbe"/>
      </a:hlink>
      <a:folHlink>
        <a:srgbClr val="243a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243a79"/>
      </a:lt2>
      <a:accent1>
        <a:srgbClr val="385bbe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385bbe"/>
      </a:hlink>
      <a:folHlink>
        <a:srgbClr val="243a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243a79"/>
      </a:lt2>
      <a:accent1>
        <a:srgbClr val="385bbe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385bbe"/>
      </a:hlink>
      <a:folHlink>
        <a:srgbClr val="243a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60</TotalTime>
  <Application>LibreOffice/7.0.4.2$Linux_X86_64 LibreOffice_project/00$Build-2</Application>
  <AppVersion>15.0000</AppVersion>
  <Words>2267</Words>
  <Paragraphs>641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2013-02-06T13:34:11Z</dcterms:created>
  <dc:creator/>
  <dc:description/>
  <dc:language>ru-RU</dc:language>
  <cp:lastModifiedBy/>
  <dcterms:modified xsi:type="dcterms:W3CDTF">2022-05-26T11:09:24Z</dcterms:modified>
  <cp:revision>11</cp:revision>
  <dc:subject/>
  <dc:title>Механизмы ввода и вывода информации  Понятие сериализации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54</vt:i4>
  </property>
</Properties>
</file>