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7CAFm7RCPOpO2XGTia2fduyP7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84832E-3FBA-4D17-8A6B-A81E2885BAEB}">
  <a:tblStyle styleId="{5884832E-3FBA-4D17-8A6B-A81E2885BA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81b28ce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81b28c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81b28ce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81b28c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81b28ce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81b28c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81b28ce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81b28c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81b28ce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81b28c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81b28ce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81b28c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stackoverflow.com/questions/946216/%d0%92-%d1%87%d0%b5%d0%bc-%d1%80%d0%b0%d0%b7%d0%bd%d0%b8%d1%86%d0%b0-%d0%bc%d0%b5%d0%b6%d0%b4%d1%83-%d0%bc%d0%b5%d1%82%d0%be%d0%b4%d0%b0%d0%bc%d0%b8-map-%d0%b8-flatmap-%d0%b2-java-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oracle.com/javase/8/docs/api/java/util/concurrent/ForkJoinPool.html#commonPool--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227522"/>
            <a:ext cx="9144000" cy="1201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Java Lambda, Streams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0"/>
          <p:cNvGraphicFramePr/>
          <p:nvPr/>
        </p:nvGraphicFramePr>
        <p:xfrm>
          <a:off x="587829" y="287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2024750"/>
                <a:gridCol w="4611200"/>
                <a:gridCol w="4402175"/>
              </a:tblGrid>
              <a:tr h="62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allMatch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Возвращает true, если условие выполняется для всех элементов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collection.stream().allMatch((s) -&gt; s.contains(«1»))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min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Возвращает минимальный элемент, в качестве условия использует компаратор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collection.stream().min(String::compareTo).get()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max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Возвращает максимальный элемент, в качестве условия использует компаратор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collection.stream().max(String::compareTo).get()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forEach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Применяет функцию к каждому объекту стрима, порядок при параллельном выполнении не гарантируется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set.stream().forEach((p) -&gt; p.append("_1"));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forEachOrdered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Применяет функцию к каждому объекту стрима, сохранение порядка элементов гарантирует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list.stream().forEachOrdered((p) -&gt; p.append("_new"));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toArray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Возвращает массив значений стрима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collection.stream().map(String::toUpperCase).toArray(String[]::new);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reduce</a:t>
                      </a:r>
                      <a:endParaRPr sz="1600"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Позволяет выполнять агрегатные функции на всей коллекцией и возвращать один результат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collection.stream().reduce((s1, s2) -&gt; s1 + s2).orElse(0)</a:t>
                      </a:r>
                      <a:endParaRPr/>
                    </a:p>
                  </a:txBody>
                  <a:tcPr marT="41300" marB="61975" marR="82625" marL="826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81b28ce9_0_3"/>
          <p:cNvSpPr txBox="1"/>
          <p:nvPr>
            <p:ph type="title"/>
          </p:nvPr>
        </p:nvSpPr>
        <p:spPr>
          <a:xfrm>
            <a:off x="1084650" y="93175"/>
            <a:ext cx="9597600" cy="85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 чем разница между методами map и flatMap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39" name="Google Shape;139;gcb81b28ce9_0_3"/>
          <p:cNvSpPr txBox="1"/>
          <p:nvPr>
            <p:ph idx="1" type="body"/>
          </p:nvPr>
        </p:nvSpPr>
        <p:spPr>
          <a:xfrm>
            <a:off x="339925" y="943375"/>
            <a:ext cx="11685000" cy="52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могут быть применены к стриму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Stream&lt;T&gt;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оба возвращают стрим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Stream&lt;R&gt;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Разница заключается в том, что операция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создает одно выходное значение для каждого входного значения, тогда как операция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создает произвольное число(ноль или больше) значений для каждого входного значения.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Операция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качестве аргумента принимает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(например, лямбду), которая вызывается для каждого значения входного стрима(который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&lt;T&gt;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преобразует это значение в другое значение, и посылает получившееся значение в выходной стрим(который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&lt;R&gt;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Т.е.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каждого объекта в стриме возвращает по 1 объекту, потом преобразует все объекты в итоговый стрим.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Операция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принимает функцию (которая преобразует каждое значение входного стрима в стрим), применяет ее к каждому элементу, и на выходе возвращает стрим с одним, несколькими или ни c одним из элементов </a:t>
            </a:r>
            <a:r>
              <a:rPr b="1"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каждого элемента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входящего стрима.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Т.е.,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возвращает по стриму для каждого объекта в первоначальном стриме, а затем результирующие потоки объединяются в исходный стрим.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Пример для </a:t>
            </a:r>
            <a:r>
              <a:rPr b="1" lang="en-US" sz="12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1" lang="en-US" sz="13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есть одномерный массив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 числами. Нужно получить массив из первоначального массива, в котором к каждому числу прибавлена 1.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array = Arrays.stream(array) //преобразовываем массив в стрим .map(i -&gt; i+1) //преобразовываем каждый элемент стрима .toArray(); //преобразовываем стрим в массив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к каждому значению стрима прибавляет 1, потом все новые значения преобразует в итоговый стрим.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Пример для </a:t>
            </a:r>
            <a:r>
              <a:rPr b="1" lang="en-US" sz="12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b="1" lang="en-US" sz="13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есть двухмерный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 числами, надо получить одномерный массив с числами.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Решение: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secondArray = Arrays.stream(array) .flatMapToInt(i -&gt; Arrays.stream(i)) //преобразовываем Stream&lt;int[]&gt; в Stream .toArray(); // преобразовываем Stream в int[]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этом примере создается стрим состоящий из каждого элемента первоначального массива - т.е. стрим из массивов. Потом с помощью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-&gt; Arrays.stream(i)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преобразовываем каждый элемент(который является массивом) стрима в стрим с числами. После этого </a:t>
            </a:r>
            <a:r>
              <a:rPr lang="en-US" sz="11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flatMap</a:t>
            </a:r>
            <a:r>
              <a:rPr lang="en-US" sz="12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собирает все получившееся стримы в один итоговый стрим.</a:t>
            </a:r>
            <a:endParaRPr sz="1250">
              <a:solidFill>
                <a:srgbClr val="2326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81b28ce9_0_10"/>
          <p:cNvSpPr txBox="1"/>
          <p:nvPr>
            <p:ph type="title"/>
          </p:nvPr>
        </p:nvSpPr>
        <p:spPr>
          <a:xfrm>
            <a:off x="838200" y="365125"/>
            <a:ext cx="10515600" cy="60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Параллельные стримы</a:t>
            </a:r>
            <a:endParaRPr sz="5900">
              <a:highlight>
                <a:schemeClr val="lt1"/>
              </a:highlight>
            </a:endParaRPr>
          </a:p>
        </p:txBody>
      </p:sp>
      <p:sp>
        <p:nvSpPr>
          <p:cNvPr id="145" name="Google Shape;145;gcb81b28ce9_0_10"/>
          <p:cNvSpPr txBox="1"/>
          <p:nvPr>
            <p:ph idx="1" type="body"/>
          </p:nvPr>
        </p:nvSpPr>
        <p:spPr>
          <a:xfrm>
            <a:off x="263400" y="1019775"/>
            <a:ext cx="11727600" cy="55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Стримы бывают последовательными (sequential) и параллельными (parallel). Последовательные выполняются только в текущем потоке, а вот параллельные используют общий пул </a:t>
            </a:r>
            <a:r>
              <a:rPr lang="en-US" sz="1200">
                <a:solidFill>
                  <a:srgbClr val="1E488F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ForkJoinPool.commonPool()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При этом элементы разбиваются (если это возможно) на несколько групп и обрабатываются в каждом потоке отдельно. Затем на нужном этапе группы объединяются в одну для предоставления конечного результата.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Чтобы получить параллельный стрим, нужно либо вызвать метод </a:t>
            </a:r>
            <a:r>
              <a:rPr lang="en-US" sz="11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parallelStream()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вместо </a:t>
            </a:r>
            <a:r>
              <a:rPr lang="en-US" sz="11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stream()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либо превратить обычный стрим в параллельный, вызвав промежуточный оператор </a:t>
            </a:r>
            <a:r>
              <a:rPr lang="en-US" sz="11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parallel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5789"/>
              <a:buFont typeface="Arial"/>
              <a:buNone/>
            </a:pP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[копировать]</a:t>
            </a:r>
            <a:r>
              <a:rPr lang="en-US" sz="9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[скачать]</a:t>
            </a:r>
            <a:endParaRPr sz="950">
              <a:solidFill>
                <a:srgbClr val="1E488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list.parallelStream()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.filter(x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.map(x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.collect(Collectors.toList())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IntStream.range(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.parallel()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.map(x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.sum()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Работа с потоконебезопасными коллекциями, разбиение элементов на части, создание потоков, объединение частей воедино, всё это кроется в реализации Stream API. От нас лишь требуется вызвать нужный метод и проследить, чтобы функции в операторах не зависели от каких-либо внешних факторов, иначе есть риск получить неверный результат или ошибку.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Вот так делать нельзя: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5789"/>
              <a:buFont typeface="Arial"/>
              <a:buNone/>
            </a:pP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[копировать]</a:t>
            </a:r>
            <a:r>
              <a:rPr lang="en-US" sz="9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[скачать]</a:t>
            </a:r>
            <a:endParaRPr sz="950">
              <a:solidFill>
                <a:srgbClr val="1E488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ints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ArrayList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IntStream.range(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.parallel()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.forEach(i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ints.add(i))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337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ct val="90909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System.out.println(ints.size())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Это код Шрёдингера. Он может нормально выполниться и показать 1000000, может выполниться и показать 869877, а может и упасть с ошибкой </a:t>
            </a:r>
            <a:r>
              <a:rPr lang="en-US" sz="12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Exception in thread "main" java.lang.ArrayIndexOutOfBoundsException: 332 at java.util.ArrayList.add(ArrayList.java:459)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Поэтому разработчики настоятельно просят воздержаться от побочных эффектов в лямбдах, то тут, то там говоря в документации о </a:t>
            </a:r>
            <a:r>
              <a:rPr i="1"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невмешательстве (non-interference)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81b28ce9_0_17"/>
          <p:cNvSpPr txBox="1"/>
          <p:nvPr>
            <p:ph type="title"/>
          </p:nvPr>
        </p:nvSpPr>
        <p:spPr>
          <a:xfrm>
            <a:off x="838200" y="365125"/>
            <a:ext cx="10515600" cy="51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Стримы для примитивов</a:t>
            </a:r>
            <a:endParaRPr b="1" sz="3000">
              <a:highlight>
                <a:schemeClr val="lt1"/>
              </a:highlight>
            </a:endParaRPr>
          </a:p>
        </p:txBody>
      </p:sp>
      <p:sp>
        <p:nvSpPr>
          <p:cNvPr id="151" name="Google Shape;151;gcb81b28ce9_0_17"/>
          <p:cNvSpPr txBox="1"/>
          <p:nvPr>
            <p:ph idx="1" type="body"/>
          </p:nvPr>
        </p:nvSpPr>
        <p:spPr>
          <a:xfrm>
            <a:off x="838200" y="1053775"/>
            <a:ext cx="10515600" cy="5123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Кроме объектных стримов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Stream&lt;T&gt;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существуют специальные стримы для примитивных типов: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LongStream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DoubleStream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специальных стримов не придумали, но вместо них можно использовать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IntStream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а затем приводить к нужному типу. Для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тоже придётся воспользоваться </a:t>
            </a:r>
            <a:r>
              <a:rPr lang="en-US" sz="14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DoubleStream</a:t>
            </a: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Примитивные стримы полезны, так как не нужно тратить время на боксинг/анбоксинг, к тому же у них есть ряд специальных операторов, упрощающих жизнь. Их мы рассмотрим очень скоро.</a:t>
            </a:r>
            <a:endParaRPr sz="15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81b28ce9_0_44"/>
          <p:cNvSpPr txBox="1"/>
          <p:nvPr>
            <p:ph type="title"/>
          </p:nvPr>
        </p:nvSpPr>
        <p:spPr>
          <a:xfrm>
            <a:off x="838200" y="365125"/>
            <a:ext cx="10515600" cy="34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Советы и best practices</a:t>
            </a:r>
            <a:endParaRPr sz="5700">
              <a:highlight>
                <a:schemeClr val="lt1"/>
              </a:highlight>
            </a:endParaRPr>
          </a:p>
        </p:txBody>
      </p:sp>
      <p:sp>
        <p:nvSpPr>
          <p:cNvPr id="157" name="Google Shape;157;gcb81b28ce9_0_44"/>
          <p:cNvSpPr txBox="1"/>
          <p:nvPr>
            <p:ph idx="1" type="body"/>
          </p:nvPr>
        </p:nvSpPr>
        <p:spPr>
          <a:xfrm>
            <a:off x="271950" y="824325"/>
            <a:ext cx="11583000" cy="576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 Если задачу не получается красиво решить стримами, не решайте её стримами.</a:t>
            </a:r>
            <a:endParaRPr sz="1252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 Если задачу не получается красиво решить стримами, не решайте её стримами!</a:t>
            </a:r>
            <a:endParaRPr sz="1252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 Если задача уже красиво решена не стримами, всё работает и всех всё устраивает, не перерешивайте её стримами!</a:t>
            </a:r>
            <a:endParaRPr sz="1252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4. В большинстве случаев нет смысла сохранять ст</a:t>
            </a: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</a:t>
            </a: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им в переменную. Используйте цепочку вызовов методов (method chaining).</a:t>
            </a:r>
            <a:endParaRPr sz="133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136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[копировать]</a:t>
            </a:r>
            <a:r>
              <a:rPr lang="en-US" sz="1136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36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[скачать]</a:t>
            </a:r>
            <a:endParaRPr sz="1136">
              <a:solidFill>
                <a:srgbClr val="1E488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i="1" lang="en-US" sz="1252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Нечитабельно</a:t>
            </a:r>
            <a:endParaRPr i="1" sz="1252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stream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list.stream()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stream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stream.filter(x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2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stream.forEach(System.out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i="1" lang="en-US" sz="1252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Так лучше</a:t>
            </a:r>
            <a:endParaRPr i="1" sz="1252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list.stream()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.filter(x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2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.forEach(System.out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252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33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5. Старайтесь сперва отфильтровать стрим от ненужных элементов или ограничить его, а потом выполнять преобразования.</a:t>
            </a:r>
            <a:endParaRPr sz="133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136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[копировать]</a:t>
            </a:r>
            <a:r>
              <a:rPr lang="en-US" sz="1136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36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[скачать]</a:t>
            </a:r>
            <a:endParaRPr sz="1136">
              <a:solidFill>
                <a:srgbClr val="1E488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i="1" lang="en-US" sz="1252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Лишние затраты</a:t>
            </a:r>
            <a:endParaRPr i="1" sz="1252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list.stream()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.sorted()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.filter(x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2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.forEach(System.out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i="1" lang="en-US" sz="1252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Так лучше</a:t>
            </a:r>
            <a:endParaRPr i="1" sz="1252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list.stream()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.filter(x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2">
                <a:solidFill>
                  <a:srgbClr val="E029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.sorted()</a:t>
            </a:r>
            <a:endParaRPr sz="125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3212" lvl="0" marL="457200" marR="25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175"/>
              <a:buFont typeface="Courier New"/>
              <a:buAutoNum type="arabicPeriod"/>
            </a:pP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.forEach(System.out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252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println)</a:t>
            </a:r>
            <a:r>
              <a:rPr lang="en-US" sz="1252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2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57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81b28ce9_0_52"/>
          <p:cNvSpPr txBox="1"/>
          <p:nvPr>
            <p:ph idx="1" type="body"/>
          </p:nvPr>
        </p:nvSpPr>
        <p:spPr>
          <a:xfrm>
            <a:off x="271950" y="297425"/>
            <a:ext cx="11634000" cy="64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6. Не используйте параллельные стримы везде, где только можно. Затраты на разбиение элементов, обработку в другом потоке и последующее их слияние порой больше, чем выполнение в одном потоке.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7. При использовании параллельных стримов, убедитесь, что нигде нет блокирующих операций или чего-то, что может помешать обработке элементов.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list.parallelStream()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.filter(s 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isFileExists(hash(s)))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8. Если где-то в модели вы возвращаете копию списка или другой коллекции, то подумайте о замене на стримы. Например: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[копировать]</a:t>
            </a:r>
            <a:r>
              <a:rPr lang="en-US" sz="9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50">
                <a:solidFill>
                  <a:srgbClr val="1E488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[скачать]</a:t>
            </a:r>
            <a:endParaRPr sz="950">
              <a:solidFill>
                <a:srgbClr val="1E488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i="1" lang="en-US" sz="1100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Было</a:t>
            </a:r>
            <a:endParaRPr i="1" sz="1100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Model {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getData() {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ArrayList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i="1" lang="en-US" sz="1100">
                <a:solidFill>
                  <a:srgbClr val="96969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Стало</a:t>
            </a:r>
            <a:endParaRPr i="1" sz="1100">
              <a:solidFill>
                <a:srgbClr val="96969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Model {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Stream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dataStream() {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100">
                <a:solidFill>
                  <a:srgbClr val="0000E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data.stream()</a:t>
            </a:r>
            <a:r>
              <a:rPr lang="en-US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2A2A2"/>
              </a:buClr>
              <a:buSzPts val="1000"/>
              <a:buFont typeface="Courier New"/>
              <a:buAutoNum type="arabicPeriod"/>
            </a:pPr>
            <a:r>
              <a:rPr lang="en-US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Теперь есть возможность получить не только список </a:t>
            </a:r>
            <a:r>
              <a:rPr lang="en-US" sz="12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model.dataStream().collect(toList());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но и множество, любую другую коллекцию, отфильтровать что-то, отсортировать и так далее. Оригинальный </a:t>
            </a:r>
            <a:r>
              <a:rPr lang="en-US" sz="1150">
                <a:solidFill>
                  <a:srgbClr val="10101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data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так и останется нетронутым.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648098" y="2766218"/>
            <a:ext cx="85670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Не забудьте выключить компьютер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548640"/>
            <a:ext cx="10515600" cy="562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Среди новшеств, которые были привнесены в язык Java с выходом JDK 8, особняком стоят лямбда-выражения. Лямбда представляет набор инструкций, которые можно выделить в отдельную переменную и затем многократно вызвать в различных местах программы.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Основу лямбда-выражения составляет лямбда-оператор, который представляет стрелку -&gt;. 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Лямбда-выражение не выполняется само по себе, а образует реализацию метода, определенного в функциональном интерфейсе. При этом важно, что функциональный интерфейс должен содержать только один единственный метод без реализации.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838200" y="261257"/>
            <a:ext cx="10515600" cy="591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Выражение n -&gt; n + 1, это просто аналог выражения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Integer func(Integer n) {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return n+1;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},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а выражение () -&gt; «a1» аналог выражения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String func() {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return «a1»;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81b28ce9_0_24"/>
          <p:cNvSpPr txBox="1"/>
          <p:nvPr>
            <p:ph type="title"/>
          </p:nvPr>
        </p:nvSpPr>
        <p:spPr>
          <a:xfrm>
            <a:off x="838200" y="365125"/>
            <a:ext cx="10515600" cy="36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Stream</a:t>
            </a:r>
            <a:endParaRPr sz="3000"/>
          </a:p>
        </p:txBody>
      </p:sp>
      <p:sp>
        <p:nvSpPr>
          <p:cNvPr id="100" name="Google Shape;100;gcb81b28ce9_0_24"/>
          <p:cNvSpPr txBox="1"/>
          <p:nvPr>
            <p:ph idx="1" type="body"/>
          </p:nvPr>
        </p:nvSpPr>
        <p:spPr>
          <a:xfrm>
            <a:off x="838200" y="917800"/>
            <a:ext cx="10515600" cy="525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Stream — это объект для универсальной работы с данными. Мы указываем, какие операции хотим провести, при этом не заботясь о деталях реализации. Например, </a:t>
            </a:r>
            <a:r>
              <a:rPr i="1"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взять элементы из списка сотрудников, выбрать тех, кто младше 40 лет, отсортировать по фамилии и поместить в новый список.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Или чуть сложнее, </a:t>
            </a:r>
            <a:r>
              <a:rPr i="1"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прочитать все json-файлы, находящиеся в папке books, десериализировать в список объектов книг, обработать элементы всех этих списков, а затем сгруппировать книги по автору</a:t>
            </a: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Данные могут быть получены из источников, коими являются коллекции или методы, поставляющие данные. Например, список файлов, массив строк, метод range() для числовых промежутков и т.д. То есть, стрим использует существующие коллекции для получения новых элементов, это ни в коем случае не новая структура данных.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 данным затем применяются операторы. Например, взять лишь некоторые элементы (filter), преобразовать каждый элемент (map), посчитать сумму элементов или объединить всё в один объект (reduce).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010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010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010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010"/>
              </a:solidFill>
              <a:highlight>
                <a:srgbClr val="F1F1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Операторы можно разделить на две группы: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- Промежуточные (intermediate) — обрабатывают поступающие элементы и возвращают стрим. Промежуточных операторов в цепочке обработки элементов может быть много.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0101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- Терминальные (terminal) — обрабатывают элементы и завершают работу стрима, так что терминальный оператор в цепочке может быть только один.</a:t>
            </a:r>
            <a:endParaRPr sz="1200">
              <a:solidFill>
                <a:srgbClr val="10101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cb81b28ce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463" y="3210775"/>
            <a:ext cx="62960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4"/>
          <p:cNvGraphicFramePr/>
          <p:nvPr/>
        </p:nvGraphicFramePr>
        <p:xfrm>
          <a:off x="457199" y="444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3792575"/>
                <a:gridCol w="3792575"/>
                <a:gridCol w="3792575"/>
              </a:tblGrid>
              <a:tr h="44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Способ создания стрима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Шаблон создания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Пример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 Классический: Создание стрима из коллекции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</a:t>
                      </a:r>
                      <a:r>
                        <a:rPr b="1" lang="en-US" sz="1800" u="none" cap="none" strike="noStrike"/>
                        <a:t>stream</a:t>
                      </a:r>
                      <a:r>
                        <a:rPr lang="en-US" sz="1800" u="none" cap="none" strike="noStrike"/>
                        <a:t>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Collection&lt;String&gt; collection = Arrays.asList(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"a1"</a:t>
                      </a:r>
                      <a:r>
                        <a:rPr lang="en-US" sz="1800" u="none" cap="none" strike="noStrike"/>
                        <a:t>,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"a2"</a:t>
                      </a:r>
                      <a:r>
                        <a:rPr lang="en-US" sz="1800" u="none" cap="none" strike="noStrike"/>
                        <a:t>,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"a3"</a:t>
                      </a:r>
                      <a:r>
                        <a:rPr lang="en-US" sz="1800" u="none" cap="none" strike="noStrike"/>
                        <a:t>); Stream&lt;String&gt; streamFromCollection = collection.stream();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 Создание стрима из значений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Stream.of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значение1</a:t>
                      </a:r>
                      <a:r>
                        <a:rPr lang="en-US" sz="1800" u="none" cap="none" strike="noStrike"/>
                        <a:t>,… </a:t>
                      </a:r>
                      <a:r>
                        <a:rPr i="1" lang="en-US" sz="1800" u="none" cap="none" strike="noStrike"/>
                        <a:t>значениеN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Stream&lt;String&gt; streamFromValues = Stream.of(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"a1"</a:t>
                      </a:r>
                      <a:r>
                        <a:rPr lang="en-US" sz="1800" u="none" cap="none" strike="noStrike"/>
                        <a:t>,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"a2"</a:t>
                      </a:r>
                      <a:r>
                        <a:rPr lang="en-US" sz="1800" u="none" cap="none" strike="noStrike"/>
                        <a:t>,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"a3"</a:t>
                      </a:r>
                      <a:r>
                        <a:rPr lang="en-US" sz="1800" u="none" cap="none" strike="noStrike"/>
                        <a:t>);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 Создание стрима из массива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Arrays.stream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массив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String[] array = {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"a1"</a:t>
                      </a:r>
                      <a:r>
                        <a:rPr lang="en-US" sz="1800" u="none" cap="none" strike="noStrike"/>
                        <a:t>,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"a2"</a:t>
                      </a:r>
                      <a:r>
                        <a:rPr lang="en-US" sz="1800" u="none" cap="none" strike="noStrike"/>
                        <a:t>,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"a3"</a:t>
                      </a:r>
                      <a:r>
                        <a:rPr lang="en-US" sz="1800" u="none" cap="none" strike="noStrike"/>
                        <a:t>}; Stream&lt;String&gt; streamFromArrays = Arrays.stream(array);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 Создание стрима из файла (каждая строка в файле будет отдельным элементом в стриме)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Files.lines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путь_к_файлу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Stream&lt;String&gt; streamFromFiles = Files.lines(Paths.get(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"file.txt"</a:t>
                      </a:r>
                      <a:r>
                        <a:rPr lang="en-US" sz="1800" u="none" cap="none" strike="noStrike"/>
                        <a:t>))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 Создание стрима из строки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«строка».</a:t>
                      </a:r>
                      <a:r>
                        <a:rPr b="1" lang="en-US" sz="1800" u="none" cap="none" strike="noStrike"/>
                        <a:t>chars</a:t>
                      </a:r>
                      <a:r>
                        <a:rPr lang="en-US" sz="1800" u="none" cap="none" strike="noStrike"/>
                        <a:t>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IntStream streamFromString =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"123"</a:t>
                      </a:r>
                      <a:r>
                        <a:rPr lang="en-US" sz="1800" u="none" cap="none" strike="noStrike"/>
                        <a:t>.chars()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5"/>
          <p:cNvGraphicFramePr/>
          <p:nvPr/>
        </p:nvGraphicFramePr>
        <p:xfrm>
          <a:off x="640079" y="587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3661950"/>
                <a:gridCol w="3661950"/>
                <a:gridCol w="3661950"/>
              </a:tblGrid>
              <a:tr h="105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6. С помощью Stream.builder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Stream.</a:t>
                      </a:r>
                      <a:r>
                        <a:rPr b="1" lang="en-US" sz="1800" u="none" cap="none" strike="noStrike"/>
                        <a:t>builder</a:t>
                      </a:r>
                      <a:r>
                        <a:rPr lang="en-US" sz="1800" u="none" cap="none" strike="noStrike"/>
                        <a:t>().</a:t>
                      </a:r>
                      <a:r>
                        <a:rPr b="1" lang="en-US" sz="1800" u="none" cap="none" strike="noStrike"/>
                        <a:t>add</a:t>
                      </a:r>
                      <a:r>
                        <a:rPr lang="en-US" sz="1800" u="none" cap="none" strike="noStrike"/>
                        <a:t>(...)....</a:t>
                      </a:r>
                      <a:r>
                        <a:rPr b="1" lang="en-US" sz="1800" u="none" cap="none" strike="noStrike"/>
                        <a:t>build</a:t>
                      </a:r>
                      <a:r>
                        <a:rPr lang="en-US" sz="1800" u="none" cap="none" strike="noStrike"/>
                        <a:t>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Stream.builder().add(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"a1"</a:t>
                      </a:r>
                      <a:r>
                        <a:rPr lang="en-US" sz="1800" u="none" cap="none" strike="noStrike"/>
                        <a:t>).add(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"a2"</a:t>
                      </a:r>
                      <a:r>
                        <a:rPr lang="en-US" sz="1800" u="none" cap="none" strike="noStrike"/>
                        <a:t>).add(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"a3"</a:t>
                      </a:r>
                      <a:r>
                        <a:rPr lang="en-US" sz="1800" u="none" cap="none" strike="noStrike"/>
                        <a:t>).build()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7. Создание параллельного стрима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</a:t>
                      </a:r>
                      <a:r>
                        <a:rPr b="1" lang="en-US" sz="1800" u="none" cap="none" strike="noStrike"/>
                        <a:t>parallelStream</a:t>
                      </a:r>
                      <a:r>
                        <a:rPr lang="en-US" sz="1800" u="none" cap="none" strike="noStrike"/>
                        <a:t>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Stream&lt;String&gt; stream = collection.parallelStream(); </a:t>
                      </a: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8. Создание бесконечных стрима с помощью Stream.iterate </a:t>
                      </a:r>
                      <a:br>
                        <a:rPr lang="en-US" sz="1800" u="none" cap="none" strike="noStrike"/>
                      </a:b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Stream.iterate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начальное_условие</a:t>
                      </a:r>
                      <a:r>
                        <a:rPr lang="en-US" sz="1800" u="none" cap="none" strike="noStrike"/>
                        <a:t>, </a:t>
                      </a:r>
                      <a:r>
                        <a:rPr i="1" lang="en-US" sz="1800" u="none" cap="none" strike="noStrike"/>
                        <a:t>выражение_генерации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Stream&lt;Integer&gt; streamFromIterate = Stream.iterate(</a:t>
                      </a:r>
                      <a:r>
                        <a:rPr lang="en-US" sz="1800" u="none" cap="none" strike="noStrike">
                          <a:solidFill>
                            <a:srgbClr val="986801"/>
                          </a:solidFill>
                        </a:rPr>
                        <a:t>1</a:t>
                      </a:r>
                      <a:r>
                        <a:rPr lang="en-US" sz="1800" u="none" cap="none" strike="noStrike"/>
                        <a:t>, n -&gt; n + </a:t>
                      </a:r>
                      <a:r>
                        <a:rPr lang="en-US" sz="1800" u="none" cap="none" strike="noStrike">
                          <a:solidFill>
                            <a:srgbClr val="986801"/>
                          </a:solidFill>
                        </a:rPr>
                        <a:t>1</a:t>
                      </a:r>
                      <a:r>
                        <a:rPr lang="en-US" sz="1800" u="none" cap="none" strike="noStrike"/>
                        <a:t>) 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9. Создание бесконечных стрима с помощью Stream.generate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Stream.generate</a:t>
                      </a:r>
                      <a:r>
                        <a:rPr lang="en-US" sz="1800" u="none" cap="none" strike="noStrike"/>
                        <a:t>(</a:t>
                      </a:r>
                      <a:r>
                        <a:rPr i="1" lang="en-US" sz="1800" u="none" cap="none" strike="noStrike"/>
                        <a:t>выражение_генерации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Stream&lt;String&gt; streamFromGenerate = Stream.generate(() -&gt; </a:t>
                      </a:r>
                      <a:r>
                        <a:rPr lang="en-US" sz="1800" u="none" cap="none" strike="noStrike">
                          <a:solidFill>
                            <a:srgbClr val="50A14F"/>
                          </a:solidFill>
                        </a:rPr>
                        <a:t>"a1"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7"/>
          <p:cNvGraphicFramePr/>
          <p:nvPr/>
        </p:nvGraphicFramePr>
        <p:xfrm>
          <a:off x="287383" y="1097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1139675"/>
                <a:gridCol w="6671900"/>
                <a:gridCol w="3422475"/>
              </a:tblGrid>
              <a:tr h="7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Метод stream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Описание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Пример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filter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Отфильтровывает записи, возвращает только записи, соответствующие условию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collection.stream().filter(«a1»::equals).count()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skip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Позволяет пропустить N первых элементов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collection.stream().skip(collection.size() — 1).findFirst().orElse(«1»)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distinct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Возвращает стрим без дубликатов (для метода equals)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collection.stream().distinct().collect(Collectors.toList())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map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Преобразует каждый элемент стрима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collection.stream().map((s) -&gt; s + "_1").collect(Collectors.toList())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peek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Возвращает тот же стрим, но применяет функцию к каждому элементу стрима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collection.stream().map(String::toUpperCase).peek((e) -&gt; System.out.print("," + e)).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7"/>
          <p:cNvSpPr txBox="1"/>
          <p:nvPr/>
        </p:nvSpPr>
        <p:spPr>
          <a:xfrm>
            <a:off x="496390" y="143692"/>
            <a:ext cx="49900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Конвейерные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8"/>
          <p:cNvGraphicFramePr/>
          <p:nvPr/>
        </p:nvGraphicFramePr>
        <p:xfrm>
          <a:off x="838199" y="49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3639450"/>
                <a:gridCol w="3639450"/>
                <a:gridCol w="3639450"/>
              </a:tblGrid>
              <a:tr h="12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limit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Позволяет ограничить выборку определенным количеством первых элементов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collection.stream().limit(2).collect(Collectors.toList())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sorted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Позволяет сортировать значения либо в натуральном порядке, либо задавая Comparator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collection.stream().sorted().collect(Collectors.toList())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mapToInt</a:t>
                      </a:r>
                      <a:r>
                        <a:rPr lang="en-US" sz="1800" u="none" cap="none" strike="noStrike"/>
                        <a:t>, </a:t>
                      </a:r>
                      <a:br>
                        <a:rPr lang="en-US" sz="1800" u="none" cap="none" strike="noStrike"/>
                      </a:br>
                      <a:r>
                        <a:rPr b="1" lang="en-US" sz="1800" u="none" cap="none" strike="noStrike"/>
                        <a:t>mapToDouble</a:t>
                      </a:r>
                      <a:r>
                        <a:rPr lang="en-US" sz="1800" u="none" cap="none" strike="noStrike"/>
                        <a:t>, </a:t>
                      </a:r>
                      <a:br>
                        <a:rPr lang="en-US" sz="1800" u="none" cap="none" strike="noStrike"/>
                      </a:br>
                      <a:r>
                        <a:rPr b="1" lang="en-US" sz="1800" u="none" cap="none" strike="noStrike"/>
                        <a:t>mapToLong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Аналог map, но возвращает числовой стрим (то есть стрим из числовых примитивов)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collection.stream().mapToInt((s) -&gt; Integer.parseInt(s)).toArray()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flatMap</a:t>
                      </a:r>
                      <a:r>
                        <a:rPr lang="en-US" sz="1800" u="none" cap="none" strike="noStrike"/>
                        <a:t>,</a:t>
                      </a:r>
                      <a:br>
                        <a:rPr lang="en-US" sz="1800" u="none" cap="none" strike="noStrike"/>
                      </a:br>
                      <a:r>
                        <a:rPr b="1" lang="en-US" sz="1800" u="none" cap="none" strike="noStrike"/>
                        <a:t>flatMapToInt</a:t>
                      </a:r>
                      <a:r>
                        <a:rPr lang="en-US" sz="1800" u="none" cap="none" strike="noStrike"/>
                        <a:t>,</a:t>
                      </a:r>
                      <a:br>
                        <a:rPr lang="en-US" sz="1800" u="none" cap="none" strike="noStrike"/>
                      </a:br>
                      <a:r>
                        <a:rPr b="1" lang="en-US" sz="1800" u="none" cap="none" strike="noStrike"/>
                        <a:t>flatMapToDouble</a:t>
                      </a:r>
                      <a:r>
                        <a:rPr lang="en-US" sz="1800" u="none" cap="none" strike="noStrike"/>
                        <a:t>,</a:t>
                      </a:r>
                      <a:br>
                        <a:rPr lang="en-US" sz="1800" u="none" cap="none" strike="noStrike"/>
                      </a:br>
                      <a:r>
                        <a:rPr b="1" lang="en-US" sz="1800" u="none" cap="none" strike="noStrike"/>
                        <a:t>flatMapToLong</a:t>
                      </a:r>
                      <a:endParaRPr sz="1800" u="none" cap="none" strike="noStrike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Похоже на map, но может создавать из одного элемента несколько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838199" y="365126"/>
            <a:ext cx="3772989" cy="732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Терминальные</a:t>
            </a:r>
            <a:endParaRPr b="1"/>
          </a:p>
        </p:txBody>
      </p:sp>
      <p:graphicFrame>
        <p:nvGraphicFramePr>
          <p:cNvPr id="128" name="Google Shape;128;p9"/>
          <p:cNvGraphicFramePr/>
          <p:nvPr/>
        </p:nvGraphicFramePr>
        <p:xfrm>
          <a:off x="838199" y="1258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{5884832E-3FBA-4D17-8A6B-A81E2885BAEB}</a:tableStyleId>
              </a:tblPr>
              <a:tblGrid>
                <a:gridCol w="1460875"/>
                <a:gridCol w="5835550"/>
                <a:gridCol w="3530525"/>
              </a:tblGrid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Метод stream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Описание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Пример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findFirst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первый элемент из стрима (возвращает Optional)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collection.stream().findFirst().orElse(«1»)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findAny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любой подходящий элемент из стрима (возвращает Optional)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collection.stream().findAny().orElse(«1»)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collect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Представление результатов в виде коллекций и других структур данных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collection.stream().filter((s) -&gt; s.contains(«1»)).collect(Collectors.toList())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count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количество элементов в стриме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collection.stream().filter(«a1»::equals).count()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anyMatch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true, если условие выполняется хотя бы для одного элемента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collection.stream().anyMatch(«a1»::equals)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noneMatch</a:t>
                      </a:r>
                      <a:endParaRPr sz="1800"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Возвращает true, если условие не выполняется ни для одного элемента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collection.stream().noneMatch(«a8»::equals)</a:t>
                      </a:r>
                      <a:endParaRPr/>
                    </a:p>
                  </a:txBody>
                  <a:tcPr marT="45725" marB="68575" marR="91450" marL="9145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2019-07-27T19:38:26Z</dcterms:created>
  <dc:creator>Ерёменко Владимир</dc:creator>
</cp:coreProperties>
</file>