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7.png" ContentType="image/png"/>
  <Override PartName="/ppt/media/image24.png" ContentType="image/png"/>
  <Override PartName="/ppt/media/image22.png" ContentType="image/png"/>
  <Override PartName="/ppt/media/image21.png" ContentType="image/png"/>
  <Override PartName="/ppt/media/image23.png" ContentType="image/png"/>
  <Override PartName="/ppt/media/image20.gif" ContentType="image/gif"/>
  <Override PartName="/ppt/media/image13.png" ContentType="image/png"/>
  <Override PartName="/ppt/media/image8.png" ContentType="image/png"/>
  <Override PartName="/ppt/media/image14.jpeg" ContentType="image/jpeg"/>
  <Override PartName="/ppt/media/image9.png" ContentType="image/png"/>
  <Override PartName="/ppt/media/image10.jpeg" ContentType="image/jpeg"/>
  <Override PartName="/ppt/media/image7.jpeg" ContentType="image/jpeg"/>
  <Override PartName="/ppt/media/image34.jpeg" ContentType="image/jpeg"/>
  <Override PartName="/ppt/media/image18.png" ContentType="image/png"/>
  <Override PartName="/ppt/media/image28.jpeg" ContentType="image/jpeg"/>
  <Override PartName="/ppt/media/image11.png" ContentType="image/png"/>
  <Override PartName="/ppt/media/image5.png" ContentType="image/png"/>
  <Override PartName="/ppt/media/image35.png" ContentType="image/png"/>
  <Override PartName="/ppt/media/image30.jpeg" ContentType="image/jpeg"/>
  <Override PartName="/ppt/media/image15.png" ContentType="image/png"/>
  <Override PartName="/ppt/media/image31.png" ContentType="image/png"/>
  <Override PartName="/ppt/media/image6.png" ContentType="image/png"/>
  <Override PartName="/ppt/media/image29.png" ContentType="image/png"/>
  <Override PartName="/ppt/media/image12.png" ContentType="image/png"/>
  <Override PartName="/ppt/media/image36.jpeg" ContentType="image/jpeg"/>
  <Override PartName="/ppt/media/image4.jpeg" ContentType="image/jpeg"/>
  <Override PartName="/ppt/media/image2.png" ContentType="image/png"/>
  <Override PartName="/ppt/media/image19.jpeg" ContentType="image/jpeg"/>
  <Override PartName="/ppt/media/image25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1.jpeg" ContentType="image/jpeg"/>
  <Override PartName="/ppt/media/image16.png" ContentType="image/png"/>
  <Override PartName="/ppt/media/image32.jpeg" ContentType="image/jpeg"/>
  <Override PartName="/ppt/media/image1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5704CD-7EF7-42ED-B3C1-C8B706CB686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5/25/22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E5DEF1-1EBA-4FB7-808B-5290D9D368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589680" y="856080"/>
            <a:ext cx="456012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Apache Maven</a:t>
            </a:r>
            <a:endParaRPr b="0" lang="ru-RU" sz="4500" spc="-1" strike="noStrike">
              <a:latin typeface="Arial"/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0" y="1083600"/>
            <a:ext cx="354960" cy="673200"/>
            <a:chOff x="0" y="1083600"/>
            <a:chExt cx="354960" cy="673200"/>
          </a:xfrm>
        </p:grpSpPr>
        <p:sp>
          <p:nvSpPr>
            <p:cNvPr id="44" name="CustomShape 4"/>
            <p:cNvSpPr/>
            <p:nvPr/>
          </p:nvSpPr>
          <p:spPr>
            <a:xfrm>
              <a:off x="0" y="1083600"/>
              <a:ext cx="8712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159480" y="108360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" name="CustomShape 6"/>
          <p:cNvSpPr/>
          <p:nvPr/>
        </p:nvSpPr>
        <p:spPr>
          <a:xfrm flipH="1">
            <a:off x="664200" y="2090520"/>
            <a:ext cx="429732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685840" y="513720"/>
            <a:ext cx="6009120" cy="5834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70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8" descr="وکتور موج رنگی وکتور موج گرافیکی وکتور حلال رنگی 1"/>
          <p:cNvPicPr/>
          <p:nvPr/>
        </p:nvPicPr>
        <p:blipFill>
          <a:blip r:embed="rId1"/>
          <a:srcRect l="0" t="3061" r="4" b="4"/>
          <a:stretch/>
        </p:blipFill>
        <p:spPr>
          <a:xfrm>
            <a:off x="5977800" y="799200"/>
            <a:ext cx="5425200" cy="52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638280" y="784800"/>
            <a:ext cx="2744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 Plugins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10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517200" y="874080"/>
            <a:ext cx="8532360" cy="67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4563"/>
                </a:solidFill>
                <a:latin typeface="Tahoma"/>
              </a:rPr>
              <a:t>Apache Maven Plugins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Запуск плагинов: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Общий вид: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mvn groupId:artifactId:version:goal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mvn by.epam.inttraining2019.lecture3:greeting-maven-plugin:1.0-SNAPSHOT:greeting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  <a:tabLst>
                <a:tab algn="l" pos="343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Сокращенный вид: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1) Если в локальном репозитории есть только одна версия плагина, то версию можно опустить.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mvn groupId:artifactId:goal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mvn by.epam.inttraining2019.lecture3:greeting-maven-plugin:greeting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2) Если соблюдается соглашение об именовании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Verdana"/>
              </a:rPr>
              <a:t>artifactId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Verdana"/>
              </a:rPr>
              <a:t>плагина, то можно использовать только уникальное имя.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Verdana"/>
              </a:rPr>
              <a:t>mvn greeting:greeting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4308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192240" y="2503800"/>
            <a:ext cx="3041640" cy="297144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524520" y="4587120"/>
            <a:ext cx="2377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Plugins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2"/>
          <a:stretch/>
        </p:blipFill>
        <p:spPr>
          <a:xfrm>
            <a:off x="1003680" y="2982600"/>
            <a:ext cx="1419120" cy="14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638280" y="784800"/>
            <a:ext cx="2744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 Plugins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11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3409920" y="460800"/>
            <a:ext cx="8532360" cy="60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4563"/>
                </a:solidFill>
                <a:latin typeface="Tahoma"/>
              </a:rPr>
              <a:t>Apache Maven Profiles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Внутри профилей могут быть определены следующие теги: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&lt;repositories&gt;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&lt;pluginRepositories&gt;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&lt;dependencies&gt;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&lt;plugins&gt;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&lt;properties&gt;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&lt;modules&gt;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&lt;reporting&gt;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&lt;dependencyManagement&gt;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&lt;distributionManagement&gt; </a:t>
            </a:r>
            <a:endParaRPr b="0" lang="ru-RU" sz="1600" spc="-1" strike="noStrike">
              <a:latin typeface="Arial"/>
            </a:endParaRPr>
          </a:p>
          <a:p>
            <a:pPr marL="45720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&lt;build&gt;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При активации профиля его содержимое объединяется с общей частью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pom.xml.</a:t>
            </a:r>
            <a:endParaRPr b="0" lang="ru-RU" sz="1600" spc="-1" strike="noStrike">
              <a:latin typeface="Arial"/>
            </a:endParaRPr>
          </a:p>
          <a:p>
            <a:pPr marL="285840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Активация профилей:</a:t>
            </a:r>
            <a:endParaRPr b="0" lang="ru-RU" sz="1600" spc="-1" strike="noStrike">
              <a:latin typeface="Arial"/>
            </a:endParaRPr>
          </a:p>
          <a:p>
            <a:pPr marL="62856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Вручную – ключ –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P;</a:t>
            </a:r>
            <a:endParaRPr b="0" lang="ru-RU" sz="1600" spc="-1" strike="noStrike">
              <a:latin typeface="Arial"/>
            </a:endParaRPr>
          </a:p>
          <a:p>
            <a:pPr marL="62856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В файле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 pom.xml - &lt;activation&gt;;</a:t>
            </a:r>
            <a:endParaRPr b="0" lang="ru-RU" sz="1600" spc="-1" strike="noStrike">
              <a:latin typeface="Arial"/>
            </a:endParaRPr>
          </a:p>
          <a:p>
            <a:pPr marL="62856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В файле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settings.xml</a:t>
            </a:r>
            <a:r>
              <a:rPr b="0" lang="ru-RU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Verdana"/>
              </a:rPr>
              <a:t>&lt;activeProfiles&gt;.</a:t>
            </a:r>
            <a:endParaRPr b="0" lang="ru-RU" sz="1600" spc="-1" strike="noStrike">
              <a:latin typeface="Arial"/>
            </a:endParaRPr>
          </a:p>
          <a:p>
            <a:pPr marL="285840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mvn help:effective-pom -P dev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192240" y="2503800"/>
            <a:ext cx="3041640" cy="297144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524520" y="4587120"/>
            <a:ext cx="2377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Profiles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04" name="Picture 10" descr=""/>
          <p:cNvPicPr/>
          <p:nvPr/>
        </p:nvPicPr>
        <p:blipFill>
          <a:blip r:embed="rId2"/>
          <a:stretch/>
        </p:blipFill>
        <p:spPr>
          <a:xfrm>
            <a:off x="1003680" y="2982600"/>
            <a:ext cx="1419120" cy="14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12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1427760" y="193032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1427760" y="423756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3829680" y="423756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6231960" y="423756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8633880" y="423756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8633880" y="193032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>
            <a:off x="6231960" y="1930320"/>
            <a:ext cx="1878840" cy="183528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2388600" y="3860640"/>
            <a:ext cx="360" cy="3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3368520" y="5135400"/>
            <a:ext cx="4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4"/>
          <p:cNvSpPr/>
          <p:nvPr/>
        </p:nvSpPr>
        <p:spPr>
          <a:xfrm>
            <a:off x="5776560" y="5135400"/>
            <a:ext cx="40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5"/>
          <p:cNvSpPr/>
          <p:nvPr/>
        </p:nvSpPr>
        <p:spPr>
          <a:xfrm flipV="1">
            <a:off x="9569520" y="376920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6"/>
          <p:cNvSpPr/>
          <p:nvPr/>
        </p:nvSpPr>
        <p:spPr>
          <a:xfrm flipH="1">
            <a:off x="8142480" y="2828520"/>
            <a:ext cx="44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1571760" y="2659320"/>
            <a:ext cx="15908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7f7f7"/>
                </a:solidFill>
                <a:latin typeface="Tahoma"/>
                <a:ea typeface="Tahoma"/>
              </a:rPr>
              <a:t>Dependency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2061720" y="4986000"/>
            <a:ext cx="6109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7f7f7"/>
                </a:solidFill>
                <a:latin typeface="Tahoma"/>
                <a:ea typeface="Tahoma"/>
              </a:rPr>
              <a:t>.m2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4106160" y="4966200"/>
            <a:ext cx="14050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7f7f7"/>
                </a:solidFill>
                <a:latin typeface="Tahoma"/>
                <a:ea typeface="Tahoma"/>
              </a:rPr>
              <a:t>maven.org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5" name="CustomShape 20"/>
          <p:cNvSpPr/>
          <p:nvPr/>
        </p:nvSpPr>
        <p:spPr>
          <a:xfrm>
            <a:off x="6452280" y="4660920"/>
            <a:ext cx="1852560" cy="11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&lt;repositories&gt;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   </a:t>
            </a: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&lt;repository&gt;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  </a:t>
            </a: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&lt;/repository&gt;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&lt;/repositories&gt;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9118080" y="4986000"/>
            <a:ext cx="9021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7f7f7"/>
                </a:solidFill>
                <a:latin typeface="Tahoma"/>
                <a:ea typeface="Tahoma"/>
              </a:rPr>
              <a:t>Plugin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7" name="CustomShape 22"/>
          <p:cNvSpPr/>
          <p:nvPr/>
        </p:nvSpPr>
        <p:spPr>
          <a:xfrm>
            <a:off x="8793000" y="2566800"/>
            <a:ext cx="1553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Официальные плагины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6272280" y="2689920"/>
            <a:ext cx="1798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pluginRepositories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461160" y="480240"/>
            <a:ext cx="4179960" cy="2787840"/>
          </a:xfrm>
          <a:prstGeom prst="rect">
            <a:avLst/>
          </a:prstGeom>
          <a:solidFill>
            <a:srgbClr val="ffffff"/>
          </a:solidFill>
          <a:ln w="19050">
            <a:solidFill>
              <a:srgbClr val="b20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461160" y="3603600"/>
            <a:ext cx="4179960" cy="2787840"/>
          </a:xfrm>
          <a:prstGeom prst="rect">
            <a:avLst/>
          </a:prstGeom>
          <a:solidFill>
            <a:srgbClr val="ffffff"/>
          </a:solidFill>
          <a:ln w="19050">
            <a:solidFill>
              <a:srgbClr val="b20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4980600" y="487080"/>
            <a:ext cx="6741360" cy="58975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2" descr="ÐÐ°ÑÑÐ¸Ð½ÐºÐ¸ Ð¿Ð¾ Ð·Ð°Ð¿ÑÐ¾ÑÑ Build Tools Ant"/>
          <p:cNvPicPr/>
          <p:nvPr/>
        </p:nvPicPr>
        <p:blipFill>
          <a:blip r:embed="rId1"/>
          <a:stretch/>
        </p:blipFill>
        <p:spPr>
          <a:xfrm>
            <a:off x="693720" y="726480"/>
            <a:ext cx="3888000" cy="2410560"/>
          </a:xfrm>
          <a:prstGeom prst="rect">
            <a:avLst/>
          </a:prstGeom>
          <a:ln w="0">
            <a:noFill/>
          </a:ln>
        </p:spPr>
      </p:pic>
      <p:sp>
        <p:nvSpPr>
          <p:cNvPr id="55" name="CustomShape 5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526680" y="456120"/>
            <a:ext cx="2061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Build Tools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634320" y="23256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b7aea5"/>
                </a:solidFill>
                <a:latin typeface="Tahoma"/>
                <a:ea typeface="Tahoma"/>
              </a:rPr>
              <a:t>02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9" name="Picture 6" descr="https://miro.medium.com/max/1400/1*GOm7MTviWJdJm_smWDjBHw.png"/>
          <p:cNvPicPr/>
          <p:nvPr/>
        </p:nvPicPr>
        <p:blipFill>
          <a:blip r:embed="rId2"/>
          <a:stretch/>
        </p:blipFill>
        <p:spPr>
          <a:xfrm>
            <a:off x="655920" y="4352760"/>
            <a:ext cx="3854520" cy="155124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10" descr="ÐÐ°ÑÑÐ¸Ð½ÐºÐ¸ Ð¿Ð¾ Ð·Ð°Ð¿ÑÐ¾ÑÑ Apache"/>
          <p:cNvPicPr/>
          <p:nvPr/>
        </p:nvPicPr>
        <p:blipFill>
          <a:blip r:embed="rId3"/>
          <a:stretch/>
        </p:blipFill>
        <p:spPr>
          <a:xfrm>
            <a:off x="5019480" y="536760"/>
            <a:ext cx="2545200" cy="19908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4" descr="Logo d'Apache Mavenâ¢"/>
          <p:cNvPicPr/>
          <p:nvPr/>
        </p:nvPicPr>
        <p:blipFill>
          <a:blip r:embed="rId4"/>
          <a:stretch/>
        </p:blipFill>
        <p:spPr>
          <a:xfrm>
            <a:off x="6761880" y="1932120"/>
            <a:ext cx="4713840" cy="119196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12" descr="ÐÐ°ÑÑÐ¸Ð½ÐºÐ¸ Ð¿Ð¾ Ð·Ð°Ð¿ÑÐ¾ÑÑ ant maven gradle usage trends"/>
          <p:cNvPicPr/>
          <p:nvPr/>
        </p:nvPicPr>
        <p:blipFill>
          <a:blip r:embed="rId5"/>
          <a:stretch/>
        </p:blipFill>
        <p:spPr>
          <a:xfrm>
            <a:off x="5529600" y="3289320"/>
            <a:ext cx="5886360" cy="265896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9"/>
          <p:cNvSpPr/>
          <p:nvPr/>
        </p:nvSpPr>
        <p:spPr>
          <a:xfrm>
            <a:off x="5667120" y="5948640"/>
            <a:ext cx="5756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2018 -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Which build tool do you use for your main project?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629280" y="526680"/>
            <a:ext cx="508068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Build Tools – Apache Maven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500" spc="-1" strike="noStrike">
                <a:solidFill>
                  <a:srgbClr val="c00000"/>
                </a:solidFill>
                <a:latin typeface="Tahoma"/>
                <a:ea typeface="Tahoma"/>
              </a:rPr>
              <a:t>Project Management Tool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634320" y="30312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6887880" y="1598040"/>
            <a:ext cx="1839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endParaRPr b="0" lang="ru-RU" sz="18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634320" y="1474920"/>
            <a:ext cx="490860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Первый выпуск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2f5597"/>
                </a:solidFill>
                <a:latin typeface="Calibri"/>
              </a:rPr>
              <a:t>30 марта 2002 года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Аппаратная платформа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JVM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Управление проектом: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POM (Project Object Model) -  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XML-</a:t>
            </a:r>
            <a:r>
              <a:rPr b="0" lang="ru-RU" sz="1800" spc="-1" strike="noStrike">
                <a:solidFill>
                  <a:srgbClr val="2f5597"/>
                </a:solidFill>
                <a:latin typeface="Calibri"/>
              </a:rPr>
              <a:t>описание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</a:rPr>
              <a:t> (pom.xml)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Стиль: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1" lang="ru-RU" sz="1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2f5597"/>
                </a:solidFill>
                <a:latin typeface="Calibri"/>
              </a:rPr>
              <a:t>декларативный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Основные концепции: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Соглашение по конфигурации;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Архетипы - 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шаблоны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Жизненный цикл – 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деление на фазы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Архитектура – 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использование плагинов;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Модули;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Зависимости;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Плагины;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Профили.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1" name="Picture 4" descr="Logo d'Apache Mavenâ¢"/>
          <p:cNvPicPr/>
          <p:nvPr/>
        </p:nvPicPr>
        <p:blipFill>
          <a:blip r:embed="rId2"/>
          <a:stretch/>
        </p:blipFill>
        <p:spPr>
          <a:xfrm>
            <a:off x="9165960" y="498600"/>
            <a:ext cx="2819880" cy="71316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2" descr="https://upload.wikimedia.org/wikipedia/commons/thumb/c/cf/Maven_CoC.svg/800px-Maven_CoC.svg.png"/>
          <p:cNvPicPr/>
          <p:nvPr/>
        </p:nvPicPr>
        <p:blipFill>
          <a:blip r:embed="rId3"/>
          <a:stretch/>
        </p:blipFill>
        <p:spPr>
          <a:xfrm>
            <a:off x="5407200" y="2111040"/>
            <a:ext cx="2888640" cy="40118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7"/>
          <p:cNvSpPr/>
          <p:nvPr/>
        </p:nvSpPr>
        <p:spPr>
          <a:xfrm>
            <a:off x="8639280" y="2111040"/>
            <a:ext cx="335412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4472c4"/>
                </a:solidFill>
                <a:latin typeface="Calibri"/>
              </a:rPr>
              <a:t>Достоинства: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Повторяемость сборки;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Стандартизация сборки;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Декларативность сборки;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Автоматизация процесса сборки;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Модульность;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Управление зависимостями;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Расширяемость плагинами.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c00000"/>
                </a:solidFill>
                <a:latin typeface="Calibri"/>
              </a:rPr>
              <a:t>Недостатки: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Некоторая неэффективность для малых проектов.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5308920" y="1644120"/>
            <a:ext cx="1733040" cy="169200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2967840" y="1644120"/>
            <a:ext cx="1733040" cy="169200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7"/>
          <p:cNvSpPr/>
          <p:nvPr/>
        </p:nvSpPr>
        <p:spPr>
          <a:xfrm>
            <a:off x="7587360" y="1644120"/>
            <a:ext cx="1733040" cy="169200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5625360" y="3617640"/>
            <a:ext cx="12679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7222"/>
                </a:solidFill>
                <a:latin typeface="Tahoma"/>
                <a:ea typeface="Tahoma"/>
              </a:rPr>
              <a:t>ArtifactId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7587360" y="4072320"/>
            <a:ext cx="1733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2f5597"/>
                </a:solidFill>
                <a:latin typeface="Tahoma"/>
                <a:ea typeface="Tahoma"/>
              </a:rPr>
              <a:t>Версия проекта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3348360" y="3617640"/>
            <a:ext cx="10940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7222"/>
                </a:solidFill>
                <a:latin typeface="Tahoma"/>
                <a:ea typeface="Tahoma"/>
              </a:rPr>
              <a:t>GroupId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>
            <a:off x="8022240" y="3617640"/>
            <a:ext cx="932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7222"/>
                </a:solidFill>
                <a:latin typeface="Tahoma"/>
                <a:ea typeface="Tahoma"/>
              </a:rPr>
              <a:t>Version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5308920" y="4072320"/>
            <a:ext cx="173304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2f5597"/>
                </a:solidFill>
                <a:latin typeface="Tahoma"/>
                <a:ea typeface="Tahoma"/>
              </a:rPr>
              <a:t>Это идентификатор самого проекта. Чаще всего – его имя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>
            <a:off x="2967840" y="4072320"/>
            <a:ext cx="17330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2f5597"/>
                </a:solidFill>
                <a:latin typeface="Tahoma"/>
                <a:ea typeface="Tahoma"/>
              </a:rPr>
              <a:t>Это ID группы проекта. Зачастую, это уникальная организация или проект.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5312160" y="1308240"/>
            <a:ext cx="1410840" cy="169200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7" descr=""/>
          <p:cNvPicPr/>
          <p:nvPr/>
        </p:nvPicPr>
        <p:blipFill>
          <a:blip r:embed="rId3"/>
          <a:stretch/>
        </p:blipFill>
        <p:spPr>
          <a:xfrm>
            <a:off x="2954160" y="1337760"/>
            <a:ext cx="1341360" cy="16084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9" descr=""/>
          <p:cNvPicPr/>
          <p:nvPr/>
        </p:nvPicPr>
        <p:blipFill>
          <a:blip r:embed="rId4"/>
          <a:stretch/>
        </p:blipFill>
        <p:spPr>
          <a:xfrm>
            <a:off x="7266240" y="1347120"/>
            <a:ext cx="1507320" cy="180756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14"/>
          <p:cNvSpPr/>
          <p:nvPr/>
        </p:nvSpPr>
        <p:spPr>
          <a:xfrm>
            <a:off x="3639240" y="2307960"/>
            <a:ext cx="90972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000" spc="-1" strike="noStrike">
                <a:solidFill>
                  <a:srgbClr val="ffffff"/>
                </a:solidFill>
                <a:latin typeface="Tahoma"/>
                <a:ea typeface="Tahoma"/>
              </a:rPr>
              <a:t>G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6086880" y="2298960"/>
            <a:ext cx="86688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000" spc="-1" strike="noStrike">
                <a:solidFill>
                  <a:srgbClr val="ffffff"/>
                </a:solidFill>
                <a:latin typeface="Tahoma"/>
                <a:ea typeface="Tahoma"/>
              </a:rPr>
              <a:t>A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8395200" y="2271600"/>
            <a:ext cx="86688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000" spc="-1" strike="noStrike">
                <a:solidFill>
                  <a:srgbClr val="ffffff"/>
                </a:solidFill>
                <a:latin typeface="Tahoma"/>
                <a:ea typeface="Tahoma"/>
              </a:rPr>
              <a:t>V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295800" y="3949200"/>
            <a:ext cx="1458360" cy="142344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481360" y="3949200"/>
            <a:ext cx="1458360" cy="142344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7667280" y="3949200"/>
            <a:ext cx="1458360" cy="142344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5481360" y="1467360"/>
            <a:ext cx="1458360" cy="1423440"/>
          </a:xfrm>
          <a:prstGeom prst="rect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34" descr=""/>
          <p:cNvPicPr/>
          <p:nvPr/>
        </p:nvPicPr>
        <p:blipFill>
          <a:blip r:embed="rId2"/>
          <a:stretch/>
        </p:blipFill>
        <p:spPr>
          <a:xfrm>
            <a:off x="5789520" y="1656720"/>
            <a:ext cx="790200" cy="94104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9"/>
          <p:cNvSpPr/>
          <p:nvPr/>
        </p:nvSpPr>
        <p:spPr>
          <a:xfrm>
            <a:off x="6164640" y="3257640"/>
            <a:ext cx="360" cy="3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7548840" y="3298680"/>
            <a:ext cx="236520" cy="3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 flipH="1">
            <a:off x="4703400" y="3291840"/>
            <a:ext cx="25740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5" descr=""/>
          <p:cNvPicPr/>
          <p:nvPr/>
        </p:nvPicPr>
        <p:blipFill>
          <a:blip r:embed="rId3"/>
          <a:stretch/>
        </p:blipFill>
        <p:spPr>
          <a:xfrm>
            <a:off x="3395160" y="4187880"/>
            <a:ext cx="1198800" cy="9583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38" descr=""/>
          <p:cNvPicPr/>
          <p:nvPr/>
        </p:nvPicPr>
        <p:blipFill>
          <a:blip r:embed="rId4"/>
          <a:stretch/>
        </p:blipFill>
        <p:spPr>
          <a:xfrm>
            <a:off x="5582160" y="4203720"/>
            <a:ext cx="1198800" cy="9583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39" descr=""/>
          <p:cNvPicPr/>
          <p:nvPr/>
        </p:nvPicPr>
        <p:blipFill>
          <a:blip r:embed="rId5"/>
          <a:stretch/>
        </p:blipFill>
        <p:spPr>
          <a:xfrm>
            <a:off x="7806240" y="4187880"/>
            <a:ext cx="1198800" cy="95832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2"/>
          <p:cNvSpPr/>
          <p:nvPr/>
        </p:nvSpPr>
        <p:spPr>
          <a:xfrm>
            <a:off x="5702760" y="1031760"/>
            <a:ext cx="911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f5b"/>
                </a:solidFill>
                <a:latin typeface="Tahoma"/>
                <a:ea typeface="Tahoma"/>
              </a:rPr>
              <a:t>Parent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505320" y="5514840"/>
            <a:ext cx="10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f5b"/>
                </a:solidFill>
                <a:latin typeface="Tahoma"/>
                <a:ea typeface="Tahoma"/>
              </a:rPr>
              <a:t>Module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5694120" y="5514840"/>
            <a:ext cx="10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f5b"/>
                </a:solidFill>
                <a:latin typeface="Tahoma"/>
                <a:ea typeface="Tahoma"/>
              </a:rPr>
              <a:t>Module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7883280" y="5514840"/>
            <a:ext cx="10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f5b"/>
                </a:solidFill>
                <a:latin typeface="Tahoma"/>
                <a:ea typeface="Tahoma"/>
              </a:rPr>
              <a:t>Module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6037920" y="1012320"/>
            <a:ext cx="2062080" cy="217836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9812160" y="1012320"/>
            <a:ext cx="2062080" cy="2178360"/>
          </a:xfrm>
          <a:prstGeom prst="ellipse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7458120" y="219240"/>
            <a:ext cx="3041640" cy="297144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7887240" y="1197360"/>
            <a:ext cx="21834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6000" spc="-1" strike="noStrike">
                <a:solidFill>
                  <a:srgbClr val="434f5b"/>
                </a:solidFill>
                <a:latin typeface="Tahoma"/>
                <a:ea typeface="Tahoma"/>
              </a:rPr>
              <a:t>Фаза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6636240" y="1901520"/>
            <a:ext cx="865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clean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0517760" y="1897920"/>
            <a:ext cx="650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site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317160" y="1929960"/>
            <a:ext cx="6095520" cy="47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33333"/>
                </a:solidFill>
                <a:latin typeface="Verdana"/>
              </a:rPr>
              <a:t>Основные фазы сборки проекта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33333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rgbClr val="333333"/>
                </a:solidFill>
                <a:latin typeface="Verdana"/>
              </a:rPr>
              <a:t>compile</a:t>
            </a: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Компилирование проекта</a:t>
            </a:r>
            <a:endParaRPr b="0" lang="ru-RU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test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Тестирование с помощью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JUnit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тестов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33"/>
                </a:solidFill>
                <a:latin typeface="Verdana"/>
              </a:rPr>
              <a:t>3.package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Создание 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jar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файла или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war, ear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зависимости от типа проекта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4.</a:t>
            </a:r>
            <a:r>
              <a:rPr b="1" lang="en-US" sz="1800" spc="-1" strike="noStrike">
                <a:solidFill>
                  <a:srgbClr val="333333"/>
                </a:solidFill>
                <a:latin typeface="Verdana"/>
              </a:rPr>
              <a:t>integration-test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Запуск интеграционных тестов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5.</a:t>
            </a:r>
            <a:r>
              <a:rPr b="1" lang="en-US" sz="1800" spc="-1" strike="noStrike">
                <a:solidFill>
                  <a:srgbClr val="333333"/>
                </a:solidFill>
                <a:latin typeface="Verdana"/>
              </a:rPr>
              <a:t>install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Копирование 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jar (war , ear)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в локальный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репозиторий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6.</a:t>
            </a:r>
            <a:r>
              <a:rPr b="1" lang="en-US" sz="1800" spc="-1" strike="noStrike">
                <a:solidFill>
                  <a:srgbClr val="333333"/>
                </a:solidFill>
                <a:latin typeface="Verdana"/>
              </a:rPr>
              <a:t>deploy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Публикация файла в удалённый 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Verdana"/>
              </a:rPr>
              <a:t>репозиторий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6" name="Picture 2" descr="https://user-images.githubusercontent.com/300046/28752955-f8c5da38-74f8-11e7-85c2-8eedcc3ae41f.gif"/>
          <p:cNvPicPr/>
          <p:nvPr/>
        </p:nvPicPr>
        <p:blipFill>
          <a:blip r:embed="rId2"/>
          <a:stretch/>
        </p:blipFill>
        <p:spPr>
          <a:xfrm>
            <a:off x="6538680" y="3191040"/>
            <a:ext cx="5037120" cy="36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b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7f7f7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00640" y="561240"/>
            <a:ext cx="4996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7f7f7"/>
                </a:solidFill>
                <a:latin typeface="Tahoma"/>
                <a:ea typeface="Tahoma"/>
              </a:rPr>
              <a:t>Java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07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06676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385920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565164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749160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928404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1107648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3427200" y="258300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5220000" y="261180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7041600" y="263376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8834040" y="266256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10654920" y="264816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6"/>
          <p:cNvSpPr/>
          <p:nvPr/>
        </p:nvSpPr>
        <p:spPr>
          <a:xfrm>
            <a:off x="2102760" y="3547080"/>
            <a:ext cx="889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compile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3" name="CustomShape 17"/>
          <p:cNvSpPr/>
          <p:nvPr/>
        </p:nvSpPr>
        <p:spPr>
          <a:xfrm>
            <a:off x="4072320" y="3547080"/>
            <a:ext cx="535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test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5687640" y="3547080"/>
            <a:ext cx="932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package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7158600" y="3547080"/>
            <a:ext cx="16189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integration-test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CustomShape 20"/>
          <p:cNvSpPr/>
          <p:nvPr/>
        </p:nvSpPr>
        <p:spPr>
          <a:xfrm>
            <a:off x="9395280" y="3547080"/>
            <a:ext cx="739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install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11136960" y="3547080"/>
            <a:ext cx="7837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deploy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1583280" y="4137120"/>
            <a:ext cx="1931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Компилирование проекта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3374280" y="4137120"/>
            <a:ext cx="19317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Тестирование с помощью JUnit тестов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24"/>
          <p:cNvSpPr/>
          <p:nvPr/>
        </p:nvSpPr>
        <p:spPr>
          <a:xfrm>
            <a:off x="5168520" y="4159080"/>
            <a:ext cx="19317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Создание .jar файла или war, ear в зависимости от типа проекта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1" name="CustomShape 25"/>
          <p:cNvSpPr/>
          <p:nvPr/>
        </p:nvSpPr>
        <p:spPr>
          <a:xfrm>
            <a:off x="7002360" y="4178520"/>
            <a:ext cx="193176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Запуск интеграционных тестов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2" name="CustomShape 26"/>
          <p:cNvSpPr/>
          <p:nvPr/>
        </p:nvSpPr>
        <p:spPr>
          <a:xfrm>
            <a:off x="8798760" y="4183200"/>
            <a:ext cx="19317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Копирование .jar (war , ear) в локальный репозиторий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3" name="CustomShape 27"/>
          <p:cNvSpPr/>
          <p:nvPr/>
        </p:nvSpPr>
        <p:spPr>
          <a:xfrm>
            <a:off x="10648800" y="4178520"/>
            <a:ext cx="15426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Публикация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файла в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удалённый репозиторий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54" name="Picture 34" descr=""/>
          <p:cNvPicPr/>
          <p:nvPr/>
        </p:nvPicPr>
        <p:blipFill>
          <a:blip r:embed="rId1"/>
          <a:stretch/>
        </p:blipFill>
        <p:spPr>
          <a:xfrm>
            <a:off x="2288520" y="2377080"/>
            <a:ext cx="467640" cy="4644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35" descr=""/>
          <p:cNvPicPr/>
          <p:nvPr/>
        </p:nvPicPr>
        <p:blipFill>
          <a:blip r:embed="rId2"/>
          <a:stretch/>
        </p:blipFill>
        <p:spPr>
          <a:xfrm>
            <a:off x="4080960" y="2377080"/>
            <a:ext cx="467640" cy="46440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36" descr=""/>
          <p:cNvPicPr/>
          <p:nvPr/>
        </p:nvPicPr>
        <p:blipFill>
          <a:blip r:embed="rId3"/>
          <a:stretch/>
        </p:blipFill>
        <p:spPr>
          <a:xfrm>
            <a:off x="5901120" y="2390760"/>
            <a:ext cx="467640" cy="46440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37" descr=""/>
          <p:cNvPicPr/>
          <p:nvPr/>
        </p:nvPicPr>
        <p:blipFill>
          <a:blip r:embed="rId4"/>
          <a:stretch/>
        </p:blipFill>
        <p:spPr>
          <a:xfrm>
            <a:off x="7736760" y="2398680"/>
            <a:ext cx="467640" cy="4644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38" descr=""/>
          <p:cNvPicPr/>
          <p:nvPr/>
        </p:nvPicPr>
        <p:blipFill>
          <a:blip r:embed="rId5"/>
          <a:stretch/>
        </p:blipFill>
        <p:spPr>
          <a:xfrm>
            <a:off x="9533520" y="2398680"/>
            <a:ext cx="467640" cy="46440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46" descr=""/>
          <p:cNvPicPr/>
          <p:nvPr/>
        </p:nvPicPr>
        <p:blipFill>
          <a:blip r:embed="rId6"/>
          <a:stretch/>
        </p:blipFill>
        <p:spPr>
          <a:xfrm>
            <a:off x="11320920" y="2377080"/>
            <a:ext cx="467640" cy="46440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28"/>
          <p:cNvSpPr/>
          <p:nvPr/>
        </p:nvSpPr>
        <p:spPr>
          <a:xfrm>
            <a:off x="292320" y="2116080"/>
            <a:ext cx="972000" cy="94932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1652760" y="2583000"/>
            <a:ext cx="1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328320" y="3547080"/>
            <a:ext cx="963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validate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3" name="CustomShape 31"/>
          <p:cNvSpPr/>
          <p:nvPr/>
        </p:nvSpPr>
        <p:spPr>
          <a:xfrm>
            <a:off x="207720" y="4137120"/>
            <a:ext cx="1134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Проверка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7f7f7"/>
                </a:solidFill>
                <a:latin typeface="Tahoma"/>
                <a:ea typeface="Tahoma"/>
              </a:rPr>
              <a:t>проекта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64" name="Picture 51" descr=""/>
          <p:cNvPicPr/>
          <p:nvPr/>
        </p:nvPicPr>
        <p:blipFill>
          <a:blip r:embed="rId7"/>
          <a:stretch/>
        </p:blipFill>
        <p:spPr>
          <a:xfrm>
            <a:off x="513720" y="2377080"/>
            <a:ext cx="467640" cy="4644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2"/>
          <p:cNvSpPr/>
          <p:nvPr/>
        </p:nvSpPr>
        <p:spPr>
          <a:xfrm>
            <a:off x="10731240" y="179100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3"/>
          <p:cNvSpPr/>
          <p:nvPr/>
        </p:nvSpPr>
        <p:spPr>
          <a:xfrm flipH="1">
            <a:off x="291600" y="1836720"/>
            <a:ext cx="30564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3975">
            <a:solidFill>
              <a:srgbClr val="f27222"/>
            </a:solidFill>
            <a:prstDash val="sysDot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4"/>
          <p:cNvSpPr/>
          <p:nvPr/>
        </p:nvSpPr>
        <p:spPr>
          <a:xfrm>
            <a:off x="747720" y="1551240"/>
            <a:ext cx="963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clean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10487160" y="1371240"/>
            <a:ext cx="1178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7f7f7"/>
                </a:solidFill>
                <a:latin typeface="Tahoma"/>
                <a:ea typeface="Tahoma"/>
              </a:rPr>
              <a:t>site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715680" y="784800"/>
            <a:ext cx="1357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4924440" y="243360"/>
            <a:ext cx="6575760" cy="62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94563"/>
                </a:solidFill>
                <a:latin typeface="Tahoma"/>
              </a:rPr>
              <a:t>Область действия зависимости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Область действия зависимости </a:t>
            </a:r>
            <a:r>
              <a:rPr b="1" lang="ru-RU" sz="1600" spc="-1" strike="noStrike">
                <a:solidFill>
                  <a:srgbClr val="2945a3"/>
                </a:solidFill>
                <a:latin typeface="Verdana"/>
              </a:rPr>
              <a:t>scope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определяет этап жизненного цикла проекта, в котором эта зависимость будет использоваться. Maven использует 6 областей: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compile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область по умолчанию;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provided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очень похоже на compile, но эта зависимость в сборку не попадает;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runtime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зависимость с данной областью видимости не обязательна для compilation и используется в фазе выполнения;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test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зависимость используется при тестировании кода приложения;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system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область похожа на provided за исключением того, что необходимо определить физическое расположение артефакта на диске. Артефакт с этой областью видимости maven не ищет в репозитории;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1" lang="ru-RU" sz="1600" spc="-1" strike="noStrike">
                <a:solidFill>
                  <a:srgbClr val="000000"/>
                </a:solidFill>
                <a:latin typeface="Verdana"/>
              </a:rPr>
              <a:t>mport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 - эта область используется в зависимости секции &lt;dependencyManagement&gt; при сложных связях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91560" y="2545560"/>
            <a:ext cx="3041640" cy="297144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16" descr=""/>
          <p:cNvPicPr/>
          <p:nvPr/>
        </p:nvPicPr>
        <p:blipFill>
          <a:blip r:embed="rId2"/>
          <a:stretch/>
        </p:blipFill>
        <p:spPr>
          <a:xfrm>
            <a:off x="1663200" y="3196080"/>
            <a:ext cx="1098360" cy="130788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7"/>
          <p:cNvSpPr/>
          <p:nvPr/>
        </p:nvSpPr>
        <p:spPr>
          <a:xfrm>
            <a:off x="1023480" y="4628880"/>
            <a:ext cx="2377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pom.xml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وکتور موج رنگی وکتور موج گرافیکی وکتور حلال رنگی 1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0" y="0"/>
            <a:ext cx="633960" cy="1399320"/>
          </a:xfrm>
          <a:prstGeom prst="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638280" y="784800"/>
            <a:ext cx="2744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34f5b"/>
                </a:solidFill>
                <a:latin typeface="Tahoma"/>
                <a:ea typeface="Tahoma"/>
              </a:rPr>
              <a:t>Maven Plugins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03520" y="561240"/>
            <a:ext cx="473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b7aea5"/>
                </a:solidFill>
                <a:latin typeface="Tahoma"/>
                <a:ea typeface="Tahoma"/>
              </a:rPr>
              <a:t>Java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14480" y="530640"/>
            <a:ext cx="405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b7aea5"/>
                </a:solidFill>
                <a:latin typeface="Tahoma"/>
                <a:ea typeface="Tahoma"/>
              </a:rPr>
              <a:t>09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213080" y="578880"/>
            <a:ext cx="7657920" cy="56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4563"/>
                </a:solidFill>
                <a:latin typeface="Tahoma"/>
              </a:rPr>
              <a:t>Apache Maven Plugins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Плагины - это способ расширить функциональность maven в больших диапазонах.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</a:rPr>
              <a:t>Как и зависимости плагины идентифицируются с помощью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GAV.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&lt;plugin&gt;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&lt;groupId&gt;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groupId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&lt;/groupId&gt;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&lt;artifactId&gt;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artifactId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&lt;/artifactId&gt;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&lt;version&gt;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version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&lt;/version&gt;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&lt;/plugin&gt;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&lt;executions&gt;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- 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привязка к фазам;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Verdana"/>
              </a:rPr>
              <a:t>&lt;configuration&gt;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- 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передача конфигурации.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Формат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artifactId: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Verdana"/>
              </a:rPr>
              <a:t>maven-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Verdana"/>
              </a:rPr>
              <a:t>&lt;plugin_name&gt;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Verdana"/>
              </a:rPr>
              <a:t>-plugin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для собственных плагинов;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Verdana"/>
              </a:rPr>
              <a:t>&lt;plugin_name&gt;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Verdana"/>
              </a:rPr>
              <a:t>-maven-plugin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– </a:t>
            </a:r>
            <a:r>
              <a:rPr b="0" lang="ru-RU" sz="1600" spc="-1" strike="noStrike">
                <a:solidFill>
                  <a:srgbClr val="000000"/>
                </a:solidFill>
                <a:latin typeface="Verdana"/>
                <a:ea typeface="Verdana"/>
              </a:rPr>
              <a:t>зарезервировано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Apache Maven.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691560" y="2545560"/>
            <a:ext cx="3041640" cy="2971440"/>
          </a:xfrm>
          <a:prstGeom prst="ellipse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023480" y="4628880"/>
            <a:ext cx="2377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7f7f7"/>
                </a:solidFill>
                <a:latin typeface="Tahoma"/>
                <a:ea typeface="Tahoma"/>
              </a:rPr>
              <a:t>Plugins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86" name="Picture 10" descr=""/>
          <p:cNvPicPr/>
          <p:nvPr/>
        </p:nvPicPr>
        <p:blipFill>
          <a:blip r:embed="rId2"/>
          <a:stretch/>
        </p:blipFill>
        <p:spPr>
          <a:xfrm>
            <a:off x="1503000" y="3024360"/>
            <a:ext cx="1419120" cy="14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LibreOffice/7.0.4.2$Linux_X86_64 LibreOffice_project/00$Build-2</Application>
  <AppVersion>15.0000</AppVersion>
  <Words>743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2021-01-18T13:39:54Z</dcterms:created>
  <dc:creator>Evgeniy Shvetsov</dc:creator>
  <dc:description/>
  <dc:language>ru-RU</dc:language>
  <cp:lastModifiedBy/>
  <dcterms:modified xsi:type="dcterms:W3CDTF">2022-05-25T07:21:24Z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