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7.xml.rels" ContentType="application/vnd.openxmlformats-package.relationships+xml"/>
  <Override PartName="/ppt/notesSlides/notesSlide3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png" ContentType="image/png"/>
  <Override PartName="/ppt/media/image6.png" ContentType="image/png"/>
  <Override PartName="/ppt/media/image7.jpeg" ContentType="image/jpe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74D9562-4C5A-4492-840E-D2B0EEDFB8C7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http://habrahabr.ru/post/60317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https://devmark.ru/article/junit-system-out-test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https://devmark.ru/article/junit-system-out-test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366920"/>
            <a:ext cx="9140040" cy="8964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297480"/>
            <a:ext cx="9140040" cy="8964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11320" y="6413400"/>
            <a:ext cx="5765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А.В. Гаврилов, А.П. Порфирьев. Объектно-ориентированное программирование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Занятие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Механизмы ввода и вывода информации. Понятие сериализации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5" name="Picture 2_0" descr="D:\Trainings\EPAM\RD\Javalogo.png"/>
          <p:cNvPicPr/>
          <p:nvPr/>
        </p:nvPicPr>
        <p:blipFill>
          <a:blip r:embed="rId2"/>
          <a:stretch/>
        </p:blipFill>
        <p:spPr>
          <a:xfrm>
            <a:off x="7661880" y="163440"/>
            <a:ext cx="1207440" cy="22474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-18720" y="6327000"/>
            <a:ext cx="3131280" cy="26532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1829160" y="6327000"/>
            <a:ext cx="7313040" cy="26532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280" y="0"/>
            <a:ext cx="8779680" cy="1366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79280" y="1636560"/>
            <a:ext cx="4284000" cy="447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8200" y="1636560"/>
            <a:ext cx="4284000" cy="447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</a:t>
            </a:r>
            <a:r>
              <a:rPr b="0" lang="ru-RU" sz="1800" spc="-1" strike="noStrike">
                <a:latin typeface="Arial"/>
              </a:rPr>
              <a:t>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</a:t>
            </a:r>
            <a:r>
              <a:rPr b="0" lang="ru-RU" sz="1800" spc="-1" strike="noStrike">
                <a:latin typeface="Arial"/>
              </a:rPr>
              <a:t>Outline </a:t>
            </a:r>
            <a:r>
              <a:rPr b="0" lang="ru-RU" sz="1800" spc="-1" strike="noStrike">
                <a:latin typeface="Arial"/>
              </a:rPr>
              <a:t>Level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-18720" y="6327000"/>
            <a:ext cx="3131280" cy="26532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1829160" y="6327000"/>
            <a:ext cx="7313040" cy="26532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-18720" y="6327000"/>
            <a:ext cx="3131280" cy="26532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29160" y="6327000"/>
            <a:ext cx="7313040" cy="26532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-19080" y="6327000"/>
            <a:ext cx="3131280" cy="26532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1828800" y="6327000"/>
            <a:ext cx="7313040" cy="26532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0920" y="2276640"/>
            <a:ext cx="8641800" cy="2890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Arial"/>
              </a:rPr>
              <a:t>Механизмы ввода и вывода информации</a:t>
            </a:r>
            <a:br/>
            <a:br/>
            <a:r>
              <a:rPr b="1" lang="ru-RU" sz="3600" spc="-1" strike="noStrike">
                <a:solidFill>
                  <a:srgbClr val="ffffff"/>
                </a:solidFill>
                <a:latin typeface="Arial"/>
              </a:rPr>
              <a:t>Понятие сериализации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83080" y="2905560"/>
            <a:ext cx="6855840" cy="14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11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376092"/>
                </a:solidFill>
                <a:latin typeface="Tahoma"/>
                <a:ea typeface="Tahoma"/>
              </a:rPr>
              <a:t>Потоки данных в Java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73EBBE3-D2F2-4310-83A4-F2569EC600A6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8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Reader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400" spc="-1" strike="noStrike">
                <a:solidFill>
                  <a:srgbClr val="649600"/>
                </a:solidFill>
                <a:latin typeface="Courier New"/>
              </a:rPr>
              <a:t>int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read()</a:t>
            </a:r>
            <a:br/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  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throws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abstract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400" spc="-1" strike="noStrike">
                <a:solidFill>
                  <a:srgbClr val="649600"/>
                </a:solidFill>
                <a:latin typeface="Courier New"/>
              </a:rPr>
              <a:t>int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read(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char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[] b, int off, int len)</a:t>
            </a:r>
            <a:br/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400" spc="-1" strike="noStrike">
                <a:solidFill>
                  <a:srgbClr val="649600"/>
                </a:solidFill>
                <a:latin typeface="Courier New"/>
              </a:rPr>
              <a:t>int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read(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char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[] b)</a:t>
            </a:r>
            <a:br/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long skip(long n)</a:t>
            </a:r>
            <a:br/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boolean ready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()</a:t>
            </a:r>
            <a:br/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abstract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void close()</a:t>
            </a:r>
            <a:br/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4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EC526B4-18A8-4ED6-A521-69B26A4AC155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8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Writer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80000"/>
              </a:lnSpc>
              <a:spcBef>
                <a:spcPts val="45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void write(</a:t>
            </a:r>
            <a:r>
              <a:rPr b="1" lang="ru-RU" sz="2300" spc="-1" strike="noStrike">
                <a:solidFill>
                  <a:srgbClr val="649600"/>
                </a:solidFill>
                <a:latin typeface="Courier New"/>
              </a:rPr>
              <a:t>int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 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ch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)</a:t>
            </a:r>
            <a:br/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3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2300" spc="-1" strike="noStrike">
                <a:solidFill>
                  <a:srgbClr val="000000"/>
                </a:solidFill>
                <a:latin typeface="Courier New"/>
              </a:rPr>
              <a:t>abstract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void write(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char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[] b, int off, int len)</a:t>
            </a:r>
            <a:br/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3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void write(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char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[] b) </a:t>
            </a:r>
            <a:br/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throws 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3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void write(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String str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, int off, int len)</a:t>
            </a:r>
            <a:br/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3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void write(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String str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) </a:t>
            </a:r>
            <a:br/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throws 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3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2300" spc="-1" strike="noStrike">
                <a:solidFill>
                  <a:srgbClr val="000000"/>
                </a:solidFill>
                <a:latin typeface="Courier New"/>
              </a:rPr>
              <a:t>abstract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void flush() </a:t>
            </a:r>
            <a:br/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throws 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3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2300" spc="-1" strike="noStrike">
                <a:solidFill>
                  <a:srgbClr val="000000"/>
                </a:solidFill>
                <a:latin typeface="Courier New"/>
              </a:rPr>
              <a:t>abstract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void close()</a:t>
            </a:r>
            <a:br/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3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3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3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4FD8C0C-B7E4-4AD1-92B2-2270BDEA18D5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8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Занятная особенность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Уже знакомые потоки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385bbe"/>
                </a:solidFill>
                <a:latin typeface="Arial"/>
              </a:rPr>
              <a:t>	</a:t>
            </a:r>
            <a:r>
              <a:rPr b="0" lang="ru-RU" sz="3200" spc="-1" strike="noStrike">
                <a:solidFill>
                  <a:srgbClr val="385bbe"/>
                </a:solidFill>
                <a:latin typeface="Arial"/>
              </a:rPr>
              <a:t>	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System.out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	</a:t>
            </a:r>
            <a:r>
              <a:rPr b="1" lang="ru-RU" sz="3200" spc="-1" strike="noStrike">
                <a:solidFill>
                  <a:srgbClr val="385bbe"/>
                </a:solidFill>
                <a:latin typeface="Courier New"/>
              </a:rPr>
              <a:t>	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System.in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	</a:t>
            </a:r>
            <a:r>
              <a:rPr b="1" lang="ru-RU" sz="3200" spc="-1" strike="noStrike">
                <a:solidFill>
                  <a:srgbClr val="385bbe"/>
                </a:solidFill>
                <a:latin typeface="Courier New"/>
              </a:rPr>
              <a:t>	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System.err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Какого они типа?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Байтового!!!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5232240" y="2178000"/>
            <a:ext cx="2863080" cy="1568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385bbe"/>
                </a:solidFill>
                <a:latin typeface="Courier New"/>
                <a:ea typeface="DejaVu Sans"/>
              </a:rPr>
              <a:t>PrintStream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385bbe"/>
                </a:solidFill>
                <a:latin typeface="Courier New"/>
                <a:ea typeface="DejaVu Sans"/>
              </a:rPr>
              <a:t>InputStream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385bbe"/>
                </a:solidFill>
                <a:latin typeface="Courier New"/>
                <a:ea typeface="DejaVu Sans"/>
              </a:rPr>
              <a:t>PrintStream</a:t>
            </a:r>
            <a:endParaRPr b="0" lang="ru-RU" sz="3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4742203-981B-45EE-9C44-D7C87EA54AF2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8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Классы потоков ввода и вывода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Образуют 4 иерархии, в основе которых лежат базовые абстрактные классы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Имя любого дочернего класса в иерархии имеет суффикс, совпадающий с именем корневого класса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По сути делятся на 2 вида:</a:t>
            </a:r>
            <a:endParaRPr b="0" lang="ru-RU" sz="28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«Реальные» потоки: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источник (получатель)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данных реален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Потоки-обертки: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источником (получателем)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данных является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другой поток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322" name="Рисунок 1" descr=""/>
          <p:cNvPicPr/>
          <p:nvPr/>
        </p:nvPicPr>
        <p:blipFill>
          <a:blip r:embed="rId1"/>
          <a:stretch/>
        </p:blipFill>
        <p:spPr>
          <a:xfrm>
            <a:off x="4932360" y="3429000"/>
            <a:ext cx="4036320" cy="2716920"/>
          </a:xfrm>
          <a:prstGeom prst="rect">
            <a:avLst/>
          </a:prstGeom>
          <a:ln w="9525">
            <a:noFill/>
          </a:ln>
        </p:spPr>
      </p:pic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8D30442-8AAA-4D9C-98C8-8A53B421113C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Иерархия байтовых потоков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325" name="Group 3"/>
          <p:cNvGrpSpPr/>
          <p:nvPr/>
        </p:nvGrpSpPr>
        <p:grpSpPr>
          <a:xfrm>
            <a:off x="179280" y="1636560"/>
            <a:ext cx="4312440" cy="4479120"/>
            <a:chOff x="179280" y="1636560"/>
            <a:chExt cx="4312440" cy="4479120"/>
          </a:xfrm>
        </p:grpSpPr>
        <p:sp>
          <p:nvSpPr>
            <p:cNvPr id="326" name="CustomShape 4"/>
            <p:cNvSpPr/>
            <p:nvPr/>
          </p:nvSpPr>
          <p:spPr>
            <a:xfrm rot="10800000">
              <a:off x="2337480" y="3349440"/>
              <a:ext cx="295200" cy="12225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5"/>
            <p:cNvSpPr/>
            <p:nvPr/>
          </p:nvSpPr>
          <p:spPr>
            <a:xfrm rot="10800000">
              <a:off x="2337480" y="3349440"/>
              <a:ext cx="295200" cy="7588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6"/>
            <p:cNvSpPr/>
            <p:nvPr/>
          </p:nvSpPr>
          <p:spPr>
            <a:xfrm rot="10800000">
              <a:off x="2337480" y="3349440"/>
              <a:ext cx="295200" cy="2955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7"/>
            <p:cNvSpPr/>
            <p:nvPr/>
          </p:nvSpPr>
          <p:spPr>
            <a:xfrm rot="10800000">
              <a:off x="1105920" y="1959120"/>
              <a:ext cx="293760" cy="40032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8"/>
            <p:cNvSpPr/>
            <p:nvPr/>
          </p:nvSpPr>
          <p:spPr>
            <a:xfrm rot="10800000">
              <a:off x="1105920" y="1959120"/>
              <a:ext cx="293760" cy="35395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9"/>
            <p:cNvSpPr/>
            <p:nvPr/>
          </p:nvSpPr>
          <p:spPr>
            <a:xfrm rot="10800000">
              <a:off x="1105920" y="1959120"/>
              <a:ext cx="293760" cy="30762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0"/>
            <p:cNvSpPr/>
            <p:nvPr/>
          </p:nvSpPr>
          <p:spPr>
            <a:xfrm rot="10800000">
              <a:off x="1105920" y="1959120"/>
              <a:ext cx="293760" cy="12225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1"/>
            <p:cNvSpPr/>
            <p:nvPr/>
          </p:nvSpPr>
          <p:spPr>
            <a:xfrm rot="10800000">
              <a:off x="1105920" y="1959120"/>
              <a:ext cx="293760" cy="7588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2"/>
            <p:cNvSpPr/>
            <p:nvPr/>
          </p:nvSpPr>
          <p:spPr>
            <a:xfrm rot="10800000">
              <a:off x="1105920" y="1959120"/>
              <a:ext cx="293760" cy="2970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3"/>
            <p:cNvSpPr/>
            <p:nvPr/>
          </p:nvSpPr>
          <p:spPr>
            <a:xfrm>
              <a:off x="179280" y="1636560"/>
              <a:ext cx="184788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36" name="CustomShape 14"/>
            <p:cNvSpPr/>
            <p:nvPr/>
          </p:nvSpPr>
          <p:spPr>
            <a:xfrm>
              <a:off x="1412280" y="2100240"/>
              <a:ext cx="184788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ByteArrayInputStream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37" name="CustomShape 15"/>
            <p:cNvSpPr/>
            <p:nvPr/>
          </p:nvSpPr>
          <p:spPr>
            <a:xfrm>
              <a:off x="1412280" y="2563560"/>
              <a:ext cx="184788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FileInputStream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38" name="CustomShape 16"/>
            <p:cNvSpPr/>
            <p:nvPr/>
          </p:nvSpPr>
          <p:spPr>
            <a:xfrm>
              <a:off x="1412280" y="3026880"/>
              <a:ext cx="184788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FilterInputStream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39" name="CustomShape 17"/>
            <p:cNvSpPr/>
            <p:nvPr/>
          </p:nvSpPr>
          <p:spPr>
            <a:xfrm>
              <a:off x="1412280" y="4880880"/>
              <a:ext cx="184788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ObjectInputStream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40" name="CustomShape 18"/>
            <p:cNvSpPr/>
            <p:nvPr/>
          </p:nvSpPr>
          <p:spPr>
            <a:xfrm>
              <a:off x="1412280" y="5344200"/>
              <a:ext cx="184644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PipedInputStream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41" name="CustomShape 19"/>
            <p:cNvSpPr/>
            <p:nvPr/>
          </p:nvSpPr>
          <p:spPr>
            <a:xfrm>
              <a:off x="1412280" y="5807520"/>
              <a:ext cx="184644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SequenceInputStream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42" name="CustomShape 20"/>
            <p:cNvSpPr/>
            <p:nvPr/>
          </p:nvSpPr>
          <p:spPr>
            <a:xfrm>
              <a:off x="2645280" y="3490560"/>
              <a:ext cx="184644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BufferedInputStream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43" name="CustomShape 21"/>
            <p:cNvSpPr/>
            <p:nvPr/>
          </p:nvSpPr>
          <p:spPr>
            <a:xfrm>
              <a:off x="2645280" y="3953880"/>
              <a:ext cx="184644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44" name="CustomShape 22"/>
            <p:cNvSpPr/>
            <p:nvPr/>
          </p:nvSpPr>
          <p:spPr>
            <a:xfrm>
              <a:off x="2645280" y="4417200"/>
              <a:ext cx="1846440" cy="308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PushbackInputStream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345" name="Group 23"/>
          <p:cNvGrpSpPr/>
          <p:nvPr/>
        </p:nvGrpSpPr>
        <p:grpSpPr>
          <a:xfrm>
            <a:off x="4645080" y="1636560"/>
            <a:ext cx="4313880" cy="4023720"/>
            <a:chOff x="4645080" y="1636560"/>
            <a:chExt cx="4313880" cy="4023720"/>
          </a:xfrm>
        </p:grpSpPr>
        <p:sp>
          <p:nvSpPr>
            <p:cNvPr id="346" name="CustomShape 24"/>
            <p:cNvSpPr/>
            <p:nvPr/>
          </p:nvSpPr>
          <p:spPr>
            <a:xfrm flipV="1">
              <a:off x="6505560" y="3351240"/>
              <a:ext cx="297000" cy="12247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25"/>
            <p:cNvSpPr/>
            <p:nvPr/>
          </p:nvSpPr>
          <p:spPr>
            <a:xfrm flipV="1">
              <a:off x="6505560" y="3351240"/>
              <a:ext cx="297000" cy="7621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26"/>
            <p:cNvSpPr/>
            <p:nvPr/>
          </p:nvSpPr>
          <p:spPr>
            <a:xfrm flipV="1">
              <a:off x="6505560" y="3351240"/>
              <a:ext cx="297000" cy="2959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27"/>
            <p:cNvSpPr/>
            <p:nvPr/>
          </p:nvSpPr>
          <p:spPr>
            <a:xfrm flipV="1">
              <a:off x="7738920" y="1958400"/>
              <a:ext cx="297000" cy="35463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28"/>
            <p:cNvSpPr/>
            <p:nvPr/>
          </p:nvSpPr>
          <p:spPr>
            <a:xfrm flipV="1">
              <a:off x="7738920" y="1958400"/>
              <a:ext cx="297000" cy="30837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9"/>
            <p:cNvSpPr/>
            <p:nvPr/>
          </p:nvSpPr>
          <p:spPr>
            <a:xfrm flipV="1">
              <a:off x="7738920" y="1958400"/>
              <a:ext cx="297000" cy="12265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30"/>
            <p:cNvSpPr/>
            <p:nvPr/>
          </p:nvSpPr>
          <p:spPr>
            <a:xfrm flipV="1">
              <a:off x="7738920" y="1958400"/>
              <a:ext cx="297000" cy="7603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1"/>
            <p:cNvSpPr/>
            <p:nvPr/>
          </p:nvSpPr>
          <p:spPr>
            <a:xfrm flipV="1">
              <a:off x="7738920" y="1958400"/>
              <a:ext cx="297000" cy="2977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32"/>
            <p:cNvSpPr/>
            <p:nvPr/>
          </p:nvSpPr>
          <p:spPr>
            <a:xfrm>
              <a:off x="7110360" y="1636560"/>
              <a:ext cx="1848600" cy="30888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OutputStream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55" name="CustomShape 33"/>
            <p:cNvSpPr/>
            <p:nvPr/>
          </p:nvSpPr>
          <p:spPr>
            <a:xfrm>
              <a:off x="5877000" y="2100960"/>
              <a:ext cx="1848600" cy="30888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ByteArrayOutputStream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56" name="CustomShape 34"/>
            <p:cNvSpPr/>
            <p:nvPr/>
          </p:nvSpPr>
          <p:spPr>
            <a:xfrm>
              <a:off x="5877000" y="2565360"/>
              <a:ext cx="1848600" cy="30888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FileOutputStream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57" name="CustomShape 35"/>
            <p:cNvSpPr/>
            <p:nvPr/>
          </p:nvSpPr>
          <p:spPr>
            <a:xfrm>
              <a:off x="5877000" y="3029760"/>
              <a:ext cx="1848600" cy="30888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FilterOutputStream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58" name="CustomShape 36"/>
            <p:cNvSpPr/>
            <p:nvPr/>
          </p:nvSpPr>
          <p:spPr>
            <a:xfrm>
              <a:off x="5877000" y="4887000"/>
              <a:ext cx="1848600" cy="30888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ObjectOutputStream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59" name="CustomShape 37"/>
            <p:cNvSpPr/>
            <p:nvPr/>
          </p:nvSpPr>
          <p:spPr>
            <a:xfrm>
              <a:off x="5878440" y="5351400"/>
              <a:ext cx="1847160" cy="30888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PipedOutputStream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60" name="CustomShape 38"/>
            <p:cNvSpPr/>
            <p:nvPr/>
          </p:nvSpPr>
          <p:spPr>
            <a:xfrm>
              <a:off x="4645080" y="3494160"/>
              <a:ext cx="1847160" cy="30888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BufferedOutputStream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61" name="CustomShape 39"/>
            <p:cNvSpPr/>
            <p:nvPr/>
          </p:nvSpPr>
          <p:spPr>
            <a:xfrm>
              <a:off x="4645080" y="3958560"/>
              <a:ext cx="1847160" cy="30888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DataOutputStream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62" name="CustomShape 40"/>
            <p:cNvSpPr/>
            <p:nvPr/>
          </p:nvSpPr>
          <p:spPr>
            <a:xfrm>
              <a:off x="4645080" y="4422600"/>
              <a:ext cx="1847160" cy="30888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PrintStream</a:t>
              </a:r>
              <a:endParaRPr b="0" lang="ru-RU" sz="1100" spc="-1" strike="noStrike">
                <a:latin typeface="Arial"/>
              </a:endParaRPr>
            </a:p>
          </p:txBody>
        </p:sp>
      </p:grp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67FB9F6-4075-4F79-B523-41D3447C80D4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Иерархия символьных потоков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365" name="Group 3"/>
          <p:cNvGrpSpPr/>
          <p:nvPr/>
        </p:nvGrpSpPr>
        <p:grpSpPr>
          <a:xfrm>
            <a:off x="179280" y="1636560"/>
            <a:ext cx="4312440" cy="4479480"/>
            <a:chOff x="179280" y="1636560"/>
            <a:chExt cx="4312440" cy="4479480"/>
          </a:xfrm>
        </p:grpSpPr>
        <p:sp>
          <p:nvSpPr>
            <p:cNvPr id="366" name="CustomShape 4"/>
            <p:cNvSpPr/>
            <p:nvPr/>
          </p:nvSpPr>
          <p:spPr>
            <a:xfrm rot="10800000">
              <a:off x="2337480" y="4739400"/>
              <a:ext cx="295200" cy="2955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5"/>
            <p:cNvSpPr/>
            <p:nvPr/>
          </p:nvSpPr>
          <p:spPr>
            <a:xfrm rot="10800000">
              <a:off x="2337480" y="2422800"/>
              <a:ext cx="295200" cy="2955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6"/>
            <p:cNvSpPr/>
            <p:nvPr/>
          </p:nvSpPr>
          <p:spPr>
            <a:xfrm rot="10800000">
              <a:off x="2337480" y="3812040"/>
              <a:ext cx="295200" cy="2955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7"/>
            <p:cNvSpPr/>
            <p:nvPr/>
          </p:nvSpPr>
          <p:spPr>
            <a:xfrm rot="10800000">
              <a:off x="1105920" y="1959120"/>
              <a:ext cx="293760" cy="400284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8"/>
            <p:cNvSpPr/>
            <p:nvPr/>
          </p:nvSpPr>
          <p:spPr>
            <a:xfrm rot="10800000">
              <a:off x="1105920" y="1959480"/>
              <a:ext cx="293760" cy="35391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9"/>
            <p:cNvSpPr/>
            <p:nvPr/>
          </p:nvSpPr>
          <p:spPr>
            <a:xfrm rot="10800000">
              <a:off x="1105920" y="1959120"/>
              <a:ext cx="293760" cy="26121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0"/>
            <p:cNvSpPr/>
            <p:nvPr/>
          </p:nvSpPr>
          <p:spPr>
            <a:xfrm rot="10800000">
              <a:off x="1105920" y="1959120"/>
              <a:ext cx="293760" cy="16866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1"/>
            <p:cNvSpPr/>
            <p:nvPr/>
          </p:nvSpPr>
          <p:spPr>
            <a:xfrm rot="10800000">
              <a:off x="1105920" y="1959120"/>
              <a:ext cx="293760" cy="12229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2"/>
            <p:cNvSpPr/>
            <p:nvPr/>
          </p:nvSpPr>
          <p:spPr>
            <a:xfrm rot="10800000">
              <a:off x="1105920" y="1959120"/>
              <a:ext cx="293760" cy="2973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3"/>
            <p:cNvSpPr/>
            <p:nvPr/>
          </p:nvSpPr>
          <p:spPr>
            <a:xfrm>
              <a:off x="179280" y="1636560"/>
              <a:ext cx="1847880" cy="3085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Reader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76" name="CustomShape 14"/>
            <p:cNvSpPr/>
            <p:nvPr/>
          </p:nvSpPr>
          <p:spPr>
            <a:xfrm>
              <a:off x="1412280" y="2100240"/>
              <a:ext cx="1847880" cy="3085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BufferedReader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77" name="CustomShape 15"/>
            <p:cNvSpPr/>
            <p:nvPr/>
          </p:nvSpPr>
          <p:spPr>
            <a:xfrm>
              <a:off x="1412280" y="3025800"/>
              <a:ext cx="1847880" cy="3085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CharArrayReader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78" name="CustomShape 16"/>
            <p:cNvSpPr/>
            <p:nvPr/>
          </p:nvSpPr>
          <p:spPr>
            <a:xfrm>
              <a:off x="1412280" y="3489480"/>
              <a:ext cx="1847880" cy="3085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FilterReader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79" name="CustomShape 17"/>
            <p:cNvSpPr/>
            <p:nvPr/>
          </p:nvSpPr>
          <p:spPr>
            <a:xfrm>
              <a:off x="1412280" y="4416840"/>
              <a:ext cx="1847880" cy="3085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InputStreamReader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80" name="CustomShape 18"/>
            <p:cNvSpPr/>
            <p:nvPr/>
          </p:nvSpPr>
          <p:spPr>
            <a:xfrm>
              <a:off x="1412280" y="5343840"/>
              <a:ext cx="1846440" cy="3085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PipedInputStream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81" name="CustomShape 19"/>
            <p:cNvSpPr/>
            <p:nvPr/>
          </p:nvSpPr>
          <p:spPr>
            <a:xfrm>
              <a:off x="1412280" y="5807520"/>
              <a:ext cx="1846440" cy="3085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StringReader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82" name="CustomShape 20"/>
            <p:cNvSpPr/>
            <p:nvPr/>
          </p:nvSpPr>
          <p:spPr>
            <a:xfrm>
              <a:off x="2645280" y="3953160"/>
              <a:ext cx="1846440" cy="3085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PushbackReader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83" name="CustomShape 21"/>
            <p:cNvSpPr/>
            <p:nvPr/>
          </p:nvSpPr>
          <p:spPr>
            <a:xfrm>
              <a:off x="2645280" y="2563920"/>
              <a:ext cx="1846440" cy="3067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LineNumberReader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84" name="CustomShape 22"/>
            <p:cNvSpPr/>
            <p:nvPr/>
          </p:nvSpPr>
          <p:spPr>
            <a:xfrm>
              <a:off x="2645280" y="4880520"/>
              <a:ext cx="1846440" cy="30852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FileReader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385" name="Group 23"/>
          <p:cNvGrpSpPr/>
          <p:nvPr/>
        </p:nvGrpSpPr>
        <p:grpSpPr>
          <a:xfrm>
            <a:off x="4645080" y="1636560"/>
            <a:ext cx="4268160" cy="4480920"/>
            <a:chOff x="4645080" y="1636560"/>
            <a:chExt cx="4268160" cy="4480920"/>
          </a:xfrm>
        </p:grpSpPr>
        <p:sp>
          <p:nvSpPr>
            <p:cNvPr id="386" name="CustomShape 24"/>
            <p:cNvSpPr/>
            <p:nvPr/>
          </p:nvSpPr>
          <p:spPr>
            <a:xfrm flipV="1">
              <a:off x="7707960" y="1993320"/>
              <a:ext cx="290520" cy="39531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5"/>
            <p:cNvSpPr/>
            <p:nvPr/>
          </p:nvSpPr>
          <p:spPr>
            <a:xfrm flipV="1">
              <a:off x="7707960" y="1993320"/>
              <a:ext cx="290520" cy="343404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6"/>
            <p:cNvSpPr/>
            <p:nvPr/>
          </p:nvSpPr>
          <p:spPr>
            <a:xfrm flipV="1">
              <a:off x="6486480" y="4061520"/>
              <a:ext cx="293760" cy="3333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27"/>
            <p:cNvSpPr/>
            <p:nvPr/>
          </p:nvSpPr>
          <p:spPr>
            <a:xfrm flipV="1">
              <a:off x="7707960" y="1993320"/>
              <a:ext cx="290520" cy="29170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28"/>
            <p:cNvSpPr/>
            <p:nvPr/>
          </p:nvSpPr>
          <p:spPr>
            <a:xfrm flipV="1">
              <a:off x="7707960" y="1993320"/>
              <a:ext cx="290520" cy="18828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29"/>
            <p:cNvSpPr/>
            <p:nvPr/>
          </p:nvSpPr>
          <p:spPr>
            <a:xfrm flipV="1">
              <a:off x="7707960" y="1993320"/>
              <a:ext cx="290520" cy="136584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0"/>
            <p:cNvSpPr/>
            <p:nvPr/>
          </p:nvSpPr>
          <p:spPr>
            <a:xfrm flipV="1">
              <a:off x="7707960" y="1993320"/>
              <a:ext cx="290520" cy="8485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1"/>
            <p:cNvSpPr/>
            <p:nvPr/>
          </p:nvSpPr>
          <p:spPr>
            <a:xfrm flipV="1">
              <a:off x="7707960" y="1993320"/>
              <a:ext cx="290520" cy="33336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2"/>
            <p:cNvSpPr/>
            <p:nvPr/>
          </p:nvSpPr>
          <p:spPr>
            <a:xfrm>
              <a:off x="7084800" y="1636560"/>
              <a:ext cx="1828440" cy="344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Writer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95" name="CustomShape 33"/>
            <p:cNvSpPr/>
            <p:nvPr/>
          </p:nvSpPr>
          <p:spPr>
            <a:xfrm>
              <a:off x="5864760" y="2153880"/>
              <a:ext cx="1828440" cy="344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BufferedWriter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96" name="CustomShape 34"/>
            <p:cNvSpPr/>
            <p:nvPr/>
          </p:nvSpPr>
          <p:spPr>
            <a:xfrm>
              <a:off x="5864760" y="2670840"/>
              <a:ext cx="1828440" cy="344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CharArrayWriter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97" name="CustomShape 35"/>
            <p:cNvSpPr/>
            <p:nvPr/>
          </p:nvSpPr>
          <p:spPr>
            <a:xfrm>
              <a:off x="5864760" y="3188160"/>
              <a:ext cx="1828440" cy="344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FilterWriter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98" name="CustomShape 36"/>
            <p:cNvSpPr/>
            <p:nvPr/>
          </p:nvSpPr>
          <p:spPr>
            <a:xfrm>
              <a:off x="5864760" y="3705120"/>
              <a:ext cx="1828440" cy="344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OutputStreamWriter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399" name="CustomShape 37"/>
            <p:cNvSpPr/>
            <p:nvPr/>
          </p:nvSpPr>
          <p:spPr>
            <a:xfrm>
              <a:off x="5866560" y="4739400"/>
              <a:ext cx="1826640" cy="344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PipedWriter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400" name="CustomShape 38"/>
            <p:cNvSpPr/>
            <p:nvPr/>
          </p:nvSpPr>
          <p:spPr>
            <a:xfrm>
              <a:off x="4645080" y="4222080"/>
              <a:ext cx="1828440" cy="344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FileWriter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401" name="CustomShape 39"/>
            <p:cNvSpPr/>
            <p:nvPr/>
          </p:nvSpPr>
          <p:spPr>
            <a:xfrm>
              <a:off x="5864760" y="5256360"/>
              <a:ext cx="1828440" cy="344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PrintWriter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402" name="CustomShape 40"/>
            <p:cNvSpPr/>
            <p:nvPr/>
          </p:nvSpPr>
          <p:spPr>
            <a:xfrm>
              <a:off x="5864760" y="5773320"/>
              <a:ext cx="1828440" cy="3441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StringWriter</a:t>
              </a:r>
              <a:endParaRPr b="0" lang="ru-RU" sz="1100" spc="-1" strike="noStrike">
                <a:latin typeface="Arial"/>
              </a:endParaRPr>
            </a:p>
          </p:txBody>
        </p:sp>
      </p:grp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8AFD7E-0D01-4B01-9E99-8BF8D4C97B75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Классы-трансляторы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Позволяют читать из байтового как из символьного и записывать в байтовый поток как в символьный (с учетом кодировки)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InputStreamReader</a:t>
            </a:r>
            <a:endParaRPr b="0" lang="ru-RU" sz="28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InputStreamReader(</a:t>
            </a:r>
            <a:r>
              <a:rPr b="1" lang="en-US" sz="2000" spc="-1" strike="noStrike">
                <a:solidFill>
                  <a:srgbClr val="649600"/>
                </a:solidFill>
                <a:latin typeface="Courier New"/>
              </a:rPr>
              <a:t>InputStream in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)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InputStreamReader(</a:t>
            </a:r>
            <a:r>
              <a:rPr b="1" lang="en-US" sz="2000" spc="-1" strike="noStrike">
                <a:solidFill>
                  <a:srgbClr val="649600"/>
                </a:solidFill>
                <a:latin typeface="Courier New"/>
              </a:rPr>
              <a:t>InputStream in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, String encoding)</a:t>
            </a:r>
            <a:br/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  throws UnsupportedEncodingException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OutputStreamWriter</a:t>
            </a:r>
            <a:endParaRPr b="0" lang="ru-RU" sz="28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OutputStreamWriter(</a:t>
            </a:r>
            <a:r>
              <a:rPr b="1" lang="en-US" sz="2000" spc="-1" strike="noStrike">
                <a:solidFill>
                  <a:srgbClr val="649600"/>
                </a:solidFill>
                <a:latin typeface="Courier New"/>
              </a:rPr>
              <a:t>OutputStream out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)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OutputStreamWriter(</a:t>
            </a:r>
            <a:r>
              <a:rPr b="1" lang="en-US" sz="2000" spc="-1" strike="noStrike">
                <a:solidFill>
                  <a:srgbClr val="649600"/>
                </a:solidFill>
                <a:latin typeface="Courier New"/>
              </a:rPr>
              <a:t>OutputStream out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, String encoding)</a:t>
            </a:r>
            <a:br/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  throws UnsupportedEncodingException</a:t>
            </a:r>
            <a:endParaRPr b="0" lang="ru-RU" sz="2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Потоки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данных.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Чтение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строк.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928800" y="1235880"/>
            <a:ext cx="7300080" cy="3926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ru.dvfu.mrcpk.jav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a01.example03;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java.io.BufferedR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eader;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java.io.IOExcepti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java.io.InputStre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amReader;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ReadCharRunnerStr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ing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main(String[]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InputStreamReader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InputStreamReader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BufferedReader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bis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BufferedReader(is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try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"Введите Ваше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имя и нажмите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&lt;Enter&gt;:"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name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bis.readLine();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"Привет,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name);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catch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(IOException 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err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"ошибка ввода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928800" y="5143680"/>
            <a:ext cx="731448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2520000" y="5569920"/>
            <a:ext cx="3915000" cy="73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Введите ваше имя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и нажмите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&lt;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Enter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&gt;: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c87d"/>
                </a:solidFill>
                <a:latin typeface="Courier New"/>
                <a:ea typeface="Calibri"/>
              </a:rPr>
              <a:t>Иван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Привет, Иван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79B33EF-B5A8-47EB-A942-CEE54C881951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Группа потоков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Filter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111960" y="146952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FilterInputStream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US" sz="2800" spc="-1" strike="noStrike">
                <a:solidFill>
                  <a:srgbClr val="ffffcc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FilterReader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FilterOutputStream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US" sz="2800" spc="-1" strike="noStrike">
                <a:solidFill>
                  <a:srgbClr val="ffffcc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FiltrerWriter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Обертки, позволяют объединять потоки в цепочки для получения сложных потоков, обладающих расширенным набором функций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Обладают дополнительными защищенными конструкторами </a:t>
            </a:r>
            <a:br/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protected FilterInputStream(InputStream in)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 наследниках обычно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переопределяются методы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чтения/записи с добавлением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новой функциональности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413" name="Picture 2" descr="http://uchebnik-santehnika.ru/wp-content/uploads/latunnyy-rezbovoy-perehodnik-dlya-trub-raznogo-diametra.jpg"/>
          <p:cNvPicPr/>
          <p:nvPr/>
        </p:nvPicPr>
        <p:blipFill>
          <a:blip r:embed="rId1"/>
          <a:stretch/>
        </p:blipFill>
        <p:spPr>
          <a:xfrm>
            <a:off x="5868360" y="4468320"/>
            <a:ext cx="3216600" cy="18403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DFC3AC0-6C4E-4AD1-8A1B-7D9CF5C9AF5D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Группа потоков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Buffered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BufferedInputStream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US" sz="2800" spc="-1" strike="noStrike">
                <a:solidFill>
                  <a:srgbClr val="ffffcc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BufferedReader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BufferedOutputStream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US" sz="2800" spc="-1" strike="noStrike">
                <a:solidFill>
                  <a:srgbClr val="ffffcc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BufferedWriter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401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Обертки, осуществляют буферизацию данных на программном уровне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401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Размер буфера можно задать в конструкторе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401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Символьные версии имеют методы чтения и записи строк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Содержание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79280" y="700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100000"/>
              </a:lnSpc>
              <a:spcBef>
                <a:spcPts val="32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Потоки данных и их виды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Иерархия и разновидности потоков данных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Понятие сериализации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Особенности сериализации и десериализации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AA42C94-4F46-4AD8-9F93-A5FCC8B5C27C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126087-A0E4-4210-8CBF-C02693046414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Группа потоков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Piped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PipedInputStream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US" sz="2800" spc="-1" strike="noStrike">
                <a:solidFill>
                  <a:srgbClr val="ffffcc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PipedReader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PipedOutputStream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US" sz="2800" spc="-1" strike="noStrike">
                <a:solidFill>
                  <a:srgbClr val="ffffcc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PipedWriter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800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Используются в виде пар ввода-вывода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800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Данные, переданные в поток вывода, служат источником для потока ввода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800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Например, реализуют механизм обмена данными между нитями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800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Поток-пара задается параметром конструктора либо с помощью метода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connect()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EE8205-37BE-4DCD-A9FF-DA26D053E11E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Группа байтовых потоков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ByteArray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ByteArrayInputStream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US" sz="2400" spc="-1" strike="noStrike">
                <a:solidFill>
                  <a:srgbClr val="ffffcc"/>
                </a:solidFill>
                <a:latin typeface="Courier New"/>
              </a:rPr>
              <a:t>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ByteArrayOutputStream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 качестве источника и получателя данных используются массивы байт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 потоке вывода размер буфера может меняться динамически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 потоке вывода существуют методы преобразования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 массиву байт</a:t>
            </a:r>
            <a:br/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byte[] toByteArray()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 строке</a:t>
            </a:r>
            <a:br/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String toString()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вывода в другой поток</a:t>
            </a:r>
            <a:br/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void writeTo(OutputStream out)</a:t>
            </a:r>
            <a:endParaRPr b="0" lang="ru-RU" sz="2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B7A0122-CE6F-4BDC-9714-B7FFC3E1ED6A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Группы символьных потоков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CharArray </a:t>
            </a: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String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9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CharArrayReader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CharArrayWriter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аналогичны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ByteArrayInputStream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ByteArrayOutputStream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, но оперируют с массивом символов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StringReader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StringWriter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имеют аналогичную функциональность, позволяют считывать символы из строки и записывать данные в строковый буфер</a:t>
            </a:r>
            <a:endParaRPr b="0" lang="ru-RU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6168868-A40E-4042-BA78-FDC4DA6F3765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Группа потоков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Print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90000"/>
              </a:lnSpc>
              <a:spcBef>
                <a:spcPts val="21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Обертки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PrintStream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PrintWriter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содержат методы, упрощающие задачу вывода данных простых типов в текстовом виде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21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Методы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print()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println()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не выбрасывают исключений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21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System.out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System.err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–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единственные потоки </a:t>
            </a:r>
            <a:r>
              <a:rPr b="1" lang="en-US" sz="3200" spc="-1" strike="noStrike">
                <a:solidFill>
                  <a:srgbClr val="385bbe"/>
                </a:solidFill>
                <a:latin typeface="Courier New"/>
              </a:rPr>
              <a:t>PrintStream</a:t>
            </a:r>
            <a:endParaRPr b="0" lang="ru-RU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33EE87-87D8-430C-8C2D-F4FC89E455D1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StreamTokenizer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Не является потоком чтения, но позволяет обрабатывать информацию из них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Содержит методы лексической обработки текста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Ряд методов предназначен для настройки работы анализатора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nextToken()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производит обработку очередной лексемы, после чего:</a:t>
            </a:r>
            <a:endParaRPr b="0" lang="ru-RU" sz="28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Поле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ttype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содержит константу типа лексемы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Поля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nval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sval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содержат числовое и строковое представление лексемы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E7928D-518E-4928-9870-A603BA86357D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Группа байтовых потоков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0000"/>
              </a:lnSpc>
              <a:spcBef>
                <a:spcPts val="21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Интерфейсы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DataInput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DataOutput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содержат объявления методов ввода и вывода значений простых типов</a:t>
            </a:r>
            <a:br/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void writeLong(long v)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2000" spc="-1" strike="noStrike">
                <a:solidFill>
                  <a:srgbClr val="385bbe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void writeFloat(float v)</a:t>
            </a:r>
            <a:br/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boolean readBoolean()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String readUTF()</a:t>
            </a:r>
            <a:r>
              <a:rPr b="0" lang="en-US" sz="2800" spc="-1" strike="noStrike">
                <a:solidFill>
                  <a:srgbClr val="385bbe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21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Обертки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DataInputStream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DataOutputStream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, соответственно, реализуют эти интерфейсы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21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RandomAccessFile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реализует оба интерфейса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и позволяет работать с файлами в режиме произвольного доступа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87EF1F9-4D1F-4317-BA13-7297B34383E0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File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Инкапсулирует платформенно-независимые методы работы с файлами и директориями:</a:t>
            </a:r>
            <a:endParaRPr b="0" lang="ru-RU" sz="28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создание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проверка атрибутов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удаление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переименование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Позволяет  создавать временные файлы, удаляемые при завершении работы программы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API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класса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0FA8647-B930-43A2-9E0B-302C8FF132C2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Группа потоков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File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FileInputStream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US" sz="2400" spc="-1" strike="noStrike">
                <a:solidFill>
                  <a:srgbClr val="ffffcc"/>
                </a:solidFill>
                <a:latin typeface="Courier New"/>
              </a:rPr>
              <a:t>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FileReader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FileOutputStream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US" sz="2400" spc="-1" strike="noStrike">
                <a:solidFill>
                  <a:srgbClr val="ffffcc"/>
                </a:solidFill>
                <a:latin typeface="Courier New"/>
              </a:rPr>
              <a:t>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FileWriter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Позволяют трактовать файл как поток, предназначенный для ввода и вывода данных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Связаны с исключениями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FileNotFoundException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SecurityException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79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Конструкторы могут получать параметры: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Строку 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String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задающую имя файла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Объект класса 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File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80000"/>
              </a:lnSpc>
              <a:spcBef>
                <a:spcPts val="400"/>
              </a:spcBef>
              <a:buClr>
                <a:srgbClr val="385bbe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Объект 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FileDescriptor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возвращается методом </a:t>
            </a:r>
            <a:r>
              <a:rPr b="1" lang="en-US" sz="2000" spc="-1" strike="noStrike">
                <a:solidFill>
                  <a:srgbClr val="385bbe"/>
                </a:solidFill>
                <a:latin typeface="Courier New"/>
              </a:rPr>
              <a:t>getFD()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байтовых потоков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CF5DAC-8673-47D8-ADC3-C2833F34596F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Пример записи </a:t>
            </a:r>
            <a:br/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в текстовый файл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179280" y="1628640"/>
            <a:ext cx="6624000" cy="4474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java.io.*;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Sample1103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static void main(String[] args)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int[] values = {1, 2, 3, 4, 5};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try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PrintWriter out = new PrintWriter(new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BufferedWriter(new FileWriter("out.txt")));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(int i = 0; i &lt; values.length; i++)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out.println(values[i]);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out.close();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catch(IOException e)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System.out.println("Some error occurred!");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7020000" y="2228760"/>
            <a:ext cx="1944000" cy="13104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2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3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4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5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45" name="CustomShape 5"/>
          <p:cNvSpPr/>
          <p:nvPr/>
        </p:nvSpPr>
        <p:spPr>
          <a:xfrm>
            <a:off x="7020000" y="4800600"/>
            <a:ext cx="1944000" cy="13104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31 0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D 0A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32 0D 0A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33 0D 0A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34 0D 0A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35 0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D 0A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46" name="CustomShape 6"/>
          <p:cNvSpPr/>
          <p:nvPr/>
        </p:nvSpPr>
        <p:spPr>
          <a:xfrm>
            <a:off x="6988320" y="1484280"/>
            <a:ext cx="2035440" cy="638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out.txt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Текстовая форма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7" name="CustomShape 7"/>
          <p:cNvSpPr/>
          <p:nvPr/>
        </p:nvSpPr>
        <p:spPr>
          <a:xfrm>
            <a:off x="6983280" y="4056120"/>
            <a:ext cx="1969920" cy="638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out.txt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Байтовая форма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A96834-881E-42A9-BF12-A2CA153DB976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Пример записи </a:t>
            </a:r>
            <a:br/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в байтовый файл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179280" y="1484280"/>
            <a:ext cx="6624000" cy="471744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java.io.*;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Sample1104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static void main(String[] args)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int[] values = {1, 2, 3, 4, 5};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try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DataOutputStream out = new DataOutputStream(new FileOutputStream("out.bin"));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(int i = 0; i &lt; values.length; i++)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out.writeInt(values[i]);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out.close();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catch(IOException e)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"Some error occurred!");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7020000" y="2228760"/>
            <a:ext cx="1944000" cy="64224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☺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☻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♥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♦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♣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7020000" y="4800600"/>
            <a:ext cx="1944000" cy="13104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00 00 00 01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00 00 00 02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00 00 00 03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00 00 00 04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00 00 00 05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53" name="CustomShape 6"/>
          <p:cNvSpPr/>
          <p:nvPr/>
        </p:nvSpPr>
        <p:spPr>
          <a:xfrm>
            <a:off x="6988320" y="1484280"/>
            <a:ext cx="2035440" cy="638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out.bin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Текстовая форма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4" name="CustomShape 7"/>
          <p:cNvSpPr/>
          <p:nvPr/>
        </p:nvSpPr>
        <p:spPr>
          <a:xfrm>
            <a:off x="6983280" y="4056120"/>
            <a:ext cx="1969920" cy="638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out.bin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Байтовая форма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55" name="Рисунок 1" descr=""/>
          <p:cNvPicPr/>
          <p:nvPr/>
        </p:nvPicPr>
        <p:blipFill>
          <a:blip r:embed="rId1"/>
          <a:stretch/>
        </p:blipFill>
        <p:spPr>
          <a:xfrm>
            <a:off x="4551480" y="3870360"/>
            <a:ext cx="2091600" cy="2250360"/>
          </a:xfrm>
          <a:prstGeom prst="rect">
            <a:avLst/>
          </a:prstGeom>
          <a:ln w="9525">
            <a:noFill/>
          </a:ln>
        </p:spPr>
      </p:pic>
    </p:spTree>
  </p:cSld>
  <p:transition spd="slow">
    <p:fade/>
  </p:transition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98DA32C-61CE-4F39-80FE-6A524E006B3E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Традиционно, проблемы!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79280" y="1636560"/>
            <a:ext cx="8779680" cy="402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Система ввода/вывода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не должна зависеть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от платформы!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Применяется модель </a:t>
            </a:r>
            <a:br/>
            <a:r>
              <a:rPr b="0" lang="ru-RU" sz="2800" spc="-1" strike="noStrike">
                <a:solidFill>
                  <a:srgbClr val="385bbe"/>
                </a:solidFill>
                <a:latin typeface="Arial"/>
              </a:rPr>
              <a:t>потоков данных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85bbe"/>
                </a:solidFill>
                <a:latin typeface="Arial"/>
              </a:rPr>
              <a:t>упорядоченная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последовательность данных,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79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которой соответствует </a:t>
            </a:r>
            <a:r>
              <a:rPr b="0" lang="ru-RU" sz="2400" spc="-1" strike="noStrike">
                <a:solidFill>
                  <a:srgbClr val="385bbe"/>
                </a:solidFill>
                <a:latin typeface="Arial"/>
              </a:rPr>
              <a:t>определенный источник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(потоки ввода) или </a:t>
            </a:r>
            <a:r>
              <a:rPr b="0" lang="ru-RU" sz="2400" spc="-1" strike="noStrike">
                <a:solidFill>
                  <a:srgbClr val="385bbe"/>
                </a:solidFill>
                <a:latin typeface="Arial"/>
              </a:rPr>
              <a:t>получатель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(потоки вывода)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255" name="Group 4"/>
          <p:cNvGrpSpPr/>
          <p:nvPr/>
        </p:nvGrpSpPr>
        <p:grpSpPr>
          <a:xfrm>
            <a:off x="686880" y="5300640"/>
            <a:ext cx="3236760" cy="790920"/>
            <a:chOff x="686880" y="5300640"/>
            <a:chExt cx="3236760" cy="790920"/>
          </a:xfrm>
        </p:grpSpPr>
        <p:sp>
          <p:nvSpPr>
            <p:cNvPr id="256" name="CustomShape 5"/>
            <p:cNvSpPr/>
            <p:nvPr/>
          </p:nvSpPr>
          <p:spPr>
            <a:xfrm rot="16200000">
              <a:off x="2052360" y="5011920"/>
              <a:ext cx="430920" cy="1728000"/>
            </a:xfrm>
            <a:prstGeom prst="can">
              <a:avLst>
                <a:gd name="adj" fmla="val 400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6"/>
            <p:cNvSpPr/>
            <p:nvPr/>
          </p:nvSpPr>
          <p:spPr>
            <a:xfrm>
              <a:off x="3635280" y="5732640"/>
              <a:ext cx="288360" cy="288360"/>
            </a:xfrm>
            <a:prstGeom prst="smileyFace">
              <a:avLst>
                <a:gd name="adj" fmla="val 4653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Line 7"/>
            <p:cNvSpPr/>
            <p:nvPr/>
          </p:nvSpPr>
          <p:spPr>
            <a:xfrm>
              <a:off x="971280" y="5876280"/>
              <a:ext cx="358920" cy="0"/>
            </a:xfrm>
            <a:prstGeom prst="line">
              <a:avLst/>
            </a:prstGeom>
            <a:ln w="25400">
              <a:solidFill>
                <a:schemeClr val="tx1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Line 8"/>
            <p:cNvSpPr/>
            <p:nvPr/>
          </p:nvSpPr>
          <p:spPr>
            <a:xfrm>
              <a:off x="1979280" y="5876280"/>
              <a:ext cx="719280" cy="0"/>
            </a:xfrm>
            <a:prstGeom prst="line">
              <a:avLst/>
            </a:prstGeom>
            <a:ln w="25400">
              <a:solidFill>
                <a:schemeClr val="tx1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Line 9"/>
            <p:cNvSpPr/>
            <p:nvPr/>
          </p:nvSpPr>
          <p:spPr>
            <a:xfrm>
              <a:off x="3203280" y="5876280"/>
              <a:ext cx="360360" cy="0"/>
            </a:xfrm>
            <a:prstGeom prst="line">
              <a:avLst/>
            </a:prstGeom>
            <a:ln w="25400">
              <a:solidFill>
                <a:schemeClr val="tx1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0"/>
            <p:cNvSpPr/>
            <p:nvPr/>
          </p:nvSpPr>
          <p:spPr>
            <a:xfrm>
              <a:off x="686880" y="5689440"/>
              <a:ext cx="320760" cy="3643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385bbe"/>
                  </a:solidFill>
                  <a:latin typeface="Arial"/>
                  <a:ea typeface="DejaVu Sans"/>
                </a:rPr>
                <a:t>?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2" name="CustomShape 11"/>
            <p:cNvSpPr/>
            <p:nvPr/>
          </p:nvSpPr>
          <p:spPr>
            <a:xfrm>
              <a:off x="1555560" y="5300640"/>
              <a:ext cx="1483920" cy="3643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Поток ввода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263" name="Group 12"/>
          <p:cNvGrpSpPr/>
          <p:nvPr/>
        </p:nvGrpSpPr>
        <p:grpSpPr>
          <a:xfrm>
            <a:off x="4930920" y="5300640"/>
            <a:ext cx="3239640" cy="790920"/>
            <a:chOff x="4930920" y="5300640"/>
            <a:chExt cx="3239640" cy="790920"/>
          </a:xfrm>
        </p:grpSpPr>
        <p:sp>
          <p:nvSpPr>
            <p:cNvPr id="264" name="CustomShape 13"/>
            <p:cNvSpPr/>
            <p:nvPr/>
          </p:nvSpPr>
          <p:spPr>
            <a:xfrm rot="16200000">
              <a:off x="6370560" y="5011920"/>
              <a:ext cx="430920" cy="1728000"/>
            </a:xfrm>
            <a:prstGeom prst="can">
              <a:avLst>
                <a:gd name="adj" fmla="val 400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4"/>
            <p:cNvSpPr/>
            <p:nvPr/>
          </p:nvSpPr>
          <p:spPr>
            <a:xfrm>
              <a:off x="4930920" y="5732640"/>
              <a:ext cx="288360" cy="288360"/>
            </a:xfrm>
            <a:prstGeom prst="smileyFace">
              <a:avLst>
                <a:gd name="adj" fmla="val 4653"/>
              </a:avLst>
            </a:prstGeom>
            <a:noFill/>
            <a:ln w="2540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15"/>
            <p:cNvSpPr/>
            <p:nvPr/>
          </p:nvSpPr>
          <p:spPr>
            <a:xfrm>
              <a:off x="5289480" y="5876280"/>
              <a:ext cx="358560" cy="0"/>
            </a:xfrm>
            <a:prstGeom prst="line">
              <a:avLst/>
            </a:prstGeom>
            <a:ln w="25400">
              <a:solidFill>
                <a:schemeClr val="tx1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16"/>
            <p:cNvSpPr/>
            <p:nvPr/>
          </p:nvSpPr>
          <p:spPr>
            <a:xfrm>
              <a:off x="6297480" y="5876280"/>
              <a:ext cx="718920" cy="0"/>
            </a:xfrm>
            <a:prstGeom prst="line">
              <a:avLst/>
            </a:prstGeom>
            <a:ln w="25400">
              <a:solidFill>
                <a:schemeClr val="tx1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17"/>
            <p:cNvSpPr/>
            <p:nvPr/>
          </p:nvSpPr>
          <p:spPr>
            <a:xfrm>
              <a:off x="7521480" y="5876280"/>
              <a:ext cx="360360" cy="0"/>
            </a:xfrm>
            <a:prstGeom prst="line">
              <a:avLst/>
            </a:prstGeom>
            <a:ln w="25400">
              <a:solidFill>
                <a:schemeClr val="tx1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8"/>
            <p:cNvSpPr/>
            <p:nvPr/>
          </p:nvSpPr>
          <p:spPr>
            <a:xfrm>
              <a:off x="7849800" y="5689440"/>
              <a:ext cx="320760" cy="3643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385bbe"/>
                  </a:solidFill>
                  <a:latin typeface="Arial"/>
                  <a:ea typeface="DejaVu Sans"/>
                </a:rPr>
                <a:t>?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70" name="CustomShape 19"/>
            <p:cNvSpPr/>
            <p:nvPr/>
          </p:nvSpPr>
          <p:spPr>
            <a:xfrm>
              <a:off x="5734080" y="5300640"/>
              <a:ext cx="1648440" cy="3643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Поток вывода</a:t>
              </a:r>
              <a:endParaRPr b="0" lang="ru-RU" sz="1800" spc="-1" strike="noStrike">
                <a:latin typeface="Arial"/>
              </a:endParaRPr>
            </a:p>
          </p:txBody>
        </p:sp>
      </p:grpSp>
      <p:pic>
        <p:nvPicPr>
          <p:cNvPr id="271" name="Рисунок 3" descr=""/>
          <p:cNvPicPr/>
          <p:nvPr/>
        </p:nvPicPr>
        <p:blipFill>
          <a:blip r:embed="rId1"/>
          <a:stretch/>
        </p:blipFill>
        <p:spPr>
          <a:xfrm>
            <a:off x="5796000" y="1440000"/>
            <a:ext cx="3314160" cy="2663280"/>
          </a:xfrm>
          <a:prstGeom prst="rect">
            <a:avLst/>
          </a:prstGeom>
          <a:ln w="9525">
            <a:noFill/>
          </a:ln>
        </p:spPr>
      </p:pic>
    </p:spTree>
  </p:cSld>
  <p:transition spd="slow">
    <p:fad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67FF94-866D-4B01-8B8A-A3304C499FD2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Пример чтения из</a:t>
            </a:r>
            <a:br/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текстового файла и из консоли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179280" y="1622520"/>
            <a:ext cx="8784360" cy="4474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java.io.*;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Sample1105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static void main(String[] args)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int[] values = new int[5];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try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BufferedReader in = new BufferedReader(new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FileReader("in.txt")); //InputStreamReader(System.in));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(int i = 0; i &lt; values.length; i++)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values[i] = Integer.parseInt(in.readLine());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in.close();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catch(IOException e)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System.out.println("Some error occurred!");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66C9234-550A-4274-92B1-E889256A634C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Пример чтения</a:t>
            </a:r>
            <a:br/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из байтового файла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179280" y="1622520"/>
            <a:ext cx="8784360" cy="4474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java.io.*;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Sample1106ByteRead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static void main(String[] args)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int[] values = new int[5];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try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DataInputStream in = new DataInputStream(new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FileInputStream("out.bin"));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(int i = 0; i &lt; values.length; i++)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values[i] = in.readInt();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in.close();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catch(IOException e)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System.out.println("Some error occurred!");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4D4602-A78C-4078-930F-D4BEA67D3875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Класс File.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Работа с файлами и каталогами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179280" y="7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File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, определенный в пакете </a:t>
            </a:r>
            <a:r>
              <a:rPr b="1" i="1" lang="ru-RU" sz="2200" spc="-1" strike="noStrike">
                <a:solidFill>
                  <a:srgbClr val="000000"/>
                </a:solidFill>
                <a:latin typeface="Arial"/>
              </a:rPr>
              <a:t>java.io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, не работает напрямую с потоками. Его задачей является управление информацией о файлах и каталогах. Хотя на уровне операционной системы файлы и каталоги отличаются, но в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Java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они описываются одним классом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File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 зависимости от того, что должен представлять объект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File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- файл или каталог, мы можем использовать один из конструкторов для создания объекта: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1240560" y="4710600"/>
            <a:ext cx="6490440" cy="913680"/>
          </a:xfrm>
          <a:prstGeom prst="rect">
            <a:avLst/>
          </a:pr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File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(String путь_к_каталогу)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File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(String путь_к_каталогу, String имя_файла)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File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(File каталог, String имя_файла)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0F537C-A1B6-4F75-8E0A-F1AFB31F561B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179280" y="-18000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Класс File. </a:t>
            </a: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Пример 8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1289160" y="866880"/>
            <a:ext cx="6222600" cy="5338800"/>
          </a:xfrm>
          <a:prstGeom prst="rect">
            <a:avLst/>
          </a:pr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r>
              <a:rPr b="0" lang="en-GB" sz="15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Sample1108 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GB" sz="15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void </a:t>
            </a:r>
            <a:r>
              <a:rPr b="0" lang="en-GB" sz="15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main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[] args) {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5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определяем объект для каталога</a:t>
            </a:r>
            <a:br/>
            <a:r>
              <a:rPr b="0" i="1" lang="en-GB" sz="15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//File dir = new File("C://java");</a:t>
            </a:r>
            <a:br/>
            <a:r>
              <a:rPr b="0" i="1" lang="en-GB" sz="15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File dir 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GB" sz="15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File(</a:t>
            </a:r>
            <a:r>
              <a:rPr b="0" lang="en-GB" sz="15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"/home/user/java/"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5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если объект представляет каталог</a:t>
            </a:r>
            <a:br/>
            <a:r>
              <a:rPr b="0" i="1" lang="en-GB" sz="15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GB" sz="15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dir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.isDirectory())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{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i="1" lang="en-GB" sz="15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получаем все вложенные объекты в каталоге</a:t>
            </a:r>
            <a:br/>
            <a:r>
              <a:rPr b="0" i="1" lang="en-GB" sz="15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    </a:t>
            </a:r>
            <a:r>
              <a:rPr b="0" lang="en-GB" sz="15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File item 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dir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.listFiles()){</a:t>
            </a:r>
            <a:br/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lang="en-GB" sz="15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item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.isDirectory()){</a:t>
            </a:r>
            <a:br/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5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item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.getName() + </a:t>
            </a:r>
            <a:r>
              <a:rPr b="0" lang="en-GB" sz="15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 </a:t>
            </a:r>
            <a:r>
              <a:rPr b="0" lang="en-GB" sz="1500" spc="-1" strike="noStrike">
                <a:solidFill>
                  <a:srgbClr val="0037a6"/>
                </a:solidFill>
                <a:latin typeface="JetBrains Mono"/>
                <a:ea typeface="JetBrains Mono"/>
              </a:rPr>
              <a:t>\t</a:t>
            </a:r>
            <a:r>
              <a:rPr b="0" lang="en-GB" sz="15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folder"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}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lang="en-GB" sz="15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5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GB" sz="15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item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.getName() + </a:t>
            </a:r>
            <a:r>
              <a:rPr b="0" lang="en-GB" sz="15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GB" sz="1500" spc="-1" strike="noStrike">
                <a:solidFill>
                  <a:srgbClr val="0037a6"/>
                </a:solidFill>
                <a:latin typeface="JetBrains Mono"/>
                <a:ea typeface="JetBrains Mono"/>
              </a:rPr>
              <a:t>\t</a:t>
            </a:r>
            <a:r>
              <a:rPr b="0" lang="en-GB" sz="15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file"</a:t>
            </a:r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}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}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GB" sz="15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5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ACE14A-4A60-407C-894C-904227AD5020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179280" y="-18000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Класс File. </a:t>
            </a: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Пример 10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1122120" y="1068120"/>
            <a:ext cx="6570000" cy="4957920"/>
          </a:xfrm>
          <a:prstGeom prst="rect">
            <a:avLst/>
          </a:pr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r>
              <a:rPr b="0" lang="en-GB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Sample1110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GB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void </a:t>
            </a:r>
            <a:r>
              <a:rPr b="0" lang="en-GB" sz="16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main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[] args) {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6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определяем объект для каталога</a:t>
            </a:r>
            <a:br/>
            <a:r>
              <a:rPr b="0" i="1" lang="en-GB" sz="16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File myFile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GB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File(</a:t>
            </a:r>
            <a:r>
              <a:rPr b="0" lang="en-GB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"C://java//notes.txt"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GB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"File name: "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myFile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.getName());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GB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"Parent folder: "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myFile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.getParent());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//...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GB" sz="16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создадим новый файл</a:t>
            </a:r>
            <a:br/>
            <a:r>
              <a:rPr b="0" i="1" lang="en-GB" sz="16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File newFile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GB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File(</a:t>
            </a:r>
            <a:r>
              <a:rPr b="0" lang="en-GB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"C://java//MyFile"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try</a:t>
            </a:r>
            <a:br/>
            <a:r>
              <a:rPr b="0" lang="en-GB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GB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boolean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created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newFile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.createNewFile();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GB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created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GB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"File has been created"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catch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IOException 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ex){</a:t>
            </a:r>
            <a:br/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GB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.println(ex.getMessage());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en-GB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endParaRPr b="0" lang="ru-RU" sz="16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35DDDFC-703B-4BF6-A5E4-EE90D47589CD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Сериализация объектов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5000"/>
              </a:lnSpc>
              <a:spcBef>
                <a:spcPts val="28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3200" spc="-1" strike="noStrike">
                <a:solidFill>
                  <a:srgbClr val="385bbe"/>
                </a:solidFill>
                <a:latin typeface="Arial"/>
              </a:rPr>
              <a:t>Сериа</a:t>
            </a:r>
            <a:r>
              <a:rPr b="1" lang="ru-RU" sz="3200" spc="-1" strike="noStrike">
                <a:solidFill>
                  <a:srgbClr val="385bbe"/>
                </a:solidFill>
                <a:latin typeface="Arial"/>
              </a:rPr>
              <a:t>лизац</a:t>
            </a:r>
            <a:r>
              <a:rPr b="1" lang="ru-RU" sz="3200" spc="-1" strike="noStrike">
                <a:solidFill>
                  <a:srgbClr val="385bbe"/>
                </a:solidFill>
                <a:latin typeface="Arial"/>
              </a:rPr>
              <a:t>ия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преобр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азован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ие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состоя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ния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объект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а в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поток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байтов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85000"/>
              </a:lnSpc>
              <a:spcBef>
                <a:spcPts val="28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3200" spc="-1" strike="noStrike">
                <a:solidFill>
                  <a:srgbClr val="385bbe"/>
                </a:solidFill>
                <a:latin typeface="Arial"/>
              </a:rPr>
              <a:t>Десер</a:t>
            </a:r>
            <a:r>
              <a:rPr b="1" lang="ru-RU" sz="3200" spc="-1" strike="noStrike">
                <a:solidFill>
                  <a:srgbClr val="385bbe"/>
                </a:solidFill>
                <a:latin typeface="Arial"/>
              </a:rPr>
              <a:t>иализа</a:t>
            </a:r>
            <a:r>
              <a:rPr b="1" lang="ru-RU" sz="3200" spc="-1" strike="noStrike">
                <a:solidFill>
                  <a:srgbClr val="385bbe"/>
                </a:solidFill>
                <a:latin typeface="Arial"/>
              </a:rPr>
              <a:t>ция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восста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новлен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ие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состоя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ния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объект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а из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данны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х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потока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85000"/>
              </a:lnSpc>
              <a:spcBef>
                <a:spcPts val="28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Не все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объект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ы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могут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быть</a:t>
            </a:r>
            <a:br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сериал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изован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85000"/>
              </a:lnSpc>
              <a:spcBef>
                <a:spcPts val="28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долже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 быть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75" name="Рисунок 1_0" descr=""/>
          <p:cNvPicPr/>
          <p:nvPr/>
        </p:nvPicPr>
        <p:blipFill>
          <a:blip r:embed="rId1"/>
          <a:stretch/>
        </p:blipFill>
        <p:spPr>
          <a:xfrm>
            <a:off x="6443640" y="3701880"/>
            <a:ext cx="2591640" cy="2463120"/>
          </a:xfrm>
          <a:prstGeom prst="rect">
            <a:avLst/>
          </a:prstGeom>
          <a:ln w="9525">
            <a:noFill/>
          </a:ln>
        </p:spPr>
      </p:pic>
    </p:spTree>
  </p:cSld>
  <p:transition spd="slow">
    <p:fade/>
  </p:transition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AE4C524-2046-46BC-B40F-075955E75190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Группа байтовых потоков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Object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ObjectOutputStream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реализует сериализацию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ObjectInputStream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реализует десериализацию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Классы позволяют выводить и вводить </a:t>
            </a:r>
            <a:r>
              <a:rPr b="0" lang="ru-RU" sz="2800" spc="-1" strike="noStrike">
                <a:solidFill>
                  <a:srgbClr val="385bbe"/>
                </a:solidFill>
                <a:latin typeface="Arial"/>
              </a:rPr>
              <a:t>графы объектов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 сохранением структуры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Результатом десериализации является объект, </a:t>
            </a:r>
            <a:r>
              <a:rPr b="0" lang="ru-RU" sz="2800" spc="-1" strike="noStrike">
                <a:solidFill>
                  <a:srgbClr val="385bbe"/>
                </a:solidFill>
                <a:latin typeface="Arial"/>
              </a:rPr>
              <a:t>равнозначный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исходному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718F8B-8CCC-4821-A06A-D35C873AEBAB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Пример сериализации в файл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179280" y="1700280"/>
            <a:ext cx="6336720" cy="423072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java.io.*;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Sample1106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static void main(String[] args)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int[] values = {1, 2, 3, 4, 5};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try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ObjectOutputStream out = new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ObjectOutputStream(new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FileOutputStream("out.bin"));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out.writeObject(values);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out.close();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catch(IOException e)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System.out.println("Some error occurred!");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6732720" y="4149720"/>
            <a:ext cx="2231280" cy="179856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AC ED 00 05 75 72 00 02 </a:t>
            </a:r>
            <a:r>
              <a:rPr b="1" lang="en-US" sz="1400" spc="-1" strike="noStrike">
                <a:solidFill>
                  <a:srgbClr val="649600"/>
                </a:solidFill>
                <a:latin typeface="Courier New"/>
                <a:ea typeface="DejaVu Sans"/>
              </a:rPr>
              <a:t>5B 49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4D BA 60 26 76 EA B2 A5 02 00 00 78 70 </a:t>
            </a:r>
            <a:r>
              <a:rPr b="1" lang="en-US" sz="1400" spc="-1" strike="noStrike">
                <a:solidFill>
                  <a:srgbClr val="649600"/>
                </a:solidFill>
                <a:latin typeface="Courier New"/>
                <a:ea typeface="DejaVu Sans"/>
              </a:rPr>
              <a:t>00 00 00 05 00 00 00 01 00 00 00 02 00 00 00 03 00 00 00 04 00 00 00 05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3" name="CustomShape 5"/>
          <p:cNvSpPr/>
          <p:nvPr/>
        </p:nvSpPr>
        <p:spPr>
          <a:xfrm>
            <a:off x="6773760" y="2205000"/>
            <a:ext cx="2231280" cy="11908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┐</a:t>
            </a: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н</a:t>
            </a:r>
            <a:r>
              <a:rPr b="1" lang="hi-IN" sz="1800" spc="-1" strike="noStrike">
                <a:solidFill>
                  <a:srgbClr val="000000"/>
                </a:solidFill>
                <a:latin typeface="Courier New"/>
                <a:cs typeface="Arial"/>
              </a:rPr>
              <a:t>﻿﻿♣</a:t>
            </a: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ur</a:t>
            </a:r>
            <a:r>
              <a:rPr b="1" lang="hi-IN" sz="1800" spc="-1" strike="noStrike">
                <a:solidFill>
                  <a:srgbClr val="000000"/>
                </a:solidFill>
                <a:latin typeface="Courier New"/>
                <a:cs typeface="Arial"/>
              </a:rPr>
              <a:t>﻿☻</a:t>
            </a:r>
            <a:r>
              <a:rPr b="1" lang="ru-RU" sz="1800" spc="-1" strike="noStrike">
                <a:solidFill>
                  <a:srgbClr val="649600"/>
                </a:solidFill>
                <a:latin typeface="Courier New"/>
                <a:ea typeface="DejaVu Sans"/>
              </a:rPr>
              <a:t>[I</a:t>
            </a: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Мє`&amp;vк__☻  xp   </a:t>
            </a:r>
            <a:r>
              <a:rPr b="1" lang="ru-RU" sz="1800" spc="-1" strike="noStrike">
                <a:solidFill>
                  <a:srgbClr val="649600"/>
                </a:solidFill>
                <a:latin typeface="Courier New"/>
                <a:ea typeface="DejaVu Sans"/>
              </a:rPr>
              <a:t>♣   ☺   ☻   ♥   ♦   ♣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4" name="CustomShape 6"/>
          <p:cNvSpPr/>
          <p:nvPr/>
        </p:nvSpPr>
        <p:spPr>
          <a:xfrm>
            <a:off x="6670800" y="1557360"/>
            <a:ext cx="2035440" cy="638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out.bin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Текстовая форма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5" name="CustomShape 7"/>
          <p:cNvSpPr/>
          <p:nvPr/>
        </p:nvSpPr>
        <p:spPr>
          <a:xfrm>
            <a:off x="6594120" y="3508200"/>
            <a:ext cx="1969920" cy="638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out.bin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Байтовая форма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6" name="CustomShape 8"/>
          <p:cNvSpPr/>
          <p:nvPr/>
        </p:nvSpPr>
        <p:spPr>
          <a:xfrm>
            <a:off x="179280" y="5973120"/>
            <a:ext cx="8779680" cy="39852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6127B1-779C-4BFB-904E-3BE6393E6A05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Пример десериализации </a:t>
            </a:r>
            <a:br/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из файла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179280" y="1622520"/>
            <a:ext cx="8784360" cy="4474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java.io.*;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Sample1107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static void main(String[] args)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int[] values;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try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ObjectInputStream in = new ObjectInputStream(new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FileInputStream("out.bin"));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values = (int[])in.readObject();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in.close();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catch(IOException e)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System.out.println("Some error occurred!");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catch(ClassNotFoundException e)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System.out.println("Wrong object type");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10FEF95-9B6F-4C79-89D2-C6938738CD20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Подготовка классов</a:t>
            </a:r>
            <a:br/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к сериализации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80000"/>
              </a:lnSpc>
              <a:spcBef>
                <a:spcPts val="18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649600"/>
                </a:solidFill>
                <a:latin typeface="Arial"/>
              </a:rPr>
              <a:t>Должен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реализовываться интерфейс-маркер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java.io.Serializable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8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Все сериализуемые поля </a:t>
            </a:r>
            <a:r>
              <a:rPr b="0" lang="ru-RU" sz="2800" spc="-1" strike="noStrike">
                <a:solidFill>
                  <a:srgbClr val="649600"/>
                </a:solidFill>
                <a:latin typeface="Arial"/>
              </a:rPr>
              <a:t>должны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иметь сериализуемый тип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8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Родительский класс </a:t>
            </a:r>
            <a:r>
              <a:rPr b="0" lang="ru-RU" sz="2800" spc="-1" strike="noStrike">
                <a:solidFill>
                  <a:srgbClr val="649600"/>
                </a:solidFill>
                <a:latin typeface="Arial"/>
              </a:rPr>
              <a:t>должен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иметь конструктор по умолчанию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без параметров) или быть подготовленным к сериализации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800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Сериализуются поля объекта, не обозначенные как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transient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или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static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2963948-5422-4FF3-9783-37C5164B3937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Разновидности потоков</a:t>
            </a:r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274" name="Table 3"/>
          <p:cNvGraphicFramePr/>
          <p:nvPr/>
        </p:nvGraphicFramePr>
        <p:xfrm>
          <a:off x="755640" y="2133720"/>
          <a:ext cx="7560720" cy="3506040"/>
        </p:xfrm>
        <a:graphic>
          <a:graphicData uri="http://schemas.openxmlformats.org/drawingml/2006/table">
            <a:tbl>
              <a:tblPr/>
              <a:tblGrid>
                <a:gridCol w="2017440"/>
                <a:gridCol w="2663640"/>
                <a:gridCol w="2880000"/>
              </a:tblGrid>
              <a:tr h="11523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236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3040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5" name="CustomShape 4"/>
          <p:cNvSpPr/>
          <p:nvPr/>
        </p:nvSpPr>
        <p:spPr>
          <a:xfrm>
            <a:off x="3058920" y="3643200"/>
            <a:ext cx="208872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 ввода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5731920" y="3648240"/>
            <a:ext cx="230832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 вывода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2997720" y="4819680"/>
            <a:ext cx="222444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 чтения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5764320" y="4819680"/>
            <a:ext cx="222588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 записи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3675960" y="2482920"/>
            <a:ext cx="95940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85bbe"/>
                </a:solidFill>
                <a:latin typeface="Arial"/>
                <a:ea typeface="DejaVu Sans"/>
              </a:rPr>
              <a:t>Ввод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6331680" y="2482920"/>
            <a:ext cx="122004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85bbe"/>
                </a:solidFill>
                <a:latin typeface="Arial"/>
                <a:ea typeface="DejaVu Sans"/>
              </a:rPr>
              <a:t>Вывод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905400" y="3666960"/>
            <a:ext cx="170460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85bbe"/>
                </a:solidFill>
                <a:latin typeface="Arial"/>
                <a:ea typeface="DejaVu Sans"/>
              </a:rPr>
              <a:t>Байтовые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2" name="CustomShape 11"/>
          <p:cNvSpPr/>
          <p:nvPr/>
        </p:nvSpPr>
        <p:spPr>
          <a:xfrm>
            <a:off x="691920" y="4844880"/>
            <a:ext cx="216972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85bbe"/>
                </a:solidFill>
                <a:latin typeface="Arial"/>
                <a:ea typeface="DejaVu Sans"/>
              </a:rPr>
              <a:t>Символьные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7" dur="8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8" dur="8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"/>
                            </p:stCondLst>
                            <p:childTnLst>
                              <p:par>
                                <p:cTn id="21" nodeType="after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3" dur="8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4" dur="8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 from="(-#ppt_w/2)" to="(#ppt_x)">
                                      <p:cBhvr additive="repl"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from="0" to="-1">
                                      <p:cBhvr additive="repl">
                                        <p:cTn id="31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calcmode="lin" valueType="num" by="(#ppt_h/3+#ppt_w*0.1)">
                                      <p:cBhvr additive="repl">
                                        <p:cTn id="33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nodeType="after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49" dur="8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50" dur="8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20"/>
                            </p:stCondLst>
                            <p:childTnLst>
                              <p:par>
                                <p:cTn id="53" nodeType="after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55" dur="8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56" dur="8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877C54-1510-4B35-ABCD-7DDAC4C7819B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</a:rPr>
              <a:t>Порядок сериализации и десериализации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100000"/>
              </a:lnSpc>
              <a:spcBef>
                <a:spcPts val="24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 нисходящем порядке по древовидной иерархии типов: от первого сериализуемого класса до частного типа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4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Объекты, на которые ссылаются поля, сериализуются в порядке обнаружения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4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Перед десериализацией выполняется загрузка участвующих классов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возможен выброс исключения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ClassNotFoundException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532C9A-6C22-4164-ADE6-CFA9B37A9DD6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Пример иерархии классов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179280" y="1622520"/>
            <a:ext cx="8784360" cy="4474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508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Class1 extends Object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private int state1 = 1;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Class2 extends Class1 implements java.io.Serializable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protected int state21;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private int state22;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Class2(int s1, int s2)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state21 = s1 + 15;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state22 = s2 - 1;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Class3 extends Class2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int state3 = 3;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499" name="Рисунок 1" descr=""/>
          <p:cNvPicPr/>
          <p:nvPr/>
        </p:nvPicPr>
        <p:blipFill>
          <a:blip r:embed="rId1"/>
          <a:stretch/>
        </p:blipFill>
        <p:spPr>
          <a:xfrm>
            <a:off x="6588000" y="3141720"/>
            <a:ext cx="2247120" cy="2913840"/>
          </a:xfrm>
          <a:prstGeom prst="rect">
            <a:avLst/>
          </a:prstGeom>
          <a:ln w="9525">
            <a:noFill/>
          </a:ln>
        </p:spPr>
      </p:pic>
    </p:spTree>
  </p:cSld>
  <p:transition spd="slow">
    <p:fade/>
  </p:transition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B22BBDC-6DD0-49E2-A021-D031A707DB71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Порядок сериализации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24000" y="177012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324000" y="249084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4" name="CustomShape 5"/>
          <p:cNvSpPr/>
          <p:nvPr/>
        </p:nvSpPr>
        <p:spPr>
          <a:xfrm>
            <a:off x="324000" y="328284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CustomShape 6"/>
          <p:cNvSpPr/>
          <p:nvPr/>
        </p:nvSpPr>
        <p:spPr>
          <a:xfrm>
            <a:off x="324000" y="407520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6" name="CustomShape 7"/>
          <p:cNvSpPr/>
          <p:nvPr/>
        </p:nvSpPr>
        <p:spPr>
          <a:xfrm>
            <a:off x="2233440" y="249084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Serializable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7" name="CustomShape 8"/>
          <p:cNvSpPr/>
          <p:nvPr/>
        </p:nvSpPr>
        <p:spPr>
          <a:xfrm>
            <a:off x="1170000" y="2216160"/>
            <a:ext cx="360" cy="26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9"/>
          <p:cNvSpPr/>
          <p:nvPr/>
        </p:nvSpPr>
        <p:spPr>
          <a:xfrm>
            <a:off x="1170000" y="2936880"/>
            <a:ext cx="360" cy="33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0"/>
          <p:cNvSpPr/>
          <p:nvPr/>
        </p:nvSpPr>
        <p:spPr>
          <a:xfrm>
            <a:off x="1170000" y="3728880"/>
            <a:ext cx="360" cy="33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1"/>
          <p:cNvSpPr/>
          <p:nvPr/>
        </p:nvSpPr>
        <p:spPr>
          <a:xfrm flipH="1">
            <a:off x="2026440" y="2936880"/>
            <a:ext cx="10519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2"/>
          <p:cNvSpPr/>
          <p:nvPr/>
        </p:nvSpPr>
        <p:spPr>
          <a:xfrm>
            <a:off x="4788000" y="1700280"/>
            <a:ext cx="4104720" cy="2880720"/>
          </a:xfrm>
          <a:prstGeom prst="rect">
            <a:avLst/>
          </a:prstGeom>
          <a:solidFill>
            <a:schemeClr val="accent1">
              <a:alpha val="15000"/>
            </a:schemeClr>
          </a:solidFill>
          <a:ln w="254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3"/>
          <p:cNvSpPr/>
          <p:nvPr/>
        </p:nvSpPr>
        <p:spPr>
          <a:xfrm>
            <a:off x="4932360" y="2276640"/>
            <a:ext cx="3817080" cy="21600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254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4"/>
          <p:cNvSpPr/>
          <p:nvPr/>
        </p:nvSpPr>
        <p:spPr>
          <a:xfrm>
            <a:off x="5078520" y="3141720"/>
            <a:ext cx="3526560" cy="11502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254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5"/>
          <p:cNvSpPr/>
          <p:nvPr/>
        </p:nvSpPr>
        <p:spPr>
          <a:xfrm>
            <a:off x="5221440" y="3718080"/>
            <a:ext cx="3239280" cy="430920"/>
          </a:xfrm>
          <a:prstGeom prst="rect">
            <a:avLst/>
          </a:prstGeom>
          <a:solidFill>
            <a:schemeClr val="accent1">
              <a:alpha val="15000"/>
            </a:schemeClr>
          </a:solidFill>
          <a:ln w="254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6"/>
          <p:cNvSpPr/>
          <p:nvPr/>
        </p:nvSpPr>
        <p:spPr>
          <a:xfrm>
            <a:off x="5149800" y="3638520"/>
            <a:ext cx="1002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6" name="CustomShape 17"/>
          <p:cNvSpPr/>
          <p:nvPr/>
        </p:nvSpPr>
        <p:spPr>
          <a:xfrm>
            <a:off x="5005440" y="3062160"/>
            <a:ext cx="1002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7" name="CustomShape 18"/>
          <p:cNvSpPr/>
          <p:nvPr/>
        </p:nvSpPr>
        <p:spPr>
          <a:xfrm>
            <a:off x="4861080" y="2198520"/>
            <a:ext cx="1002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8" name="CustomShape 19"/>
          <p:cNvSpPr/>
          <p:nvPr/>
        </p:nvSpPr>
        <p:spPr>
          <a:xfrm>
            <a:off x="4716360" y="1628640"/>
            <a:ext cx="1002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9" name="CustomShape 20"/>
          <p:cNvSpPr/>
          <p:nvPr/>
        </p:nvSpPr>
        <p:spPr>
          <a:xfrm>
            <a:off x="6375960" y="3284640"/>
            <a:ext cx="83916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0" name="CustomShape 21"/>
          <p:cNvSpPr/>
          <p:nvPr/>
        </p:nvSpPr>
        <p:spPr>
          <a:xfrm>
            <a:off x="6306480" y="2421000"/>
            <a:ext cx="965520" cy="638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state21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state22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CustomShape 22"/>
          <p:cNvSpPr/>
          <p:nvPr/>
        </p:nvSpPr>
        <p:spPr>
          <a:xfrm>
            <a:off x="6375960" y="1844640"/>
            <a:ext cx="83916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2" name="CustomShape 23"/>
          <p:cNvSpPr/>
          <p:nvPr/>
        </p:nvSpPr>
        <p:spPr>
          <a:xfrm>
            <a:off x="250920" y="4941720"/>
            <a:ext cx="8640000" cy="502560"/>
          </a:xfrm>
          <a:prstGeom prst="rect">
            <a:avLst/>
          </a:prstGeom>
          <a:noFill/>
          <a:ln w="254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4"/>
          <p:cNvSpPr/>
          <p:nvPr/>
        </p:nvSpPr>
        <p:spPr>
          <a:xfrm>
            <a:off x="168120" y="4581360"/>
            <a:ext cx="570672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Сериализованное состояние объекта класса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4" name="CustomShape 25"/>
          <p:cNvSpPr/>
          <p:nvPr/>
        </p:nvSpPr>
        <p:spPr>
          <a:xfrm>
            <a:off x="292680" y="5006880"/>
            <a:ext cx="94104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Class3: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5" name="CustomShape 26"/>
          <p:cNvSpPr/>
          <p:nvPr/>
        </p:nvSpPr>
        <p:spPr>
          <a:xfrm>
            <a:off x="1319760" y="5006880"/>
            <a:ext cx="1029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(Class2)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6" name="CustomShape 27"/>
          <p:cNvSpPr/>
          <p:nvPr/>
        </p:nvSpPr>
        <p:spPr>
          <a:xfrm>
            <a:off x="2459160" y="5006880"/>
            <a:ext cx="92916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state21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7" name="CustomShape 28"/>
          <p:cNvSpPr/>
          <p:nvPr/>
        </p:nvSpPr>
        <p:spPr>
          <a:xfrm>
            <a:off x="3467160" y="5006880"/>
            <a:ext cx="92916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state22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8" name="CustomShape 29"/>
          <p:cNvSpPr/>
          <p:nvPr/>
        </p:nvSpPr>
        <p:spPr>
          <a:xfrm>
            <a:off x="4475880" y="5006880"/>
            <a:ext cx="1029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(Class3)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9" name="CustomShape 30"/>
          <p:cNvSpPr/>
          <p:nvPr/>
        </p:nvSpPr>
        <p:spPr>
          <a:xfrm>
            <a:off x="5581440" y="5006880"/>
            <a:ext cx="80244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state3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0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3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6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9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2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5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9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2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1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4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3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6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1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9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mph" presetID="18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600"/>
                            </p:stCondLst>
                            <p:childTnLst>
                              <p:par>
                                <p:cTn id="265" nodeType="afterEffect" fill="hold" presetClass="emph" presetID="18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200"/>
                            </p:stCondLst>
                            <p:childTnLst>
                              <p:par>
                                <p:cTn id="268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9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700"/>
                            </p:stCondLst>
                            <p:childTnLst>
                              <p:par>
                                <p:cTn id="272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3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5bbe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7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5bbe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mph" presetID="34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Motion origin="layout" path="M 0 0 L 0 -0.07213 E">
                                      <p:cBhvr>
                                        <p:cTn id="28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750"/>
                            </p:stCondLst>
                            <p:childTnLst>
                              <p:par>
                                <p:cTn id="28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1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250"/>
                            </p:stCondLst>
                            <p:childTnLst>
                              <p:par>
                                <p:cTn id="293" nodeType="afterEffect" fill="hold" presetClass="emph" presetID="2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4" dur="500" autoRev="1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295" dur="500" autoRev="1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296" dur="500" autoRev="1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550"/>
                            </p:stCondLst>
                            <p:childTnLst>
                              <p:par>
                                <p:cTn id="29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0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4050"/>
                            </p:stCondLst>
                            <p:childTnLst>
                              <p:par>
                                <p:cTn id="30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4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mph" presetID="34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Motion origin="layout" path="M 0 0 L 0 -0.07213 E">
                                      <p:cBhvr>
                                        <p:cTn id="30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50"/>
                            </p:stCondLst>
                            <p:childTnLst>
                              <p:par>
                                <p:cTn id="31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6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250"/>
                            </p:stCondLst>
                            <p:childTnLst>
                              <p:par>
                                <p:cTn id="318" nodeType="afterEffect" fill="hold" presetClass="emph" presetID="2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9" dur="500" autoRev="1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320" dur="500" autoRev="1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321" dur="500" autoRev="1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750"/>
                            </p:stCondLst>
                            <p:childTnLst>
                              <p:par>
                                <p:cTn id="32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25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562876-8CE1-4B58-9D43-06FEA91D4A27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Порядок десериализации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24000" y="177012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324000" y="249084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324000" y="328284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324000" y="407520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>
            <a:off x="2233440" y="2490840"/>
            <a:ext cx="1689840" cy="43272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Serializable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CustomShape 8"/>
          <p:cNvSpPr/>
          <p:nvPr/>
        </p:nvSpPr>
        <p:spPr>
          <a:xfrm>
            <a:off x="1170000" y="2216160"/>
            <a:ext cx="360" cy="26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9"/>
          <p:cNvSpPr/>
          <p:nvPr/>
        </p:nvSpPr>
        <p:spPr>
          <a:xfrm>
            <a:off x="1170000" y="2936880"/>
            <a:ext cx="360" cy="33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0"/>
          <p:cNvSpPr/>
          <p:nvPr/>
        </p:nvSpPr>
        <p:spPr>
          <a:xfrm>
            <a:off x="1170000" y="3728880"/>
            <a:ext cx="360" cy="33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1"/>
          <p:cNvSpPr/>
          <p:nvPr/>
        </p:nvSpPr>
        <p:spPr>
          <a:xfrm flipH="1">
            <a:off x="2026440" y="2936880"/>
            <a:ext cx="10519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2"/>
          <p:cNvSpPr/>
          <p:nvPr/>
        </p:nvSpPr>
        <p:spPr>
          <a:xfrm>
            <a:off x="4788000" y="1700280"/>
            <a:ext cx="4104720" cy="2880720"/>
          </a:xfrm>
          <a:prstGeom prst="rect">
            <a:avLst/>
          </a:prstGeom>
          <a:solidFill>
            <a:schemeClr val="accent1">
              <a:alpha val="15000"/>
            </a:schemeClr>
          </a:solidFill>
          <a:ln w="254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3"/>
          <p:cNvSpPr/>
          <p:nvPr/>
        </p:nvSpPr>
        <p:spPr>
          <a:xfrm>
            <a:off x="4932360" y="2276640"/>
            <a:ext cx="3817080" cy="21600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254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4"/>
          <p:cNvSpPr/>
          <p:nvPr/>
        </p:nvSpPr>
        <p:spPr>
          <a:xfrm>
            <a:off x="5078520" y="3141720"/>
            <a:ext cx="3526560" cy="11502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254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5"/>
          <p:cNvSpPr/>
          <p:nvPr/>
        </p:nvSpPr>
        <p:spPr>
          <a:xfrm>
            <a:off x="5221440" y="3718080"/>
            <a:ext cx="3239280" cy="430920"/>
          </a:xfrm>
          <a:prstGeom prst="rect">
            <a:avLst/>
          </a:prstGeom>
          <a:solidFill>
            <a:schemeClr val="accent1">
              <a:alpha val="15000"/>
            </a:schemeClr>
          </a:solidFill>
          <a:ln w="254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6"/>
          <p:cNvSpPr/>
          <p:nvPr/>
        </p:nvSpPr>
        <p:spPr>
          <a:xfrm>
            <a:off x="5149800" y="3638520"/>
            <a:ext cx="1002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6" name="CustomShape 17"/>
          <p:cNvSpPr/>
          <p:nvPr/>
        </p:nvSpPr>
        <p:spPr>
          <a:xfrm>
            <a:off x="5005440" y="3062160"/>
            <a:ext cx="1002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CustomShape 18"/>
          <p:cNvSpPr/>
          <p:nvPr/>
        </p:nvSpPr>
        <p:spPr>
          <a:xfrm>
            <a:off x="4861080" y="2198520"/>
            <a:ext cx="1002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8" name="CustomShape 19"/>
          <p:cNvSpPr/>
          <p:nvPr/>
        </p:nvSpPr>
        <p:spPr>
          <a:xfrm>
            <a:off x="4716360" y="1628640"/>
            <a:ext cx="1002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9" name="CustomShape 20"/>
          <p:cNvSpPr/>
          <p:nvPr/>
        </p:nvSpPr>
        <p:spPr>
          <a:xfrm>
            <a:off x="6375960" y="3284640"/>
            <a:ext cx="83916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0" name="CustomShape 21"/>
          <p:cNvSpPr/>
          <p:nvPr/>
        </p:nvSpPr>
        <p:spPr>
          <a:xfrm>
            <a:off x="6306480" y="2421000"/>
            <a:ext cx="965520" cy="638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state21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state22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1" name="CustomShape 22"/>
          <p:cNvSpPr/>
          <p:nvPr/>
        </p:nvSpPr>
        <p:spPr>
          <a:xfrm>
            <a:off x="6375960" y="1844640"/>
            <a:ext cx="83916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CustomShape 23"/>
          <p:cNvSpPr/>
          <p:nvPr/>
        </p:nvSpPr>
        <p:spPr>
          <a:xfrm>
            <a:off x="250920" y="5518080"/>
            <a:ext cx="8640000" cy="502560"/>
          </a:xfrm>
          <a:prstGeom prst="rect">
            <a:avLst/>
          </a:prstGeom>
          <a:noFill/>
          <a:ln w="254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4"/>
          <p:cNvSpPr/>
          <p:nvPr/>
        </p:nvSpPr>
        <p:spPr>
          <a:xfrm>
            <a:off x="168120" y="5157720"/>
            <a:ext cx="570672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Сериализованное состояние объекта класса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4" name="CustomShape 25"/>
          <p:cNvSpPr/>
          <p:nvPr/>
        </p:nvSpPr>
        <p:spPr>
          <a:xfrm>
            <a:off x="292680" y="5583240"/>
            <a:ext cx="94104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Class3: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5" name="CustomShape 26"/>
          <p:cNvSpPr/>
          <p:nvPr/>
        </p:nvSpPr>
        <p:spPr>
          <a:xfrm>
            <a:off x="1319760" y="5583240"/>
            <a:ext cx="1029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(Class2)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6" name="CustomShape 27"/>
          <p:cNvSpPr/>
          <p:nvPr/>
        </p:nvSpPr>
        <p:spPr>
          <a:xfrm>
            <a:off x="2459160" y="5583240"/>
            <a:ext cx="92916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state21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7" name="CustomShape 28"/>
          <p:cNvSpPr/>
          <p:nvPr/>
        </p:nvSpPr>
        <p:spPr>
          <a:xfrm>
            <a:off x="3467160" y="5583240"/>
            <a:ext cx="92916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state22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8" name="CustomShape 29"/>
          <p:cNvSpPr/>
          <p:nvPr/>
        </p:nvSpPr>
        <p:spPr>
          <a:xfrm>
            <a:off x="4475880" y="5583240"/>
            <a:ext cx="102960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(Class3)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9" name="CustomShape 30"/>
          <p:cNvSpPr/>
          <p:nvPr/>
        </p:nvSpPr>
        <p:spPr>
          <a:xfrm>
            <a:off x="5581440" y="5583240"/>
            <a:ext cx="802440" cy="3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state3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326" dur="indefinite" restart="never" nodeType="tmRoot">
          <p:childTnLst>
            <p:seq>
              <p:cTn id="327" dur="indefinite" nodeType="mainSeq">
                <p:childTnLst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2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5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8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1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4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3" presetSubtype="10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3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mph" presetID="2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7" dur="500" autoRev="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358" dur="500" autoRev="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359" dur="500" autoRev="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4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8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000"/>
                            </p:stCondLst>
                            <p:childTnLst>
                              <p:par>
                                <p:cTn id="37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2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500"/>
                            </p:stCondLst>
                            <p:childTnLst>
                              <p:par>
                                <p:cTn id="37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6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9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000"/>
                            </p:stCondLst>
                            <p:childTnLst>
                              <p:par>
                                <p:cTn id="38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3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0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000"/>
                            </p:stCondLst>
                            <p:childTnLst>
                              <p:par>
                                <p:cTn id="39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4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8" dur="2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9" dur="2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04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0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6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mph" presetID="2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0" dur="500" autoRev="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21" dur="500" autoRev="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22" dur="500" autoRev="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700"/>
                            </p:stCondLst>
                            <p:childTnLst>
                              <p:par>
                                <p:cTn id="424" nodeType="afterEffect" fill="hold" presetClass="emph" presetID="34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Motion origin="layout" path="M 0 0 L 0 -0.07213 E">
                                      <p:cBhvr>
                                        <p:cTn id="4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2450"/>
                            </p:stCondLst>
                            <p:childTnLst>
                              <p:par>
                                <p:cTn id="43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3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3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2950"/>
                            </p:stCondLst>
                            <p:childTnLst>
                              <p:par>
                                <p:cTn id="438" nodeType="afterEffect" fill="hold" presetClass="emph" presetID="2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9" dur="500" autoRev="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40" dur="500" autoRev="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41" dur="500" autoRev="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550"/>
                            </p:stCondLst>
                            <p:childTnLst>
                              <p:par>
                                <p:cTn id="443" nodeType="afterEffect" fill="hold" presetClass="emph" presetID="2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4" dur="500" autoRev="1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45" dur="500" autoRev="1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46" dur="500" autoRev="1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6150"/>
                            </p:stCondLst>
                            <p:childTnLst>
                              <p:par>
                                <p:cTn id="44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mph" presetID="2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4" dur="500" autoRev="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55" dur="500" autoRev="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56" dur="500" autoRev="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700"/>
                            </p:stCondLst>
                            <p:childTnLst>
                              <p:par>
                                <p:cTn id="458" nodeType="afterEffect" fill="hold" presetClass="emph" presetID="34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Motion origin="layout" path="M 0 0 L 0 -0.07213 E">
                                      <p:cBhvr>
                                        <p:cTn id="45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2450"/>
                            </p:stCondLst>
                            <p:childTnLst>
                              <p:par>
                                <p:cTn id="46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0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950"/>
                            </p:stCondLst>
                            <p:childTnLst>
                              <p:par>
                                <p:cTn id="472" nodeType="afterEffect" fill="hold" presetClass="emph" presetID="2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3" dur="500" autoRev="1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74" dur="500" autoRev="1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91,56)"/>
                                      </p:to>
                                    </p:set>
                                    <p:set>
                                      <p:cBhvr>
                                        <p:cTn id="475" dur="500" autoRev="1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450"/>
                            </p:stCondLst>
                            <p:childTnLst>
                              <p:par>
                                <p:cTn id="47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9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739CD6-ED5C-4E61-82F9-64CED6FAA219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Настройка сериализации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2360">
              <a:lnSpc>
                <a:spcPct val="10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изменения работы механизма сериализации на уровне вашего класса в самом классе надо описать методы: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901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реализация сериализации</a:t>
            </a:r>
            <a:br/>
            <a:r>
              <a:rPr b="1" lang="en-US" sz="1800" spc="-1" strike="noStrike">
                <a:solidFill>
                  <a:srgbClr val="385bbe"/>
                </a:solidFill>
                <a:latin typeface="Courier New"/>
              </a:rPr>
              <a:t>private void writeObject(ObjectOutputStream out) throws IOException</a:t>
            </a:r>
            <a:endParaRPr b="0" lang="ru-RU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901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реализация десериализации</a:t>
            </a:r>
            <a:br/>
            <a:r>
              <a:rPr b="1" lang="en-US" sz="1800" spc="-1" strike="noStrike">
                <a:solidFill>
                  <a:srgbClr val="385bbe"/>
                </a:solidFill>
                <a:latin typeface="Courier New"/>
              </a:rPr>
              <a:t>private void readObject(ObjectInputStream in) throws IOException, ClassNotFoundException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Уровень доступа методов позволяет им независимо существовать в различных классах в иерархии наследования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Можно не переписывать чтение/запись полностью, а лишь изменить порядок записи полей и их формат (см. методы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ObjectOutputStream.writeFields()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2400" spc="-1" strike="noStrike">
                <a:solidFill>
                  <a:srgbClr val="385bbe"/>
                </a:solidFill>
                <a:latin typeface="Courier New"/>
              </a:rPr>
              <a:t>ObjectInputStream.readFields()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EBCED7-3073-4D20-802E-59AACD2A9867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44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Контроль версий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Каждый класс имеет уникальный идентификатор номера версии – 64 битовое значение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long</a:t>
            </a:r>
            <a:r>
              <a:rPr b="0" lang="ru-RU" sz="2800" spc="-1" strike="noStrike">
                <a:solidFill>
                  <a:srgbClr val="385bbe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По умолчанию значение рассчитывается как функция от кода класса (включая методы)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Несовпадение версий при десериализации объекта выбрасывает исключение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InvalidClassException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Проблему можно обойти, явно введя в класс поле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private static final long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     serialVersionUID = ...;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145CBB-1526-4A53-966A-6A70BD029DD2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45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Externalizable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2360">
              <a:lnSpc>
                <a:spcPct val="10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«Ручная» сериализация: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901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реализация сериализации</a:t>
            </a:r>
            <a:br/>
            <a:r>
              <a:rPr b="1" lang="en-US" sz="1800" spc="-1" strike="noStrike">
                <a:solidFill>
                  <a:srgbClr val="385bbe"/>
                </a:solidFill>
                <a:latin typeface="Courier New"/>
              </a:rPr>
              <a:t>public void writeExternal(ObjectOutputStream out) throws IOException</a:t>
            </a:r>
            <a:endParaRPr b="0" lang="ru-RU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901"/>
              </a:spcBef>
              <a:buClr>
                <a:srgbClr val="385bbe"/>
              </a:buClr>
              <a:buSzPct val="80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реализация десериализации</a:t>
            </a:r>
            <a:br/>
            <a:r>
              <a:rPr b="1" lang="en-US" sz="1800" spc="-1" strike="noStrike">
                <a:solidFill>
                  <a:srgbClr val="385bbe"/>
                </a:solidFill>
                <a:latin typeface="Courier New"/>
              </a:rPr>
              <a:t>private void readExternal(ObjectInputStream in) throws IOException, ClassNotFoundException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Требует наличия конструктора по умолчанию у класса.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   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JVM сначала вызывает конструктор без параметров, и только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потом на уже созданном объекте вызывает метод </a:t>
            </a:r>
            <a:r>
              <a:rPr b="0" lang="ru-RU" sz="2400" spc="-1" strike="noStrike">
                <a:solidFill>
                  <a:srgbClr val="5c79ce"/>
                </a:solidFill>
                <a:latin typeface="Arial"/>
              </a:rPr>
              <a:t>readExternal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Выигрыш в производительности при грамотной реализации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Нарушение целостности графа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1A963B4-B7D7-46E6-A4B7-6636415BB482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46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Тестирован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ие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System.out.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print в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JUnit</a:t>
            </a:r>
            <a:endParaRPr b="0" lang="ru-RU" sz="26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180000" y="1260000"/>
            <a:ext cx="8779680" cy="78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Предположим, что имеется метод, который вместо логов просто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выводит какой-то текст через стандартный поток вывода: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1800000" y="2160000"/>
            <a:ext cx="5058000" cy="1307520"/>
          </a:xfrm>
          <a:prstGeom prst="rect">
            <a:avLst/>
          </a:pr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public class </a:t>
            </a:r>
            <a:r>
              <a:rPr b="0" lang="en-GB" sz="1600" spc="-1" strike="noStrike">
                <a:latin typeface="Courier New"/>
                <a:ea typeface="Calibri"/>
              </a:rPr>
              <a:t>Example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latin typeface="Courier New"/>
                <a:ea typeface="Calibri"/>
              </a:rPr>
              <a:t>    </a:t>
            </a:r>
            <a:r>
              <a:rPr b="1" lang="en-GB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public void</a:t>
            </a:r>
            <a:r>
              <a:rPr b="0" lang="en-GB" sz="1600" spc="-1" strike="noStrike">
                <a:latin typeface="Courier New"/>
                <a:ea typeface="Calibri"/>
              </a:rPr>
              <a:t> </a:t>
            </a:r>
            <a:r>
              <a:rPr b="0" lang="en-GB" sz="1600" spc="-1" strike="noStrike">
                <a:latin typeface="Courier New"/>
                <a:ea typeface="Calibri"/>
              </a:rPr>
              <a:t>doSomeLogic()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latin typeface="Courier New"/>
                <a:ea typeface="Calibri"/>
              </a:rPr>
              <a:t>        </a:t>
            </a:r>
            <a:r>
              <a:rPr b="0" lang="en-GB" sz="1600" spc="-1" strike="noStrike">
                <a:latin typeface="Courier New"/>
                <a:ea typeface="Calibri"/>
              </a:rPr>
              <a:t>System.</a:t>
            </a:r>
            <a:r>
              <a:rPr b="1" lang="en-GB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out</a:t>
            </a:r>
            <a:r>
              <a:rPr b="0" lang="en-GB" sz="1600" spc="-1" strike="noStrike">
                <a:latin typeface="Courier New"/>
                <a:ea typeface="Calibri"/>
              </a:rPr>
              <a:t>.prin</a:t>
            </a:r>
            <a:r>
              <a:rPr b="0" lang="en-GB" sz="1600" spc="-1" strike="noStrike">
                <a:latin typeface="Courier New"/>
                <a:ea typeface="Calibri"/>
              </a:rPr>
              <a:t>t(</a:t>
            </a:r>
            <a:r>
              <a:rPr b="0" lang="en-GB" sz="1600" spc="-1" strike="noStrike">
                <a:solidFill>
                  <a:srgbClr val="00a933"/>
                </a:solidFill>
                <a:latin typeface="Courier New"/>
                <a:ea typeface="Calibri"/>
              </a:rPr>
              <a:t>"Test </a:t>
            </a:r>
            <a:r>
              <a:rPr b="0" lang="en-GB" sz="1600" spc="-1" strike="noStrike">
                <a:solidFill>
                  <a:srgbClr val="00a933"/>
                </a:solidFill>
                <a:latin typeface="Courier New"/>
                <a:ea typeface="Calibri"/>
              </a:rPr>
              <a:t>string"</a:t>
            </a:r>
            <a:r>
              <a:rPr b="0" lang="en-GB" sz="1600" spc="-1" strike="noStrike">
                <a:latin typeface="Courier New"/>
                <a:ea typeface="Calibri"/>
              </a:rPr>
              <a:t>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latin typeface="Courier New"/>
                <a:ea typeface="Calibri"/>
              </a:rPr>
              <a:t>    </a:t>
            </a:r>
            <a:r>
              <a:rPr b="0" lang="en-GB" sz="1600" spc="-1" strike="noStrike"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73" name="CustomShape 5"/>
          <p:cNvSpPr/>
          <p:nvPr/>
        </p:nvSpPr>
        <p:spPr>
          <a:xfrm>
            <a:off x="180000" y="4500000"/>
            <a:ext cx="8779680" cy="78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Существует задача написать юнит-тест на то, что данный метод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действительно выводит данную строку. 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Если бы он просто возвращал её как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результат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своей работы, мы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бы проверяли его через </a:t>
            </a:r>
            <a:r>
              <a:rPr b="1" lang="ru-RU" sz="1600" spc="-1" strike="noStrike">
                <a:solidFill>
                  <a:srgbClr val="3465a4"/>
                </a:solidFill>
                <a:latin typeface="Arial"/>
              </a:rPr>
              <a:t>Assert.equals()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. Но если мы хотим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тестировать вывод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, то перед началом теста нам надо создать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свой собственный поток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, подсунуть его как стандартный вывод,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выполнить необходимые проверки, а затем вернуть всё обратно.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2801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 качестве реализации потока будем использовать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ByteArrayOutputStream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, поскольку его можно легко преобразовать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 строку</a:t>
            </a:r>
            <a:endParaRPr b="0" lang="ru-RU" sz="16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480" dur="indefinite" restart="never" nodeType="tmRoot">
          <p:childTnLst>
            <p:seq>
              <p:cTn id="481" dur="indefinite" nodeType="mainSeq">
                <p:childTnLst>
                  <p:par>
                    <p:cTn id="482" fill="hold">
                      <p:stCondLst>
                        <p:cond delay="0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6" dur="5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3AE11A7-FEAF-44E4-B97D-44C296CC93D5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46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Тестирование System.out.print в Junit. Пример 11</a:t>
            </a:r>
            <a:endParaRPr b="0" lang="ru-RU" sz="26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2130840" y="1350000"/>
            <a:ext cx="4320720" cy="4771440"/>
          </a:xfrm>
          <a:prstGeom prst="rect">
            <a:avLst/>
          </a:pr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r>
              <a:rPr b="0" lang="en-GB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1" lang="en-GB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Sample1111</a:t>
            </a:r>
            <a:r>
              <a:rPr b="0" lang="en-GB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GB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lang="en-GB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ByteArrayOutputStream </a:t>
            </a:r>
            <a:r>
              <a:rPr b="0" lang="en-GB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output 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endParaRPr b="0" lang="ru-RU" sz="1400" spc="-1" strike="noStrike">
              <a:latin typeface="Arial"/>
            </a:endParaRPr>
          </a:p>
          <a:p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GB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ByteArrayOutputStream();</a:t>
            </a:r>
            <a:br/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GB" sz="14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@Before</a:t>
            </a:r>
            <a:br/>
            <a:r>
              <a:rPr b="0" lang="en-GB" sz="14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0" lang="en-GB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en-GB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setUpStreams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setOut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PrintStream(</a:t>
            </a:r>
            <a:r>
              <a:rPr b="0" lang="en-GB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output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GB" sz="14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0" lang="en-GB" sz="14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0" lang="en-GB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en-GB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testString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Example example 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GB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Example();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example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.doSomeLogic();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Assert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assertEquals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"Test string"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endParaRPr b="0" lang="ru-RU" sz="1400" spc="-1" strike="noStrike">
              <a:latin typeface="Arial"/>
            </a:endParaRPr>
          </a:p>
          <a:p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GB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output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.toString());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GB" sz="14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@After</a:t>
            </a:r>
            <a:br/>
            <a:r>
              <a:rPr b="0" lang="en-GB" sz="14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0" lang="en-GB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en-GB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cleanUpStreams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GB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setOut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GB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GB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B7B823-E878-4484-B19B-AEECE03EFFF9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Структура пакета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java.io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Типы общего назначения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Классы разновидностей потоков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Специализированные классы и интерфейсы для ввода и вывода значений простых типов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Классы и интерфейсы работы с файлами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Классы и интерфейсы механизма сериализации</a:t>
            </a:r>
            <a:endParaRPr b="0" lang="ru-RU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79A888-E8F7-4190-9633-F4A9C1B1D43D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845080" y="3844800"/>
            <a:ext cx="25264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  <a:ea typeface="DejaVu Sans"/>
              </a:rPr>
              <a:t>InputStream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5508360" y="3844800"/>
            <a:ext cx="273996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  <a:ea typeface="DejaVu Sans"/>
              </a:rPr>
              <a:t>OutputStream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3349800" y="4997520"/>
            <a:ext cx="145980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  <a:ea typeface="DejaVu Sans"/>
              </a:rPr>
              <a:t>Reader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6138720" y="4997520"/>
            <a:ext cx="145980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85bbe"/>
                </a:solidFill>
                <a:latin typeface="Courier New"/>
                <a:ea typeface="DejaVu Sans"/>
              </a:rPr>
              <a:t>Writer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Разновидности потоков</a:t>
            </a:r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292" name="Table 7"/>
          <p:cNvGraphicFramePr/>
          <p:nvPr/>
        </p:nvGraphicFramePr>
        <p:xfrm>
          <a:off x="757080" y="2133720"/>
          <a:ext cx="7560720" cy="3506040"/>
        </p:xfrm>
        <a:graphic>
          <a:graphicData uri="http://schemas.openxmlformats.org/drawingml/2006/table">
            <a:tbl>
              <a:tblPr/>
              <a:tblGrid>
                <a:gridCol w="2017440"/>
                <a:gridCol w="2663640"/>
                <a:gridCol w="2880000"/>
              </a:tblGrid>
              <a:tr h="11523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236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3040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3" name="CustomShape 8"/>
          <p:cNvSpPr/>
          <p:nvPr/>
        </p:nvSpPr>
        <p:spPr>
          <a:xfrm>
            <a:off x="3060360" y="3429000"/>
            <a:ext cx="208872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 ввода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94" name="CustomShape 9"/>
          <p:cNvSpPr/>
          <p:nvPr/>
        </p:nvSpPr>
        <p:spPr>
          <a:xfrm>
            <a:off x="5733360" y="3433680"/>
            <a:ext cx="230832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 вывода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95" name="CustomShape 10"/>
          <p:cNvSpPr/>
          <p:nvPr/>
        </p:nvSpPr>
        <p:spPr>
          <a:xfrm>
            <a:off x="2999160" y="4605480"/>
            <a:ext cx="222444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 чтения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96" name="CustomShape 11"/>
          <p:cNvSpPr/>
          <p:nvPr/>
        </p:nvSpPr>
        <p:spPr>
          <a:xfrm>
            <a:off x="5766120" y="4605480"/>
            <a:ext cx="222588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 записи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97" name="CustomShape 12"/>
          <p:cNvSpPr/>
          <p:nvPr/>
        </p:nvSpPr>
        <p:spPr>
          <a:xfrm>
            <a:off x="3677760" y="2482920"/>
            <a:ext cx="95940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85bbe"/>
                </a:solidFill>
                <a:latin typeface="Arial"/>
                <a:ea typeface="DejaVu Sans"/>
              </a:rPr>
              <a:t>Ввод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98" name="CustomShape 13"/>
          <p:cNvSpPr/>
          <p:nvPr/>
        </p:nvSpPr>
        <p:spPr>
          <a:xfrm>
            <a:off x="6333120" y="2482920"/>
            <a:ext cx="122004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85bbe"/>
                </a:solidFill>
                <a:latin typeface="Arial"/>
                <a:ea typeface="DejaVu Sans"/>
              </a:rPr>
              <a:t>Вывод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99" name="CustomShape 14"/>
          <p:cNvSpPr/>
          <p:nvPr/>
        </p:nvSpPr>
        <p:spPr>
          <a:xfrm>
            <a:off x="905400" y="3666960"/>
            <a:ext cx="170460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85bbe"/>
                </a:solidFill>
                <a:latin typeface="Arial"/>
                <a:ea typeface="DejaVu Sans"/>
              </a:rPr>
              <a:t>Байтовые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00" name="CustomShape 15"/>
          <p:cNvSpPr/>
          <p:nvPr/>
        </p:nvSpPr>
        <p:spPr>
          <a:xfrm>
            <a:off x="691920" y="4844880"/>
            <a:ext cx="216972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85bbe"/>
                </a:solidFill>
                <a:latin typeface="Arial"/>
                <a:ea typeface="DejaVu Sans"/>
              </a:rPr>
              <a:t>Символьные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64" dur="8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65" dur="8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"/>
                            </p:stCondLst>
                            <p:childTnLst>
                              <p:par>
                                <p:cTn id="68" nodeType="after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0" dur="8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71" dur="8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nodeType="after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6" dur="8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77" dur="8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80"/>
                            </p:stCondLst>
                            <p:childTnLst>
                              <p:par>
                                <p:cTn id="80" nodeType="after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82" dur="8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83" dur="8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06,10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1,56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376092"/>
                </a:solidFill>
                <a:latin typeface="Tahoma"/>
                <a:ea typeface="Tahoma"/>
              </a:rPr>
              <a:t>Потоки </a:t>
            </a:r>
            <a:r>
              <a:rPr b="1" lang="en-GB" sz="1800" spc="-1" strike="noStrike">
                <a:solidFill>
                  <a:srgbClr val="376092"/>
                </a:solidFill>
                <a:latin typeface="Tahoma"/>
                <a:ea typeface="Tahoma"/>
              </a:rPr>
              <a:t>данных</a:t>
            </a:r>
            <a:r>
              <a:rPr b="1" lang="en-GB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GB" sz="1800" spc="-1" strike="noStrike">
                <a:solidFill>
                  <a:srgbClr val="376092"/>
                </a:solidFill>
                <a:latin typeface="Tahoma"/>
                <a:ea typeface="Tahoma"/>
              </a:rPr>
              <a:t>Чтение </a:t>
            </a:r>
            <a:r>
              <a:rPr b="1" lang="en-GB" sz="1800" spc="-1" strike="noStrike">
                <a:solidFill>
                  <a:srgbClr val="376092"/>
                </a:solidFill>
                <a:latin typeface="Tahoma"/>
                <a:ea typeface="Tahoma"/>
              </a:rPr>
              <a:t>символов.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781200" y="1861560"/>
            <a:ext cx="7526160" cy="3319920"/>
          </a:xfrm>
          <a:prstGeom prst="rect">
            <a:avLst/>
          </a:pr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ru.java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lang.mo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dule11;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GB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Sample1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101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x;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try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x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800" spc="-1" strike="noStrike">
                <a:solidFill>
                  <a:srgbClr val="0000c0"/>
                </a:solidFill>
                <a:latin typeface="Courier New"/>
                <a:ea typeface="Calibri"/>
              </a:rPr>
              <a:t>in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.read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c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8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.pri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ntln(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"К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од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символа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: “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+c+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= “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+x);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catch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(java.i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o.IOExc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eption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e.print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StackTr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ace();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3B8D6E9-8D76-4373-9B11-FC913EB5BC6C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InputStream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79280" y="15573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343080" indent="-342360">
              <a:lnSpc>
                <a:spcPct val="80000"/>
              </a:lnSpc>
              <a:spcBef>
                <a:spcPts val="119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000000"/>
                </a:solidFill>
                <a:latin typeface="Courier New"/>
              </a:rPr>
              <a:t>abstract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800" spc="-1" strike="noStrike">
                <a:solidFill>
                  <a:srgbClr val="649600"/>
                </a:solidFill>
                <a:latin typeface="Courier New"/>
              </a:rPr>
              <a:t>int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read()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649600"/>
                </a:solidFill>
                <a:latin typeface="Courier New"/>
              </a:rPr>
              <a:t>int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read(byte[] b, int off, int len)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649600"/>
                </a:solidFill>
                <a:latin typeface="Courier New"/>
              </a:rPr>
              <a:t>int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read(byte[] b)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long skip(long n)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int available()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void close()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975360" y="630864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64CD917-2D59-448B-B5D7-50DDA9C11C58}" type="slidenum">
              <a:rPr b="1" lang="ru-RU" sz="1400" spc="-1" strike="noStrike">
                <a:solidFill>
                  <a:srgbClr val="000000"/>
                </a:solidFill>
                <a:latin typeface="Arial"/>
              </a:rPr>
              <a:t>8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79280" y="0"/>
            <a:ext cx="8779680" cy="13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OutputStream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179280" y="1636560"/>
            <a:ext cx="8779680" cy="44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000000"/>
                </a:solidFill>
                <a:latin typeface="Courier New"/>
              </a:rPr>
              <a:t>abstract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void write(</a:t>
            </a:r>
            <a:r>
              <a:rPr b="1" lang="ru-RU" sz="2800" spc="-1" strike="noStrike">
                <a:solidFill>
                  <a:srgbClr val="649600"/>
                </a:solidFill>
                <a:latin typeface="Courier New"/>
              </a:rPr>
              <a:t>int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 b)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void write(byte[] b, int off, int len)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void write(byte[] b) 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void flush() 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901"/>
              </a:spcBef>
              <a:buClr>
                <a:srgbClr val="243a79"/>
              </a:buClr>
              <a:buSzPct val="75000"/>
              <a:buFont typeface="Wingdings" charset="2"/>
              <a:buChar char=""/>
            </a:pP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void close()</a:t>
            </a:r>
            <a:br/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 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throws </a:t>
            </a:r>
            <a:r>
              <a:rPr b="1" lang="en-US" sz="2800" spc="-1" strike="noStrike">
                <a:solidFill>
                  <a:srgbClr val="385bbe"/>
                </a:solidFill>
                <a:latin typeface="Courier New"/>
              </a:rPr>
              <a:t>IOException</a:t>
            </a:r>
            <a:r>
              <a:rPr b="1" lang="ru-RU" sz="2800" spc="-1" strike="noStrike">
                <a:solidFill>
                  <a:srgbClr val="385bbe"/>
                </a:solidFill>
                <a:latin typeface="Courier New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40</TotalTime>
  <Application>LibreOffice/7.0.4.2$Linux_X86_64 LibreOffice_project/00$Build-2</Application>
  <AppVersion>15.0000</AppVersion>
  <Words>2267</Words>
  <Paragraphs>641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2013-02-06T13:34:11Z</dcterms:created>
  <dc:creator/>
  <dc:description/>
  <dc:language>ru-RU</dc:language>
  <cp:lastModifiedBy/>
  <dcterms:modified xsi:type="dcterms:W3CDTF">2022-05-22T04:53:07Z</dcterms:modified>
  <cp:revision>8</cp:revision>
  <dc:subject/>
  <dc:title>Механизмы ввода и вывода информации  Понятие сериализации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54</vt:i4>
  </property>
</Properties>
</file>