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00640" y="1828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56360" y="1828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400640" y="4101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56360" y="4101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00640" y="1828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56360" y="18288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400640" y="4101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56360" y="41014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464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0CC2038-C3CC-4CB5-9BAA-A9E318CFDF98}" type="datetime">
              <a:rPr b="0" lang="ru-RU" sz="1100" spc="-1" strike="noStrike">
                <a:solidFill>
                  <a:srgbClr val="595959"/>
                </a:solidFill>
                <a:latin typeface="Calibri"/>
              </a:rPr>
              <a:t>26.5.22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D815E1-FF28-451D-A9C3-8C8F840DA6F7}" type="slidenum">
              <a:rPr b="0" lang="ru-RU" sz="11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E168A12-0C5C-40E7-82A7-F2D700376E00}" type="datetime">
              <a:rPr b="0" lang="ru-RU" sz="1100" spc="-1" strike="noStrike">
                <a:solidFill>
                  <a:srgbClr val="595959"/>
                </a:solidFill>
                <a:latin typeface="Calibri"/>
              </a:rPr>
              <a:t>26.5.22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33D658-7316-428E-A99B-043668B13559}" type="slidenum">
              <a:rPr b="0" lang="ru-RU" sz="11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ru.wikipedia.org/" TargetMode="External"/><Relationship Id="rId2" Type="http://schemas.openxmlformats.org/officeDocument/2006/relationships/hyperlink" Target="https://ru.wikipedia.org/" TargetMode="External"/><Relationship Id="rId3" Type="http://schemas.openxmlformats.org/officeDocument/2006/relationships/hyperlink" Target="https://www.rfc-editor.org/" TargetMode="External"/><Relationship Id="rId4" Type="http://schemas.openxmlformats.org/officeDocument/2006/relationships/hyperlink" Target="https://www.rfc-editor.org/" TargetMode="External"/><Relationship Id="rId5" Type="http://schemas.openxmlformats.org/officeDocument/2006/relationships/hyperlink" Target="https://rfc2.ru/" TargetMode="External"/><Relationship Id="rId6" Type="http://schemas.openxmlformats.org/officeDocument/2006/relationships/hyperlink" Target="https://rfc2.ru/" TargetMode="External"/><Relationship Id="rId7" Type="http://schemas.openxmlformats.org/officeDocument/2006/relationships/hyperlink" Target="https://www.ietf.org/standards/rfcs/" TargetMode="External"/><Relationship Id="rId8" Type="http://schemas.openxmlformats.org/officeDocument/2006/relationships/hyperlink" Target="https://www.ietf.org/standards/rfcs/" TargetMode="External"/><Relationship Id="rId9" Type="http://schemas.openxmlformats.org/officeDocument/2006/relationships/hyperlink" Target="http://info.javarush.ru/eGarmin/2015/04/04/&#1054;&#1073;&#1079;&#1086;&#1088;-&#1089;&#1077;&#1088;&#1074;&#1077;&#1088;&#1086;&#1074;-&#1087;&#1088;&#1080;&#1083;&#1086;&#1078;&#1077;&#1085;&#1080;&#1081;-&#1080;-&#1082;&#1086;&#1085;&#1077;&#1095;&#1085;&#1086;-&#1078;&#1077;-Tomcat.html" TargetMode="External"/><Relationship Id="rId10" Type="http://schemas.openxmlformats.org/officeDocument/2006/relationships/hyperlink" Target="http://info.javarush.ru/eGarmin/2015/04/04/&#1054;&#1073;&#1079;&#1086;&#1088;-&#1089;&#1077;&#1088;&#1074;&#1077;&#1088;&#1086;&#1074;-&#1087;&#1088;&#1080;&#1083;&#1086;&#1078;&#1077;&#1085;&#1080;&#1081;-&#1080;-&#1082;&#1086;&#1085;&#1077;&#1095;&#1085;&#1086;-&#1078;&#1077;-Tomcat.html" TargetMode="External"/><Relationship Id="rId11" Type="http://schemas.openxmlformats.org/officeDocument/2006/relationships/hyperlink" Target="http://info.javarush.ru/eGarmin/2015/04/04/&#1054;&#1073;&#1079;&#1086;&#1088;-&#1089;&#1077;&#1088;&#1074;&#1077;&#1088;&#1086;&#1074;-&#1087;&#1088;&#1080;&#1083;&#1086;&#1078;&#1077;&#1085;&#1080;&#1081;-&#1080;-&#1082;&#1086;&#1085;&#1077;&#1095;&#1085;&#1086;-&#1078;&#1077;-Tomcat.html" TargetMode="External"/><Relationship Id="rId12" Type="http://schemas.openxmlformats.org/officeDocument/2006/relationships/hyperlink" Target="http://www.oracle.com/technetwork/java/javaee/overview/index.html" TargetMode="External"/><Relationship Id="rId13" Type="http://schemas.openxmlformats.org/officeDocument/2006/relationships/hyperlink" Target="http://www.oracle.com/technetwork/java/javaee/overview/index.html" TargetMode="External"/><Relationship Id="rId14" Type="http://schemas.openxmlformats.org/officeDocument/2006/relationships/hyperlink" Target="http://www.dailyrazor.com/blog/best-java-web-frameworks/" TargetMode="External"/><Relationship Id="rId15" Type="http://schemas.openxmlformats.org/officeDocument/2006/relationships/hyperlink" Target="http://www.dailyrazor.com/blog/best-java-web-frameworks/" TargetMode="External"/><Relationship Id="rId16" Type="http://schemas.openxmlformats.org/officeDocument/2006/relationships/hyperlink" Target="https://spring.io/" TargetMode="External"/><Relationship Id="rId17" Type="http://schemas.openxmlformats.org/officeDocument/2006/relationships/hyperlink" Target="https://ru.wikibooks.org/wiki/Spring_Framework" TargetMode="External"/><Relationship Id="rId18" Type="http://schemas.openxmlformats.org/officeDocument/2006/relationships/hyperlink" Target="https://ru.wikibooks.org/wiki/Spring_Framework" TargetMode="External"/><Relationship Id="rId19" Type="http://schemas.openxmlformats.org/officeDocument/2006/relationships/hyperlink" Target="https://habrahabr.ru/post/333756/" TargetMode="External"/><Relationship Id="rId20" Type="http://schemas.openxmlformats.org/officeDocument/2006/relationships/hyperlink" Target="https://habrahabr.ru/post/333756/" TargetMode="External"/><Relationship Id="rId2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ru.wikipedia.org/wiki/&#1061;&#1086;&#1089;&#1090;" TargetMode="External"/><Relationship Id="rId3" Type="http://schemas.openxmlformats.org/officeDocument/2006/relationships/hyperlink" Target="https://ru.wikipedia.org/wiki/&#1044;&#1086;&#1084;&#1077;&#1085;&#1085;&#1086;&#1077;_&#1080;&#1084;&#1103;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user:password@www.domain.com:80/index.html?quest=1#option1" TargetMode="External"/><Relationship Id="rId2" Type="http://schemas.openxmlformats.org/officeDocument/2006/relationships/hyperlink" Target="http://www.domain.com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46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0000"/>
          </a:bodyPr>
          <a:p>
            <a:pPr algn="ctr">
              <a:lnSpc>
                <a:spcPct val="90000"/>
              </a:lnSpc>
            </a:pPr>
            <a:r>
              <a:rPr b="1" lang="ru-RU" sz="6000" spc="-1" strike="noStrike">
                <a:solidFill>
                  <a:srgbClr val="000000"/>
                </a:solidFill>
                <a:latin typeface="Calibri Light"/>
              </a:rPr>
              <a:t>Основы разработки</a:t>
            </a:r>
            <a:br/>
            <a:r>
              <a:rPr b="1" lang="ru-RU" sz="6000" spc="-1" strike="noStrike">
                <a:solidFill>
                  <a:srgbClr val="000000"/>
                </a:solidFill>
                <a:latin typeface="Calibri Light"/>
              </a:rPr>
              <a:t>серверного программного обеспечения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Служебные сервисы и протоколы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IP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сетей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Internet Control Message Protocol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ICMP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— протокол межсетевых управляющих сообщений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Ping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Traceroute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whois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Nslookup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Host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dig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Request for Comments, RFC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1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документ из серии пронумерованных информационных документов Интернета, охватывающих технические спецификации и Стандарты, широко используемые во Всемирной сети.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is a type of publication from the Internet Engineering Task Force (IETF) and the Internet Society (ISOC), the principal technical development and standards-setting bodies for the Internet.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Примеры: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RFC 6797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Строгая транспортная безопасность HTTP (HSTS)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RFC 791 -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Протокол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IP (Internet Protocol)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RFC 793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Протокол управления передачей (TCP)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RFC 768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Протокол датаграмм клиента (UDP)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RFC 1035 — Domain Names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RFC 792 -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Протокол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ICMP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HyperText Transfer Protocol, HTTP 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(0.9, 1.0, 1.1, 2)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4" descr="Картинки по запросу http protocol"/>
          <p:cNvPicPr/>
          <p:nvPr/>
        </p:nvPicPr>
        <p:blipFill>
          <a:blip r:embed="rId1"/>
          <a:stretch/>
        </p:blipFill>
        <p:spPr>
          <a:xfrm>
            <a:off x="838080" y="1690560"/>
            <a:ext cx="10511640" cy="360432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834480" y="5235840"/>
            <a:ext cx="2870280" cy="51840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Courier New"/>
              </a:rPr>
              <a:t>GET /wiki/HTTP HTTP/1.0 Host: ru.wikipedia.org</a:t>
            </a:r>
            <a:r>
              <a:rPr b="1" lang="ru-RU" sz="1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8220240" y="5203800"/>
            <a:ext cx="3131640" cy="30528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Courier New"/>
              </a:rPr>
              <a:t>HTTP/1.0 200 OK</a:t>
            </a:r>
            <a:r>
              <a:rPr b="1" lang="ru-RU" sz="1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HTTP-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сообщение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Стартовая строка 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Starting line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 — определяет тип сообщения;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Строка запроса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клиента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(request)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Метод (</a:t>
            </a:r>
            <a:r>
              <a:rPr b="0" i="1" lang="ru-RU" sz="2000" spc="-1" strike="noStrike">
                <a:solidFill>
                  <a:srgbClr val="000000"/>
                </a:solidFill>
                <a:latin typeface="Calibri"/>
              </a:rPr>
              <a:t>Method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) 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URI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Версия (Version)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Строка ответа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сервера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(response)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Версия —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как в запросе;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Код состояния (Status Code)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Пояснение (Reason Phrase)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Заголовки 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Headers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 — характеризуют тело сообщения, параметры передачи и прочие сведения;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Тело сообщения 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Message Body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 — непосредственно данные сообщения. Обязательно должно отделяться от заголовков пустой строкой.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039080" y="2426040"/>
            <a:ext cx="386676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alibri"/>
              </a:rPr>
              <a:t>message = &lt;start-line&gt;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alibri"/>
              </a:rPr>
              <a:t>*(&lt;message-header&gt;)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alibri"/>
              </a:rPr>
              <a:t>CRLF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alibri"/>
              </a:rPr>
              <a:t>[&lt;message-body&gt;]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alibri"/>
              </a:rPr>
              <a:t>&lt;start-line&gt; = Request-Line | Status-Line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alibri"/>
              </a:rPr>
              <a:t>&lt;message-header&gt; = Field-Name ':' Field-Value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Методы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5000"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OPTIONS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- определения возможностей веб-сервера или параметров соединения;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1" lang="en-US" sz="3800" spc="-1" strike="noStrike">
                <a:solidFill>
                  <a:srgbClr val="000000"/>
                </a:solidFill>
                <a:latin typeface="Calibri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запрос содержимого указанного ресурса. Инициирование дальнейшего действия;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HEAD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– как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GET,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но в ответе сервера отсутствует тело;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POST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передача пользовательских данных ресурсу;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PUT</a:t>
            </a:r>
            <a:r>
              <a:rPr b="1" lang="ru-RU" sz="3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загрузка содержимого запроса на указанный в запросе URI;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PATCH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- аналогично PUT, но применяется только к фрагменту ресурса;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DELETE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- удаление указанного ресурса;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TRACE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- возвращает полученный запрос так, что клиент может увидеть, какую информацию промежуточные серверы добавляют или изменяют в запросе;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CONNECT</a:t>
            </a:r>
            <a:r>
              <a:rPr b="0" lang="ru-RU" sz="3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- Преобразует соединение запроса в прозрачный TCP/IP-туннель, обычно чтобы содействовать установлению защищённого SSL-соединения через нешифрованный прокси.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последовательность из любых символов, кроме управляющих и разделителей, указывающая на основную операцию над ресурсом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Если сервер не распознал указанный клиентом метод, то он должен вернуть статус 501 (Not Implemented). Если серверу метод известен, но он неприменим к конкретному ресурсу, то возвращается сообщение с кодом 405 (Method Not Allowed).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Коды состояния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результаты запроса и определение дальнейших действий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1xx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Информационный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informational)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2xx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Успех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Success)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3xx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Перенаправление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Redirection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4xx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Ошибка клиента (Client Error)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5xx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Ошибка сервера – (Server Error)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Заголовки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строки в HTTP-сообщении, содержащие разделённую двоеточием пару параметр-значение. Формат заголовков соответствует общему формату заголовков текстовых сетевых сообщений ARPA (RFC 822)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General Headers («Основные заголовки») — могут включаться в любое сообщение клиента и сервера;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Request Headers («Заголовки запроса») — используются только в запросах клиента;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Response Headers («Заголовки ответа») — только для ответов от сервера;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Entity Headers («Заголовки сущности») — сопровождают каждую сущность сообщения.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HTTP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Тело сообщения (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message-body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если оно присутствует, используется для передачи тела объекта, связанного с запросом или ответом. Тело сообщения отличается от тела объекта (entity-body) только в том случае, когда применяется кодирование передачи, что указывается полем заголовка Transfer-Encoding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448080" y="4085280"/>
            <a:ext cx="3962160" cy="915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message-body = entity-body | &lt;entity-body закодировано согласно Transfer-Encoding&gt;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Работа в клиент-серверной среде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Picture 4" descr="Картинки по запросу http protocol"/>
          <p:cNvPicPr/>
          <p:nvPr/>
        </p:nvPicPr>
        <p:blipFill>
          <a:blip r:embed="rId1"/>
          <a:stretch/>
        </p:blipFill>
        <p:spPr>
          <a:xfrm>
            <a:off x="838080" y="1690560"/>
            <a:ext cx="10511640" cy="360432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834480" y="5235840"/>
            <a:ext cx="2870280" cy="51840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Courier New"/>
              </a:rPr>
              <a:t>GET /wiki/HTTP HTTP/1.0 Host: ru.wikipedia.org</a:t>
            </a:r>
            <a:r>
              <a:rPr b="1" lang="ru-RU" sz="1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220240" y="5203800"/>
            <a:ext cx="3131640" cy="30528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Courier New"/>
              </a:rPr>
              <a:t>HTTP/1.0 200 OK</a:t>
            </a:r>
            <a:r>
              <a:rPr b="1" lang="ru-RU" sz="1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Representational State Transfer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,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REST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Передача состояния представления - архитектурный стиль взаимодействия компонентов распределённого приложения в сети. представляет собой согласованный набор ограничений, учитываемых при проектировании распределённой гипермедиа-системы.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Является альтернативой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Remote Procedure Call, RPC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 ЯВЛЯЕТСЯ СТАНДАРТОМ!!!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Использует стандарты: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HTTP, JSON, XML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 т.п.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1.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IP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Сети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 интернете и протоколах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TCP/IP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Адресация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IP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сетей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DNS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система,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URL, URI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Служебные сервисы и протоколы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IP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сетей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RFC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REST –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требования к архитектуре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Модель клиент-сервер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Отсутствие состояния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Кэширование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Единообразие интерфейса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Слои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Код по требованию (необязательное ограничение)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REST,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Преимущества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Надёжность (за счёт отсутствия необходимости сохранять информацию о состоянии клиента, которая может быть утеряна);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Производительность (за счёт использования кэша);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Масштабируемость;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Прозрачность системы взаимодействия (особенно необходимая для приложений обслуживания сети);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Простота интерфейсов;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Портативность компонентов;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Лёгкость внесения изменений;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Способность эволюционировать, приспосабливаясь к новым требованиям (на примере Всемирной паутины).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GraphQL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GraphQL это синтаксис, который описывает как запрашивать данные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клиент 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сервер).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Основные характеристики: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Позволяет клиенту точно указать, какие данные ему нужны.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Облегчает агрегацию данных из нескольких источников.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Использует систему типов для описания данных.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Основные строительные блоки: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схема (schema)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запросы (queries)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распознаватели (resolvers)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WEB-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сервера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4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Программное обеспечение и/или аппаратная конфигурация, принимающий HTTP-запросы (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request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 клиентов и выдающий им HTTP-ответы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response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как правило, вместе с HTML-страницей, изображением, файлом, медиа-потоком или другими данными в различных форматах.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Варианты ПО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серверов: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Tomcat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(контейнер сервлетов)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[2]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Jetty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Glassfish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WildFly (JBoss)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Geronimo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Apache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Nginx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Lighttpd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Java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стандарты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 Platform, Enterprise Edition,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Java EE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— набор спецификаций и соответствующей документации для языка Java, описывающей архитектуру серверной платформы для задач средних и крупных предприятий.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 1.0, v 1.2, v 1.2.1, v 1.3, v 1.4, v 5.0, v 6.0, v 7.0, v 8.0, v 9.0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Enterprise JavaBeans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EJB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— спецификация технологии серверных компонентов, содержащих бизнес-логику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Java Persistence API,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JPA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Сервлет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Servlet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- Обслуживание запросов веб-клиентов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Java API for XML Web Services,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JAX-WS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—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создание веб-сервисов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Java API for RESTful Web Services,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JAX-RS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—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создание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RESTful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веб-сервисов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WebSocket, JNDI, JMS, JTA, JAAS, JavaMail, JACC, JCA, JAF, StAX, CDI, JSP, JSTL, JSF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Java Frameworks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 (Программный каркас)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Spring Framework, Spring MVC, Spring Data, Spring Cloud, Spring Security, Spring Integration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Spring Boot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Struts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Hibernate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GWT (Google Web Toolkit)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Play! Framework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Vaadin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Grails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Программные каркасы на других языках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845280" y="1828800"/>
          <a:ext cx="10515240" cy="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4960"/>
              </a:tblGrid>
              <a:tr h="0">
                <a:tc>
                  <a:txBody>
                    <a:bodyPr>
                      <a:noAutofit/>
                    </a:bodyPr>
                    <a:p>
                      <a:pPr marL="228600" indent="-22824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Python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Django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Flask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JavaScript (Node.js)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Express.js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Hapi.js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Total.js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Meteor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PHP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Laravel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Yii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Symphony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Zend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CodeIgniter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Ruby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Ruby on Rails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Sinatra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Padrino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Nyny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Hobbit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228600" indent="-22824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Elixir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Phoenix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Sugar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Clojure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Luminus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Compojure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Haskell</a:t>
                      </a:r>
                      <a:endParaRPr b="0" lang="ru-RU" sz="28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Yesod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Snap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lvl="1" marL="685800" indent="-22824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Happstack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Форматы и протоколы данных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JavaScript Object Notation,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JSON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текстовый формат обмена данными, основанный на JavaScript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eXtensible Markup Language,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XML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расширяемый язык разметки. Рекомендован Консорциумом Всемирной паутины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(W3C)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 Object Access Protocol,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SOAP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протокол обмена структурированными сообщениями в распределённой вычислительной среде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Remote Procedure Call,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RPC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удалённый вызов процедур - класс технологий, позволяющих компьютерным программам вызывать функции или процедуры в другом адресном пространстве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Android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библиотеки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Retrofit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OkHttp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Источники информации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https://ru.wikipedia.org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/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https://www.rfc-editor.org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https://rfc2.ru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https://www.ietf.org/standards/rfcs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8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9"/>
              </a:rPr>
              <a:t>http://info.javarush.ru/eGarmin/2015/04/04/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hlinkClick r:id="rId10"/>
              </a:rPr>
              <a:t>Обзор-серверов-приложений-и-конечно-же-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1"/>
              </a:rPr>
              <a:t>Tomcat.html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2"/>
              </a:rPr>
              <a:t>http://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3"/>
              </a:rPr>
              <a:t>www.oracle.com/technetwork/java/javaee/overview/index.html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4"/>
              </a:rPr>
              <a:t>http://www.dailyrazor.com/blog/best-java-web-frameworks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5"/>
              </a:rPr>
              <a:t>/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6"/>
              </a:rPr>
              <a:t>https://spring.io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7"/>
              </a:rPr>
              <a:t>https://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8"/>
              </a:rPr>
              <a:t>ru.wikibooks.org/wiki/Spring_Framework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9"/>
              </a:rPr>
              <a:t>https://habrahabr.ru/post/333756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0"/>
              </a:rPr>
              <a:t>/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2. Клиент-серверная архитектура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 общем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протокол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Стартовая строка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Методы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Коды состояния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Заголовки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Тело сообщения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Работа в клиент-серверной среде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REST-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взаимодействие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сервера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стандарты и фрэймворки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3. Клиент-серверная архитектура мобильных приложений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Форматы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 протоколы передаваемых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Организация коммуникаций в клиент-серверной среде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REST-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взаимодействие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Библиотеки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IP-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сети и Интернет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6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Всеми́рная паути́на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World Wide Web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WWW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 — распределённая система, предоставляющая доступ к связанным между собой документам, расположенным на различных компьютерах, подключённых к сети Интернет.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Межсетевой протокол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Internet Protocol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IP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 — маршрутизируемый протокол сетевого уровня стека TCP/IP. Именно IP стал тем протоколом, который объединил отдельные компьютерные сети во всемирную сеть Интернет.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Open systems interconnection basic reference model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OSI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Базовая Эталонная Модель Взаимодействия Открытых Систем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ЭМВОС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)) — сетевая модель стека сетевых протоколов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OSI/ISO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ГОСТ Р ИСО/МЭК 7498-1-99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TCP/IP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(Stack)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— сетевая модель передачи данных, представленных в цифровом виде. Модель описывает способ передачи данных от источника информации к получателю. В модели предполагается прохождение информации через четыре уровня, каждый из которых описывается правилом 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протоколом передачи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08000" y="980280"/>
            <a:ext cx="1371240" cy="1760040"/>
          </a:xfrm>
          <a:prstGeom prst="downArrow">
            <a:avLst>
              <a:gd name="adj1" fmla="val 50000"/>
              <a:gd name="adj2" fmla="val 34745"/>
            </a:avLst>
          </a:prstGeom>
          <a:gradFill rotWithShape="0">
            <a:gsLst>
              <a:gs pos="0">
                <a:srgbClr val="6600ff"/>
              </a:gs>
              <a:gs pos="100000">
                <a:srgbClr val="ffffff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2735280" y="1627920"/>
            <a:ext cx="1371240" cy="1112400"/>
          </a:xfrm>
          <a:prstGeom prst="downArrow">
            <a:avLst>
              <a:gd name="adj1" fmla="val 46296"/>
              <a:gd name="adj2" fmla="val 37963"/>
            </a:avLst>
          </a:prstGeom>
          <a:gradFill rotWithShape="0">
            <a:gsLst>
              <a:gs pos="0">
                <a:srgbClr val="6600ff"/>
              </a:gs>
              <a:gs pos="100000">
                <a:srgbClr val="ffffff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1012680" y="694440"/>
            <a:ext cx="29761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66"/>
                </a:solidFill>
                <a:latin typeface="Arial"/>
              </a:rPr>
              <a:t>Модель </a:t>
            </a:r>
            <a:r>
              <a:rPr b="1" lang="en-US" sz="2800" spc="-1" strike="noStrike">
                <a:solidFill>
                  <a:srgbClr val="000066"/>
                </a:solidFill>
                <a:latin typeface="Arial"/>
              </a:rPr>
              <a:t>OSI/ISO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958480" y="1424880"/>
            <a:ext cx="27979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66"/>
                </a:solidFill>
                <a:latin typeface="Arial"/>
              </a:rPr>
              <a:t>Модель </a:t>
            </a:r>
            <a:r>
              <a:rPr b="1" lang="en-US" sz="2800" spc="-1" strike="noStrike">
                <a:solidFill>
                  <a:srgbClr val="000066"/>
                </a:solidFill>
                <a:latin typeface="Arial"/>
              </a:rPr>
              <a:t>TCP/IP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6067080" y="807120"/>
            <a:ext cx="3570480" cy="1793880"/>
          </a:xfrm>
          <a:prstGeom prst="rect">
            <a:avLst/>
          </a:prstGeom>
          <a:noFill/>
          <a:ln w="9525">
            <a:solidFill>
              <a:schemeClr val="bg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00000"/>
                </a:solidFill>
                <a:latin typeface="Arial"/>
              </a:rPr>
              <a:t>C </a:t>
            </a:r>
            <a:r>
              <a:rPr b="1" lang="ru-RU" sz="1600" spc="-1" strike="noStrike">
                <a:solidFill>
                  <a:srgbClr val="800000"/>
                </a:solidFill>
                <a:latin typeface="Arial"/>
              </a:rPr>
              <a:t>точностью до незначительных </a:t>
            </a:r>
            <a:br/>
            <a:r>
              <a:rPr b="1" lang="ru-RU" sz="1600" spc="-1" strike="noStrike">
                <a:solidFill>
                  <a:srgbClr val="800000"/>
                </a:solidFill>
                <a:latin typeface="Arial"/>
              </a:rPr>
              <a:t>различий можно считать, что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800000"/>
                </a:solidFill>
                <a:latin typeface="Arial"/>
              </a:rPr>
              <a:t>функциональность второго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800000"/>
                </a:solidFill>
                <a:latin typeface="Arial"/>
              </a:rPr>
              <a:t>(канального), третьего (сетевого)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800000"/>
                </a:solidFill>
                <a:latin typeface="Arial"/>
              </a:rPr>
              <a:t>и четверного (транспортного)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800000"/>
                </a:solidFill>
                <a:latin typeface="Arial"/>
              </a:rPr>
              <a:t>уровней в моделях </a:t>
            </a:r>
            <a:r>
              <a:rPr b="1" lang="en-US" sz="1600" spc="-1" strike="noStrike">
                <a:solidFill>
                  <a:srgbClr val="800000"/>
                </a:solidFill>
                <a:latin typeface="Arial"/>
              </a:rPr>
              <a:t>OSI/ISO </a:t>
            </a:r>
            <a:r>
              <a:rPr b="1" lang="ru-RU" sz="1600" spc="-1" strike="noStrike">
                <a:solidFill>
                  <a:srgbClr val="800000"/>
                </a:solidFill>
                <a:latin typeface="Arial"/>
              </a:rPr>
              <a:t>и</a:t>
            </a:r>
            <a:br/>
            <a:r>
              <a:rPr b="1" lang="en-US" sz="1600" spc="-1" strike="noStrike">
                <a:solidFill>
                  <a:srgbClr val="800000"/>
                </a:solidFill>
                <a:latin typeface="Arial"/>
              </a:rPr>
              <a:t>TCP/IP </a:t>
            </a:r>
            <a:r>
              <a:rPr b="1" lang="ru-RU" sz="1600" spc="-1" strike="noStrike">
                <a:solidFill>
                  <a:srgbClr val="800000"/>
                </a:solidFill>
                <a:latin typeface="Arial"/>
              </a:rPr>
              <a:t>совпадают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11360" y="2768760"/>
            <a:ext cx="9118440" cy="35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IP-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адресация.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ipv4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2" descr="Картинки по запросу ip адресация"/>
          <p:cNvPicPr/>
          <p:nvPr/>
        </p:nvPicPr>
        <p:blipFill>
          <a:blip r:embed="rId1"/>
          <a:stretch/>
        </p:blipFill>
        <p:spPr>
          <a:xfrm>
            <a:off x="838080" y="1535400"/>
            <a:ext cx="10515240" cy="446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DNS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– система доменных имен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2" descr="Картинки по запросу dns система"/>
          <p:cNvPicPr/>
          <p:nvPr/>
        </p:nvPicPr>
        <p:blipFill>
          <a:blip r:embed="rId1"/>
          <a:stretch/>
        </p:blipFill>
        <p:spPr>
          <a:xfrm>
            <a:off x="5300640" y="1690560"/>
            <a:ext cx="6052680" cy="483012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838080" y="1690560"/>
            <a:ext cx="4462200" cy="30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</a:rPr>
              <a:t>Используется для получения IP-адреса по имени </a:t>
            </a:r>
            <a:r>
              <a:rPr b="0" lang="ru-RU" sz="2400" spc="-1" strike="noStrike">
                <a:solidFill>
                  <a:srgbClr val="0563c1"/>
                </a:solidFill>
                <a:latin typeface="Arial"/>
                <a:hlinkClick r:id="rId2"/>
              </a:rPr>
              <a:t>хоста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</a:rPr>
              <a:t> (компьютера или устройства подключенного к сети).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Основа DNS - представление об иерархической структуре </a:t>
            </a:r>
            <a:r>
              <a:rPr b="0" lang="ru-RU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доменного имени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 и </a:t>
            </a:r>
            <a:r>
              <a:rPr b="0" i="1" lang="ru-RU" sz="2400" spc="-1" strike="noStrike">
                <a:solidFill>
                  <a:srgbClr val="000000"/>
                </a:solidFill>
                <a:latin typeface="Calibri"/>
              </a:rPr>
              <a:t>зонах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URL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URI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Uniform Resource Locator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, URL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единообразный локатор (определитель местонахождения) ресурса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&lt;схема&gt;:[//[&lt;логин&gt;:&lt;пароль&gt;@]&lt;хост&gt;[:&lt;порт&gt;]][/]&lt;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URL‐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путь&gt;[?&lt;параметры&gt;][#&lt;якорь&gt;]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http://user:password@www.domain.com:80/index.html?quest=1#option1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!!!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http://www.domain.com/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КЛАССИЧЕСКИЙ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URL!!!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Uniform Resource Identifier, URI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унифицированный (единообразный) идентификатор ресурса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URI = [ схема ":" ] иерархическая-часть [ "?" запрос ] [ "#" фрагмент ]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http://www.domain.com/pub/#Related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1124</TotalTime>
  <Application>LibreOffice/7.0.4.2$Linux_X86_64 LibreOffice_project/00$Build-2</Application>
  <AppVersion>15.0000</AppVersion>
  <Words>1388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2018-01-31T02:26:42Z</dcterms:created>
  <dc:creator>Admin</dc:creator>
  <dc:description/>
  <dc:language>ru-RU</dc:language>
  <cp:lastModifiedBy/>
  <dcterms:modified xsi:type="dcterms:W3CDTF">2022-05-26T11:38:57Z</dcterms:modified>
  <cp:revision>54</cp:revision>
  <dc:subject/>
  <dc:title>Основы разработки серверного программного обеспечения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29</vt:i4>
  </property>
</Properties>
</file>