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</a:t>
            </a:r>
            <a:r>
              <a:rPr b="0" lang="ru-RU" sz="1800" spc="-1" strike="noStrike">
                <a:latin typeface="Arial"/>
              </a:rPr>
              <a:t>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</a:t>
            </a:r>
            <a:r>
              <a:rPr b="0" lang="ru-RU" sz="1800" spc="-1" strike="noStrike">
                <a:latin typeface="Arial"/>
              </a:rPr>
              <a:t>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objectdb.com/api/java/jpa/Entity" TargetMode="External"/><Relationship Id="rId2" Type="http://schemas.openxmlformats.org/officeDocument/2006/relationships/hyperlink" Target="http://www.objectdb.com/api/java/jpa/NamedQuery" TargetMode="External"/><Relationship Id="rId3" Type="http://schemas.openxmlformats.org/officeDocument/2006/relationships/hyperlink" Target="http://www.objectdb.com/api/java/jpa/NamedQuery/name" TargetMode="External"/><Relationship Id="rId4" Type="http://schemas.openxmlformats.org/officeDocument/2006/relationships/hyperlink" Target="http://www.objectdb.com/api/java/jpa/NamedQuery/query" TargetMode="External"/><Relationship Id="rId5" Type="http://schemas.openxmlformats.org/officeDocument/2006/relationships/hyperlink" Target="http://www.objectdb.com/api/java/jpa/NamedQuery/query" TargetMode="External"/><Relationship Id="rId6" Type="http://schemas.openxmlformats.org/officeDocument/2006/relationships/hyperlink" Target="http://www.objectdb.com/api/java/jpa/Entity" TargetMode="External"/><Relationship Id="rId7" Type="http://schemas.openxmlformats.org/officeDocument/2006/relationships/hyperlink" Target="http://www.objectdb.com/api/java/jpa/NamedQuery" TargetMode="External"/><Relationship Id="rId8" Type="http://schemas.openxmlformats.org/officeDocument/2006/relationships/hyperlink" Target="http://www.objectdb.com/api/java/jpa/NamedQuery" TargetMode="External"/><Relationship Id="rId9" Type="http://schemas.openxmlformats.org/officeDocument/2006/relationships/hyperlink" Target="http://www.objectdb.com/api/java/jpa/NamedQuery/name" TargetMode="External"/><Relationship Id="rId10" Type="http://schemas.openxmlformats.org/officeDocument/2006/relationships/hyperlink" Target="http://www.objectdb.com/api/java/jpa/NamedQuery/query" TargetMode="External"/><Relationship Id="rId11" Type="http://schemas.openxmlformats.org/officeDocument/2006/relationships/hyperlink" Target="http://www.objectdb.com/api/java/jpa/NamedQuery" TargetMode="External"/><Relationship Id="rId12" Type="http://schemas.openxmlformats.org/officeDocument/2006/relationships/hyperlink" Target="http://www.objectdb.com/api/java/jpa/NamedQuery" TargetMode="External"/><Relationship Id="rId13" Type="http://schemas.openxmlformats.org/officeDocument/2006/relationships/hyperlink" Target="http://www.objectdb.com/api/java/jpa/NamedQuery/name" TargetMode="External"/><Relationship Id="rId14" Type="http://schemas.openxmlformats.org/officeDocument/2006/relationships/hyperlink" Target="http://www.objectdb.com/api/java/jpa/NamedQuery/query" TargetMode="External"/><Relationship Id="rId1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objectdb.com/api/java/jpa/Entity" TargetMode="External"/><Relationship Id="rId2" Type="http://schemas.openxmlformats.org/officeDocument/2006/relationships/hyperlink" Target="http://www.objectdb.com/api/java/jpa/NamedQuery" TargetMode="External"/><Relationship Id="rId3" Type="http://schemas.openxmlformats.org/officeDocument/2006/relationships/hyperlink" Target="http://www.objectdb.com/api/java/jpa/NamedQuery/name" TargetMode="External"/><Relationship Id="rId4" Type="http://schemas.openxmlformats.org/officeDocument/2006/relationships/hyperlink" Target="http://www.objectdb.com/api/java/jpa/NamedQuery/query" TargetMode="External"/><Relationship Id="rId5" Type="http://schemas.openxmlformats.org/officeDocument/2006/relationships/hyperlink" Target="http://www.objectdb.com/api/java/jpa/NamedQuery" TargetMode="External"/><Relationship Id="rId6" Type="http://schemas.openxmlformats.org/officeDocument/2006/relationships/hyperlink" Target="http://www.objectdb.com/api/java/jpa/NamedQuery" TargetMode="External"/><Relationship Id="rId7" Type="http://schemas.openxmlformats.org/officeDocument/2006/relationships/hyperlink" Target="http://www.objectdb.com/api/java/jpa/NamedQuery/name" TargetMode="External"/><Relationship Id="rId8" Type="http://schemas.openxmlformats.org/officeDocument/2006/relationships/hyperlink" Target="http://www.objectdb.com/api/java/jpa/NamedQuery/query" TargetMode="External"/><Relationship Id="rId9" Type="http://schemas.openxmlformats.org/officeDocument/2006/relationships/hyperlink" Target="http://www.objectdb.com/api/java/jpa/NamedQuery" TargetMode="External"/><Relationship Id="rId10" Type="http://schemas.openxmlformats.org/officeDocument/2006/relationships/hyperlink" Target="http://www.objectdb.com/api/java/jpa/NamedQuery/name" TargetMode="External"/><Relationship Id="rId11" Type="http://schemas.openxmlformats.org/officeDocument/2006/relationships/hyperlink" Target="http://www.objectdb.com/api/java/jpa/NamedQuery/query" TargetMode="External"/><Relationship Id="rId1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2440" y="4911480"/>
            <a:ext cx="8785440" cy="13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r>
              <a:rPr b="1" lang="ru-RU" sz="4000" spc="-1" strike="noStrike">
                <a:solidFill>
                  <a:srgbClr val="e01f1f"/>
                </a:solidFill>
                <a:latin typeface="Verdana"/>
                <a:ea typeface="Verdana"/>
              </a:rPr>
              <a:t>Работа с базой данных. </a:t>
            </a:r>
            <a:endParaRPr b="0" lang="ru-RU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e01f1f"/>
                </a:solidFill>
                <a:latin typeface="Verdana"/>
                <a:ea typeface="Verdana"/>
              </a:rPr>
              <a:t>JPA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6276240"/>
            <a:ext cx="904644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a81ba"/>
                </a:solidFill>
                <a:latin typeface="Verdana"/>
                <a:ea typeface="Verdana"/>
              </a:rPr>
              <a:t>Артамонов Илья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8" name="Shape 36" descr=""/>
          <p:cNvPicPr/>
          <p:nvPr/>
        </p:nvPicPr>
        <p:blipFill>
          <a:blip r:embed="rId1"/>
          <a:stretch/>
        </p:blipFill>
        <p:spPr>
          <a:xfrm>
            <a:off x="2374200" y="581040"/>
            <a:ext cx="4130640" cy="41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8080" y="474480"/>
            <a:ext cx="85618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Последовательность взаимодействия интерфейсов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20" name="Shape 114" descr=""/>
          <p:cNvPicPr/>
          <p:nvPr/>
        </p:nvPicPr>
        <p:blipFill>
          <a:blip r:embed="rId1"/>
          <a:stretch/>
        </p:blipFill>
        <p:spPr>
          <a:xfrm>
            <a:off x="388080" y="1171440"/>
            <a:ext cx="7793280" cy="496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Настройка 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080" y="1023840"/>
            <a:ext cx="80035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333333"/>
                </a:solidFill>
                <a:latin typeface="Arial"/>
                <a:ea typeface="Arial"/>
              </a:rPr>
              <a:t>Файл настройки: ‘src\main\resources\</a:t>
            </a:r>
            <a:r>
              <a:rPr b="1" lang="ru-RU" sz="1100" spc="-1" strike="noStrike">
                <a:solidFill>
                  <a:srgbClr val="333333"/>
                </a:solidFill>
                <a:latin typeface="Arial"/>
                <a:ea typeface="Arial"/>
              </a:rPr>
              <a:t>META-INF</a:t>
            </a:r>
            <a:r>
              <a:rPr b="0" lang="ru-RU" sz="1100" spc="-1" strike="noStrike">
                <a:solidFill>
                  <a:srgbClr val="333333"/>
                </a:solidFill>
                <a:latin typeface="Arial"/>
                <a:ea typeface="Arial"/>
              </a:rPr>
              <a:t>\</a:t>
            </a:r>
            <a:r>
              <a:rPr b="1" lang="ru-RU" sz="1100" spc="-1" strike="noStrike">
                <a:solidFill>
                  <a:srgbClr val="333333"/>
                </a:solidFill>
                <a:latin typeface="Arial"/>
                <a:ea typeface="Arial"/>
              </a:rPr>
              <a:t>persistence.xml</a:t>
            </a:r>
            <a:r>
              <a:rPr b="0" lang="ru-RU" sz="1100" spc="-1" strike="noStrike">
                <a:solidFill>
                  <a:srgbClr val="333333"/>
                </a:solidFill>
                <a:latin typeface="Arial"/>
                <a:ea typeface="Arial"/>
              </a:rPr>
              <a:t>‘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44240" y="1367640"/>
            <a:ext cx="8556840" cy="3729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0" i="1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&lt;?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xml version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="1.0"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encoding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="UTF-8"</a:t>
            </a:r>
            <a:r>
              <a:rPr b="0" i="1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?&gt;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persistence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xmlns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="http://java.sun.com/xml/ns/persistence"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   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xmlns:</a:t>
            </a:r>
            <a:r>
              <a:rPr b="1" lang="ru-RU" sz="1100" spc="-1" strike="noStrike">
                <a:solidFill>
                  <a:srgbClr val="660e7a"/>
                </a:solidFill>
                <a:latin typeface="Courier New"/>
                <a:ea typeface="Courier New"/>
              </a:rPr>
              <a:t>xsi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="http://www.w3.org/2001/XMLSchema-instance"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    </a:t>
            </a:r>
            <a:r>
              <a:rPr b="1" lang="ru-RU" sz="1100" spc="-1" strike="noStrike">
                <a:solidFill>
                  <a:srgbClr val="660e7a"/>
                </a:solidFill>
                <a:latin typeface="Courier New"/>
                <a:ea typeface="Courier New"/>
              </a:rPr>
              <a:t>xsi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:schemaLocation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="http://java.sun.com/xml/ns/persistence                                http://java.sun.com/xml/ns/persistence/persistence_1_0.xsd"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   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version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="1.0"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persistence-unit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="SSTestUnit"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transaction-type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="RESOURCE_LOCAL"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provider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&gt;org.hibernate.ejb.HibernatePersistence&lt;/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provider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class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&gt;com.simbirsoft.jpatest.entities.User&lt;/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class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properties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="hibernate.connection.driver_class"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="com.mysql.jdbc.Driver"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="hibernate.connection.url"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="jdbc:mysql://localhost:3306/carshop"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="hibernate.connection.username"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="root"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="hibernate.connection.password"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="root"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="hibernate.dialect"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="org.hibernate.dialect.MySQLDialect"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="hibernate.hbm2ddl.auto" </a:t>
            </a:r>
            <a:r>
              <a:rPr b="1" lang="ru-RU" sz="1100" spc="-1" strike="noStrike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b="1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="update"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properties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persistence-unit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b="1" lang="ru-RU" sz="1100" spc="-1" strike="noStrike">
                <a:solidFill>
                  <a:srgbClr val="000080"/>
                </a:solidFill>
                <a:latin typeface="Courier New"/>
                <a:ea typeface="Courier New"/>
              </a:rPr>
              <a:t>persistence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1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29560" y="5235480"/>
            <a:ext cx="8146800" cy="15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dd1144"/>
                </a:solidFill>
                <a:latin typeface="Verdana"/>
                <a:ea typeface="Verdana"/>
              </a:rPr>
              <a:t>hibernate.hbm2ddl.auto</a:t>
            </a:r>
            <a:r>
              <a:rPr b="0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 — статус работы JPA: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update </a:t>
            </a:r>
            <a:r>
              <a:rPr b="0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- база будет просто обновлять свою структуру;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validate</a:t>
            </a:r>
            <a:r>
              <a:rPr b="0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 — проверяет структуру базы но не вносит изменения;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create</a:t>
            </a:r>
            <a:r>
              <a:rPr b="0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 — создает таблицы, но уничтожает предыдущие данные;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create-drop</a:t>
            </a:r>
            <a:r>
              <a:rPr b="0" lang="ru-RU" sz="1200" spc="-1" strike="noStrike">
                <a:solidFill>
                  <a:srgbClr val="333333"/>
                </a:solidFill>
                <a:latin typeface="Verdana"/>
                <a:ea typeface="Verdana"/>
              </a:rPr>
              <a:t> — создает таблицы в начале сеанса и удаляет их по окончанию сеанса.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8080" y="542520"/>
            <a:ext cx="85874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Требования к объектам сущностей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71600" y="957600"/>
            <a:ext cx="842040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 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Сущность - объект, который может быть сохранён в БД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97960" y="1494720"/>
            <a:ext cx="4841640" cy="53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@Table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(name = </a:t>
            </a:r>
            <a:r>
              <a:rPr b="1" lang="ru-RU" sz="1200" spc="-1" strike="noStrike">
                <a:solidFill>
                  <a:srgbClr val="1155cc"/>
                </a:solidFill>
                <a:latin typeface="Courier New"/>
                <a:ea typeface="Courier New"/>
              </a:rPr>
              <a:t>"products"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Product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long id;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@Column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(name = </a:t>
            </a:r>
            <a:r>
              <a:rPr b="1" lang="ru-RU" sz="1200" spc="-1" strike="noStrike">
                <a:solidFill>
                  <a:srgbClr val="1155cc"/>
                </a:solidFill>
                <a:latin typeface="Courier New"/>
                <a:ea typeface="Courier New"/>
              </a:rPr>
              <a:t>"product_name"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title;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@OneToMany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List&lt;Categories&gt; categories;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472280" y="1616760"/>
            <a:ext cx="4671000" cy="51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POJO или JavaBean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Классы не final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Наличие конструктора по умолчанию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implements Serializable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Наличие полей идентификации (id)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Атрибуты-коллекции обязательно объявлены в терминах интерфейсов коллекций, а не конкретных реализаций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В getters необходимо возвращать конкретно ссылку на коллекцию, а не на её копию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Пример работы: сущности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38200" y="1341000"/>
            <a:ext cx="1416960" cy="192348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 flipV="1">
            <a:off x="1959480" y="1689480"/>
            <a:ext cx="20275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538200" y="1341000"/>
            <a:ext cx="1416960" cy="3495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Customer</a:t>
            </a:r>
            <a:endParaRPr b="0" lang="ru-RU" sz="1600" spc="-1" strike="noStrike">
              <a:latin typeface="Arial"/>
            </a:endParaRPr>
          </a:p>
        </p:txBody>
      </p:sp>
      <p:graphicFrame>
        <p:nvGraphicFramePr>
          <p:cNvPr id="133" name="Table 5"/>
          <p:cNvGraphicFramePr/>
          <p:nvPr/>
        </p:nvGraphicFramePr>
        <p:xfrm>
          <a:off x="644400" y="1764000"/>
          <a:ext cx="1255680" cy="1573560"/>
        </p:xfrm>
        <a:graphic>
          <a:graphicData uri="http://schemas.openxmlformats.org/drawingml/2006/table">
            <a:tbl>
              <a:tblPr/>
              <a:tblGrid>
                <a:gridCol w="1256040"/>
              </a:tblGrid>
              <a:tr h="334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16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name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98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email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00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birthday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34" name="CustomShape 6"/>
          <p:cNvSpPr/>
          <p:nvPr/>
        </p:nvSpPr>
        <p:spPr>
          <a:xfrm>
            <a:off x="7155720" y="3941640"/>
            <a:ext cx="1416960" cy="113436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7155720" y="3941640"/>
            <a:ext cx="1416960" cy="3495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Category</a:t>
            </a:r>
            <a:endParaRPr b="0" lang="ru-RU" sz="1600" spc="-1" strike="noStrike">
              <a:latin typeface="Arial"/>
            </a:endParaRPr>
          </a:p>
        </p:txBody>
      </p:sp>
      <p:graphicFrame>
        <p:nvGraphicFramePr>
          <p:cNvPr id="136" name="Table 8"/>
          <p:cNvGraphicFramePr/>
          <p:nvPr/>
        </p:nvGraphicFramePr>
        <p:xfrm>
          <a:off x="7161480" y="4291920"/>
          <a:ext cx="2999160" cy="2999160"/>
        </p:xfrm>
        <a:graphic>
          <a:graphicData uri="http://schemas.openxmlformats.org/drawingml/2006/table">
            <a:tbl>
              <a:tblPr/>
              <a:tblGrid>
                <a:gridCol w="1260720"/>
              </a:tblGrid>
              <a:tr h="380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20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name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37" name="CustomShape 9"/>
          <p:cNvSpPr/>
          <p:nvPr/>
        </p:nvSpPr>
        <p:spPr>
          <a:xfrm>
            <a:off x="3987000" y="1341000"/>
            <a:ext cx="1416960" cy="152676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5408280" y="1695240"/>
            <a:ext cx="14169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3987000" y="1341000"/>
            <a:ext cx="1416960" cy="3495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Order</a:t>
            </a:r>
            <a:endParaRPr b="0" lang="ru-RU" sz="1600" spc="-1" strike="noStrike">
              <a:latin typeface="Arial"/>
            </a:endParaRPr>
          </a:p>
        </p:txBody>
      </p:sp>
      <p:graphicFrame>
        <p:nvGraphicFramePr>
          <p:cNvPr id="140" name="Table 12"/>
          <p:cNvGraphicFramePr/>
          <p:nvPr/>
        </p:nvGraphicFramePr>
        <p:xfrm>
          <a:off x="4092480" y="1646280"/>
          <a:ext cx="1271520" cy="1153800"/>
        </p:xfrm>
        <a:graphic>
          <a:graphicData uri="http://schemas.openxmlformats.org/drawingml/2006/table">
            <a:tbl>
              <a:tblPr/>
              <a:tblGrid>
                <a:gridCol w="1271520"/>
              </a:tblGrid>
              <a:tr h="392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90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total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1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address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1" name="CustomShape 13"/>
          <p:cNvSpPr/>
          <p:nvPr/>
        </p:nvSpPr>
        <p:spPr>
          <a:xfrm>
            <a:off x="3989160" y="3941640"/>
            <a:ext cx="1416960" cy="152676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 flipV="1">
            <a:off x="5410440" y="4291560"/>
            <a:ext cx="17510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5"/>
          <p:cNvSpPr/>
          <p:nvPr/>
        </p:nvSpPr>
        <p:spPr>
          <a:xfrm>
            <a:off x="3989160" y="3941640"/>
            <a:ext cx="1416960" cy="3495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Product</a:t>
            </a:r>
            <a:endParaRPr b="0" lang="ru-RU" sz="1600" spc="-1" strike="noStrike">
              <a:latin typeface="Arial"/>
            </a:endParaRPr>
          </a:p>
        </p:txBody>
      </p:sp>
      <p:graphicFrame>
        <p:nvGraphicFramePr>
          <p:cNvPr id="144" name="Table 16"/>
          <p:cNvGraphicFramePr/>
          <p:nvPr/>
        </p:nvGraphicFramePr>
        <p:xfrm>
          <a:off x="3995280" y="4291920"/>
          <a:ext cx="1224360" cy="982080"/>
        </p:xfrm>
        <a:graphic>
          <a:graphicData uri="http://schemas.openxmlformats.org/drawingml/2006/table">
            <a:tbl>
              <a:tblPr/>
              <a:tblGrid>
                <a:gridCol w="1224720"/>
              </a:tblGrid>
              <a:tr h="378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03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name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00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price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5" name="CustomShape 17"/>
          <p:cNvSpPr/>
          <p:nvPr/>
        </p:nvSpPr>
        <p:spPr>
          <a:xfrm>
            <a:off x="2117880" y="1260000"/>
            <a:ext cx="15447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One to many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4695840" y="2868120"/>
            <a:ext cx="1440" cy="107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9"/>
          <p:cNvSpPr/>
          <p:nvPr/>
        </p:nvSpPr>
        <p:spPr>
          <a:xfrm>
            <a:off x="5835240" y="1800000"/>
            <a:ext cx="15447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One to many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5475240" y="4435200"/>
            <a:ext cx="15447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Many to many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3151080" y="3122280"/>
            <a:ext cx="154476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Many to one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51280" y="9000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Пример работы: сущности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51280" y="615960"/>
            <a:ext cx="4325760" cy="60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Customer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name;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email;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@Temporal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(TemporalType.DATE)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Date birthday;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@OneToMany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(fetch = FetchType.LAZY,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cascade = CascadeType.REMOVE)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List&lt;Order&gt; orders;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	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	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getters and setters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500720" y="761040"/>
            <a:ext cx="4642560" cy="60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@Override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boolean equals(Object obj)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if (this == obj)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true;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if (obj == null)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false;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 other = (Customer ) obj;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if (id == null)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if (other.id != null)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false;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 else if (!id.equals(other.id))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false;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true;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525200" y="1041840"/>
            <a:ext cx="24840" cy="56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8080" y="3888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Пример работы: сущности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51280" y="615960"/>
            <a:ext cx="4086360" cy="4285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Order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@NotNull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Валидация на null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Float total;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@Size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(min = 32, max = 512)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Валидация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address;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@ManyToOne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Customer customer;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@OneToMany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List&lt;Product&gt; products;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	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	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458960" y="615960"/>
            <a:ext cx="4684320" cy="2978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Product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name;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Float price;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@ManyToMany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List&lt;Category&gt; categories;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	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	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458960" y="3685320"/>
            <a:ext cx="4684320" cy="3171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Category{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@Pattern</a:t>
            </a:r>
            <a:r>
              <a:rPr b="1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(regexp = </a:t>
            </a:r>
            <a:r>
              <a:rPr b="1" lang="ru-RU" sz="1100" spc="-1" strike="noStrike">
                <a:solidFill>
                  <a:srgbClr val="1155cc"/>
                </a:solidFill>
                <a:latin typeface="Courier New"/>
                <a:ea typeface="Courier New"/>
              </a:rPr>
              <a:t>"^[A-Za-zА-Яа-яёЁ ]{0,}$"</a:t>
            </a:r>
            <a:r>
              <a:rPr b="1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name;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@ManyToMany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(fetch = FetchType.Lazy)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List&lt;Product&gt; products;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	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b="1" lang="ru-RU" sz="12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Пример использования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0" y="1067400"/>
            <a:ext cx="9142920" cy="57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CustomerService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741b47"/>
                </a:solidFill>
                <a:latin typeface="Courier New"/>
                <a:ea typeface="Courier New"/>
              </a:rPr>
              <a:t>private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EntityManager em = Persistence.createEntityManagerFactory(</a:t>
            </a:r>
            <a:r>
              <a:rPr b="1" lang="ru-RU" sz="1100" spc="-1" strike="noStrike">
                <a:solidFill>
                  <a:srgbClr val="4a86e8"/>
                </a:solidFill>
                <a:latin typeface="Courier New"/>
                <a:ea typeface="Courier New"/>
              </a:rPr>
              <a:t>"SSTestUnit"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).createEntityManager();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 add(Customer customer){ </a:t>
            </a:r>
            <a:r>
              <a:rPr b="1" lang="ru-RU" sz="1100" spc="-1" strike="noStrike">
                <a:solidFill>
                  <a:srgbClr val="38761d"/>
                </a:solidFill>
                <a:latin typeface="Courier New"/>
                <a:ea typeface="Courier New"/>
              </a:rPr>
              <a:t>// Добавление клиента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em.getTransaction().begin();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 customerFromDB = em.merge(customer);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em.getTransaction().commit();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customerFromDB 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 get(long id){ </a:t>
            </a:r>
            <a:r>
              <a:rPr b="1" lang="ru-RU" sz="1100" spc="-1" strike="noStrike">
                <a:solidFill>
                  <a:srgbClr val="38761d"/>
                </a:solidFill>
                <a:latin typeface="Courier New"/>
                <a:ea typeface="Courier New"/>
              </a:rPr>
              <a:t>// Выборка клиента по id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em.find(Customer.class, id);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void delete(long id){ </a:t>
            </a:r>
            <a:r>
              <a:rPr b="1" lang="ru-RU" sz="1100" spc="-1" strike="noStrike">
                <a:solidFill>
                  <a:srgbClr val="38761d"/>
                </a:solidFill>
                <a:latin typeface="Courier New"/>
                <a:ea typeface="Courier New"/>
              </a:rPr>
              <a:t>// Удаление клиента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em.remove(get(id));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 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void update(Customer car){ </a:t>
            </a:r>
            <a:r>
              <a:rPr b="1" lang="ru-RU" sz="1100" spc="-1" strike="noStrike">
                <a:solidFill>
                  <a:srgbClr val="38761d"/>
                </a:solidFill>
                <a:latin typeface="Courier New"/>
                <a:ea typeface="Courier New"/>
              </a:rPr>
              <a:t>// Сохранение клиента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em.getTransaction().begin();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em.merge(car);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em.getTransaction().commit();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List&lt;Customer&gt; getAll(){ </a:t>
            </a:r>
            <a:r>
              <a:rPr b="1" lang="ru-RU" sz="1100" spc="-1" strike="noStrike">
                <a:solidFill>
                  <a:srgbClr val="38761d"/>
                </a:solidFill>
                <a:latin typeface="Courier New"/>
                <a:ea typeface="Courier New"/>
              </a:rPr>
              <a:t>//</a:t>
            </a:r>
            <a:r>
              <a:rPr b="1" lang="ru-RU" sz="11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b="1" lang="ru-RU" sz="1100" spc="-1" strike="noStrike">
                <a:solidFill>
                  <a:srgbClr val="38761d"/>
                </a:solidFill>
                <a:latin typeface="Courier New"/>
                <a:ea typeface="Courier New"/>
              </a:rPr>
              <a:t> Список всех клиентов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TypedQuery&lt;Customer&gt; namedQuery = em.createNamedQuery("Customer.getAll", Customer.class);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namedQuery.getResultList();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}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Работа с сущностями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4360" y="1067400"/>
            <a:ext cx="8826480" cy="5747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class TestJPA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CustomerService service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= new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CustomerService 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void workWithEntities(){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//Создание нового клиента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 customer1 = new Customer();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customer1.setName(</a:t>
            </a: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"Вася Иванов"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customer1.setEmail(</a:t>
            </a: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"vasia@ivanov.ru"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customer1.setBirthday(new Date(12314234233));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//Записали в БД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 customer1 = service.add(customer);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//Достали клиента по id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Customer customer2 = service.get(2);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//Вывели записанную в БД запись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System.out.println(customer2.getOrders());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//Достали всех клиентов из базы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List&lt;Customer&gt; allCustomers = new ArrayList&lt;&gt;();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allCustomers = service.getAll();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//Удалил клиента №1 из базы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service.delete(customer1.getId());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35440" y="237960"/>
            <a:ext cx="79041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Именные запросы: </a:t>
            </a:r>
            <a:r>
              <a:rPr b="1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@NamedQuery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965160"/>
            <a:ext cx="9143280" cy="14342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2"/>
              </a:rPr>
              <a:t>@NamedQuery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3"/>
              </a:rPr>
              <a:t>name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200" spc="-1" strike="noStrike">
                <a:solidFill>
                  <a:srgbClr val="cc3333"/>
                </a:solidFill>
                <a:latin typeface="Courier New"/>
                <a:ea typeface="Courier New"/>
              </a:rPr>
              <a:t>"Country.findAll"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4"/>
              </a:rPr>
              <a:t> 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5"/>
              </a:rPr>
              <a:t>query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200" spc="-1" strike="noStrike">
                <a:solidFill>
                  <a:srgbClr val="cc3333"/>
                </a:solidFill>
                <a:latin typeface="Courier New"/>
                <a:ea typeface="Courier New"/>
              </a:rPr>
              <a:t>"SELECT c FROM Country c"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 Если одна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880066"/>
                </a:solidFill>
                <a:latin typeface="Courier New"/>
                <a:ea typeface="Courier New"/>
              </a:rPr>
              <a:t>public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880066"/>
                </a:solidFill>
                <a:latin typeface="Courier New"/>
                <a:ea typeface="Courier New"/>
              </a:rPr>
              <a:t>class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Country 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 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...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2495160"/>
            <a:ext cx="9143280" cy="22712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6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@</a:t>
            </a:r>
            <a:r>
              <a:rPr b="1" lang="ru-RU" sz="1200" spc="-1" strike="noStrike">
                <a:solidFill>
                  <a:srgbClr val="0b5394"/>
                </a:solidFill>
                <a:latin typeface="Courier New"/>
                <a:ea typeface="Courier New"/>
              </a:rPr>
              <a:t>NamedQueries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({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 Если несколько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  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7"/>
              </a:rPr>
              <a:t> 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8"/>
              </a:rPr>
              <a:t>@NamedQuery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9"/>
              </a:rPr>
              <a:t>name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200" spc="-1" strike="noStrike">
                <a:solidFill>
                  <a:srgbClr val="cc3333"/>
                </a:solidFill>
                <a:latin typeface="Courier New"/>
                <a:ea typeface="Courier New"/>
              </a:rPr>
              <a:t>"Country.findAll"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0"/>
              </a:rPr>
              <a:t>query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200" spc="-1" strike="noStrike">
                <a:solidFill>
                  <a:srgbClr val="cc3333"/>
                </a:solidFill>
                <a:latin typeface="Courier New"/>
                <a:ea typeface="Courier New"/>
              </a:rPr>
              <a:t>"SELECT c FROM Country c"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  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1"/>
              </a:rPr>
              <a:t> 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2"/>
              </a:rPr>
              <a:t>@NamedQuery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3"/>
              </a:rPr>
              <a:t>name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200" spc="-1" strike="noStrike">
                <a:solidFill>
                  <a:srgbClr val="cc3333"/>
                </a:solidFill>
                <a:latin typeface="Courier New"/>
                <a:ea typeface="Courier New"/>
              </a:rPr>
              <a:t>"Country.findByName"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r>
              <a:rPr b="1" lang="ru-RU" sz="12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4"/>
              </a:rPr>
              <a:t>query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200" spc="-1" strike="noStrike">
                <a:solidFill>
                  <a:srgbClr val="cc3333"/>
                </a:solidFill>
                <a:latin typeface="Courier New"/>
                <a:ea typeface="Courier New"/>
              </a:rPr>
              <a:t>"SELECT c FROM Country c WHERE c.name = :name"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})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880066"/>
                </a:solidFill>
                <a:latin typeface="Courier New"/>
                <a:ea typeface="Courier New"/>
              </a:rPr>
              <a:t>public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880066"/>
                </a:solidFill>
                <a:latin typeface="Courier New"/>
                <a:ea typeface="Courier New"/>
              </a:rPr>
              <a:t>class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Country 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ru-RU" sz="1200" spc="-1" strike="noStrike">
              <a:latin typeface="Arial"/>
            </a:endParaRPr>
          </a:p>
          <a:p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  </a:t>
            </a:r>
            <a:r>
              <a:rPr b="1" lang="ru-RU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...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5064480"/>
            <a:ext cx="9143280" cy="17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List&lt;Country&gt; countries = em.createNamedQuery("Country.findAll", Country.class).getResultList();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Country country = em.createNamedQuery("Country.findByName", Country.class)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.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setParameter(</a:t>
            </a:r>
            <a:r>
              <a:rPr b="1" lang="ru-RU" sz="1200" spc="-1" strike="noStrike">
                <a:solidFill>
                  <a:srgbClr val="800000"/>
                </a:solidFill>
                <a:latin typeface="Courier New"/>
                <a:ea typeface="Courier New"/>
              </a:rPr>
              <a:t>"name"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ru-RU" sz="1200" spc="-1" strike="noStrike">
                <a:solidFill>
                  <a:srgbClr val="800000"/>
                </a:solidFill>
                <a:latin typeface="Courier New"/>
                <a:ea typeface="Courier New"/>
              </a:rPr>
              <a:t>"Russia"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 Задаём параметр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.getSingleResult();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 Достаём один результат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35440" y="542520"/>
            <a:ext cx="86972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JPQL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  <a:ea typeface="Verdana"/>
              </a:rPr>
              <a:t>объектно-ориентированный язык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1199880"/>
            <a:ext cx="9143280" cy="37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"/>
              </a:rPr>
              <a:t>@Entity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@NamedQueries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({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38761d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2"/>
              </a:rPr>
              <a:t>@NamedQuery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3"/>
              </a:rPr>
              <a:t>name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cc3333"/>
                </a:solidFill>
                <a:latin typeface="Courier New"/>
                <a:ea typeface="Courier New"/>
              </a:rPr>
              <a:t>"Customer.findByTotalOrders"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4"/>
              </a:rPr>
              <a:t>query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100" spc="-1" strike="noStrike">
                <a:solidFill>
                  <a:srgbClr val="cc3333"/>
                </a:solidFill>
                <a:latin typeface="Courier New"/>
                <a:ea typeface="Courier New"/>
              </a:rPr>
              <a:t>"SELECT c FROM Customer c, Order o WHERE o.customer = c AND o.total &gt;= :minTotal GROUP BY c.id”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5"/>
              </a:rPr>
              <a:t>   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6"/>
              </a:rPr>
              <a:t>@NamedQuery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7"/>
              </a:rPr>
              <a:t>name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cc3333"/>
                </a:solidFill>
                <a:latin typeface="Courier New"/>
                <a:ea typeface="Courier New"/>
              </a:rPr>
              <a:t>"Customer.findCustomersByOrders"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8"/>
              </a:rPr>
              <a:t>query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100" spc="-1" strike="noStrike">
                <a:solidFill>
                  <a:srgbClr val="cc3333"/>
                </a:solidFill>
                <a:latin typeface="Courier New"/>
                <a:ea typeface="Courier New"/>
              </a:rPr>
              <a:t>"SELECT c FROM Customer c WHERE c.orders IN :orders"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9"/>
              </a:rPr>
              <a:t>@NamedQuery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0"/>
              </a:rPr>
              <a:t>name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cc3333"/>
                </a:solidFill>
                <a:latin typeface="Courier New"/>
                <a:ea typeface="Courier New"/>
              </a:rPr>
              <a:t>"Customer.findByOrderedProduct"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11"/>
              </a:rPr>
              <a:t>query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1" lang="ru-RU" sz="1100" spc="-1" strike="noStrike">
                <a:solidFill>
                  <a:srgbClr val="cc3333"/>
                </a:solidFill>
                <a:latin typeface="Courier New"/>
                <a:ea typeface="Courier New"/>
              </a:rPr>
              <a:t>"SELECT c FROM Customer c, Order o WHERE o.customer = c AND :product MEMBER OF o.products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100" spc="-1" strike="noStrike">
                <a:solidFill>
                  <a:srgbClr val="cc3333"/>
                </a:solidFill>
                <a:latin typeface="Courier New"/>
                <a:ea typeface="Courier New"/>
              </a:rPr>
              <a:t>ORDER BY c.name GROUP BY c.id"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})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880066"/>
                </a:solid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880066"/>
                </a:solidFill>
                <a:latin typeface="Courier New"/>
                <a:ea typeface="Courier New"/>
              </a:rPr>
              <a:t>class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Customer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...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19520" y="5021640"/>
            <a:ext cx="8697240" cy="14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List&lt;Order&gt; ordersToFind = new ArrayList&lt;&gt;();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ordersToFind.add(order1);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ordersToFind.add(order2);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List&lt;Customer&gt; customers = em.createNamedQuery(</a:t>
            </a:r>
            <a:r>
              <a:rPr b="1" lang="ru-RU" sz="1200" spc="-1" strike="noStrike">
                <a:solidFill>
                  <a:srgbClr val="cc0000"/>
                </a:solidFill>
                <a:latin typeface="Courier New"/>
                <a:ea typeface="Courier New"/>
              </a:rPr>
              <a:t>"Customer.findCustomersByOrders"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, Customer.class).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setParameter(</a:t>
            </a:r>
            <a:r>
              <a:rPr b="1" lang="ru-RU" sz="1200" spc="-1" strike="noStrike">
                <a:solidFill>
                  <a:srgbClr val="990000"/>
                </a:solidFill>
                <a:latin typeface="Courier New"/>
                <a:ea typeface="Courier New"/>
              </a:rPr>
              <a:t>"orders"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ordersToFind 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.getResultList();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@Аннотации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88080" y="1161360"/>
            <a:ext cx="8471520" cy="12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2000"/>
              </a:lnSpc>
            </a:pPr>
            <a:r>
              <a:rPr b="1" lang="ru-RU" sz="1600" spc="-1" strike="noStrike">
                <a:solidFill>
                  <a:srgbClr val="252525"/>
                </a:solidFill>
                <a:latin typeface="Arial"/>
                <a:ea typeface="Arial"/>
              </a:rPr>
              <a:t>Java-аннотация </a:t>
            </a:r>
            <a:r>
              <a:rPr b="0" lang="ru-RU" sz="1600" spc="-1" strike="noStrike">
                <a:solidFill>
                  <a:srgbClr val="252525"/>
                </a:solidFill>
                <a:latin typeface="Arial"/>
                <a:ea typeface="Arial"/>
              </a:rPr>
              <a:t>— в языке Java специальная форма синтаксических метаданных, которая может быть добавлена в исходный код. Аннотации используются для анализа кода, компиляции или выполнения. Аннотируемы пакеты, классы, методы, переменные и параметры.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33720" y="2808000"/>
            <a:ext cx="3985920" cy="3455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Order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@NotNull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Float total;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@Size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(min = 32, max = 512)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address;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@ManyToOne</a:t>
            </a:r>
            <a:r>
              <a:rPr b="1" lang="ru-RU" sz="1100" spc="-1" strike="noStrike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Customer customer;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782600" y="2808000"/>
            <a:ext cx="4073040" cy="18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42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Arial"/>
                <a:ea typeface="Arial"/>
              </a:rPr>
              <a:t>Аннотация выполняет следующие функции: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Arial"/>
                <a:ea typeface="Arial"/>
              </a:rPr>
              <a:t>1)</a:t>
            </a:r>
            <a:r>
              <a:rPr b="0" lang="ru-RU" sz="1200" spc="-1" strike="noStrike">
                <a:solidFill>
                  <a:srgbClr val="333333"/>
                </a:solidFill>
                <a:latin typeface="Arial"/>
                <a:ea typeface="Arial"/>
              </a:rPr>
              <a:t> дает необходимую информацию для компилятора;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Arial"/>
                <a:ea typeface="Arial"/>
              </a:rPr>
              <a:t>2)</a:t>
            </a:r>
            <a:r>
              <a:rPr b="0" lang="ru-RU" sz="1200" spc="-1" strike="noStrike">
                <a:solidFill>
                  <a:srgbClr val="333333"/>
                </a:solidFill>
                <a:latin typeface="Arial"/>
                <a:ea typeface="Arial"/>
              </a:rPr>
              <a:t> дает информацию различным инструментам для генерации другого кода, конфигураций и т. д.;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Arial"/>
                <a:ea typeface="Arial"/>
              </a:rPr>
              <a:t>3)</a:t>
            </a:r>
            <a:r>
              <a:rPr b="0" lang="ru-RU" sz="1200" spc="-1" strike="noStrike">
                <a:solidFill>
                  <a:srgbClr val="333333"/>
                </a:solidFill>
                <a:latin typeface="Arial"/>
                <a:ea typeface="Arial"/>
              </a:rPr>
              <a:t> может использоваться во время работы кода;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4896000" y="4820760"/>
            <a:ext cx="2999160" cy="9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@Override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String toString(){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return "devcolibri.com";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0640" y="1411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Основные аннотации</a:t>
            </a:r>
            <a:endParaRPr b="0" lang="ru-RU" sz="3000" spc="-1" strike="noStrike">
              <a:latin typeface="Arial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343080" y="793080"/>
          <a:ext cx="8417160" cy="3693960"/>
        </p:xfrm>
        <a:graphic>
          <a:graphicData uri="http://schemas.openxmlformats.org/drawingml/2006/table">
            <a:tbl>
              <a:tblPr/>
              <a:tblGrid>
                <a:gridCol w="4208760"/>
                <a:gridCol w="4208760"/>
              </a:tblGrid>
              <a:tr h="734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Над классами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Над полями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9003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1400" spc="-1" strike="noStrike">
                          <a:solidFill>
                            <a:srgbClr val="333333"/>
                          </a:solidFill>
                          <a:latin typeface="Verdana"/>
                          <a:ea typeface="Verdana"/>
                        </a:rPr>
                        <a:t>@Entity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@Table(name="", schema="")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@NamedQueries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@NamedQuery(name = "", query = "")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@Basic(fetch=LAZY)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@Column(name = "", unique = true, nullable = false)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@OneToMany(fetch = "", cascade = "")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@OneToOne(fetch = "", cascade = "")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@ManyToOne(fetch = "", cascade = "")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@ManyToMany(fetch = "", cascade = "")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@JoinColumn(name = "CUSTOMER_ID")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@OrderBy("name")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@Enumerated(EnumType.STRING)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@Id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@GeneratedValue(strategy= "", generator="")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@Transient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@Lob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@Temporal(TemporalType.DATE)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8080" y="542520"/>
            <a:ext cx="841680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15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Валидация: </a:t>
            </a:r>
            <a:r>
              <a:rPr b="1" lang="ru-RU" sz="1800" spc="-1" strike="noStrike">
                <a:solidFill>
                  <a:srgbClr val="000000"/>
                </a:solidFill>
                <a:latin typeface="Verdana"/>
                <a:ea typeface="Verdana"/>
              </a:rPr>
              <a:t>javax.validation.constraints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29560" y="1247040"/>
            <a:ext cx="7489440" cy="42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@Digits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@Future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@Past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@Max(value="")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@Min(value="")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@NotNull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@Pattern(regexp="")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@Size(min = 1, max = 128)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@Аннотации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363360" y="1393200"/>
            <a:ext cx="2646720" cy="4311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public class Order {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@NotNull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Float total;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@Size</a:t>
            </a: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(max = 512)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@Column</a:t>
            </a: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(name = </a:t>
            </a:r>
            <a:r>
              <a:rPr b="0" lang="ru-RU" sz="1000" spc="-1" strike="noStrike">
                <a:solidFill>
                  <a:srgbClr val="a61c00"/>
                </a:solidFill>
                <a:latin typeface="Consolas"/>
                <a:ea typeface="Consolas"/>
              </a:rPr>
              <a:t>"ship_addr"</a:t>
            </a: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)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private String address;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ru-RU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5800" y="1393200"/>
            <a:ext cx="6216840" cy="4311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r>
              <a:rPr b="0" lang="ru-RU" sz="1000" spc="-1" strike="noStrike">
                <a:solidFill>
                  <a:srgbClr val="708090"/>
                </a:solidFill>
                <a:latin typeface="Consolas"/>
                <a:ea typeface="Consolas"/>
              </a:rPr>
              <a:t>&lt;?xml version="1.0"?&gt;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708090"/>
                </a:solidFill>
                <a:latin typeface="Consolas"/>
                <a:ea typeface="Consolas"/>
              </a:rPr>
              <a:t>&lt;!DOCTYPE hibernate-mapping PUBLIC "-//Hibernate/Hibernate Mapping DTD 3.0//EN"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708090"/>
                </a:solidFill>
                <a:latin typeface="Consolas"/>
                <a:ea typeface="Consolas"/>
              </a:rPr>
              <a:t>"http://hibernate.sourceforge.net/hibernate-mapping-3.0.dtd"&gt;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hibernate-mapping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class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com.simbirsoft.jpatest.entities.Order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table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order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id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id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type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java.lang.Long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column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id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generator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class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identity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id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property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total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type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float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column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total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not-null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true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unique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true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property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property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address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type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string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column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ship_addr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length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512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not-null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false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669900"/>
                </a:solidFill>
                <a:latin typeface="Consolas"/>
                <a:ea typeface="Consolas"/>
              </a:rPr>
              <a:t>unique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b="0" lang="ru-RU" sz="1000" spc="-1" strike="noStrike">
                <a:solidFill>
                  <a:srgbClr val="0077aa"/>
                </a:solidFill>
                <a:latin typeface="Consolas"/>
                <a:ea typeface="Consolas"/>
              </a:rPr>
              <a:t>true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property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class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ru-RU" sz="1000" spc="-1" strike="noStrike">
                <a:solidFill>
                  <a:srgbClr val="990055"/>
                </a:solidFill>
                <a:latin typeface="Consolas"/>
                <a:ea typeface="Consolas"/>
              </a:rPr>
              <a:t>hibernate-mapping</a:t>
            </a:r>
            <a:r>
              <a:rPr b="0" lang="ru-RU" sz="10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Собственные аннотации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8080" y="1119960"/>
            <a:ext cx="4440240" cy="13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38761d"/>
                </a:solidFill>
                <a:latin typeface="Courier New"/>
                <a:ea typeface="Courier New"/>
              </a:rPr>
              <a:t>1. Создаём аннотацию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@Target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(value=ElementType.FIELD)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@Retention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(RetentionPolicy.RUNTIME)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@interface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Permission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Boolean value();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080" y="2673000"/>
            <a:ext cx="5140080" cy="13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38761d"/>
                </a:solidFill>
                <a:latin typeface="Courier New"/>
                <a:ea typeface="Courier New"/>
              </a:rPr>
              <a:t>2. Вешаем аннотацию на класс/метод/поле </a:t>
            </a:r>
            <a:r>
              <a:rPr b="1" lang="ru-RU" sz="1400" spc="-1" strike="noStrike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@Permission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(true)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UserDeleteAction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void invoke(User user) {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/* */</a:t>
            </a: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2160" y="3948120"/>
            <a:ext cx="8476560" cy="17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38761d"/>
                </a:solidFill>
                <a:latin typeface="Courier New"/>
                <a:ea typeface="Courier New"/>
              </a:rPr>
              <a:t>3. Работаем с аннотацией с помощью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Java Reflection API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Class&lt;?&gt; someObjectClass = someObject.getClass();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Permission permission = someObjectClass.getAnnotation(Permission.class);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(permission != null &amp;&amp; permission.value() == true)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38761d"/>
                </a:solidFill>
                <a:latin typeface="Courier New"/>
                <a:ea typeface="Courier New"/>
              </a:rPr>
              <a:t>// выполнить действие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119960"/>
            <a:ext cx="8228880" cy="261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Object-relation mapping (объектно-реляционное отображение) – </a:t>
            </a:r>
            <a:r>
              <a:rPr b="0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технология программирования, которая связывает базы данных с концепциями объектно-ориентированных языков, создавая «виртуальную объектную базу данных»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ORM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704680" y="4439880"/>
            <a:ext cx="699480" cy="5205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593280" y="4372560"/>
            <a:ext cx="1985400" cy="102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  <a:ea typeface="Verdana"/>
              </a:rPr>
              <a:t>Реляционная База Данных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601800" y="4439880"/>
            <a:ext cx="972360" cy="102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ORM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5669280" y="4372560"/>
            <a:ext cx="1237680" cy="102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  <a:ea typeface="Verdana"/>
              </a:rPr>
              <a:t>Объекты памяти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4772160" y="4439880"/>
            <a:ext cx="699480" cy="5205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119960"/>
            <a:ext cx="8228880" cy="22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74e13"/>
                </a:solidFill>
                <a:latin typeface="Verdana"/>
                <a:ea typeface="Verdana"/>
              </a:rPr>
              <a:t>использование ОО-методов на всех этапах разработки приложений -&gt; повышается скорость разработки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74e13"/>
                </a:solidFill>
                <a:latin typeface="Verdana"/>
                <a:ea typeface="Verdana"/>
              </a:rPr>
              <a:t>меньше однообразного вспомогательного кода -&gt; меньше ошибок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74e13"/>
                </a:solidFill>
                <a:latin typeface="Verdana"/>
                <a:ea typeface="Verdana"/>
              </a:rPr>
              <a:t>позволяет абстрагироваться от источника данных -&gt; приложение не привязано к конкретной СУБД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Плюсы и минусы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64040" y="3416040"/>
            <a:ext cx="8505360" cy="31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990000"/>
                </a:solidFill>
                <a:latin typeface="Verdana"/>
                <a:ea typeface="Verdana"/>
              </a:rPr>
              <a:t>приложение работает медленнее и использует больше памяти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990000"/>
                </a:solidFill>
                <a:latin typeface="Verdana"/>
                <a:ea typeface="Verdana"/>
              </a:rPr>
              <a:t>невозможно или неудобно использовать специфические особенности конкретных СУБД. Нет гарантии, что сгенерированный SQL код будет быстрым и эффективным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990000"/>
                </a:solidFill>
                <a:latin typeface="Verdana"/>
                <a:ea typeface="Verdana"/>
              </a:rPr>
              <a:t>ORM добавляет дополнительный слой между программой и БД, у этого слоя есть собственный API, который необходимо изучить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119960"/>
            <a:ext cx="8228880" cy="57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JPA</a:t>
            </a:r>
            <a:r>
              <a:rPr b="0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 - технология, обеспечивающая объектно-реляционное отображение простых JAVA объектов и предоставляющая API для сохранения, получения и управления такими объектами.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JPA</a:t>
            </a:r>
            <a:r>
              <a:rPr b="0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  - это спецификация ( документ, утверждённый как стандарт, описывающий все аспекты технологии), часть EJB3-спецификации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Основные реализации: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Hibernate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Oracle TopLink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Apache OpenJPA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Verdana"/>
                <a:ea typeface="Verdana"/>
              </a:rPr>
              <a:t>EclipseLink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Java Persistence API</a:t>
            </a:r>
            <a:endParaRPr b="0" lang="ru-R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080" y="54252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Структура JPA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38040" y="1351800"/>
            <a:ext cx="2622960" cy="385596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516960" y="1457640"/>
            <a:ext cx="22654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API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37400" y="2107080"/>
            <a:ext cx="234504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Интерфейсы в пакете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7" name="Shape 93" descr=""/>
          <p:cNvPicPr/>
          <p:nvPr/>
        </p:nvPicPr>
        <p:blipFill>
          <a:blip r:embed="rId1"/>
          <a:stretch/>
        </p:blipFill>
        <p:spPr>
          <a:xfrm>
            <a:off x="388080" y="3506040"/>
            <a:ext cx="2487240" cy="159156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3488760" y="1457640"/>
            <a:ext cx="22654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JPQL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359880" y="2107080"/>
            <a:ext cx="248724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Объектный язык запросов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3288600" y="1351800"/>
            <a:ext cx="2622960" cy="385596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6460560" y="1458360"/>
            <a:ext cx="22654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Metadata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6324840" y="2107080"/>
            <a:ext cx="248724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Аннотации над объектами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38800" y="1351800"/>
            <a:ext cx="2622960" cy="385596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"/>
          <p:cNvSpPr/>
          <p:nvPr/>
        </p:nvSpPr>
        <p:spPr>
          <a:xfrm>
            <a:off x="3424320" y="3506040"/>
            <a:ext cx="2345040" cy="1591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SELECT User.name FROM User WHERE User.age = 26 AND User.id &gt;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6324840" y="3506040"/>
            <a:ext cx="2412720" cy="1591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1c4587"/>
                </a:solidFill>
                <a:latin typeface="Courier New"/>
                <a:ea typeface="Courier New"/>
              </a:rPr>
              <a:t>@Entity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1c4587"/>
                </a:solidFill>
                <a:latin typeface="Courier New"/>
                <a:ea typeface="Courier New"/>
              </a:rPr>
              <a:t>@Table</a:t>
            </a:r>
            <a:r>
              <a:rPr b="1" lang="ru-RU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(name=</a:t>
            </a: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ru-RU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users</a:t>
            </a:r>
            <a:r>
              <a:rPr b="1" lang="ru-RU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User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1c4587"/>
                </a:solidFill>
                <a:latin typeface="Courier New"/>
                <a:ea typeface="Courier New"/>
              </a:rPr>
              <a:t>@Id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Long id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8080" y="166680"/>
            <a:ext cx="7397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Verdana"/>
                <a:ea typeface="Verdana"/>
              </a:rPr>
              <a:t>Основные интерфейсы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17" name="Shape 107" descr=""/>
          <p:cNvPicPr/>
          <p:nvPr/>
        </p:nvPicPr>
        <p:blipFill>
          <a:blip r:embed="rId1"/>
          <a:stretch/>
        </p:blipFill>
        <p:spPr>
          <a:xfrm>
            <a:off x="540360" y="691200"/>
            <a:ext cx="5914440" cy="39618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118" name="CustomShape 2"/>
          <p:cNvSpPr/>
          <p:nvPr/>
        </p:nvSpPr>
        <p:spPr>
          <a:xfrm>
            <a:off x="515520" y="4696200"/>
            <a:ext cx="6879240" cy="21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900" spc="-1" strike="noStrike">
                <a:solidFill>
                  <a:srgbClr val="000000"/>
                </a:solidFill>
                <a:latin typeface="Verdana"/>
                <a:ea typeface="Verdana"/>
              </a:rPr>
              <a:t>Последовательность вызова методов: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Persistence, создаем EntityManagerFactory, передавая параметры Unit. На выходе имеем фабрику либо ничего.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Обращаемся к фабрике и говорим “Дай мне EntityManager”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Потом к EntityManager “Дай мне transaction”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У transaction вызываем метод begin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Обращаемся к EntityManager. Вызываем query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Query. ResultList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Transaction. Закрываем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EntityManager. Закрываем</a:t>
            </a:r>
            <a:endParaRPr b="0" lang="ru-R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latin typeface="Verdana"/>
                <a:ea typeface="Verdana"/>
              </a:rPr>
              <a:t>Фабрику. Закрываем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2022-05-26T12:00:57Z</dcterms:modified>
  <cp:revision>1</cp:revision>
  <dc:subject/>
  <dc:title/>
</cp:coreProperties>
</file>