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3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s/comment15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0080625" cy="5670550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commentAuthors" Target="commentAuthors.xml"/>
</Relationships>
</file>

<file path=ppt/comments/comment15.xml><?xml version="1.0" encoding="utf-8"?>
<p:cmLst xmlns:p="http://schemas.openxmlformats.org/presentationml/2006/main">
  <p:cm authorId="0" dt="2021-12-29T15:04:06.000000000" idx="1">
    <p:pos x="0" y="0"/>
    <p:text>https://spring.io/projects/spring-data-rest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move the slide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810" spc="-1" strike="noStrike">
                <a:latin typeface="Arial"/>
              </a:rPr>
              <a:t>Click to edit the notes format</a:t>
            </a:r>
            <a:endParaRPr b="0" lang="ru-RU" sz="281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&lt;header&gt;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29B8455-228D-4D3D-A6CD-F03463E9C95E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://spring-projects.ru/guides/tutorials-bookmarks/" TargetMode="External"/><Relationship Id="rId2" Type="http://schemas.openxmlformats.org/officeDocument/2006/relationships/slide" Target="../slides/slide13.xml"/><Relationship Id="rId3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485000" y="900000"/>
            <a:ext cx="4590000" cy="3441600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https://habr.com/ru/post/483202/</a:t>
            </a: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485000" y="900000"/>
            <a:ext cx="4590000" cy="3441600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180000" y="4680000"/>
            <a:ext cx="7200000" cy="651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  <a:hlinkClick r:id="rId1"/>
              </a:rPr>
              <a:t>http://spring-projects.ru/guides/tutorials-bookmarks/</a:t>
            </a:r>
            <a:endParaRPr b="0" lang="ru-RU" sz="2000" spc="-1" strike="noStrike">
              <a:latin typeface="Arial"/>
            </a:endParaRPr>
          </a:p>
          <a:p>
            <a:endParaRPr b="0" lang="ru-RU" sz="2000" spc="-1" strike="noStrike">
              <a:latin typeface="Arial"/>
            </a:endParaRPr>
          </a:p>
          <a:p>
            <a:r>
              <a:rPr b="0" lang="ru-RU" sz="2000" spc="-1" strike="noStrike">
                <a:latin typeface="Arial"/>
              </a:rPr>
              <a:t>Dr. Leonard Richardson собрал воедино модель, которая объясняет различные уровни соответствующих понятий REST</a:t>
            </a:r>
            <a:endParaRPr b="0" lang="ru-RU" sz="2000" spc="-1" strike="noStrike">
              <a:latin typeface="Arial"/>
            </a:endParaRPr>
          </a:p>
          <a:p>
            <a:endParaRPr b="0" lang="ru-RU" sz="2000" spc="-1" strike="noStrike">
              <a:latin typeface="Arial"/>
            </a:endParaRPr>
          </a:p>
          <a:p>
            <a:r>
              <a:rPr b="0" lang="ru-RU" sz="2000" spc="-1" strike="noStrike">
                <a:latin typeface="Arial"/>
              </a:rPr>
              <a:t>Level 0: Swamp of POX - это уровень, где мы просто используем HTTP как транспорт. </a:t>
            </a:r>
            <a:endParaRPr b="0" lang="ru-RU" sz="2000" spc="-1" strike="noStrike">
              <a:latin typeface="Arial"/>
            </a:endParaRPr>
          </a:p>
          <a:p>
            <a:endParaRPr b="0" lang="ru-RU" sz="2000" spc="-1" strike="noStrike">
              <a:latin typeface="Arial"/>
            </a:endParaRPr>
          </a:p>
          <a:p>
            <a:r>
              <a:rPr b="0" lang="ru-RU" sz="2000" spc="-1" strike="noStrike">
                <a:latin typeface="Arial"/>
              </a:rPr>
              <a:t>Level 1: Resources - на этом уровне сервисы могут использовать HTTP URI для отличия между сущностями в системе. XML-RPC является примером Level 1 </a:t>
            </a:r>
            <a:endParaRPr b="0" lang="ru-RU" sz="2000" spc="-1" strike="noStrike">
              <a:latin typeface="Arial"/>
            </a:endParaRPr>
          </a:p>
          <a:p>
            <a:endParaRPr b="0" lang="ru-RU" sz="2000" spc="-1" strike="noStrike">
              <a:latin typeface="Arial"/>
            </a:endParaRPr>
          </a:p>
          <a:p>
            <a:r>
              <a:rPr b="0" lang="ru-RU" sz="2000" spc="-1" strike="noStrike">
                <a:latin typeface="Arial"/>
              </a:rPr>
              <a:t>Level 2: HTTP Verbs - На этом уровне сервисы используют преимущества нативных HTTP возможностей, такие как заголовки, коды статуса, определенные URI и другие. </a:t>
            </a:r>
            <a:endParaRPr b="0" lang="ru-RU" sz="2000" spc="-1" strike="noStrike">
              <a:latin typeface="Arial"/>
            </a:endParaRPr>
          </a:p>
          <a:p>
            <a:endParaRPr b="0" lang="ru-RU" sz="2000" spc="-1" strike="noStrike">
              <a:latin typeface="Arial"/>
            </a:endParaRPr>
          </a:p>
          <a:p>
            <a:r>
              <a:rPr b="0" lang="ru-RU" sz="2000" spc="-1" strike="noStrike">
                <a:latin typeface="Arial"/>
              </a:rPr>
              <a:t>Level 3: Hypermedia Controls - это заключительный уровень, к которому мы стремимся. Гипермедиа как практическое применение HATEOAS шаблона проектирования. Гипермедиа продлевает жизнь сервису, отделяя клиента сервиса от необходимости глубокого знания платформы и топологии сервиса. </a:t>
            </a: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485000" y="900000"/>
            <a:ext cx="4590000" cy="344160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631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200" spc="-1" strike="noStrike">
                <a:latin typeface="Arial"/>
              </a:rPr>
              <a:t>Формат обмена сообщениями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В SOAP вы используете формат SOAP XML для запросов и ответов.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В REST такого фиксированного формата нет. Вы можете обмениваться сообщениями на основе XML, JSON или любого другого удобного формата. JSON является самым популярным среди используемых форматов.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Определения услуг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SOAP использует WSDL (Web Services Description Language) — язык описания веб-сервисов и доступа к ним, основанный на языке XML.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REST не имеет стандартного языка определения сервиса. Несмотря на то, что WADL был одним из первых предложенных стандартов, он не очень популярен. Более популярно использование Swagger или Open API.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Транспорт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SOAP не накладывает никаких ограничений на тип транспортного протокола. Вы можете использовать либо Web протокол HTTP, либо MQ.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REST подразумевает наилучшее использование транспортного протокола HTTP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Простота реализации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RESTFful веб-сервисы, как правило, гораздо проще реализовать, чем веб-сервисы на основе SOAP.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REST обычно использует JSON, который легче анализировать и обрабатывать. В дополнение к этому, REST не требует наличия определения службы для предоставления веб-службы.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latin typeface="Arial"/>
              </a:rPr>
              <a:t>Однако в случае SOAP вам необходимо определить свой сервис с использованием WSDL, и при обработке и анализе сообщений SOAP-XML возникают большие накладные расходы.</a:t>
            </a:r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27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80000" cy="566964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Click to edit the outline text format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Second Outline Level</a:t>
            </a:r>
            <a:endParaRPr b="0" lang="ru-RU" sz="20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ru-RU" sz="2000" spc="-1" strike="noStrike">
                <a:latin typeface="Arial"/>
              </a:rPr>
              <a:t>Third Outline Level</a:t>
            </a:r>
            <a:endParaRPr b="0" lang="ru-RU" sz="2000" spc="-1" strike="noStrike"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20000" y="90000"/>
            <a:ext cx="900000" cy="117000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90000" y="450000"/>
            <a:ext cx="90900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Click to edit the title text format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ru-RU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ru-RU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B2B85B5-4400-421B-8FD5-C65A160A7C67}" type="slidenum">
              <a:rPr b="0" lang="ru-RU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ru-RU" sz="1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1AE3EE4-8D68-4171-BA1F-F0EBB95D5AA8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1"/>
          <p:cNvSpPr/>
          <p:nvPr/>
        </p:nvSpPr>
        <p:spPr>
          <a:xfrm>
            <a:off x="0" y="0"/>
            <a:ext cx="4860360" cy="2880360"/>
          </a:xfrm>
          <a:custGeom>
            <a:avLst/>
            <a:gdLst/>
            <a:ahLst/>
            <a:rect l="0" t="0" r="r" b="b"/>
            <a:pathLst>
              <a:path w="13501" h="8001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solidFill>
              <a:srgbClr val="3465af"/>
            </a:solidFill>
          </a:ln>
        </p:spPr>
      </p:sp>
      <p:sp>
        <p:nvSpPr>
          <p:cNvPr id="87" name="Freeform 2"/>
          <p:cNvSpPr/>
          <p:nvPr/>
        </p:nvSpPr>
        <p:spPr>
          <a:xfrm>
            <a:off x="4320000" y="0"/>
            <a:ext cx="5760360" cy="2160360"/>
          </a:xfrm>
          <a:custGeom>
            <a:avLst/>
            <a:gdLst/>
            <a:ahLst/>
            <a:rect l="0" t="0" r="r" b="b"/>
            <a:pathLst>
              <a:path w="16001" h="6001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solidFill>
              <a:srgbClr val="3465af"/>
            </a:solidFill>
          </a:ln>
        </p:spPr>
      </p:sp>
      <p:sp>
        <p:nvSpPr>
          <p:cNvPr id="88" name="Freeform 3"/>
          <p:cNvSpPr/>
          <p:nvPr/>
        </p:nvSpPr>
        <p:spPr>
          <a:xfrm>
            <a:off x="5580000" y="1260000"/>
            <a:ext cx="4500360" cy="3780360"/>
          </a:xfrm>
          <a:custGeom>
            <a:avLst/>
            <a:gdLst/>
            <a:ahLst/>
            <a:rect l="0" t="0" r="r" b="b"/>
            <a:pathLst>
              <a:path w="12501" h="10501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solidFill>
              <a:srgbClr val="3465af"/>
            </a:solidFill>
          </a:ln>
        </p:spPr>
      </p:sp>
      <p:sp>
        <p:nvSpPr>
          <p:cNvPr id="89" name="Freeform 4"/>
          <p:cNvSpPr/>
          <p:nvPr/>
        </p:nvSpPr>
        <p:spPr>
          <a:xfrm>
            <a:off x="5580000" y="3060000"/>
            <a:ext cx="4500360" cy="2610360"/>
          </a:xfrm>
          <a:custGeom>
            <a:avLst/>
            <a:gdLst/>
            <a:ahLst/>
            <a:rect l="0" t="0" r="r" b="b"/>
            <a:pathLst>
              <a:path w="12501" h="7251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solidFill>
              <a:srgbClr val="3465af"/>
            </a:solidFill>
          </a:ln>
        </p:spPr>
      </p:sp>
      <p:sp>
        <p:nvSpPr>
          <p:cNvPr id="90" name="Freeform 5"/>
          <p:cNvSpPr/>
          <p:nvPr/>
        </p:nvSpPr>
        <p:spPr>
          <a:xfrm>
            <a:off x="0" y="3764880"/>
            <a:ext cx="5760360" cy="1905480"/>
          </a:xfrm>
          <a:custGeom>
            <a:avLst/>
            <a:gdLst/>
            <a:ahLst/>
            <a:rect l="0" t="0" r="r" b="b"/>
            <a:pathLst>
              <a:path w="16001" h="5293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solidFill>
              <a:srgbClr val="3465af"/>
            </a:solidFill>
          </a:ln>
        </p:spPr>
      </p:sp>
      <p:sp>
        <p:nvSpPr>
          <p:cNvPr id="91" name="Freeform 6"/>
          <p:cNvSpPr/>
          <p:nvPr/>
        </p:nvSpPr>
        <p:spPr>
          <a:xfrm>
            <a:off x="0" y="540000"/>
            <a:ext cx="4320360" cy="3780360"/>
          </a:xfrm>
          <a:custGeom>
            <a:avLst/>
            <a:gdLst/>
            <a:ahLst/>
            <a:rect l="0" t="0" r="r" b="b"/>
            <a:pathLst>
              <a:path w="12001" h="10501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solidFill>
              <a:srgbClr val="3465af"/>
            </a:solidFill>
          </a:ln>
        </p:spPr>
      </p:sp>
      <p:sp>
        <p:nvSpPr>
          <p:cNvPr id="92" name="PlaceHolder 7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3" name="PlaceHolder 8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4" name="PlaceHolder 9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62D594D-0603-4B10-BAC7-705D94EB8857}" type="slidenum">
              <a:rPr b="0" lang="ru-RU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ru-RU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5" name="PlaceHolder 10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spcAft>
                <a:spcPts val="1060"/>
              </a:spcAft>
            </a:pPr>
            <a:r>
              <a:rPr b="0" lang="ru-RU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ru-RU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ru-RU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ru-RU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ru-RU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ru-RU" sz="14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ru-RU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ru-RU" sz="10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ru-RU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ru-RU" sz="8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3"/>
              </a:spcAft>
            </a:pPr>
            <a:r>
              <a:rPr b="0" lang="ru-RU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ru-RU" sz="6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ru-RU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ru-RU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11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509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ru-RU" sz="3509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3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ru-RU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0"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8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fld id="{C7274A9B-7061-4CE3-99B5-14D272DDA2C6}" type="slidenum">
              <a:rPr b="1" lang="ru-RU" sz="24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ru-RU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solidFill>
            <a:srgbClr val="729fcf"/>
          </a:solidFill>
          <a:ln w="0"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PlaceHolder 2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ru-RU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ru-RU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ru-RU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ru-RU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ru-RU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ru-RU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ru-RU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TextShape 5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TextShape 6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584A6F06-A0AE-4830-9DF1-354E42DC1CE0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JSON" TargetMode="External"/><Relationship Id="rId2" Type="http://schemas.openxmlformats.org/officeDocument/2006/relationships/hyperlink" Target="https://ru.wikipedia.org/wiki/XML" TargetMode="External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martinfowler.com/articles/richardsonMaturityModel.html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spring.io/guides/gs/rest-service/" TargetMode="External"/><Relationship Id="rId2" Type="http://schemas.openxmlformats.org/officeDocument/2006/relationships/hyperlink" Target="http://spring-projects.ru/guides/rest-service/" TargetMode="External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spring.io/projects/spring-data-rest" TargetMode="External"/><Relationship Id="rId2" Type="http://schemas.openxmlformats.org/officeDocument/2006/relationships/hyperlink" Target="https://spring.io/projects/spring-data" TargetMode="External"/><Relationship Id="rId3" Type="http://schemas.openxmlformats.org/officeDocument/2006/relationships/hyperlink" Target="https://docs.spring.io/spring-framework/docs/current/reference/html/web.html" TargetMode="External"/><Relationship Id="rId4" Type="http://schemas.openxmlformats.org/officeDocument/2006/relationships/hyperlink" Target="https://spring.io/projects/spring-hateoas" TargetMode="External"/><Relationship Id="rId5" Type="http://schemas.openxmlformats.org/officeDocument/2006/relationships/slideLayout" Target="../slideLayouts/slideLayout3.xml"/><Relationship Id="rId6" Type="http://schemas.openxmlformats.org/officeDocument/2006/relationships/comments" Target="../comments/commen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REST" TargetMode="External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baeldung.com/spring-data-rest-intro" TargetMode="External"/><Relationship Id="rId2" Type="http://schemas.openxmlformats.org/officeDocument/2006/relationships/hyperlink" Target="https://spring.io/projects/spring-data-rest#learn" TargetMode="External"/><Relationship Id="rId3" Type="http://schemas.openxmlformats.org/officeDocument/2006/relationships/hyperlink" Target="https://github.com/spring-projects/spring-data-rest" TargetMode="External"/><Relationship Id="rId4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ww.jhipster.tech/" TargetMode="External"/><Relationship Id="rId2" Type="http://schemas.openxmlformats.org/officeDocument/2006/relationships/hyperlink" Target="http://www.jhipster.tech/" TargetMode="External"/><Relationship Id="rId3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www.jhipster.tech/" TargetMode="External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swagger.io/" TargetMode="External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graphql.org/" TargetMode="External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docs.microsoft.com/ru-ru/aspnet/web-api/overview/odata-support-in-aspnet-web-api/" TargetMode="External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Remote_procedure_call" TargetMode="Externa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900000" y="1980000"/>
            <a:ext cx="8640000" cy="18000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 marL="6480" algn="ctr">
              <a:lnSpc>
                <a:spcPct val="100000"/>
              </a:lnSpc>
            </a:pPr>
            <a:r>
              <a:rPr b="1" lang="ru-RU" sz="2800" spc="-1" strike="noStrike">
                <a:latin typeface="DejaVu Sans"/>
              </a:rPr>
              <a:t>Способы реализации </a:t>
            </a:r>
            <a:r>
              <a:rPr b="1" lang="en-US" sz="2800" spc="-1" strike="noStrike">
                <a:latin typeface="DejaVu Sans"/>
              </a:rPr>
              <a:t>REST API</a:t>
            </a:r>
            <a:r>
              <a:rPr b="1" lang="ru-RU" sz="2800" spc="-1" strike="noStrike">
                <a:latin typeface="DejaVu Sans"/>
              </a:rPr>
              <a:t> </a:t>
            </a:r>
            <a:endParaRPr b="1" lang="ru-RU" sz="2800" spc="-1" strike="noStrike">
              <a:latin typeface="DejaVu Sans"/>
            </a:endParaRPr>
          </a:p>
          <a:p>
            <a:pPr marL="6480" algn="ctr">
              <a:lnSpc>
                <a:spcPct val="100000"/>
              </a:lnSpc>
            </a:pPr>
            <a:r>
              <a:rPr b="1" lang="ru-RU" sz="2800" spc="-1" strike="noStrike">
                <a:latin typeface="DejaVu Sans"/>
              </a:rPr>
              <a:t>(</a:t>
            </a:r>
            <a:r>
              <a:rPr b="1" lang="en-US" sz="2800" spc="-1" strike="noStrike">
                <a:latin typeface="DejaVu Sans"/>
              </a:rPr>
              <a:t>Json</a:t>
            </a:r>
            <a:r>
              <a:rPr b="1" lang="ru-RU" sz="2800" spc="-1" strike="noStrike">
                <a:latin typeface="DejaVu Sans"/>
              </a:rPr>
              <a:t>, </a:t>
            </a:r>
            <a:r>
              <a:rPr b="1" lang="en-US" sz="2800" spc="-1" strike="noStrike">
                <a:latin typeface="DejaVu Sans"/>
              </a:rPr>
              <a:t>XML</a:t>
            </a:r>
            <a:r>
              <a:rPr b="1" lang="ru-RU" sz="2800" spc="-1" strike="noStrike">
                <a:latin typeface="DejaVu Sans"/>
              </a:rPr>
              <a:t>) </a:t>
            </a:r>
            <a:endParaRPr b="1" lang="ru-RU" sz="2800" spc="-1" strike="noStrike">
              <a:latin typeface="DejaVu Sans"/>
            </a:endParaRPr>
          </a:p>
          <a:p>
            <a:pPr marL="6480" algn="ctr">
              <a:lnSpc>
                <a:spcPct val="100000"/>
              </a:lnSpc>
            </a:pPr>
            <a:r>
              <a:rPr b="1" lang="ru-RU" sz="2800" spc="-1" strike="noStrike">
                <a:latin typeface="DejaVu Sans"/>
              </a:rPr>
              <a:t>в </a:t>
            </a:r>
            <a:r>
              <a:rPr b="1" lang="en-US" sz="2800" spc="-1" strike="noStrike">
                <a:latin typeface="DejaVu Sans"/>
              </a:rPr>
              <a:t>Spring</a:t>
            </a:r>
            <a:r>
              <a:rPr b="1" lang="ru-RU" sz="2800" spc="-1" strike="noStrike">
                <a:latin typeface="DejaVu Sans"/>
              </a:rPr>
              <a:t>/</a:t>
            </a:r>
            <a:r>
              <a:rPr b="1" lang="en-US" sz="2800" spc="-1" strike="noStrike">
                <a:latin typeface="DejaVu Sans"/>
              </a:rPr>
              <a:t>Spring</a:t>
            </a:r>
            <a:r>
              <a:rPr b="1" lang="ru-RU" sz="2800" spc="-1" strike="noStrike">
                <a:latin typeface="DejaVu Sans"/>
              </a:rPr>
              <a:t> </a:t>
            </a:r>
            <a:r>
              <a:rPr b="1" lang="en-US" sz="2800" spc="-1" strike="noStrike">
                <a:latin typeface="DejaVu Sans"/>
              </a:rPr>
              <a:t>boot</a:t>
            </a:r>
            <a:endParaRPr b="1" lang="ru-RU" sz="2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2700" spc="-1" strike="noStrike">
                <a:latin typeface="Arial"/>
              </a:rPr>
              <a:t>Ресурс</a:t>
            </a:r>
            <a:endParaRPr b="1" lang="ru-RU" sz="2700" spc="-1" strike="noStrike"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Ресурс — это ключевая абстракция, на которой концентрируется протокол HTTP. Ресурс — это все, что вы хотите показать внешнему миру через ваше приложение. Например, если мы пишем приложение для управления задачами, экземпляры ресурсов будут следующие: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Конкретный пользователь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Конкретная задача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Список задач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2700" spc="-1" strike="noStrike">
                <a:latin typeface="Arial"/>
              </a:rPr>
              <a:t>URI ресурса</a:t>
            </a:r>
            <a:endParaRPr b="1" lang="ru-RU" sz="2700" spc="-1" strike="noStrike"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Когда вы разрабатываете RESTful сервисы, вы должны сосредоточить свое внимание на ресурсах приложения. Способ, которым мы идентифицируем ресурс для предоставления, состоит в том, чтобы назначить ему URI — универсальный идентификатор ресурса. Например: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Создать пользователя: POST /users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Удалить пользователя: DELETE /users/1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Получить всех пользователей: GET /users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Получить одного пользователя: GET /users/1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2700" spc="-1" strike="noStrike">
                <a:latin typeface="Arial"/>
              </a:rPr>
              <a:t>REST и Ресурсы</a:t>
            </a:r>
            <a:endParaRPr b="1" lang="ru-RU" sz="2700" spc="-1" strike="noStrike"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Важно отметить, что с </a:t>
            </a:r>
            <a:r>
              <a:rPr b="1" lang="ru-RU" sz="2000" spc="-1" strike="noStrike">
                <a:latin typeface="Arial"/>
              </a:rPr>
              <a:t>REST</a:t>
            </a:r>
            <a:r>
              <a:rPr b="0" lang="ru-RU" sz="2000" spc="-1" strike="noStrike">
                <a:latin typeface="Arial"/>
              </a:rPr>
              <a:t> вам нужно думать о приложении с точки </a:t>
            </a:r>
            <a:r>
              <a:rPr b="0" lang="ru-RU" sz="2000" spc="-1" strike="noStrike">
                <a:latin typeface="Arial"/>
              </a:rPr>
              <a:t>зрения ресурсов: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Определите, какие ресурсы вы хотите открыть для внешнего мира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Используйте глаголы, уже определенные протоколом HTTP, для </a:t>
            </a:r>
            <a:r>
              <a:rPr b="0" lang="ru-RU" sz="2000" spc="-1" strike="noStrike">
                <a:latin typeface="Arial"/>
              </a:rPr>
              <a:t>выполнения операций с этими ресурсами.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Вот как обычно реализуется служба REST: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lang="ru-RU" sz="2000" spc="-1" strike="noStrike">
                <a:latin typeface="Arial"/>
              </a:rPr>
              <a:t>Формат обмена данными</a:t>
            </a:r>
            <a:r>
              <a:rPr b="0" lang="ru-RU" sz="2000" spc="-1" strike="noStrike">
                <a:latin typeface="Arial"/>
              </a:rPr>
              <a:t>: здесь нет никаких ограничений. </a:t>
            </a:r>
            <a:r>
              <a:rPr b="0" lang="ru-RU" sz="2000" spc="-1" strike="noStrike">
                <a:latin typeface="Arial"/>
                <a:hlinkClick r:id="rId1"/>
              </a:rPr>
              <a:t>JSON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— очень популярный формат, хотя можно использовать и другие, </a:t>
            </a:r>
            <a:r>
              <a:rPr b="0" lang="ru-RU" sz="2000" spc="-1" strike="noStrike">
                <a:latin typeface="Arial"/>
              </a:rPr>
              <a:t>такие как </a:t>
            </a:r>
            <a:r>
              <a:rPr b="0" lang="ru-RU" sz="2000" spc="-1" strike="noStrike">
                <a:latin typeface="Arial"/>
                <a:hlinkClick r:id="rId2"/>
              </a:rPr>
              <a:t>XML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lang="ru-RU" sz="2000" spc="-1" strike="noStrike">
                <a:latin typeface="Arial"/>
              </a:rPr>
              <a:t>Транспорт</a:t>
            </a:r>
            <a:r>
              <a:rPr b="0" lang="ru-RU" sz="2000" spc="-1" strike="noStrike">
                <a:latin typeface="Arial"/>
              </a:rPr>
              <a:t>: всегда HTTP. REST полностью построен на основе </a:t>
            </a:r>
            <a:r>
              <a:rPr b="0" lang="ru-RU" sz="2000" spc="-1" strike="noStrike">
                <a:latin typeface="Arial"/>
              </a:rPr>
              <a:t>HTTP.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lang="ru-RU" sz="2000" spc="-1" strike="noStrike">
                <a:latin typeface="Arial"/>
              </a:rPr>
              <a:t>Определение сервиса</a:t>
            </a:r>
            <a:r>
              <a:rPr b="0" lang="ru-RU" sz="2000" spc="-1" strike="noStrike">
                <a:latin typeface="Arial"/>
              </a:rPr>
              <a:t>: не существует стандарта для этого, а </a:t>
            </a:r>
            <a:r>
              <a:rPr b="0" lang="ru-RU" sz="2000" spc="-1" strike="noStrike">
                <a:latin typeface="Arial"/>
              </a:rPr>
              <a:t>REST является гибким. Это может быть недостатком в некоторых </a:t>
            </a:r>
            <a:r>
              <a:rPr b="0" lang="ru-RU" sz="2000" spc="-1" strike="noStrike">
                <a:latin typeface="Arial"/>
              </a:rPr>
              <a:t>сценариях, поскольку потребляющему приложению может быть </a:t>
            </a:r>
            <a:r>
              <a:rPr b="0" lang="ru-RU" sz="2000" spc="-1" strike="noStrike">
                <a:latin typeface="Arial"/>
              </a:rPr>
              <a:t>необходимо понимать форматы запросов и ответов. Однако </a:t>
            </a:r>
            <a:r>
              <a:rPr b="0" lang="ru-RU" sz="2000" spc="-1" strike="noStrike">
                <a:latin typeface="Arial"/>
              </a:rPr>
              <a:t>широко используются такие языки определения веб-приложений, </a:t>
            </a:r>
            <a:r>
              <a:rPr b="0" lang="ru-RU" sz="2000" spc="-1" strike="noStrike">
                <a:latin typeface="Arial"/>
              </a:rPr>
              <a:t>как WADL (Web Application Definition Language) и Swagger </a:t>
            </a:r>
            <a:r>
              <a:rPr b="0" lang="ru-RU" sz="2000" spc="-1" strike="noStrike">
                <a:latin typeface="Arial"/>
              </a:rPr>
              <a:t>(OpenAPI).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  <a:hlinkClick r:id="rId1"/>
              </a:rPr>
              <a:t>Модель Dr. Leonard Richardson</a:t>
            </a:r>
            <a:endParaRPr b="0" lang="ru-RU" sz="27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1463760" y="1219320"/>
            <a:ext cx="6409800" cy="37904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Spring Boot — простые примеры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  <a:hlinkClick r:id="rId1"/>
              </a:rPr>
              <a:t>https://spring.io/guides/gs/rest-service/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  <a:hlinkClick r:id="rId2"/>
              </a:rPr>
              <a:t>http://spring-projects.ru/guides/rest-service/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40000" y="45036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Spring Data REST/HATEOAS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15000"/>
              </a:lnSpc>
              <a:spcAft>
                <a:spcPts val="1599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  <a:hlinkClick r:id="rId1"/>
              </a:rPr>
              <a:t>Spring Data Rest</a:t>
            </a: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 построен на основе следующих проектов: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lang="ru" sz="1800" spc="-1" strike="noStrike">
                <a:solidFill>
                  <a:srgbClr val="595959"/>
                </a:solidFill>
                <a:latin typeface="Arial"/>
                <a:ea typeface="Arial"/>
                <a:hlinkClick r:id="rId2"/>
              </a:rPr>
              <a:t>Spring Data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lang="ru" sz="1800" spc="-1" strike="noStrike">
                <a:solidFill>
                  <a:srgbClr val="595959"/>
                </a:solidFill>
                <a:latin typeface="Arial"/>
                <a:ea typeface="Arial"/>
                <a:hlinkClick r:id="rId3"/>
              </a:rPr>
              <a:t>Spring Web MVC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lang="ru" sz="1800" spc="-1" strike="noStrike">
                <a:solidFill>
                  <a:srgbClr val="595959"/>
                </a:solidFill>
                <a:latin typeface="Arial"/>
                <a:ea typeface="Arial"/>
                <a:hlinkClick r:id="rId4"/>
              </a:rPr>
              <a:t>Spring Hateoas</a:t>
            </a:r>
            <a:endParaRPr b="0" lang="ru-RU" sz="18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spcAft>
                <a:spcPts val="1599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Производится анализ моделей предметной области и автоматически </a:t>
            </a: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предоставляет им конечные точки (endpoints) </a:t>
            </a:r>
            <a:r>
              <a:rPr b="1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REST</a:t>
            </a: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 на основе Hypermedia.</a:t>
            </a:r>
            <a:endParaRPr b="0" lang="ru-RU" sz="1800" spc="-1" strike="noStrike">
              <a:latin typeface="Arial"/>
            </a:endParaRPr>
          </a:p>
          <a:p>
            <a:pPr marL="432000" indent="-324000">
              <a:lnSpc>
                <a:spcPct val="115000"/>
              </a:lnSpc>
              <a:spcAft>
                <a:spcPts val="1599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В конечных точках </a:t>
            </a:r>
            <a:r>
              <a:rPr b="1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REST</a:t>
            </a: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 доступны все функции репозиториев Spring Data, </a:t>
            </a: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такие как сортировка, разбиение на страницы и т.д.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Что означает HATEOAS?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6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Термин HATEOAS означает фразу «Hypermedia As The Engine Of Application State» (Гипермедиа как двигатель состояния приложения) — архитектурные ограничения для REST-приложений.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Гипермедиа сайт предоставляет информацию для динамической навигации по REST интерфейсам сайта, включая гипермедиа-ссылки с ответами.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 помощью HATEOAS клиент взаимодействует с сетевым приложением, сервер которого обеспечивает динамический доступ через гипермедиа. REST-клиенту не требуется заранее знать, как взаимодействовать с приложением или сервером за пределом гипермедиа.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В отличие от архитектуры SOA, где взаимодействие клиента с сервером строго определены интерфейсом, HATEOAS отделяет клиента от сервера и позволяет им независимо развиваться</a:t>
            </a:r>
            <a:endParaRPr b="0" lang="ru-RU" sz="2000" spc="-1" strike="noStrike">
              <a:latin typeface="Arial"/>
            </a:endParaRPr>
          </a:p>
          <a:p>
            <a:pPr marL="432000" indent="-324000" algn="just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Самая важная причина для HATEOAS — слабая связь (loose coupling).</a:t>
            </a:r>
            <a:endParaRPr b="0" lang="ru-RU" sz="2000" spc="-1" strike="noStrike">
              <a:latin typeface="Arial"/>
            </a:endParaRPr>
          </a:p>
          <a:p>
            <a:pPr marL="432000" indent="-324000" algn="just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REST-клиент обращается к фиксированному URL, а все последующие действия клиента становятся известными из возвращаемых с сервера ресурсов</a:t>
            </a:r>
            <a:r>
              <a:rPr b="0" lang="ru-RU" sz="2000" spc="-1" strike="noStrike">
                <a:latin typeface="Arial"/>
              </a:rPr>
              <a:t>. Типы ресурсов, представления и их связи стандартизированы. Клиент проходит по ресурсам, выбирая ссылки или взаимодействуя любым другим способом, возможным для этого типа ресурса. Таким образом RESTful-взаимодействия работают через гипермедиа, а не через заранее указанный интерфейс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540000" y="45036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HAL — Hypertext Application Language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При разработке службы RESTful необходимо указать, как возвращать данные и ссылки, соответствующие запросу. </a:t>
            </a:r>
            <a:r>
              <a:rPr b="1" lang="ru-RU" sz="2000" spc="-1" strike="noStrike">
                <a:latin typeface="Arial"/>
              </a:rPr>
              <a:t>HAL — это формат</a:t>
            </a:r>
            <a:r>
              <a:rPr b="0" lang="ru-RU" sz="2000" spc="-1" strike="noStrike">
                <a:latin typeface="Arial"/>
              </a:rPr>
              <a:t>, который обеспечивает простой и согласованный способ гиперссылки между ресурсами в вашем REST API.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MediaType = "application/hal+json"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Категории представлений HAL: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Links (Ссылки): указано как комбинация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Target (Цель) — указана в качестве URI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Relation (Отношение) — имя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Embedded Resources (Встроенные ресурсы): другие ресурсы, содержащиеся в данном REST ресурсе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State (Состояние): фактические данные ресурса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Пример запросов с HAL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312120" y="1213560"/>
            <a:ext cx="8520120" cy="3994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GET /orders/523 HTTP/1.1</a:t>
            </a:r>
            <a:br/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Host: example.org</a:t>
            </a:r>
            <a:br/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Accept: </a:t>
            </a:r>
            <a:r>
              <a:rPr b="1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application/hal+json</a:t>
            </a:r>
            <a:br/>
            <a:br/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HTTP/1.1 200 OK</a:t>
            </a:r>
            <a:br/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Content-Type: </a:t>
            </a:r>
            <a:r>
              <a:rPr b="1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application/hal+json</a:t>
            </a:r>
            <a:br/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{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"_embedded" : {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  "transactions" : [ {  ...    } ]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},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"_links" : {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  "first" : {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    "href" : "http://localhost:8080/api/transactions?page=0&amp;size=20"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  }, …</a:t>
            </a:r>
            <a:endParaRPr b="0" lang="ru-RU" sz="105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</a:t>
            </a:r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},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"page" : {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  "size" : 20,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  "totalElements" : 26,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  "totalPages" : 2,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  "number" : 0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  }</a:t>
            </a:r>
            <a:br/>
            <a:r>
              <a:rPr b="0" lang="ru" sz="1050" spc="-1" strike="noStrike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</a:rPr>
              <a:t>}</a:t>
            </a:r>
            <a:endParaRPr b="0" lang="ru-R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Dependency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12120" y="11527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</a:t>
            </a:r>
            <a:r>
              <a:rPr b="1" lang="ru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dependency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</a:t>
            </a:r>
            <a:r>
              <a:rPr b="1" lang="ru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groupId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org.springframework.boot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&lt;/</a:t>
            </a:r>
            <a:r>
              <a:rPr b="1" lang="ru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groupId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   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</a:t>
            </a:r>
            <a:r>
              <a:rPr b="1" lang="ru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artifactId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</a:rPr>
              <a:t>spring-boot-starter-data-rest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&lt;/</a:t>
            </a:r>
            <a:r>
              <a:rPr b="1" lang="ru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artifactId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" sz="1100" spc="-1" strike="noStrike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&lt;/</a:t>
            </a:r>
            <a:r>
              <a:rPr b="1" lang="ru" sz="1100" spc="-1" strike="noStrike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dependency</a:t>
            </a:r>
            <a:r>
              <a:rPr b="0" lang="ru" sz="1100" spc="-1" strike="noStrike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</a:rPr>
              <a:t>&gt;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2700" spc="-1" strike="noStrike">
                <a:latin typeface="Arial"/>
              </a:rPr>
              <a:t>Что такое </a:t>
            </a:r>
            <a:r>
              <a:rPr b="1" lang="ru-RU" sz="2700" spc="-1" strike="noStrike">
                <a:latin typeface="Arial"/>
                <a:hlinkClick r:id="rId1"/>
              </a:rPr>
              <a:t>REST</a:t>
            </a:r>
            <a:r>
              <a:rPr b="1" lang="ru-RU" sz="2700" spc="-1" strike="noStrike">
                <a:latin typeface="Arial"/>
              </a:rPr>
              <a:t>?</a:t>
            </a:r>
            <a:endParaRPr b="1" lang="ru-RU" sz="2700" spc="-1" strike="noStrike"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1000"/>
          </a:bodyPr>
          <a:p>
            <a:pPr marL="432000" indent="-324000" algn="just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REST</a:t>
            </a:r>
            <a:r>
              <a:rPr b="0" lang="ru-RU" sz="2000" spc="-1" strike="noStrike">
                <a:latin typeface="Arial"/>
              </a:rPr>
              <a:t> расшифровывается как </a:t>
            </a:r>
            <a:r>
              <a:rPr b="1" lang="ru-RU" sz="2000" spc="-1" strike="noStrike">
                <a:latin typeface="Arial"/>
              </a:rPr>
              <a:t>RE</a:t>
            </a:r>
            <a:r>
              <a:rPr b="0" lang="ru-RU" sz="2000" spc="-1" strike="noStrike">
                <a:latin typeface="Arial"/>
              </a:rPr>
              <a:t>presentational </a:t>
            </a:r>
            <a:r>
              <a:rPr b="1" lang="ru-RU" sz="2000" spc="-1" strike="noStrike">
                <a:latin typeface="Arial"/>
              </a:rPr>
              <a:t>S</a:t>
            </a:r>
            <a:r>
              <a:rPr b="0" lang="ru-RU" sz="2000" spc="-1" strike="noStrike">
                <a:latin typeface="Arial"/>
              </a:rPr>
              <a:t>tate </a:t>
            </a:r>
            <a:r>
              <a:rPr b="1" lang="ru-RU" sz="2000" spc="-1" strike="noStrike">
                <a:latin typeface="Arial"/>
              </a:rPr>
              <a:t>T</a:t>
            </a:r>
            <a:r>
              <a:rPr b="0" lang="ru-RU" sz="2000" spc="-1" strike="noStrike">
                <a:latin typeface="Arial"/>
              </a:rPr>
              <a:t>ransfer. Это был термин, первоначально введен Роем Филдингом (Roy Fielding), который также был одним из создателей протокола </a:t>
            </a:r>
            <a:r>
              <a:rPr b="1" lang="ru-RU" sz="2000" spc="-1" strike="noStrike">
                <a:latin typeface="Arial"/>
              </a:rPr>
              <a:t>HTTP</a:t>
            </a:r>
            <a:r>
              <a:rPr b="0" lang="ru-RU" sz="2000" spc="-1" strike="noStrike">
                <a:latin typeface="Arial"/>
              </a:rPr>
              <a:t>. </a:t>
            </a:r>
            <a:endParaRPr b="0" lang="ru-RU" sz="2000" spc="-1" strike="noStrike">
              <a:latin typeface="Arial"/>
            </a:endParaRPr>
          </a:p>
          <a:p>
            <a:pPr marL="432000" indent="-324000" algn="just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REST</a:t>
            </a:r>
            <a:r>
              <a:rPr b="0" lang="ru-RU" sz="2000" spc="-1" strike="noStrike">
                <a:latin typeface="Arial"/>
              </a:rPr>
              <a:t> — это </a:t>
            </a:r>
            <a:r>
              <a:rPr b="1" lang="ru-RU" sz="2000" spc="-1" strike="noStrike">
                <a:latin typeface="Arial"/>
              </a:rPr>
              <a:t>архитектурный стиль </a:t>
            </a:r>
            <a:r>
              <a:rPr b="0" lang="ru-RU" sz="2000" spc="-1" strike="noStrike">
                <a:latin typeface="Arial"/>
              </a:rPr>
              <a:t>взаимодействия компонентов распределённого приложения в сети. Т.е. это </a:t>
            </a:r>
            <a:r>
              <a:rPr b="1" lang="ru-RU" sz="2000" spc="-1" strike="noStrike">
                <a:latin typeface="Arial"/>
              </a:rPr>
              <a:t>набор правил </a:t>
            </a:r>
            <a:r>
              <a:rPr b="0" lang="ru-RU" sz="2000" spc="-1" strike="noStrike">
                <a:latin typeface="Arial"/>
              </a:rPr>
              <a:t>того, как организовать написание кода серверного приложения, чтобы все системы легко обменивались данными и приложение можно было масштабировать. </a:t>
            </a:r>
            <a:r>
              <a:rPr b="1" lang="ru-RU" sz="2000" spc="-1" strike="noStrike">
                <a:latin typeface="Arial"/>
              </a:rPr>
              <a:t>REST </a:t>
            </a:r>
            <a:r>
              <a:rPr b="0" lang="ru-RU" sz="2000" spc="-1" strike="noStrike">
                <a:latin typeface="Arial"/>
              </a:rPr>
              <a:t>представляет собой </a:t>
            </a:r>
            <a:r>
              <a:rPr b="1" lang="ru-RU" sz="2000" spc="-1" strike="noStrike">
                <a:latin typeface="Arial"/>
              </a:rPr>
              <a:t>согласованный набор ограничений</a:t>
            </a:r>
            <a:r>
              <a:rPr b="0" lang="ru-RU" sz="2000" spc="-1" strike="noStrike">
                <a:latin typeface="Arial"/>
              </a:rPr>
              <a:t>, учитываемых при проектировании распределённой </a:t>
            </a:r>
            <a:r>
              <a:rPr b="1" lang="ru-RU" sz="2000" spc="-1" strike="noStrike">
                <a:latin typeface="Arial"/>
              </a:rPr>
              <a:t>гипермедиа</a:t>
            </a:r>
            <a:r>
              <a:rPr b="0" lang="ru-RU" sz="2000" spc="-1" strike="noStrike">
                <a:latin typeface="Arial"/>
              </a:rPr>
              <a:t>-системы.</a:t>
            </a:r>
            <a:endParaRPr b="0" lang="ru-RU" sz="2000" spc="-1" strike="noStrike">
              <a:latin typeface="Arial"/>
            </a:endParaRPr>
          </a:p>
          <a:p>
            <a:pPr marL="432000" indent="-324000" algn="just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REST</a:t>
            </a:r>
            <a:r>
              <a:rPr b="0" lang="ru-RU" sz="2000" spc="-1" strike="noStrike">
                <a:latin typeface="Arial"/>
              </a:rPr>
              <a:t> является альтернативой RPC</a:t>
            </a:r>
            <a:endParaRPr b="0" lang="ru-RU" sz="2000" spc="-1" strike="noStrike">
              <a:latin typeface="Arial"/>
            </a:endParaRPr>
          </a:p>
          <a:p>
            <a:pPr marL="432000" indent="-324000" algn="just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RESTful</a:t>
            </a:r>
            <a:r>
              <a:rPr b="0" lang="ru-RU" sz="2000" spc="-1" strike="noStrike">
                <a:latin typeface="Arial"/>
              </a:rPr>
              <a:t> — веб-службы, построенные с учётом REST (то есть не нарушающих накладываемых им ограничений)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Spring Data REST - примеры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  <a:hlinkClick r:id="rId1"/>
              </a:rPr>
              <a:t>https://www.baeldung.com/spring-data-rest-intro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  <a:hlinkClick r:id="rId2"/>
              </a:rPr>
              <a:t>https://spring.io/projects/spring-data-rest#learn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  <a:hlinkClick r:id="rId3"/>
              </a:rPr>
              <a:t>https://github.com/spring-projects/spring-data-rest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Spring MVC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7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Spring MVC — это веб-фреймворк Spring. Он позволяет создавать веб-сайты или RESTful сервисы (например, JSON/XML) и хорошо интегрируется в экосистему Spring, например, он поддерживает контроллеры и REST контроллеры в ваших Spring Boot приложениях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Фреймворк </a:t>
            </a:r>
            <a:r>
              <a:rPr b="1" lang="ru-RU" sz="2000" spc="-1" strike="noStrike">
                <a:latin typeface="Arial"/>
              </a:rPr>
              <a:t>Spring MVC </a:t>
            </a:r>
            <a:r>
              <a:rPr b="0" lang="ru-RU" sz="2000" spc="-1" strike="noStrike">
                <a:latin typeface="Arial"/>
              </a:rPr>
              <a:t>обеспечивает архитектуру паттерна </a:t>
            </a:r>
            <a:r>
              <a:rPr b="1" lang="ru-RU" sz="2000" spc="-1" strike="noStrike">
                <a:latin typeface="Arial"/>
              </a:rPr>
              <a:t>Model — View — Controller </a:t>
            </a:r>
            <a:r>
              <a:rPr b="0" lang="ru-RU" sz="2000" spc="-1" strike="noStrike">
                <a:latin typeface="Arial"/>
              </a:rPr>
              <a:t>(Модель — Отображение (далее — Вид) — Контроллер) при помощи слабо связанных готовых компонентов. Паттерн MVC разделяет аспекты приложения (логику ввода, бизнес-логику и логику UI), обеспечивая при этом свободную связь между ними.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lang="ru-RU" sz="2000" spc="-1" strike="noStrike">
                <a:latin typeface="Arial"/>
              </a:rPr>
              <a:t>Model</a:t>
            </a:r>
            <a:r>
              <a:rPr b="0" lang="ru-RU" sz="2000" spc="-1" strike="noStrike">
                <a:latin typeface="Arial"/>
              </a:rPr>
              <a:t> (Модель) инкапсулирует (объединяет) данные приложения, в целом они будут состоять из POJO («Старых добрых Java-объектов», или бинов).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lang="ru-RU" sz="2000" spc="-1" strike="noStrike">
                <a:latin typeface="Arial"/>
              </a:rPr>
              <a:t>View </a:t>
            </a:r>
            <a:r>
              <a:rPr b="0" lang="ru-RU" sz="2000" spc="-1" strike="noStrike">
                <a:latin typeface="Arial"/>
              </a:rPr>
              <a:t>(Отображение, Вид) отвечает за отображение данных Модели, — как правило, генерируя HTML, которые мы видим в своём браузере.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lang="ru-RU" sz="2000" spc="-1" strike="noStrike">
                <a:latin typeface="Arial"/>
              </a:rPr>
              <a:t>Controller </a:t>
            </a:r>
            <a:r>
              <a:rPr b="0" lang="ru-RU" sz="2000" spc="-1" strike="noStrike">
                <a:latin typeface="Arial"/>
              </a:rPr>
              <a:t>(Контроллер) обрабатывает запрос пользователя, создаёт соответствующую Модель и передаёт её для отображения в Вид.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DispatcherServlet</a:t>
            </a:r>
            <a:endParaRPr b="0" lang="ru-RU" sz="27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2390400" y="1250280"/>
            <a:ext cx="5276520" cy="31525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@Controller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540000" y="1350000"/>
            <a:ext cx="9000000" cy="15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DispatcherServlet</a:t>
            </a:r>
            <a:r>
              <a:rPr b="0" lang="ru-RU" sz="2000" spc="-1" strike="noStrike">
                <a:latin typeface="Arial"/>
              </a:rPr>
              <a:t> отправляет запрос контроллерам для выполнения определённых функций. Аннотация </a:t>
            </a:r>
            <a:r>
              <a:rPr b="1" lang="ru-RU" sz="2000" spc="-1" strike="noStrike">
                <a:latin typeface="Arial"/>
              </a:rPr>
              <a:t>@Controller</a:t>
            </a:r>
            <a:r>
              <a:rPr b="0" lang="ru-RU" sz="2000" spc="-1" strike="noStrike">
                <a:latin typeface="Arial"/>
              </a:rPr>
              <a:t> указывает, что конкретный класс является контроллером. Аннотация </a:t>
            </a:r>
            <a:r>
              <a:rPr b="1" lang="ru-RU" sz="2000" spc="-1" strike="noStrike">
                <a:latin typeface="Arial"/>
              </a:rPr>
              <a:t>@RequestMapping</a:t>
            </a:r>
            <a:r>
              <a:rPr b="0" lang="ru-RU" sz="2000" spc="-1" strike="noStrike">
                <a:latin typeface="Arial"/>
              </a:rPr>
              <a:t> используется для мапинга (связывания) с URL для всего класса или для конкретного метода обработчика.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1800000" y="2880000"/>
            <a:ext cx="450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4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@Controller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@RequestMapping("/hello")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public class HelloController { 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  </a:t>
            </a:r>
            <a:r>
              <a:rPr b="0" lang="ru-RU" sz="2000" spc="-1" strike="noStrike">
                <a:latin typeface="Arial"/>
              </a:rPr>
              <a:t>@RequestMapping(method = RequestMethod.GET)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  </a:t>
            </a:r>
            <a:r>
              <a:rPr b="0" lang="ru-RU" sz="2000" spc="-1" strike="noStrike">
                <a:latin typeface="Arial"/>
              </a:rPr>
              <a:t>public String printHello(ModelMap model) {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     </a:t>
            </a:r>
            <a:r>
              <a:rPr b="0" lang="ru-RU" sz="2000" spc="-1" strike="noStrike">
                <a:latin typeface="Arial"/>
              </a:rPr>
              <a:t>model.addAttribute("message", "Hello Spring MVC Framework!");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     </a:t>
            </a:r>
            <a:r>
              <a:rPr b="0" lang="ru-RU" sz="2000" spc="-1" strike="noStrike">
                <a:latin typeface="Arial"/>
              </a:rPr>
              <a:t>return "hello";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  </a:t>
            </a:r>
            <a:r>
              <a:rPr b="0" lang="ru-RU" sz="2000" spc="-1" strike="noStrike">
                <a:latin typeface="Arial"/>
              </a:rPr>
              <a:t>}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}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@RestController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@Controller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@ResponseBody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public @interface RestController {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…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}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REST контроллеры по умолчанию возвращает XML / JSON вместо </a:t>
            </a:r>
            <a:r>
              <a:rPr b="0" lang="ru-RU" sz="2000" spc="-1" strike="noStrike">
                <a:latin typeface="Arial"/>
              </a:rPr>
              <a:t>HTML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  <a:hlinkClick r:id="rId1"/>
              </a:rPr>
              <a:t>JHipster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  <a:hlinkClick r:id="rId2"/>
              </a:rPr>
              <a:t>JHipster</a:t>
            </a:r>
            <a:r>
              <a:rPr b="0" lang="ru-RU" sz="2000" spc="-1" strike="noStrike">
                <a:latin typeface="Arial"/>
              </a:rPr>
              <a:t> — это сопровождаемая сообществом разработчиков полнофункциональная платформа разработки, позволяющая создавать, развивать и развёртывать веб-приложения и ориентированные на микросервисы архитектуры. Стандартной серверной платформой в </a:t>
            </a:r>
            <a:r>
              <a:rPr b="1" lang="ru-RU" sz="2000" spc="-1" strike="noStrike">
                <a:latin typeface="Arial"/>
              </a:rPr>
              <a:t>JHipster </a:t>
            </a:r>
            <a:r>
              <a:rPr b="0" lang="ru-RU" sz="2000" spc="-1" strike="noStrike">
                <a:latin typeface="Arial"/>
              </a:rPr>
              <a:t>является </a:t>
            </a:r>
            <a:r>
              <a:rPr b="1" lang="ru-RU" sz="2000" spc="-1" strike="noStrike">
                <a:latin typeface="Arial"/>
              </a:rPr>
              <a:t>Spring Boot</a:t>
            </a:r>
            <a:r>
              <a:rPr b="0" lang="ru-RU" sz="2000" spc="-1" strike="noStrike">
                <a:latin typeface="Arial"/>
              </a:rPr>
              <a:t>, но постоянно появляются всё новые и новые возможности.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Одной из ключевых возможностей, определяющих успех </a:t>
            </a:r>
            <a:r>
              <a:rPr b="1" lang="ru-RU" sz="2000" spc="-1" strike="noStrike">
                <a:latin typeface="Arial"/>
              </a:rPr>
              <a:t>JHipster</a:t>
            </a:r>
            <a:r>
              <a:rPr b="0" lang="ru-RU" sz="2000" spc="-1" strike="noStrike">
                <a:latin typeface="Arial"/>
              </a:rPr>
              <a:t>, стала его расширяемость с помощью </a:t>
            </a:r>
            <a:r>
              <a:rPr b="1" lang="ru-RU" sz="2000" spc="-1" strike="noStrike">
                <a:latin typeface="Arial"/>
              </a:rPr>
              <a:t>blueprint-схем</a:t>
            </a:r>
            <a:r>
              <a:rPr b="0" lang="ru-RU" sz="2000" spc="-1" strike="noStrike">
                <a:latin typeface="Arial"/>
              </a:rPr>
              <a:t>. Blueprint-схема действует как плагин JHipster и позволяет вам переопределять стандартное поведение, настраивая его «на свой вкус»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https://www.jhipster.tech/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  <a:hlinkClick r:id="rId1"/>
              </a:rPr>
              <a:t>JHipster Quick Start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Install Java, Git and Node.js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Install JHipster npm install -g generator-jhipster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Create a new directory and go into it mkdir myApp &amp;&amp; cd myApp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Run JHipster and follow instructions on screen jhipster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Model your entities with JDL Studio and download the resulting jhipster-jdl.jdl </a:t>
            </a:r>
            <a:r>
              <a:rPr b="0" lang="ru-RU" sz="2000" spc="-1" strike="noStrike">
                <a:latin typeface="Arial"/>
              </a:rPr>
              <a:t>file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Generate your entities with jhipster jdl jhipster-jdl.jdl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https://www.jhipster.tech/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Swagger - OpenAPI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Swagger - это фреймворк для спецификации RESTful API. Особенность в том, что он дает возможность не только интерактивно просматривать спецификацию (документацию), но и отправлять запросы – так называемый Swagger UI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Swagger имеет два подхода к написанию документации: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Документация пишется на основании вашего кода.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Документация пишется отдельно от кода.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  <a:hlinkClick r:id="rId1"/>
              </a:rPr>
              <a:t>https://swagger.io/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Swagger Tools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Swagger Core </a:t>
            </a:r>
            <a:r>
              <a:rPr b="0" lang="ru-RU" sz="2000" spc="-1" strike="noStrike">
                <a:latin typeface="Arial"/>
              </a:rPr>
              <a:t>- позволяет генерировать документацию на основе существующего кода основываясь на Java Annotation.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Swagger Codegen </a:t>
            </a:r>
            <a:r>
              <a:rPr b="0" lang="ru-RU" sz="2000" spc="-1" strike="noStrike">
                <a:latin typeface="Arial"/>
              </a:rPr>
              <a:t>- позволит генерировать клиентов для существующей документации.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Swagger UI </a:t>
            </a:r>
            <a:r>
              <a:rPr b="0" lang="ru-RU" sz="2000" spc="-1" strike="noStrike">
                <a:latin typeface="Arial"/>
              </a:rPr>
              <a:t>- красивый интерфейс, который представляет документацию. Дает возможность просмотреть какие типы запросов есть, описание моделей и их типов данных.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Swagger Editor </a:t>
            </a:r>
            <a:r>
              <a:rPr b="0" lang="ru-RU" sz="2000" spc="-1" strike="noStrike">
                <a:latin typeface="Arial"/>
              </a:rPr>
              <a:t>- Позволяет писать документацию в YAML или JSON формата.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WSDL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WSDL (англ. Web Services Description Language /ˈwɪz dəl/) — язык описания веб-сервисов и доступа к ним, основанный на языке XML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Каждый документ WSDL 1.1 можно разбить на следующие логические части: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определение типов данных (types) — определение вида отправляемых и получаемых сервисом XML-сообщений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элементы данных (message) — сообщения, используемые web-сервисом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абстрактные операции (portType) — список операций, которые могут быть выполнены с сообщениями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связывание сервисов (binding) — способ, которым сообщение будет доставлено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Свойства Архитектуры REST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Свойства архитектуры, которые зависят от ограничений, наложенных на REST-системы: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lang="ru-RU" sz="2000" spc="-1" strike="noStrike">
                <a:latin typeface="Arial"/>
              </a:rPr>
              <a:t>Производительность</a:t>
            </a:r>
            <a:r>
              <a:rPr b="0" lang="ru-RU" sz="2000" spc="-1" strike="noStrike">
                <a:latin typeface="Arial"/>
              </a:rPr>
              <a:t> — взаимодействие компонентов системы может являться доминирующим фактором производительности и эффективности сети с точки зрения пользователя;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lang="ru-RU" sz="2000" spc="-1" strike="noStrike">
                <a:latin typeface="Arial"/>
              </a:rPr>
              <a:t>Масштабируемость </a:t>
            </a:r>
            <a:r>
              <a:rPr b="0" lang="ru-RU" sz="2000" spc="-1" strike="noStrike">
                <a:latin typeface="Arial"/>
              </a:rPr>
              <a:t>для обеспечения большого числа компонентов и взаимодействий компонентов.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GraphQL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GraphQL — это язык запросов для API-интерфейсов и среда, в которой они выполняются. С помощью GraphQL можно получить данные из API и передать их в приложение (от сервера к клиенту).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Основные преимущества GraphQL: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Не нужно создавать несколько REST-запросов. Чтобы извлечь данные, достаточно ввести один запрос.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Не привязан к конкретной базе данных или механизму хранения.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Используется целая система типов данных.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GraphQL API построен на двух основных блоках: запросах (queries) и схеме (schema).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  <a:hlinkClick r:id="rId1"/>
              </a:rPr>
              <a:t>https://graphql.org/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Microsoft OData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OData — это протокол </a:t>
            </a:r>
            <a:r>
              <a:rPr b="0" lang="ru-RU" sz="2000" spc="-1" strike="noStrike">
                <a:latin typeface="Arial"/>
              </a:rPr>
              <a:t>доступа к данным для </a:t>
            </a:r>
            <a:r>
              <a:rPr b="0" lang="ru-RU" sz="2000" spc="-1" strike="noStrike">
                <a:latin typeface="Arial"/>
              </a:rPr>
              <a:t>Интернета. Он обеспечивает </a:t>
            </a:r>
            <a:r>
              <a:rPr b="0" lang="ru-RU" sz="2000" spc="-1" strike="noStrike">
                <a:latin typeface="Arial"/>
              </a:rPr>
              <a:t>единообразный способ </a:t>
            </a:r>
            <a:r>
              <a:rPr b="0" lang="ru-RU" sz="2000" spc="-1" strike="noStrike">
                <a:latin typeface="Arial"/>
              </a:rPr>
              <a:t>запроса и работы с наборами </a:t>
            </a:r>
            <a:r>
              <a:rPr b="0" lang="ru-RU" sz="2000" spc="-1" strike="noStrike">
                <a:latin typeface="Arial"/>
              </a:rPr>
              <a:t>данных. Веб-API </a:t>
            </a:r>
            <a:r>
              <a:rPr b="0" lang="ru-RU" sz="2000" spc="-1" strike="noStrike">
                <a:latin typeface="Arial"/>
              </a:rPr>
              <a:t>поддерживает протокол </a:t>
            </a:r>
            <a:r>
              <a:rPr b="0" lang="ru-RU" sz="2000" spc="-1" strike="noStrike">
                <a:latin typeface="Arial"/>
              </a:rPr>
              <a:t>OData версии 3 и 4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  <a:hlinkClick r:id="rId1"/>
              </a:rPr>
              <a:t>https://docs.microsoft.com/ru-ru/aspnet/web-api/overview/odata-support-in-aspnet-web-api/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SOAP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SOAP </a:t>
            </a:r>
            <a:r>
              <a:rPr b="0" lang="ru-RU" sz="2000" spc="-1" strike="noStrike">
                <a:latin typeface="Arial"/>
              </a:rPr>
              <a:t>(от англ. Simple Object Access Protocol — простой протокол доступа к объектам) — протокол обмена структурированными сообщениями в распределённой вычислительной среде. Первоначально SOAP предназначался в основном для реализации удалённого вызова процедур (RPC). Сейчас протокол используется для обмена произвольными сообщениями в формате XML, а не только для вызова процедур.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SOAP </a:t>
            </a:r>
            <a:r>
              <a:rPr b="0" lang="ru-RU" sz="2000" spc="-1" strike="noStrike">
                <a:latin typeface="Arial"/>
              </a:rPr>
              <a:t>является расширением протокола </a:t>
            </a:r>
            <a:r>
              <a:rPr b="1" lang="ru-RU" sz="2000" spc="-1" strike="noStrike">
                <a:latin typeface="Arial"/>
              </a:rPr>
              <a:t>XML-RPC</a:t>
            </a:r>
            <a:r>
              <a:rPr b="0" lang="ru-RU" sz="2000" spc="-1" strike="noStrike">
                <a:latin typeface="Arial"/>
              </a:rPr>
              <a:t>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SOAP</a:t>
            </a:r>
            <a:r>
              <a:rPr b="0" lang="ru-RU" sz="2000" spc="-1" strike="noStrike">
                <a:latin typeface="Arial"/>
              </a:rPr>
              <a:t> может использоваться с любым протоколом прикладного уровня: SMTP, FTP, HTTP, HTTPS и др. Однако его взаимодействие с каждым из этих протоколов имеет свои особенности, которые должны быть определены отдельно. Чаще всего SOAP используется поверх HTTP.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SOAP </a:t>
            </a:r>
            <a:r>
              <a:rPr b="0" lang="ru-RU" sz="2000" spc="-1" strike="noStrike">
                <a:latin typeface="Arial"/>
              </a:rPr>
              <a:t>является одним из стандартов, на которых базируются технологии веб-служб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SOAP — структура протокола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Envelope </a:t>
            </a:r>
            <a:r>
              <a:rPr b="0" lang="ru-RU" sz="2000" spc="-1" strike="noStrike">
                <a:latin typeface="Arial"/>
              </a:rPr>
              <a:t>— корневой элемент, который определяет сообщение и пространство имен, использованное в документе.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Header</a:t>
            </a:r>
            <a:r>
              <a:rPr b="0" lang="ru-RU" sz="2000" spc="-1" strike="noStrike">
                <a:latin typeface="Arial"/>
              </a:rPr>
              <a:t> — содержит атрибуты сообщения, например: информация о безопасности или о сетевой маршрутизации.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Body </a:t>
            </a:r>
            <a:r>
              <a:rPr b="0" lang="ru-RU" sz="2000" spc="-1" strike="noStrike">
                <a:latin typeface="Arial"/>
              </a:rPr>
              <a:t>— содержит сообщение, которым обмениваются приложения.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latin typeface="Arial"/>
              </a:rPr>
              <a:t>Fault </a:t>
            </a:r>
            <a:r>
              <a:rPr b="0" lang="ru-RU" sz="2000" spc="-1" strike="noStrike">
                <a:latin typeface="Arial"/>
              </a:rPr>
              <a:t>— необязательный элемент, который предоставляет информацию об ошибках, которые произошли при обработке сообщений.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REST и SOAP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REST и SOAP на самом деле не сопоставимы: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REST — это архитектурный стиль. 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SOAP — это формат обмена сообщениями.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На верхнем уровне SOAP ограничивает структуры ваших сообщений, тогда как REST — это архитектурный подход, ориентированный на использование HTTP в качестве транспортного протокола.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  <a:hlinkClick r:id="rId1"/>
              </a:rPr>
              <a:t>RPC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Удалённый вызов процедур - класс технологий, позволяющих программам вызывать функции или процедуры в другом адресном пространстве.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Требования к архитектуре REST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8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Модель клиент-сервер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Отсутствие состояния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Кэширование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Наличие унифицированного интерфейса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Идентификация ресурсов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Манипуляция ресурсами через представление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«Самоописываемые» сообщения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Гипермедиа как средство изменения состояния приложения (HATEOAS)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Слои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Код по требованию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2700" spc="-1" strike="noStrike">
                <a:latin typeface="Arial"/>
              </a:rPr>
              <a:t>Протокол HTTP</a:t>
            </a:r>
            <a:endParaRPr b="1" lang="ru-RU" sz="2700" spc="-1" strike="noStrike"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540000" y="1350000"/>
            <a:ext cx="9000000" cy="26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Когда вы вводите в браузере </a:t>
            </a:r>
            <a:r>
              <a:rPr b="1" lang="ru-RU" sz="2000" spc="-1" strike="noStrike">
                <a:latin typeface="Arial"/>
              </a:rPr>
              <a:t>URL</a:t>
            </a:r>
            <a:r>
              <a:rPr b="0" lang="ru-RU" sz="2000" spc="-1" strike="noStrike">
                <a:latin typeface="Arial"/>
              </a:rPr>
              <a:t>-адрес, например www.google.com, на сервер отправляется запрос на веб-сайт, идентифицированный </a:t>
            </a:r>
            <a:r>
              <a:rPr b="1" lang="ru-RU" sz="2000" spc="-1" strike="noStrike">
                <a:latin typeface="Arial"/>
              </a:rPr>
              <a:t>URL</a:t>
            </a:r>
            <a:r>
              <a:rPr b="0" lang="ru-RU" sz="2000" spc="-1" strike="noStrike">
                <a:latin typeface="Arial"/>
              </a:rPr>
              <a:t>-адресом.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Затем этот сервер формирует и выдает ответ. Важным является формат этих запросов и ответов. Эти форматы определяются протоколом </a:t>
            </a:r>
            <a:r>
              <a:rPr b="1" lang="ru-RU" sz="2000" spc="-1" strike="noStrike">
                <a:latin typeface="Arial"/>
              </a:rPr>
              <a:t>HTTP</a:t>
            </a:r>
            <a:r>
              <a:rPr b="0" lang="ru-RU" sz="2000" spc="-1" strike="noStrike">
                <a:latin typeface="Arial"/>
              </a:rPr>
              <a:t> — </a:t>
            </a:r>
            <a:r>
              <a:rPr b="1" lang="ru-RU" sz="2000" spc="-1" strike="noStrike">
                <a:latin typeface="Arial"/>
              </a:rPr>
              <a:t>H</a:t>
            </a:r>
            <a:r>
              <a:rPr b="0" lang="ru-RU" sz="2000" spc="-1" strike="noStrike">
                <a:latin typeface="Arial"/>
              </a:rPr>
              <a:t>yper </a:t>
            </a:r>
            <a:r>
              <a:rPr b="1" lang="ru-RU" sz="2000" spc="-1" strike="noStrike">
                <a:latin typeface="Arial"/>
              </a:rPr>
              <a:t>T</a:t>
            </a:r>
            <a:r>
              <a:rPr b="0" lang="ru-RU" sz="2000" spc="-1" strike="noStrike">
                <a:latin typeface="Arial"/>
              </a:rPr>
              <a:t>ext </a:t>
            </a:r>
            <a:r>
              <a:rPr b="1" lang="ru-RU" sz="2000" spc="-1" strike="noStrike">
                <a:latin typeface="Arial"/>
              </a:rPr>
              <a:t>T</a:t>
            </a:r>
            <a:r>
              <a:rPr b="0" lang="ru-RU" sz="2000" spc="-1" strike="noStrike">
                <a:latin typeface="Arial"/>
              </a:rPr>
              <a:t>ransfer </a:t>
            </a:r>
            <a:r>
              <a:rPr b="1" lang="ru-RU" sz="2000" spc="-1" strike="noStrike">
                <a:latin typeface="Arial"/>
              </a:rPr>
              <a:t>P</a:t>
            </a:r>
            <a:r>
              <a:rPr b="0" lang="ru-RU" sz="2000" spc="-1" strike="noStrike">
                <a:latin typeface="Arial"/>
              </a:rPr>
              <a:t>rotocol.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2880000" y="3240000"/>
            <a:ext cx="3295440" cy="13903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Структура HTTP-сообщения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Стартовая строка (англ. Starting line) — определяет тип сообщения;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Метод (англ. Method) — тип запроса, одно слово заглавными буквами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URI определяет путь к запрашиваемому документу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Версия (англ. Version) 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Заголовки (англ. Headers) — характеризуют тело сообщения, параметры передачи и прочие сведения;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Тело сообщения (англ. Message Body) — непосредственно данные сообщения. Обязательно должно отделяться от заголовков пустой строкой.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Методы HTTP-запроса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GET: получить подробную информацию о ресурсе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POST: создать новый ресурс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PUT: обновить существующий ресурс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DELETE: Удалить ресурс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OPTIONS: для определения возможностей веб-сервера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HEAD: обычно применяется для извлечения метаданных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TRACE: информация о промежуточных серверах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CONNECT: Преобразует соединение запроса в прозрачный TCP/IP-туннель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Коды состояния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1xx - информационный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2xx - успех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200 — успех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3xx - перенаправление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4xx — ошибки клиента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404 — cтраница не найдена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5xx — ошибки сервера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700" spc="-1" strike="noStrike">
                <a:latin typeface="Arial"/>
              </a:rPr>
              <a:t>Пример запроса - ответа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540000" y="1350000"/>
            <a:ext cx="36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8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Запрос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GET /wiki/страница HTTP/1.1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Host: ru.wikipedia.org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User-Agent: Mozilla/5.0 (X11; U; Linux i686; ru; rv:1.9b5) Gecko/2008050509 Firefox/3.0b5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Accept: text/html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Connection: close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(пустая строка)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4320000" y="1260000"/>
            <a:ext cx="50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2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Ответ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HTTP/1.1 200 OK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Date: Wed, 11 Feb 2009 </a:t>
            </a:r>
            <a:r>
              <a:rPr b="0" lang="ru-RU" sz="2000" spc="-1" strike="noStrike">
                <a:latin typeface="Arial"/>
              </a:rPr>
              <a:t>11:20:59 GMT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Server: Apache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X-Powered-By: PHP/5.2.4-</a:t>
            </a:r>
            <a:r>
              <a:rPr b="0" lang="ru-RU" sz="2000" spc="-1" strike="noStrike">
                <a:latin typeface="Arial"/>
              </a:rPr>
              <a:t>2ubuntu5wm1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Last-Modified: Wed, 11 Feb </a:t>
            </a:r>
            <a:r>
              <a:rPr b="0" lang="ru-RU" sz="2000" spc="-1" strike="noStrike">
                <a:latin typeface="Arial"/>
              </a:rPr>
              <a:t>2009 11:20:59 GMT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Content-Language: ru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Content-Type: text/html; </a:t>
            </a:r>
            <a:r>
              <a:rPr b="0" lang="ru-RU" sz="2000" spc="-1" strike="noStrike">
                <a:latin typeface="Arial"/>
              </a:rPr>
              <a:t>charset=utf-8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Content-Length: 1234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Connection: close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(пустая строка)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</a:pPr>
            <a:r>
              <a:rPr b="0" lang="ru-RU" sz="2000" spc="-1" strike="noStrike">
                <a:latin typeface="Arial"/>
              </a:rPr>
              <a:t>(запрошенная страница в </a:t>
            </a:r>
            <a:r>
              <a:rPr b="0" lang="ru-RU" sz="2000" spc="-1" strike="noStrike">
                <a:latin typeface="Arial"/>
              </a:rPr>
              <a:t>HTML)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2021-12-29T04:58:03Z</dcterms:created>
  <dc:creator/>
  <dc:description/>
  <dc:language>ru-RU</dc:language>
  <cp:lastModifiedBy/>
  <dcterms:modified xsi:type="dcterms:W3CDTF">2021-12-29T16:20:17Z</dcterms:modified>
  <cp:revision>10</cp:revision>
  <dc:subject/>
  <dc:title>Inspiration</dc:title>
</cp:coreProperties>
</file>