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wmf" ContentType="image/x-wmf"/>
  <Override PartName="/ppt/media/image4.wmf" ContentType="image/x-wmf"/>
  <Override PartName="/ppt/media/image5.png" ContentType="image/png"/>
  <Override PartName="/ppt/media/image6.wmf" ContentType="image/x-wmf"/>
  <Override PartName="/ppt/media/image7.png" ContentType="image/png"/>
  <Override PartName="/ppt/media/image8.png" ContentType="image/png"/>
  <Override PartName="/ppt/embeddings/oleObject1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</a:t>
            </a:r>
            <a:r>
              <a:rPr b="0" lang="ru-RU" sz="4400" spc="-1" strike="noStrike">
                <a:latin typeface="Arial"/>
              </a:rPr>
              <a:t>to </a:t>
            </a:r>
            <a:r>
              <a:rPr b="0" lang="ru-RU" sz="4400" spc="-1" strike="noStrike">
                <a:latin typeface="Arial"/>
              </a:rPr>
              <a:t>move </a:t>
            </a:r>
            <a:r>
              <a:rPr b="0" lang="ru-RU" sz="4400" spc="-1" strike="noStrike">
                <a:latin typeface="Arial"/>
              </a:rPr>
              <a:t>the </a:t>
            </a:r>
            <a:r>
              <a:rPr b="0" lang="ru-RU" sz="4400" spc="-1" strike="noStrike">
                <a:latin typeface="Arial"/>
              </a:rPr>
              <a:t>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</a:t>
            </a:r>
            <a:r>
              <a:rPr b="0" lang="ru-RU" sz="2000" spc="-1" strike="noStrike">
                <a:latin typeface="Arial"/>
              </a:rPr>
              <a:t>the notes </a:t>
            </a:r>
            <a:r>
              <a:rPr b="0" lang="ru-RU" sz="2000" spc="-1" strike="noStrike">
                <a:latin typeface="Arial"/>
              </a:rPr>
              <a:t>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5166092-04D3-40F5-A58F-487017F8162D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pr0java.blogspot.com/2015/03/java-2-java.html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61" name="TextShape 2"/>
          <p:cNvSpPr txBox="1"/>
          <p:nvPr/>
        </p:nvSpPr>
        <p:spPr>
          <a:xfrm>
            <a:off x="288000" y="5004000"/>
            <a:ext cx="7380000" cy="776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Всякая </a:t>
            </a:r>
            <a:r>
              <a:rPr b="0" lang="ru-RU" sz="1400" spc="-1" strike="noStrike">
                <a:latin typeface="Arial"/>
              </a:rPr>
              <a:t>программа </a:t>
            </a:r>
            <a:r>
              <a:rPr b="0" lang="ru-RU" sz="1400" spc="-1" strike="noStrike">
                <a:latin typeface="Arial"/>
              </a:rPr>
              <a:t>представляет </a:t>
            </a:r>
            <a:r>
              <a:rPr b="0" lang="ru-RU" sz="1400" spc="-1" strike="noStrike">
                <a:latin typeface="Arial"/>
              </a:rPr>
              <a:t>собой один или </a:t>
            </a:r>
            <a:r>
              <a:rPr b="0" lang="ru-RU" sz="1400" spc="-1" strike="noStrike">
                <a:latin typeface="Arial"/>
              </a:rPr>
              <a:t>несколько </a:t>
            </a:r>
            <a:r>
              <a:rPr b="0" lang="ru-RU" sz="1400" spc="-1" strike="noStrike">
                <a:latin typeface="Arial"/>
              </a:rPr>
              <a:t>классов, в этом </a:t>
            </a:r>
            <a:r>
              <a:rPr b="0" lang="ru-RU" sz="1400" spc="-1" strike="noStrike">
                <a:latin typeface="Arial"/>
              </a:rPr>
              <a:t>простейшем </a:t>
            </a:r>
            <a:r>
              <a:rPr b="0" lang="ru-RU" sz="1400" spc="-1" strike="noStrike">
                <a:latin typeface="Arial"/>
              </a:rPr>
              <a:t>примере только </a:t>
            </a:r>
            <a:r>
              <a:rPr b="0" lang="ru-RU" sz="1400" spc="-1" strike="noStrike">
                <a:latin typeface="Arial"/>
              </a:rPr>
              <a:t>один класс </a:t>
            </a:r>
            <a:r>
              <a:rPr b="0" lang="ru-RU" sz="1400" spc="-1" strike="noStrike">
                <a:latin typeface="Arial"/>
              </a:rPr>
              <a:t>(</a:t>
            </a:r>
            <a:r>
              <a:rPr b="1" i="1" lang="ru-RU" sz="1400" spc="-1" strike="noStrike">
                <a:latin typeface="Arial"/>
              </a:rPr>
              <a:t>class</a:t>
            </a:r>
            <a:r>
              <a:rPr b="0" lang="ru-RU" sz="1400" spc="-1" strike="noStrike">
                <a:latin typeface="Arial"/>
              </a:rPr>
              <a:t>).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Начало класса </a:t>
            </a:r>
            <a:r>
              <a:rPr b="0" lang="ru-RU" sz="1400" spc="-1" strike="noStrike">
                <a:latin typeface="Arial"/>
              </a:rPr>
              <a:t>отмечается </a:t>
            </a:r>
            <a:r>
              <a:rPr b="0" lang="ru-RU" sz="1400" spc="-1" strike="noStrike">
                <a:latin typeface="Arial"/>
              </a:rPr>
              <a:t>служебным </a:t>
            </a:r>
            <a:r>
              <a:rPr b="0" lang="ru-RU" sz="1400" spc="-1" strike="noStrike">
                <a:latin typeface="Arial"/>
              </a:rPr>
              <a:t>словом </a:t>
            </a:r>
            <a:r>
              <a:rPr b="1" i="1" lang="ru-RU" sz="1400" spc="-1" strike="noStrike">
                <a:latin typeface="Arial"/>
              </a:rPr>
              <a:t>class</a:t>
            </a:r>
            <a:r>
              <a:rPr b="0" lang="ru-RU" sz="1400" spc="-1" strike="noStrike">
                <a:latin typeface="Arial"/>
              </a:rPr>
              <a:t>, </a:t>
            </a:r>
            <a:r>
              <a:rPr b="0" lang="ru-RU" sz="1400" spc="-1" strike="noStrike">
                <a:latin typeface="Arial"/>
              </a:rPr>
              <a:t>за которым </a:t>
            </a:r>
            <a:r>
              <a:rPr b="0" lang="ru-RU" sz="1400" spc="-1" strike="noStrike">
                <a:latin typeface="Arial"/>
              </a:rPr>
              <a:t>следует имя </a:t>
            </a:r>
            <a:r>
              <a:rPr b="0" lang="ru-RU" sz="1400" spc="-1" strike="noStrike">
                <a:latin typeface="Arial"/>
              </a:rPr>
              <a:t>класса, </a:t>
            </a:r>
            <a:r>
              <a:rPr b="0" lang="ru-RU" sz="1400" spc="-1" strike="noStrike">
                <a:latin typeface="Arial"/>
              </a:rPr>
              <a:t>выбираемое </a:t>
            </a:r>
            <a:r>
              <a:rPr b="0" lang="ru-RU" sz="1400" spc="-1" strike="noStrike">
                <a:latin typeface="Arial"/>
              </a:rPr>
              <a:t>произвольно, в </a:t>
            </a:r>
            <a:r>
              <a:rPr b="0" lang="ru-RU" sz="1400" spc="-1" strike="noStrike">
                <a:latin typeface="Arial"/>
              </a:rPr>
              <a:t>данном случае </a:t>
            </a:r>
            <a:r>
              <a:rPr b="1" i="1" lang="ru-RU" sz="1400" spc="-1" strike="noStrike">
                <a:latin typeface="Arial"/>
              </a:rPr>
              <a:t>HelloWorld</a:t>
            </a:r>
            <a:r>
              <a:rPr b="0" lang="ru-RU" sz="1400" spc="-1" strike="noStrike">
                <a:latin typeface="Arial"/>
              </a:rPr>
              <a:t>. </a:t>
            </a:r>
            <a:r>
              <a:rPr b="0" lang="ru-RU" sz="1400" spc="-1" strike="noStrike">
                <a:latin typeface="Arial"/>
              </a:rPr>
              <a:t>Все, что </a:t>
            </a:r>
            <a:r>
              <a:rPr b="0" lang="ru-RU" sz="1400" spc="-1" strike="noStrike">
                <a:latin typeface="Arial"/>
              </a:rPr>
              <a:t>содержится в </a:t>
            </a:r>
            <a:r>
              <a:rPr b="0" lang="ru-RU" sz="1400" spc="-1" strike="noStrike">
                <a:latin typeface="Arial"/>
              </a:rPr>
              <a:t>классе, </a:t>
            </a:r>
            <a:r>
              <a:rPr b="0" lang="ru-RU" sz="1400" spc="-1" strike="noStrike">
                <a:latin typeface="Arial"/>
              </a:rPr>
              <a:t>записывается в </a:t>
            </a:r>
            <a:r>
              <a:rPr b="0" lang="ru-RU" sz="1400" spc="-1" strike="noStrike">
                <a:latin typeface="Arial"/>
              </a:rPr>
              <a:t>фигурных </a:t>
            </a:r>
            <a:r>
              <a:rPr b="0" lang="ru-RU" sz="1400" spc="-1" strike="noStrike">
                <a:latin typeface="Arial"/>
              </a:rPr>
              <a:t>скобках и </a:t>
            </a:r>
            <a:r>
              <a:rPr b="0" lang="ru-RU" sz="1400" spc="-1" strike="noStrike">
                <a:latin typeface="Arial"/>
              </a:rPr>
              <a:t>составляет тело </a:t>
            </a:r>
            <a:r>
              <a:rPr b="0" lang="ru-RU" sz="1400" spc="-1" strike="noStrike">
                <a:latin typeface="Arial"/>
              </a:rPr>
              <a:t>класса (</a:t>
            </a:r>
            <a:r>
              <a:rPr b="0" i="1" lang="ru-RU" sz="1400" spc="-1" strike="noStrike">
                <a:latin typeface="Arial"/>
              </a:rPr>
              <a:t>class </a:t>
            </a:r>
            <a:r>
              <a:rPr b="0" i="1" lang="ru-RU" sz="1400" spc="-1" strike="noStrike">
                <a:latin typeface="Arial"/>
              </a:rPr>
              <a:t>body</a:t>
            </a:r>
            <a:r>
              <a:rPr b="0" lang="ru-RU" sz="1400" spc="-1" strike="noStrike">
                <a:latin typeface="Arial"/>
              </a:rPr>
              <a:t>).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Все действия </a:t>
            </a:r>
            <a:r>
              <a:rPr b="0" lang="ru-RU" sz="1400" spc="-1" strike="noStrike">
                <a:latin typeface="Arial"/>
              </a:rPr>
              <a:t>производятся с </a:t>
            </a:r>
            <a:r>
              <a:rPr b="0" lang="ru-RU" sz="1400" spc="-1" strike="noStrike">
                <a:latin typeface="Arial"/>
              </a:rPr>
              <a:t>помощью </a:t>
            </a:r>
            <a:r>
              <a:rPr b="0" lang="ru-RU" sz="1400" spc="-1" strike="noStrike">
                <a:latin typeface="Arial"/>
              </a:rPr>
              <a:t>методов </a:t>
            </a:r>
            <a:r>
              <a:rPr b="0" lang="ru-RU" sz="1400" spc="-1" strike="noStrike">
                <a:latin typeface="Arial"/>
              </a:rPr>
              <a:t>обработки </a:t>
            </a:r>
            <a:r>
              <a:rPr b="0" lang="ru-RU" sz="1400" spc="-1" strike="noStrike">
                <a:latin typeface="Arial"/>
              </a:rPr>
              <a:t>информации, </a:t>
            </a:r>
            <a:r>
              <a:rPr b="0" lang="ru-RU" sz="1400" spc="-1" strike="noStrike">
                <a:latin typeface="Arial"/>
              </a:rPr>
              <a:t>коротко говорят </a:t>
            </a:r>
            <a:r>
              <a:rPr b="0" lang="ru-RU" sz="1400" spc="-1" strike="noStrike">
                <a:latin typeface="Arial"/>
              </a:rPr>
              <a:t>просто </a:t>
            </a:r>
            <a:r>
              <a:rPr b="0" lang="ru-RU" sz="1400" spc="-1" strike="noStrike">
                <a:latin typeface="Arial"/>
              </a:rPr>
              <a:t>метод(</a:t>
            </a:r>
            <a:r>
              <a:rPr b="0" i="1" lang="ru-RU" sz="1400" spc="-1" strike="noStrike">
                <a:latin typeface="Arial"/>
              </a:rPr>
              <a:t>method</a:t>
            </a:r>
            <a:r>
              <a:rPr b="0" lang="ru-RU" sz="1400" spc="-1" strike="noStrike">
                <a:latin typeface="Arial"/>
              </a:rPr>
              <a:t>). </a:t>
            </a:r>
            <a:r>
              <a:rPr b="0" lang="ru-RU" sz="1400" spc="-1" strike="noStrike">
                <a:latin typeface="Arial"/>
              </a:rPr>
              <a:t>Это название </a:t>
            </a:r>
            <a:r>
              <a:rPr b="0" lang="ru-RU" sz="1400" spc="-1" strike="noStrike">
                <a:latin typeface="Arial"/>
              </a:rPr>
              <a:t>употребляется в </a:t>
            </a:r>
            <a:r>
              <a:rPr b="0" lang="ru-RU" sz="1400" spc="-1" strike="noStrike">
                <a:latin typeface="Arial"/>
              </a:rPr>
              <a:t>языке Java </a:t>
            </a:r>
            <a:r>
              <a:rPr b="0" lang="ru-RU" sz="1400" spc="-1" strike="noStrike">
                <a:latin typeface="Arial"/>
              </a:rPr>
              <a:t>вместо </a:t>
            </a:r>
            <a:r>
              <a:rPr b="0" lang="ru-RU" sz="1400" spc="-1" strike="noStrike">
                <a:latin typeface="Arial"/>
              </a:rPr>
              <a:t>названия </a:t>
            </a:r>
            <a:r>
              <a:rPr b="0" lang="ru-RU" sz="1400" spc="-1" strike="noStrike">
                <a:latin typeface="Arial"/>
              </a:rPr>
              <a:t>"функция", </a:t>
            </a:r>
            <a:r>
              <a:rPr b="0" lang="ru-RU" sz="1400" spc="-1" strike="noStrike">
                <a:latin typeface="Arial"/>
              </a:rPr>
              <a:t>применяемого в </a:t>
            </a:r>
            <a:r>
              <a:rPr b="0" lang="ru-RU" sz="1400" spc="-1" strike="noStrike">
                <a:latin typeface="Arial"/>
              </a:rPr>
              <a:t>других языках.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Методы </a:t>
            </a:r>
            <a:r>
              <a:rPr b="0" lang="ru-RU" sz="1400" spc="-1" strike="noStrike">
                <a:latin typeface="Arial"/>
              </a:rPr>
              <a:t>различаются по </a:t>
            </a:r>
            <a:r>
              <a:rPr b="0" lang="ru-RU" sz="1400" spc="-1" strike="noStrike">
                <a:latin typeface="Arial"/>
              </a:rPr>
              <a:t>именам. Один </a:t>
            </a:r>
            <a:r>
              <a:rPr b="0" lang="ru-RU" sz="1400" spc="-1" strike="noStrike">
                <a:latin typeface="Arial"/>
              </a:rPr>
              <a:t>из методов </a:t>
            </a:r>
            <a:r>
              <a:rPr b="0" lang="ru-RU" sz="1400" spc="-1" strike="noStrike">
                <a:latin typeface="Arial"/>
              </a:rPr>
              <a:t>обязательно </a:t>
            </a:r>
            <a:r>
              <a:rPr b="0" lang="ru-RU" sz="1400" spc="-1" strike="noStrike">
                <a:latin typeface="Arial"/>
              </a:rPr>
              <a:t>должен </a:t>
            </a:r>
            <a:r>
              <a:rPr b="0" lang="ru-RU" sz="1400" spc="-1" strike="noStrike">
                <a:latin typeface="Arial"/>
              </a:rPr>
              <a:t>называться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, с него </a:t>
            </a:r>
            <a:r>
              <a:rPr b="0" lang="ru-RU" sz="1400" spc="-1" strike="noStrike">
                <a:latin typeface="Arial"/>
              </a:rPr>
              <a:t>начинается </a:t>
            </a:r>
            <a:r>
              <a:rPr b="0" lang="ru-RU" sz="1400" spc="-1" strike="noStrike">
                <a:latin typeface="Arial"/>
              </a:rPr>
              <a:t>выполнение </a:t>
            </a:r>
            <a:r>
              <a:rPr b="0" lang="ru-RU" sz="1400" spc="-1" strike="noStrike">
                <a:latin typeface="Arial"/>
              </a:rPr>
              <a:t>программы. В </a:t>
            </a:r>
            <a:r>
              <a:rPr b="0" lang="ru-RU" sz="1400" spc="-1" strike="noStrike">
                <a:latin typeface="Arial"/>
              </a:rPr>
              <a:t>нашей </a:t>
            </a:r>
            <a:r>
              <a:rPr b="0" lang="ru-RU" sz="1400" spc="-1" strike="noStrike">
                <a:latin typeface="Arial"/>
              </a:rPr>
              <a:t>простейшей </a:t>
            </a:r>
            <a:r>
              <a:rPr b="0" lang="ru-RU" sz="1400" spc="-1" strike="noStrike">
                <a:latin typeface="Arial"/>
              </a:rPr>
              <a:t>программе </a:t>
            </a:r>
            <a:r>
              <a:rPr b="0" lang="ru-RU" sz="1400" spc="-1" strike="noStrike">
                <a:latin typeface="Arial"/>
              </a:rPr>
              <a:t>только один </a:t>
            </a:r>
            <a:r>
              <a:rPr b="0" lang="ru-RU" sz="1400" spc="-1" strike="noStrike">
                <a:latin typeface="Arial"/>
              </a:rPr>
              <a:t>метод, а значит, </a:t>
            </a:r>
            <a:r>
              <a:rPr b="0" lang="ru-RU" sz="1400" spc="-1" strike="noStrike">
                <a:latin typeface="Arial"/>
              </a:rPr>
              <a:t>имя ему main.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Как и положено </a:t>
            </a:r>
            <a:r>
              <a:rPr b="0" lang="ru-RU" sz="1400" spc="-1" strike="noStrike">
                <a:latin typeface="Arial"/>
              </a:rPr>
              <a:t>функции, метод </a:t>
            </a:r>
            <a:r>
              <a:rPr b="0" lang="ru-RU" sz="1400" spc="-1" strike="noStrike">
                <a:latin typeface="Arial"/>
              </a:rPr>
              <a:t>всегда выдает в </a:t>
            </a:r>
            <a:r>
              <a:rPr b="0" lang="ru-RU" sz="1400" spc="-1" strike="noStrike">
                <a:latin typeface="Arial"/>
              </a:rPr>
              <a:t>результате </a:t>
            </a:r>
            <a:r>
              <a:rPr b="0" lang="ru-RU" sz="1400" spc="-1" strike="noStrike">
                <a:latin typeface="Arial"/>
              </a:rPr>
              <a:t>(чаще говорят, </a:t>
            </a:r>
            <a:r>
              <a:rPr b="0" lang="ru-RU" sz="1400" spc="-1" strike="noStrike">
                <a:latin typeface="Arial"/>
              </a:rPr>
              <a:t>возвращает </a:t>
            </a:r>
            <a:r>
              <a:rPr b="0" lang="ru-RU" sz="1400" spc="-1" strike="noStrike">
                <a:latin typeface="Arial"/>
              </a:rPr>
              <a:t>(</a:t>
            </a:r>
            <a:r>
              <a:rPr b="1" i="1" lang="ru-RU" sz="1400" spc="-1" strike="noStrike">
                <a:latin typeface="Arial"/>
              </a:rPr>
              <a:t>returns</a:t>
            </a:r>
            <a:r>
              <a:rPr b="0" lang="ru-RU" sz="1400" spc="-1" strike="noStrike">
                <a:latin typeface="Arial"/>
              </a:rPr>
              <a:t>)) только </a:t>
            </a:r>
            <a:r>
              <a:rPr b="0" lang="ru-RU" sz="1400" spc="-1" strike="noStrike">
                <a:latin typeface="Arial"/>
              </a:rPr>
              <a:t>одно значение, </a:t>
            </a:r>
            <a:r>
              <a:rPr b="0" lang="ru-RU" sz="1400" spc="-1" strike="noStrike">
                <a:latin typeface="Arial"/>
              </a:rPr>
              <a:t>тип которого </a:t>
            </a:r>
            <a:r>
              <a:rPr b="0" lang="ru-RU" sz="1400" spc="-1" strike="noStrike">
                <a:latin typeface="Arial"/>
              </a:rPr>
              <a:t>обязательно </a:t>
            </a:r>
            <a:r>
              <a:rPr b="0" lang="ru-RU" sz="1400" spc="-1" strike="noStrike">
                <a:latin typeface="Arial"/>
              </a:rPr>
              <a:t>указывается </a:t>
            </a:r>
            <a:r>
              <a:rPr b="0" lang="ru-RU" sz="1400" spc="-1" strike="noStrike">
                <a:latin typeface="Arial"/>
              </a:rPr>
              <a:t>перед именем </a:t>
            </a:r>
            <a:r>
              <a:rPr b="0" lang="ru-RU" sz="1400" spc="-1" strike="noStrike">
                <a:latin typeface="Arial"/>
              </a:rPr>
              <a:t>метода. Метод </a:t>
            </a:r>
            <a:r>
              <a:rPr b="0" lang="ru-RU" sz="1400" spc="-1" strike="noStrike">
                <a:latin typeface="Arial"/>
              </a:rPr>
              <a:t>может и не </a:t>
            </a:r>
            <a:r>
              <a:rPr b="0" lang="ru-RU" sz="1400" spc="-1" strike="noStrike">
                <a:latin typeface="Arial"/>
              </a:rPr>
              <a:t>возвращать </a:t>
            </a:r>
            <a:r>
              <a:rPr b="0" lang="ru-RU" sz="1400" spc="-1" strike="noStrike">
                <a:latin typeface="Arial"/>
              </a:rPr>
              <a:t>никакого </a:t>
            </a:r>
            <a:r>
              <a:rPr b="0" lang="ru-RU" sz="1400" spc="-1" strike="noStrike">
                <a:latin typeface="Arial"/>
              </a:rPr>
              <a:t>значения, играя </a:t>
            </a:r>
            <a:r>
              <a:rPr b="0" lang="ru-RU" sz="1400" spc="-1" strike="noStrike">
                <a:latin typeface="Arial"/>
              </a:rPr>
              <a:t>роль </a:t>
            </a:r>
            <a:r>
              <a:rPr b="0" lang="ru-RU" sz="1400" spc="-1" strike="noStrike">
                <a:latin typeface="Arial"/>
              </a:rPr>
              <a:t>процедуры, как </a:t>
            </a:r>
            <a:r>
              <a:rPr b="0" lang="ru-RU" sz="1400" spc="-1" strike="noStrike">
                <a:latin typeface="Arial"/>
              </a:rPr>
              <a:t>в нашем случае. </a:t>
            </a:r>
            <a:r>
              <a:rPr b="0" lang="ru-RU" sz="1400" spc="-1" strike="noStrike">
                <a:latin typeface="Arial"/>
              </a:rPr>
              <a:t>Тогда вместо </a:t>
            </a:r>
            <a:r>
              <a:rPr b="0" lang="ru-RU" sz="1400" spc="-1" strike="noStrike">
                <a:latin typeface="Arial"/>
              </a:rPr>
              <a:t>типа </a:t>
            </a:r>
            <a:r>
              <a:rPr b="0" lang="ru-RU" sz="1400" spc="-1" strike="noStrike">
                <a:latin typeface="Arial"/>
              </a:rPr>
              <a:t>возвращаемого </a:t>
            </a:r>
            <a:r>
              <a:rPr b="0" lang="ru-RU" sz="1400" spc="-1" strike="noStrike">
                <a:latin typeface="Arial"/>
              </a:rPr>
              <a:t>значения </a:t>
            </a:r>
            <a:r>
              <a:rPr b="0" lang="ru-RU" sz="1400" spc="-1" strike="noStrike">
                <a:latin typeface="Arial"/>
              </a:rPr>
              <a:t>записывается </a:t>
            </a:r>
            <a:r>
              <a:rPr b="0" lang="ru-RU" sz="1400" spc="-1" strike="noStrike">
                <a:latin typeface="Arial"/>
              </a:rPr>
              <a:t>слово </a:t>
            </a:r>
            <a:r>
              <a:rPr b="1" i="1" lang="ru-RU" sz="1400" spc="-1" strike="noStrike">
                <a:latin typeface="Arial"/>
              </a:rPr>
              <a:t>void</a:t>
            </a:r>
            <a:r>
              <a:rPr b="0" lang="ru-RU" sz="1400" spc="-1" strike="noStrike">
                <a:latin typeface="Arial"/>
              </a:rPr>
              <a:t>, как </a:t>
            </a:r>
            <a:r>
              <a:rPr b="0" lang="ru-RU" sz="1400" spc="-1" strike="noStrike">
                <a:latin typeface="Arial"/>
              </a:rPr>
              <a:t>это и сделано в </a:t>
            </a:r>
            <a:r>
              <a:rPr b="0" lang="ru-RU" sz="1400" spc="-1" strike="noStrike">
                <a:latin typeface="Arial"/>
              </a:rPr>
              <a:t>примере.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После имени </a:t>
            </a:r>
            <a:r>
              <a:rPr b="0" lang="ru-RU" sz="1400" spc="-1" strike="noStrike">
                <a:latin typeface="Arial"/>
              </a:rPr>
              <a:t>метода в </a:t>
            </a:r>
            <a:r>
              <a:rPr b="0" lang="ru-RU" sz="1400" spc="-1" strike="noStrike">
                <a:latin typeface="Arial"/>
              </a:rPr>
              <a:t>скобках, через </a:t>
            </a:r>
            <a:r>
              <a:rPr b="0" lang="ru-RU" sz="1400" spc="-1" strike="noStrike">
                <a:latin typeface="Arial"/>
              </a:rPr>
              <a:t>запятую, </a:t>
            </a:r>
            <a:r>
              <a:rPr b="0" lang="ru-RU" sz="1400" spc="-1" strike="noStrike">
                <a:latin typeface="Arial"/>
              </a:rPr>
              <a:t>перечисляются </a:t>
            </a:r>
            <a:r>
              <a:rPr b="0" lang="ru-RU" sz="1400" spc="-1" strike="noStrike">
                <a:latin typeface="Arial"/>
              </a:rPr>
              <a:t>аргументы </a:t>
            </a:r>
            <a:r>
              <a:rPr b="0" lang="ru-RU" sz="1400" spc="-1" strike="noStrike">
                <a:latin typeface="Arial"/>
              </a:rPr>
              <a:t>(</a:t>
            </a:r>
            <a:r>
              <a:rPr b="1" lang="ru-RU" sz="1400" spc="-1" strike="noStrike">
                <a:latin typeface="Arial"/>
              </a:rPr>
              <a:t>arguments</a:t>
            </a:r>
            <a:r>
              <a:rPr b="0" lang="ru-RU" sz="1400" spc="-1" strike="noStrike">
                <a:latin typeface="Arial"/>
              </a:rPr>
              <a:t>) -</a:t>
            </a:r>
            <a:r>
              <a:rPr b="0" lang="ru-RU" sz="1400" spc="-1" strike="noStrike">
                <a:latin typeface="Arial"/>
              </a:rPr>
              <a:t>или </a:t>
            </a:r>
            <a:r>
              <a:rPr b="0" lang="ru-RU" sz="1400" spc="-1" strike="noStrike">
                <a:latin typeface="Arial"/>
              </a:rPr>
              <a:t>параметрымето</a:t>
            </a:r>
            <a:r>
              <a:rPr b="0" lang="ru-RU" sz="1400" spc="-1" strike="noStrike">
                <a:latin typeface="Arial"/>
              </a:rPr>
              <a:t>да. Для каждого </a:t>
            </a:r>
            <a:r>
              <a:rPr b="0" lang="ru-RU" sz="1400" spc="-1" strike="noStrike">
                <a:latin typeface="Arial"/>
              </a:rPr>
              <a:t>аргумента </a:t>
            </a:r>
            <a:r>
              <a:rPr b="0" lang="ru-RU" sz="1400" spc="-1" strike="noStrike">
                <a:latin typeface="Arial"/>
              </a:rPr>
              <a:t>указывается его </a:t>
            </a:r>
            <a:r>
              <a:rPr b="0" lang="ru-RU" sz="1400" spc="-1" strike="noStrike">
                <a:latin typeface="Arial"/>
              </a:rPr>
              <a:t>тип и, через </a:t>
            </a:r>
            <a:r>
              <a:rPr b="0" lang="ru-RU" sz="1400" spc="-1" strike="noStrike">
                <a:latin typeface="Arial"/>
              </a:rPr>
              <a:t>пробел, имя. В </a:t>
            </a:r>
            <a:r>
              <a:rPr b="0" lang="ru-RU" sz="1400" spc="-1" strike="noStrike">
                <a:latin typeface="Arial"/>
              </a:rPr>
              <a:t>примере только </a:t>
            </a:r>
            <a:r>
              <a:rPr b="0" lang="ru-RU" sz="1400" spc="-1" strike="noStrike">
                <a:latin typeface="Arial"/>
              </a:rPr>
              <a:t>один аргумент, </a:t>
            </a:r>
            <a:r>
              <a:rPr b="0" lang="ru-RU" sz="1400" spc="-1" strike="noStrike">
                <a:latin typeface="Arial"/>
              </a:rPr>
              <a:t>его тип — </a:t>
            </a:r>
            <a:r>
              <a:rPr b="0" lang="ru-RU" sz="1400" spc="-1" strike="noStrike">
                <a:latin typeface="Arial"/>
              </a:rPr>
              <a:t>массив, </a:t>
            </a:r>
            <a:r>
              <a:rPr b="0" lang="ru-RU" sz="1400" spc="-1" strike="noStrike">
                <a:latin typeface="Arial"/>
              </a:rPr>
              <a:t>состоящий из </a:t>
            </a:r>
            <a:r>
              <a:rPr b="0" lang="ru-RU" sz="1400" spc="-1" strike="noStrike">
                <a:latin typeface="Arial"/>
              </a:rPr>
              <a:t>строк символов. </a:t>
            </a:r>
            <a:r>
              <a:rPr b="0" lang="ru-RU" sz="1400" spc="-1" strike="noStrike">
                <a:latin typeface="Arial"/>
              </a:rPr>
              <a:t>Строка </a:t>
            </a:r>
            <a:r>
              <a:rPr b="0" lang="ru-RU" sz="1400" spc="-1" strike="noStrike">
                <a:latin typeface="Arial"/>
              </a:rPr>
              <a:t>символов — это </a:t>
            </a:r>
            <a:r>
              <a:rPr b="0" lang="ru-RU" sz="1400" spc="-1" strike="noStrike">
                <a:latin typeface="Arial"/>
              </a:rPr>
              <a:t>встроенный в </a:t>
            </a:r>
            <a:r>
              <a:rPr b="0" lang="ru-RU" sz="1400" spc="-1" strike="noStrike">
                <a:latin typeface="Arial"/>
              </a:rPr>
              <a:t>Java API тип </a:t>
            </a:r>
            <a:r>
              <a:rPr b="0" lang="ru-RU" sz="1400" spc="-1" strike="noStrike">
                <a:latin typeface="Arial"/>
              </a:rPr>
              <a:t>string, а </a:t>
            </a:r>
            <a:r>
              <a:rPr b="0" lang="ru-RU" sz="1400" spc="-1" strike="noStrike">
                <a:latin typeface="Arial"/>
              </a:rPr>
              <a:t>квадратные </a:t>
            </a:r>
            <a:r>
              <a:rPr b="0" lang="ru-RU" sz="1400" spc="-1" strike="noStrike">
                <a:latin typeface="Arial"/>
              </a:rPr>
              <a:t>скобки — </a:t>
            </a:r>
            <a:r>
              <a:rPr b="0" lang="ru-RU" sz="1400" spc="-1" strike="noStrike">
                <a:latin typeface="Arial"/>
              </a:rPr>
              <a:t>признак </a:t>
            </a:r>
            <a:r>
              <a:rPr b="0" lang="ru-RU" sz="1400" spc="-1" strike="noStrike">
                <a:latin typeface="Arial"/>
              </a:rPr>
              <a:t>массива. Имя </a:t>
            </a:r>
            <a:r>
              <a:rPr b="0" lang="ru-RU" sz="1400" spc="-1" strike="noStrike">
                <a:latin typeface="Arial"/>
              </a:rPr>
              <a:t>массива может </a:t>
            </a:r>
            <a:r>
              <a:rPr b="0" lang="ru-RU" sz="1400" spc="-1" strike="noStrike">
                <a:latin typeface="Arial"/>
              </a:rPr>
              <a:t>быть </a:t>
            </a:r>
            <a:r>
              <a:rPr b="0" lang="ru-RU" sz="1400" spc="-1" strike="noStrike">
                <a:latin typeface="Arial"/>
              </a:rPr>
              <a:t>произвольным, </a:t>
            </a:r>
            <a:r>
              <a:rPr b="0" lang="ru-RU" sz="1400" spc="-1" strike="noStrike">
                <a:latin typeface="Arial"/>
              </a:rPr>
              <a:t>в примере </a:t>
            </a:r>
            <a:r>
              <a:rPr b="0" lang="ru-RU" sz="1400" spc="-1" strike="noStrike">
                <a:latin typeface="Arial"/>
              </a:rPr>
              <a:t>выбрано имя </a:t>
            </a:r>
            <a:r>
              <a:rPr b="0" lang="ru-RU" sz="1400" spc="-1" strike="noStrike">
                <a:latin typeface="Arial"/>
              </a:rPr>
              <a:t>args.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Перед типом </a:t>
            </a:r>
            <a:r>
              <a:rPr b="0" lang="ru-RU" sz="1400" spc="-1" strike="noStrike">
                <a:latin typeface="Arial"/>
              </a:rPr>
              <a:t>возвращаемого </a:t>
            </a:r>
            <a:r>
              <a:rPr b="0" lang="ru-RU" sz="1400" spc="-1" strike="noStrike">
                <a:latin typeface="Arial"/>
              </a:rPr>
              <a:t>методом </a:t>
            </a:r>
            <a:r>
              <a:rPr b="0" lang="ru-RU" sz="1400" spc="-1" strike="noStrike">
                <a:latin typeface="Arial"/>
              </a:rPr>
              <a:t>значения могут </a:t>
            </a:r>
            <a:r>
              <a:rPr b="0" lang="ru-RU" sz="1400" spc="-1" strike="noStrike">
                <a:latin typeface="Arial"/>
              </a:rPr>
              <a:t>быть записаны </a:t>
            </a:r>
            <a:r>
              <a:rPr b="0" lang="ru-RU" sz="1400" spc="-1" strike="noStrike">
                <a:latin typeface="Arial"/>
              </a:rPr>
              <a:t>модификаторы </a:t>
            </a:r>
            <a:r>
              <a:rPr b="0" lang="ru-RU" sz="1400" spc="-1" strike="noStrike">
                <a:latin typeface="Arial"/>
              </a:rPr>
              <a:t>(</a:t>
            </a:r>
            <a:r>
              <a:rPr b="1" i="1" lang="ru-RU" sz="1400" spc="-1" strike="noStrike">
                <a:latin typeface="Arial"/>
              </a:rPr>
              <a:t>modifiers</a:t>
            </a:r>
            <a:r>
              <a:rPr b="0" lang="ru-RU" sz="1400" spc="-1" strike="noStrike">
                <a:latin typeface="Arial"/>
              </a:rPr>
              <a:t>). В </a:t>
            </a:r>
            <a:r>
              <a:rPr b="0" lang="ru-RU" sz="1400" spc="-1" strike="noStrike">
                <a:latin typeface="Arial"/>
              </a:rPr>
              <a:t>примере их два: </a:t>
            </a:r>
            <a:r>
              <a:rPr b="0" lang="ru-RU" sz="1400" spc="-1" strike="noStrike">
                <a:latin typeface="Arial"/>
              </a:rPr>
              <a:t>слово public </a:t>
            </a:r>
            <a:r>
              <a:rPr b="0" lang="ru-RU" sz="1400" spc="-1" strike="noStrike">
                <a:latin typeface="Arial"/>
              </a:rPr>
              <a:t>означает, что </a:t>
            </a:r>
            <a:r>
              <a:rPr b="0" lang="ru-RU" sz="1400" spc="-1" strike="noStrike">
                <a:latin typeface="Arial"/>
              </a:rPr>
              <a:t>этот метод </a:t>
            </a:r>
            <a:r>
              <a:rPr b="0" lang="ru-RU" sz="1400" spc="-1" strike="noStrike">
                <a:latin typeface="Arial"/>
              </a:rPr>
              <a:t>доступен </a:t>
            </a:r>
            <a:r>
              <a:rPr b="0" lang="ru-RU" sz="1400" spc="-1" strike="noStrike">
                <a:latin typeface="Arial"/>
              </a:rPr>
              <a:t>отовсюду; слово </a:t>
            </a:r>
            <a:r>
              <a:rPr b="0" lang="ru-RU" sz="1400" spc="-1" strike="noStrike">
                <a:latin typeface="Arial"/>
              </a:rPr>
              <a:t>static </a:t>
            </a:r>
            <a:r>
              <a:rPr b="0" lang="ru-RU" sz="1400" spc="-1" strike="noStrike">
                <a:latin typeface="Arial"/>
              </a:rPr>
              <a:t>обеспечивает </a:t>
            </a:r>
            <a:r>
              <a:rPr b="0" lang="ru-RU" sz="1400" spc="-1" strike="noStrike">
                <a:latin typeface="Arial"/>
              </a:rPr>
              <a:t>возможность </a:t>
            </a:r>
            <a:r>
              <a:rPr b="0" lang="ru-RU" sz="1400" spc="-1" strike="noStrike">
                <a:latin typeface="Arial"/>
              </a:rPr>
              <a:t>вызова метода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 () в самом </a:t>
            </a:r>
            <a:r>
              <a:rPr b="0" lang="ru-RU" sz="1400" spc="-1" strike="noStrike">
                <a:latin typeface="Arial"/>
              </a:rPr>
              <a:t>начале </a:t>
            </a:r>
            <a:r>
              <a:rPr b="0" lang="ru-RU" sz="1400" spc="-1" strike="noStrike">
                <a:latin typeface="Arial"/>
              </a:rPr>
              <a:t>выполнения </a:t>
            </a:r>
            <a:r>
              <a:rPr b="0" lang="ru-RU" sz="1400" spc="-1" strike="noStrike">
                <a:latin typeface="Arial"/>
              </a:rPr>
              <a:t>программы. </a:t>
            </a:r>
            <a:r>
              <a:rPr b="0" lang="ru-RU" sz="1400" spc="-1" strike="noStrike">
                <a:latin typeface="Arial"/>
              </a:rPr>
              <a:t>Модификаторы </a:t>
            </a:r>
            <a:r>
              <a:rPr b="0" lang="ru-RU" sz="1400" spc="-1" strike="noStrike">
                <a:latin typeface="Arial"/>
              </a:rPr>
              <a:t>вообще </a:t>
            </a:r>
            <a:r>
              <a:rPr b="0" lang="ru-RU" sz="1400" spc="-1" strike="noStrike">
                <a:latin typeface="Arial"/>
              </a:rPr>
              <a:t>необязательны, </a:t>
            </a:r>
            <a:r>
              <a:rPr b="0" lang="ru-RU" sz="1400" spc="-1" strike="noStrike">
                <a:latin typeface="Arial"/>
              </a:rPr>
              <a:t>но для метода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 () они </a:t>
            </a:r>
            <a:r>
              <a:rPr b="0" lang="ru-RU" sz="1400" spc="-1" strike="noStrike">
                <a:latin typeface="Arial"/>
              </a:rPr>
              <a:t>необходимы.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  <a:hlinkClick r:id="rId1"/>
              </a:rPr>
              <a:t>http://pr0java.blogspot.com/2015/03/java-2-java.html</a:t>
            </a: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Исходный текст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программ на Java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состоит из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совокупности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пробелов, знаков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окончания строки,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табуляций,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идентификаторов,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литералов,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комментариев,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операторов,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разделителей и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ключевых слов. </a:t>
            </a: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200" spc="-1" strike="noStrike">
                <a:solidFill>
                  <a:srgbClr val="3465a4"/>
                </a:solidFill>
                <a:latin typeface="Arial"/>
              </a:rPr>
              <a:t>{Java - </a:t>
            </a:r>
            <a:r>
              <a:rPr b="1" lang="ru-RU" sz="1200" spc="-1" strike="noStrike">
                <a:solidFill>
                  <a:srgbClr val="3465a4"/>
                </a:solidFill>
                <a:latin typeface="Arial"/>
              </a:rPr>
              <a:t>чувствительна к </a:t>
            </a:r>
            <a:r>
              <a:rPr b="1" lang="ru-RU" sz="1200" spc="-1" strike="noStrike">
                <a:solidFill>
                  <a:srgbClr val="3465a4"/>
                </a:solidFill>
                <a:latin typeface="Arial"/>
              </a:rPr>
              <a:t>регистру символов!}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Условно код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программы на Java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можно условно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разделить на три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части:</a:t>
            </a:r>
            <a:endParaRPr b="0" lang="ru-RU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Незначащ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ие 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символы</a:t>
            </a:r>
            <a:endParaRPr b="0" lang="ru-RU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Коммента</a:t>
            </a: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рии</a:t>
            </a:r>
            <a:endParaRPr b="0" lang="ru-RU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Лексемы</a:t>
            </a:r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50360" y="4392000"/>
            <a:ext cx="68572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83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8880" cy="22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Исходный текст программ на Java состоит из совокупности пробелов, знаков окончания строки, табуляций, идентификаторов, литералов, комментариев, операторов, разделителей и ключевых слов. 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{Java - чувствительна к регистру символов!}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Условно код программы на Java можно условно разделить на три части: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Незначащие символы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Комментарии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Лексемы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Незначащие символы и комментарии.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Незначащие символы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– символы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не служащие для генерации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какого-либо кода или данных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пробелы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табуляция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ограничители строк (LF – символ новой строки, CR – возврат каретки, CR+LF)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Комментарии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 – служат для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пояснения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текста программы или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генерации документации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, не генерируют ни какой исполняемый код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однострочные // текст комментария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блочные /* текст комментария */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комментарии документации /** документация */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Лексемы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– это элементарные конструкции языка, из которых транслятор javac генерирует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исполняемый байт-код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, который может быть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выполнен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виртуальной машиной Java.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Идентификаторы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Ключевые слова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Литералы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Разделители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Операторы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Идентификаторы.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3465a4"/>
                </a:solidFill>
                <a:latin typeface="Arial"/>
              </a:rPr>
              <a:t>Идентификатор - </a:t>
            </a:r>
            <a:r>
              <a:rPr b="0" lang="ru-RU" sz="3200" spc="-1" strike="noStrike">
                <a:solidFill>
                  <a:srgbClr val="3465a4"/>
                </a:solidFill>
                <a:latin typeface="Arial"/>
              </a:rPr>
              <a:t>любое символическое элемента в программе.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</a:rPr>
              <a:t>имя класса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</a:rPr>
              <a:t>наименование метода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</a:rPr>
              <a:t>параметр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</a:rPr>
              <a:t>переменная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Идентификатор должен начинаться с буквы, символа подчеркивания (_) или с валютного символа Unicode (например, $, £, ¥). За начальным символом может следовать любое количество букв, цифр, символов подчеркивания или валютных символов.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Идентификаторы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могут содержать цифры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, но не могут начинаться с цифры. Более того, идентификаторы не могут содержать знаков пунктуации, за исключением подчеркивания и валютных знаков.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В качестве идентификаторов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нельзя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применять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ключевые слова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 литералы (такие как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true, false и null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Ключевые слова.</a:t>
            </a:r>
            <a:endParaRPr b="0" lang="ru-RU" sz="2200" spc="-1" strike="noStrike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713520" y="1790280"/>
          <a:ext cx="7782480" cy="4473720"/>
        </p:xfrm>
        <a:graphic>
          <a:graphicData uri="http://schemas.openxmlformats.org/drawingml/2006/table">
            <a:tbl>
              <a:tblPr/>
              <a:tblGrid>
                <a:gridCol w="1208880"/>
                <a:gridCol w="1435320"/>
                <a:gridCol w="1662120"/>
                <a:gridCol w="1662120"/>
                <a:gridCol w="1814040"/>
              </a:tblGrid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abstract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continue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for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new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switch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assert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default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goto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package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synchronized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boolean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do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if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private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this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break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double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implements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protected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throw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2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byte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else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import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public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throws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case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enum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instanceof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return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transient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catch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extends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short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try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final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interface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static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void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class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finally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long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strictfp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volatile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54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const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float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native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super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while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Литералы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22360" y="1130400"/>
            <a:ext cx="6070320" cy="490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Литералы.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3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3465a4"/>
                </a:solidFill>
                <a:latin typeface="Arial"/>
              </a:rPr>
              <a:t>Литералы </a:t>
            </a:r>
            <a:r>
              <a:rPr b="0" lang="ru-RU" sz="3200" spc="-1" strike="noStrike">
                <a:solidFill>
                  <a:srgbClr val="3465a4"/>
                </a:solidFill>
                <a:latin typeface="Arial"/>
              </a:rPr>
              <a:t>позволяют задать непосредственно в коде программы значения для числовых, символьных, логических и строковых выражений.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целый (integer) </a:t>
            </a:r>
            <a:r>
              <a:rPr b="1" i="1" lang="ru-RU" sz="2800" spc="-1" strike="noStrike">
                <a:solidFill>
                  <a:srgbClr val="3465a4"/>
                </a:solidFill>
                <a:latin typeface="Arial"/>
              </a:rPr>
              <a:t>– </a:t>
            </a:r>
            <a:r>
              <a:rPr b="0" i="1" lang="ru-RU" sz="2800" spc="-1" strike="noStrike">
                <a:solidFill>
                  <a:srgbClr val="3465a4"/>
                </a:solidFill>
                <a:latin typeface="Arial"/>
              </a:rPr>
              <a:t>по умолчанию имеет тип данных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int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вещественный (floating-point)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по умолчанию имеет тип данных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double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логический (boolean) – пример: true или false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символьный (charaster)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символ из набора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Unicode,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заключенный в одинарные кавычки, специальную последовательность (управляющие символы) начинающуюся со знака косой черты – \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строковый (string)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всегда имеет тип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String</a:t>
            </a:r>
            <a:endParaRPr b="0" lang="ru-RU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</a:rPr>
              <a:t>null-литерал (null-literal) -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литерал ссылочного типа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Идентификатор должен начинаться с буквы, символа подчеркивания (_) или с валютного символа Unicode (например, $, £, ¥). За начальным символом может следовать любое количество букв, цифр, символов подчеркивания или валютных символов.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Идентификаторы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могут содержать цифры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, но не могут начинаться с цифры. Более того, идентификаторы не могут содержать знаков пунктуации, за исключением подчеркивания и валютных знаков.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В качестве идентификаторов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нельзя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применять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ключевые слова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 литералы (такие как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true, false и null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Разделители.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Разделители – это специальные символы, которые используются в служебных целях языка. В Java существуют следующие 12 разделителей: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62840" y="3261960"/>
            <a:ext cx="3967200" cy="21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Операторы.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4520"/>
            <a:ext cx="8228880" cy="50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Операторы – используются в различных операциях: арифметических, логических, битовых, сравнения и присваивания. Ниже представлены все операторы Java: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8200" y="3780000"/>
            <a:ext cx="89272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Блоки кода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Блоки кода обрамляются в фигурные скобки 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3465a4"/>
                </a:solidFill>
                <a:latin typeface="Arial"/>
              </a:rPr>
              <a:t>“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</a:rPr>
              <a:t>{“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   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</a:rPr>
              <a:t>“}”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Охватывают определение класса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Определения методов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Логически связанные разделы кода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Введение в язык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Java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Языковые лексемы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Примеры программ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Соглашение об именовании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Пакеты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Классы объединяются в специальные структуры, называемые пакетами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Например: </a:t>
            </a:r>
            <a:r>
              <a:rPr b="1" i="1" lang="ru-RU" sz="2800" spc="-1" strike="noStrike">
                <a:solidFill>
                  <a:srgbClr val="3465a4"/>
                </a:solidFill>
                <a:latin typeface="Arial"/>
              </a:rPr>
              <a:t>ru.javalang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</a:rPr>
              <a:t>Стандартные пакеты для 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Поддержки базовых конструкций языка (</a:t>
            </a:r>
            <a:r>
              <a:rPr b="1" lang="en-US" sz="2400" spc="-1" strike="noStrike">
                <a:solidFill>
                  <a:srgbClr val="3465a4"/>
                </a:solidFill>
                <a:latin typeface="Arial"/>
              </a:rPr>
              <a:t>java.base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)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Управления вводом/выводом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 (</a:t>
            </a:r>
            <a:r>
              <a:rPr b="1" lang="en-US" sz="2400" spc="-1" strike="noStrike">
                <a:solidFill>
                  <a:srgbClr val="3465a4"/>
                </a:solidFill>
                <a:latin typeface="Arial"/>
              </a:rPr>
              <a:t>java.io, java.nio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Структура исходного файла класса </a:t>
            </a:r>
            <a:r>
              <a:rPr b="1" lang="en-US" sz="2200" spc="-1" strike="noStrike">
                <a:solidFill>
                  <a:srgbClr val="376092"/>
                </a:solidFill>
                <a:latin typeface="Tahoma"/>
                <a:ea typeface="Tahoma"/>
              </a:rPr>
              <a:t>Java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Исходный файл состоит из следующих частей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Необязательное слово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</a:rPr>
              <a:t>package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, за которым следует наименование пакета, в котором содержится класс</a:t>
            </a:r>
            <a:endParaRPr b="0" lang="ru-RU" sz="20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Необязательный оператор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</a:rPr>
              <a:t>import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 (может быть несколько), который указывает, какие классы из сторонних пакетов используются создаваемым классом</a:t>
            </a:r>
            <a:endParaRPr b="0" lang="ru-RU" sz="20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Одно или более определение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</a:rPr>
              <a:t>class</a:t>
            </a:r>
            <a:r>
              <a:rPr b="0" lang="en-US" sz="2000" spc="-1" strike="noStrike">
                <a:solidFill>
                  <a:srgbClr val="3465a4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или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</a:rPr>
              <a:t>interface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, за которым следует программный блок</a:t>
            </a:r>
            <a:endParaRPr b="0" lang="ru-RU" sz="20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</a:rPr>
              <a:t>Файл должен иметь ТО ЖЕ имя, что и создаваемый класс</a:t>
            </a:r>
            <a:endParaRPr b="0" lang="ru-RU" sz="20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Ключевые слова языка 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Java 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ЧУВСТВИТЕЛЬНЫ К РЕГИСТРУ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В файле может быть ТОЛЬКО ОДИН 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public 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</a:rPr>
              <a:t>класс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класса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Модификатор доступа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Ключевое слово 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</a:rPr>
              <a:t>class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Свойства класса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Конструкторы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Методы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Статические свойства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Статические методы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Объявление методов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Методы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 определяются только внутри класса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Указывается: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Модификатор доступа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Слово 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</a:rPr>
              <a:t>static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Тип возвращаемого значения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Аргументы</a:t>
            </a:r>
            <a:endParaRPr b="0" lang="ru-RU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</a:rPr>
              <a:t>Сигнатура метода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 — это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имя метода плюс параметры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(причем порядок параметров имеет значение). В сигнатуру метода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не входит возвращаемое значение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, а также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</a:rPr>
              <a:t>бросаемые им исключения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Компиляция и запуск приложения из командной строки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14400" y="1219320"/>
            <a:ext cx="790524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командной строке создайте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HelloWorld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Скомпилируйте программу командой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&gt; javac.exe HelloWorld.java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После успешной компиляции создастся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HelloWorld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class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800" spc="-1" strike="noStrike">
                <a:latin typeface="Arial"/>
              </a:rPr>
              <a:t>Запустите программу командой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&gt; java HelloWorld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00080" y="1913040"/>
            <a:ext cx="707148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HelloWorld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 Мир!"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Работа с аргументами командной строки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Создайте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CommandArg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 следующим содержанием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Скомпилируйте приложение и запустите его с помощью следующей командной строки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java.exe CommandArg first second 23 56 23,9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28800" y="2295360"/>
            <a:ext cx="7286040" cy="1582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CommandArg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i=0; i&lt;args.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length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i++){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"Аргумент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i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args[i]);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Простое процедурное приложение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Включение пакетов и отделение исходных текстов от бинарных файлов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928800" y="350028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cd javace01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javac -d bin src/ru/javalang/Main.java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java -cp ./bin ru.javalang.Main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Привет всем! Моя первая программа на Java.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28800" y="1660680"/>
            <a:ext cx="7286040" cy="1795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 всем!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Моя первая программа на Java.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Взаимодействие с консолью с помощью потока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System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представляет собой один из простейших способов передачи информации в приложение.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Sample14. Ввод символов.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28800" y="1302480"/>
            <a:ext cx="7214400" cy="307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 =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.read();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 =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)x;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"Код символа: 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+c+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= 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+n);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catch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(java.io.IOException 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e.printStackTrace();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28800" y="457200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366000" y="4931640"/>
            <a:ext cx="231480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c87d"/>
                </a:solidFill>
                <a:latin typeface="Courier New"/>
                <a:ea typeface="Calibri"/>
              </a:rPr>
              <a:t>v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Код символа: v = 118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Sample16. Ввод строки.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28800" y="1333800"/>
            <a:ext cx="7214400" cy="3012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Scanner in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"Введите строку: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s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.next();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"Строка: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28800" y="457200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260160" y="4931640"/>
            <a:ext cx="25264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Введите строку: хэллоу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Строка: хэллоу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Язык программирования Java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это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объектно-ориентированный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платформенно-независимый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язык программирования, используемый для разработки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информационных систем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работающих в сети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Internet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Объектно-ориентированный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разработанный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Sun Microsystems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предназначен для создания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переносимых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на различные платформы и операционные системы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программ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нашел широкое применение в Интернет-приложениях, добавив на статические и клиентские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-страницы динамическую графику, улучшив интерфейсы и реализовав вычислительные возможности. Но объектно-ориентированная парадигма и кроссплатформенность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JavaScript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Простейши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Sample18.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Ввод чисел.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28800" y="1333800"/>
            <a:ext cx="7214400" cy="3012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Sample18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main(String[]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Scanner in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"Введите число: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int n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.nextInt();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"Получено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число: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28800" y="457200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473640" y="4931640"/>
            <a:ext cx="20998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Введите число: 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25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Получено число: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Соглашения об именовании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49320" y="1153080"/>
            <a:ext cx="76608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9000"/>
          </a:bodyPr>
          <a:p>
            <a:pPr marL="432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latin typeface="Arial"/>
              </a:rPr>
              <a:t>Имена файлов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Customer.java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Person.class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latin typeface="Arial"/>
              </a:rPr>
              <a:t>Имена пакетов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java.util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javax.swing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latin typeface="Arial"/>
              </a:rPr>
              <a:t>Имена классов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Customer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Person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latin typeface="Arial"/>
              </a:rPr>
              <a:t>Имена свойств класса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firstName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id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latin typeface="Arial"/>
              </a:rPr>
              <a:t>Имена методов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getName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isAlive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latin typeface="Arial"/>
              </a:rPr>
              <a:t>Имена констант</a:t>
            </a:r>
            <a:endParaRPr b="0" lang="ru-RU" sz="2200" spc="-1" strike="noStrike">
              <a:latin typeface="Arial"/>
            </a:endParaRPr>
          </a:p>
          <a:p>
            <a:pPr lvl="1" marL="864000" indent="-3236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latin typeface="Arial"/>
              </a:rPr>
              <a:t>SQUARE_SIZE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200" spc="-1" strike="noStrike">
              <a:latin typeface="Arial"/>
            </a:endParaRPr>
          </a:p>
          <a:p>
            <a:pPr marL="447480" indent="-4471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200" spc="-1" strike="noStrike">
                <a:latin typeface="Arial"/>
              </a:rPr>
              <a:t>Также могут использоваться цифры 1..9, _, </a:t>
            </a:r>
            <a:r>
              <a:rPr b="1" lang="en-US" sz="2200" spc="-1" strike="noStrike">
                <a:latin typeface="Arial"/>
              </a:rPr>
              <a:t>$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Использование памяти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Java все объекты программы расположены 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динамической памяти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(heap) и доступны по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объектным ссылкам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которые в свою очередь хранятся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стеке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 Это решение исключило непосредственный доступ к памяти, но усложнило работу с элементами массивов.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Необходимо отметить, что объектные ссылки языка Java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содержат информацию о классе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объектов, на которые они ссылаются, так что объектные ссылки - это не указатели, а дескрипторы объектов. Наличие дескрипторов позволяет JVM выполнять проверку совместимости типов на фазе интерпретации кода, генерируя исключение в случае ошибки.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</a:t>
            </a:r>
            <a:br/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разработки и компиляции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91" name="Object 2"/>
          <p:cNvGraphicFramePr/>
          <p:nvPr/>
        </p:nvGraphicFramePr>
        <p:xfrm>
          <a:off x="323640" y="919440"/>
          <a:ext cx="8496000" cy="5030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2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23640" y="919440"/>
                    <a:ext cx="8496000" cy="5030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Запуск и исполнение программ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94" name="Object 2"/>
          <p:cNvGraphicFramePr/>
          <p:nvPr/>
        </p:nvGraphicFramePr>
        <p:xfrm>
          <a:off x="250920" y="873000"/>
          <a:ext cx="8641800" cy="52923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5" name="Object 3_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920" y="873000"/>
                    <a:ext cx="8641800" cy="5292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97" name="Object 2"/>
          <p:cNvGraphicFramePr/>
          <p:nvPr/>
        </p:nvGraphicFramePr>
        <p:xfrm>
          <a:off x="397080" y="765000"/>
          <a:ext cx="7920000" cy="5445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8" name="Object 3_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7080" y="765000"/>
                    <a:ext cx="7920000" cy="5445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Ключевые компоненты Java SDK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Компилятор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</a:rPr>
              <a:t>javac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)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 –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создает из исходного кода байт-код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Интерпретатор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</a:rPr>
              <a:t>java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)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 –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выполняет байт-код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Отладчик 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</a:rPr>
              <a:t>jdb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)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</a:rPr>
              <a:t>Архиватор 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</a:rPr>
              <a:t>jar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)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Дизассемблер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</a:rPr>
              <a:t>javap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</a:rPr>
              <a:t>) - Дизассемблер Файла Класса Java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1280" y="1800000"/>
            <a:ext cx="911196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1260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2022-05-06T16:20:39Z</dcterms:modified>
  <cp:revision>98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