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</a:t>
            </a:r>
            <a:r>
              <a:rPr b="0" lang="ru-RU" sz="4400" spc="-1" strike="noStrike">
                <a:latin typeface="Arial"/>
              </a:rPr>
              <a:t>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62720" y="4142520"/>
            <a:ext cx="6857280" cy="14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Основы JAVA SE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Модуль 3</a:t>
            </a:r>
            <a:endParaRPr b="0" lang="ru-RU" sz="3000" spc="-1" strike="noStrike">
              <a:latin typeface="Arial"/>
            </a:endParaRPr>
          </a:p>
        </p:txBody>
      </p:sp>
      <p:pic>
        <p:nvPicPr>
          <p:cNvPr id="77" name="Picture 2_0" descr="D:\Trainings\EPAM\RD\Javalogo.png"/>
          <p:cNvPicPr/>
          <p:nvPr/>
        </p:nvPicPr>
        <p:blipFill>
          <a:blip r:embed="rId1"/>
          <a:stretch/>
        </p:blipFill>
        <p:spPr>
          <a:xfrm>
            <a:off x="7661520" y="162720"/>
            <a:ext cx="1208880" cy="224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 управления</a:t>
            </a:r>
            <a:br/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Цикл </a:t>
            </a:r>
            <a:r>
              <a:rPr b="1" i="1" lang="ru-RU" sz="3600" spc="-1" strike="noStrike">
                <a:solidFill>
                  <a:srgbClr val="376092"/>
                </a:solidFill>
                <a:latin typeface="Tahoma"/>
                <a:ea typeface="Tahoma"/>
              </a:rPr>
              <a:t>do...while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27280" y="1989000"/>
            <a:ext cx="7777080" cy="95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do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оператор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(</a:t>
            </a:r>
            <a:r>
              <a:rPr b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условие выхода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827280" y="3357720"/>
            <a:ext cx="7777080" cy="192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i = 0;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do{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System.out.println(“i = ”+i);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i++;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(i &lt; 10);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5152320" y="5540400"/>
            <a:ext cx="3487320" cy="29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Пример 3.7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 управления</a:t>
            </a:r>
            <a:br/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Цикл </a:t>
            </a:r>
            <a:r>
              <a:rPr b="1" i="1" lang="ru-RU" sz="3600" spc="-1" strike="noStrike">
                <a:solidFill>
                  <a:srgbClr val="376092"/>
                </a:solidFill>
                <a:latin typeface="Tahoma"/>
                <a:ea typeface="Tahoma"/>
              </a:rPr>
              <a:t>for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27280" y="1989000"/>
            <a:ext cx="7777080" cy="63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(</a:t>
            </a:r>
            <a:r>
              <a:rPr b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инициализация; условие выхода; условие итерации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оператор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827280" y="2852640"/>
            <a:ext cx="7777080" cy="127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(int i = 0; i &lt; 10; i++)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System.out.println(“i = ”+i);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27280" y="4398840"/>
            <a:ext cx="7777080" cy="160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(int i = 0, j = 10; i &lt; j; i++, j--)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System.out.println(“i = ”+i);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System.out.println(“j = ”+j);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5152680" y="6120000"/>
            <a:ext cx="3487320" cy="29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Пример 3.8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 управления.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reak </a:t>
            </a:r>
            <a:r>
              <a:rPr b="0" lang="ru-RU" sz="1800" spc="-1" strike="noStrike">
                <a:solidFill>
                  <a:srgbClr val="6b0d0d"/>
                </a:solidFill>
                <a:latin typeface="Arial"/>
              </a:rPr>
              <a:t>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применяется для выхода из цикла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ontinue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6b0d0d"/>
                </a:solidFill>
                <a:latin typeface="Arial"/>
              </a:rPr>
              <a:t>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применяется для перехода к следующей итерации цикла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 языке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Java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расширились возможности оператора прерывания цикла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break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 оператора прерывания итерации цикла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continue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которые можно использовать с меткой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2751120" y="3373920"/>
            <a:ext cx="5708880" cy="3286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ru.javalang.module03;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Sample310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outer: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for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i 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 i &lt;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3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 i++) {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"Проход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i +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": "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for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j 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 j &lt;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100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 j++) {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(j ==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break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outer;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.print(j +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"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"Эта строка не выведется"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</a:t>
            </a:r>
            <a:r>
              <a:rPr b="0" lang="en-US" sz="1400" spc="-1" strike="noStrike">
                <a:solidFill>
                  <a:srgbClr val="0037a6"/>
                </a:solidFill>
                <a:latin typeface="JetBrains Mono"/>
                <a:ea typeface="JetBrains Mono"/>
              </a:rPr>
              <a:t>\n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Программа завершена"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7" name="TextShape 4"/>
          <p:cNvSpPr txBox="1"/>
          <p:nvPr/>
        </p:nvSpPr>
        <p:spPr>
          <a:xfrm>
            <a:off x="856440" y="3600000"/>
            <a:ext cx="1843560" cy="35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Пример 3.10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 управления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Проверка условия для всех циклов выполняется только один раз за одну итерацию, для циклов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while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– перед итерацией, для цикла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do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while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по окончании итерации.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Цикл </a:t>
            </a:r>
            <a:r>
              <a:rPr b="0" lang="en-US" sz="1800" spc="-1" strike="noStrike">
                <a:solidFill>
                  <a:srgbClr val="6b0d0d"/>
                </a:solidFill>
                <a:latin typeface="Arial"/>
              </a:rPr>
              <a:t>for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следует использовать при необходимости выполнения алгоритма строго определенное количество раз. Цикл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while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используется в случае, когда неизвестно число итераций для достижения необходимого результата, например, поиск необходимого значения в массиве или коллекции. Этот цикл применяется для организации бесконечных циклов в виде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while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true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).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 управления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цикла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не рекомендуется в цикле изменять индекс цикла.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Условие завершения цикла должно быть очевидным, чтобы цикл не «сорвался» в бесконечный цикл.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индексов следует применять осмысленные имена.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Циклы не должны быть слишком длинными. Такой цикл претендует на выделение в отдельный метод.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Вложенность циклов не должна превышать трех.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Содержание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47840" indent="-44712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Управляющие операторы.</a:t>
            </a:r>
            <a:endParaRPr b="0" lang="ru-RU" sz="1600" spc="-1" strike="noStrike">
              <a:latin typeface="Arial"/>
            </a:endParaRPr>
          </a:p>
          <a:p>
            <a:pPr marL="447840" indent="-44712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Условный оператор if.</a:t>
            </a:r>
            <a:endParaRPr b="0" lang="ru-RU" sz="1600" spc="-1" strike="noStrike">
              <a:latin typeface="Arial"/>
            </a:endParaRPr>
          </a:p>
          <a:p>
            <a:pPr marL="447840" indent="-44712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Операторы ветвления.</a:t>
            </a:r>
            <a:endParaRPr b="0" lang="ru-RU" sz="1600" spc="-1" strike="noStrike">
              <a:latin typeface="Arial"/>
            </a:endParaRPr>
          </a:p>
          <a:p>
            <a:pPr marL="447840" indent="-44712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Выражение switch.</a:t>
            </a:r>
            <a:endParaRPr b="0" lang="ru-RU" sz="1600" spc="-1" strike="noStrike">
              <a:latin typeface="Arial"/>
            </a:endParaRPr>
          </a:p>
          <a:p>
            <a:pPr marL="447840" indent="-44712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Операторы циклов.</a:t>
            </a:r>
            <a:endParaRPr b="0" lang="ru-RU" sz="1600" spc="-1" strike="noStrike">
              <a:latin typeface="Arial"/>
            </a:endParaRPr>
          </a:p>
          <a:p>
            <a:pPr marL="447840" indent="-44712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Создание и вызов методов.</a:t>
            </a:r>
            <a:endParaRPr b="0" lang="ru-RU" sz="1600" spc="-1" strike="noStrike">
              <a:latin typeface="Arial"/>
            </a:endParaRPr>
          </a:p>
          <a:p>
            <a:pPr marL="447840" indent="-44712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Перегрузка и методы с переменным числом аргументов.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Операторы управления.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47840" indent="-447120" algn="just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Применяются для реализации переходов и ветвлений в потоке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исполнения команд программы, исходя из ее состояния.</a:t>
            </a: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latin typeface="Arial"/>
            </a:endParaRPr>
          </a:p>
          <a:p>
            <a:pPr marL="447840" indent="-44712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0" i="1" lang="ru-RU" sz="1600" spc="-1" strike="noStrike">
                <a:solidFill>
                  <a:srgbClr val="000000"/>
                </a:solidFill>
                <a:latin typeface="Arial"/>
              </a:rPr>
              <a:t>Операторы выбора: </a:t>
            </a:r>
            <a:endParaRPr b="0" lang="ru-RU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if</a:t>
            </a:r>
            <a:endParaRPr b="0" lang="ru-RU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тернарный</a:t>
            </a:r>
            <a:endParaRPr b="0" lang="ru-RU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switch, </a:t>
            </a:r>
            <a:endParaRPr b="0" lang="ru-RU" sz="1600" spc="-1" strike="noStrike">
              <a:latin typeface="Arial"/>
            </a:endParaRPr>
          </a:p>
          <a:p>
            <a:pPr marL="447840" indent="-44712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0" i="1" lang="ru-RU" sz="1600" spc="-1" strike="noStrike">
                <a:solidFill>
                  <a:srgbClr val="000000"/>
                </a:solidFill>
                <a:latin typeface="Arial"/>
              </a:rPr>
              <a:t>Операторы цикла:</a:t>
            </a:r>
            <a:endParaRPr b="0" lang="ru-RU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While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ru-RU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for</a:t>
            </a:r>
            <a:endParaRPr b="0" lang="ru-RU" sz="1600" spc="-1" strike="noStrike">
              <a:latin typeface="Arial"/>
            </a:endParaRPr>
          </a:p>
          <a:p>
            <a:pPr marL="447840" indent="-44712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0" i="1" lang="ru-RU" sz="1600" spc="-1" strike="noStrike">
                <a:solidFill>
                  <a:srgbClr val="000000"/>
                </a:solidFill>
                <a:latin typeface="Arial"/>
              </a:rPr>
              <a:t>Операторы перехода: </a:t>
            </a:r>
            <a:endParaRPr b="0" lang="ru-RU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Break</a:t>
            </a:r>
            <a:endParaRPr b="0" lang="ru-RU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Continue</a:t>
            </a:r>
            <a:endParaRPr b="0" lang="ru-RU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Return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Операторы управления. Оператор </a:t>
            </a:r>
            <a:r>
              <a:rPr b="1" lang="ru-RU" sz="2800" spc="-1" strike="noStrike">
                <a:solidFill>
                  <a:srgbClr val="376092"/>
                </a:solidFill>
                <a:latin typeface="Tahoma"/>
                <a:ea typeface="Tahoma"/>
              </a:rPr>
              <a:t>if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Оператор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if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440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Позволяет условное выполнение оператора или условный выбор из нескольких операторов, выполняя один или другой, но не все сразу.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260000" y="2833560"/>
            <a:ext cx="6500160" cy="16664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5000"/>
              </a:lnSpc>
            </a:pPr>
            <a:r>
              <a:rPr b="1" lang="ru-RU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(boolexp) { </a:t>
            </a:r>
            <a:r>
              <a:rPr b="0" lang="ru-RU" sz="1800" spc="-1" strike="noStrike">
                <a:solidFill>
                  <a:srgbClr val="3f7f5f"/>
                </a:solidFill>
                <a:latin typeface="Courier New"/>
                <a:ea typeface="Calibri"/>
              </a:rPr>
              <a:t>/*операторы*/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ru-RU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else if 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{ </a:t>
            </a:r>
            <a:r>
              <a:rPr b="0" lang="ru-RU" sz="1800" spc="-1" strike="noStrike">
                <a:solidFill>
                  <a:srgbClr val="3f7f5f"/>
                </a:solidFill>
                <a:latin typeface="Courier New"/>
                <a:ea typeface="Calibri"/>
              </a:rPr>
              <a:t>/*операторы*/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} </a:t>
            </a:r>
            <a:r>
              <a:rPr b="0" lang="ru-RU" sz="1800" spc="-1" strike="noStrike">
                <a:solidFill>
                  <a:srgbClr val="3f7f5f"/>
                </a:solidFill>
                <a:latin typeface="Courier New"/>
                <a:ea typeface="Calibri"/>
              </a:rPr>
              <a:t>//может отсутствовать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ru-RU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else if 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{ </a:t>
            </a:r>
            <a:r>
              <a:rPr b="0" lang="ru-RU" sz="1800" spc="-1" strike="noStrike">
                <a:solidFill>
                  <a:srgbClr val="3f7f5f"/>
                </a:solidFill>
                <a:latin typeface="Courier New"/>
                <a:ea typeface="Calibri"/>
              </a:rPr>
              <a:t>/*операторы*/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} </a:t>
            </a:r>
            <a:r>
              <a:rPr b="0" lang="ru-RU" sz="1800" spc="-1" strike="noStrike">
                <a:solidFill>
                  <a:srgbClr val="3f7f5f"/>
                </a:solidFill>
                <a:latin typeface="Courier New"/>
                <a:ea typeface="Calibri"/>
              </a:rPr>
              <a:t>//может отсутствовать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ru-RU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else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{ </a:t>
            </a:r>
            <a:r>
              <a:rPr b="0" lang="ru-RU" sz="1800" spc="-1" strike="noStrike">
                <a:solidFill>
                  <a:srgbClr val="3f7f5f"/>
                </a:solidFill>
                <a:latin typeface="Courier New"/>
                <a:ea typeface="Calibri"/>
              </a:rPr>
              <a:t>/*операторы*/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}</a:t>
            </a:r>
            <a:r>
              <a:rPr b="0" lang="ru-RU" sz="1800" spc="-1" strike="noStrike">
                <a:solidFill>
                  <a:srgbClr val="3f7f5f"/>
                </a:solidFill>
                <a:latin typeface="Courier New"/>
                <a:ea typeface="Calibri"/>
              </a:rPr>
              <a:t>//может отсутствовать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3960000" y="4600080"/>
            <a:ext cx="4392720" cy="133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if (i % 2 == 0)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System.out.println(“Even”); 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else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System.out.println(“Odd”); 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6" name="TextShape 5"/>
          <p:cNvSpPr txBox="1"/>
          <p:nvPr/>
        </p:nvSpPr>
        <p:spPr>
          <a:xfrm>
            <a:off x="2340000" y="5545800"/>
            <a:ext cx="3060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Пример 3.1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1" lang="ru-RU" sz="1800" spc="-1" strike="noStrike">
                <a:latin typeface="Courier New"/>
              </a:rPr>
              <a:t>class Sample301.java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Операторы управления. Тернарный оператор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440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Тернарный оператор оценивает условие теста и выполняет блок кода на основе результата условия.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428840" y="3000240"/>
            <a:ext cx="7211160" cy="40572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5000"/>
              </a:lnSpc>
            </a:pPr>
            <a:r>
              <a:rPr b="1" lang="ru-RU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условие ?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{ </a:t>
            </a:r>
            <a:r>
              <a:rPr b="0" lang="ru-RU" sz="1800" spc="-1" strike="noStrike">
                <a:solidFill>
                  <a:srgbClr val="3f7f5f"/>
                </a:solidFill>
                <a:latin typeface="Courier New"/>
                <a:ea typeface="Calibri"/>
              </a:rPr>
              <a:t>/*оператор1*/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} : 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{ </a:t>
            </a:r>
            <a:r>
              <a:rPr b="0" lang="ru-RU" sz="1800" spc="-1" strike="noStrike">
                <a:solidFill>
                  <a:srgbClr val="3f7f5f"/>
                </a:solidFill>
                <a:latin typeface="Courier New"/>
                <a:ea typeface="Calibri"/>
              </a:rPr>
              <a:t>/*оператор2*/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600000" y="4523400"/>
            <a:ext cx="4392720" cy="33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ee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/>
            <a:r>
              <a:rPr b="1" lang="en-US" sz="16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n </a:t>
            </a:r>
            <a:r>
              <a:rPr b="1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% </a:t>
            </a:r>
            <a:r>
              <a:rPr b="1" lang="en-US" sz="16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 </a:t>
            </a:r>
            <a:r>
              <a:rPr b="1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== </a:t>
            </a:r>
            <a:r>
              <a:rPr b="1" lang="en-US" sz="16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 </a:t>
            </a:r>
            <a:r>
              <a:rPr b="1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? </a:t>
            </a:r>
            <a:r>
              <a:rPr b="1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"четное" </a:t>
            </a:r>
            <a:r>
              <a:rPr b="1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1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"нечетное"</a:t>
            </a:r>
            <a:r>
              <a:rPr b="1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91" name="TextShape 5"/>
          <p:cNvSpPr txBox="1"/>
          <p:nvPr/>
        </p:nvSpPr>
        <p:spPr>
          <a:xfrm>
            <a:off x="1440000" y="4465800"/>
            <a:ext cx="3060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Пример 3.2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1" lang="ru-RU" sz="1800" spc="-1" strike="noStrike">
                <a:latin typeface="Courier New"/>
              </a:rPr>
              <a:t>class Sample302.java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 управления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Оператор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switch</a:t>
            </a:r>
            <a:r>
              <a:rPr b="0" lang="en-US" sz="1800" spc="-1" strike="noStrike">
                <a:solidFill>
                  <a:srgbClr val="6b0d0d"/>
                </a:solidFill>
                <a:latin typeface="Arial"/>
              </a:rPr>
              <a:t>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Оператор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switch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передает управление одному из нескольких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операторов в зависимости от  значения выражения.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080000" y="2786040"/>
            <a:ext cx="7559640" cy="20480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switch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(exp) {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	</a:t>
            </a:r>
            <a:r>
              <a:rPr b="1" lang="ru-RU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case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exp1:</a:t>
            </a:r>
            <a:r>
              <a:rPr b="0" lang="ru-RU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/*операторы, если exp==exp1*/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	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	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break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;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	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case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exp2:</a:t>
            </a:r>
            <a:r>
              <a:rPr b="0" lang="en-US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/*</a:t>
            </a:r>
            <a:r>
              <a:rPr b="0" lang="ru-RU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операторы</a:t>
            </a:r>
            <a:r>
              <a:rPr b="0" lang="en-US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, </a:t>
            </a:r>
            <a:r>
              <a:rPr b="0" lang="ru-RU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если</a:t>
            </a:r>
            <a:r>
              <a:rPr b="0" lang="en-US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 exp==exp2*/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	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	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break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;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	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default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: </a:t>
            </a:r>
            <a:r>
              <a:rPr b="0" lang="en-US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/* </a:t>
            </a:r>
            <a:r>
              <a:rPr b="0" lang="ru-RU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операторы</a:t>
            </a:r>
            <a:r>
              <a:rPr b="0" lang="en-US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 Java */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 управления. Пример 3.5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19680" y="1080000"/>
            <a:ext cx="5152320" cy="47793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ru.javalang.mod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ule03;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Sample305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main(String[]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m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Scanner(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).nextInt();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String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season;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switch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{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case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12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case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case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season =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"зима"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break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case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3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case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4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case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5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season =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"весна"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case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6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case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7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case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8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season =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"лето"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3811680" y="3618720"/>
            <a:ext cx="5152320" cy="28612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case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9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case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case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11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season =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"осень"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default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season =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"нет такого!"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"Введен месяц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m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", значит сейчас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season);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Операторы управления. Циклы.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Циклы: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Циклы выполняются, пока  булевское выражение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boolexp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равно </a:t>
            </a:r>
            <a:r>
              <a:rPr b="0" lang="en-US" sz="1800" spc="-1" strike="noStrike">
                <a:solidFill>
                  <a:srgbClr val="6b0d0d"/>
                </a:solidFill>
                <a:latin typeface="Arial"/>
              </a:rPr>
              <a:t>true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Оператор прерывания цикла </a:t>
            </a:r>
            <a:r>
              <a:rPr b="0" lang="ru-RU" sz="1800" spc="-1" strike="noStrike">
                <a:solidFill>
                  <a:srgbClr val="6b0d0d"/>
                </a:solidFill>
                <a:latin typeface="Arial"/>
              </a:rPr>
              <a:t>break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 оператор прерывания итерации цикла </a:t>
            </a:r>
            <a:r>
              <a:rPr b="0" lang="ru-RU" sz="1800" spc="-1" strike="noStrike">
                <a:solidFill>
                  <a:srgbClr val="6b0d0d"/>
                </a:solidFill>
                <a:latin typeface="Arial"/>
              </a:rPr>
              <a:t>continue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 можно использовать с меткой, для обеспечения выхода из вложенных циклов.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1857240" y="3992760"/>
            <a:ext cx="5928480" cy="148860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1. </a:t>
            </a:r>
            <a:r>
              <a:rPr b="1" lang="ru-RU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(boolexpr) { </a:t>
            </a:r>
            <a:r>
              <a:rPr b="0" lang="ru-RU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/*операторы*/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}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2. </a:t>
            </a:r>
            <a:r>
              <a:rPr b="1" lang="ru-RU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do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{ </a:t>
            </a:r>
            <a:r>
              <a:rPr b="0" lang="ru-RU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/*операторы*/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}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  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(boolexp);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3. 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(exp1; boolexp; exp3){ </a:t>
            </a:r>
            <a:r>
              <a:rPr b="0" lang="en-US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/*</a:t>
            </a:r>
            <a:r>
              <a:rPr b="0" lang="ru-RU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операторы</a:t>
            </a:r>
            <a:r>
              <a:rPr b="0" lang="en-US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*/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. 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(Тип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exp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1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: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exp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2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){ </a:t>
            </a:r>
            <a:r>
              <a:rPr b="0" lang="en-US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/*</a:t>
            </a:r>
            <a:r>
              <a:rPr b="0" lang="ru-RU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операторы</a:t>
            </a:r>
            <a:r>
              <a:rPr b="0" lang="en-US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*/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} 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Операторы управления.</a:t>
            </a:r>
            <a:br/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Цикл </a:t>
            </a:r>
            <a:r>
              <a:rPr b="1" i="1" lang="ru-RU" sz="3600" spc="-1" strike="noStrike">
                <a:solidFill>
                  <a:srgbClr val="376092"/>
                </a:solidFill>
                <a:latin typeface="Tahoma"/>
                <a:ea typeface="Tahoma"/>
              </a:rPr>
              <a:t>while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27280" y="1989000"/>
            <a:ext cx="7777080" cy="63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(</a:t>
            </a:r>
            <a:r>
              <a:rPr b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логическое выражение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оператор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827280" y="3357720"/>
            <a:ext cx="7777080" cy="160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i = 0;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(i &lt; 100){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System.out.println(“i = ”+i);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i++;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5152320" y="5108040"/>
            <a:ext cx="3487320" cy="29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Пример 3.7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2621</TotalTime>
  <Application>LibreOffice/7.0.4.2$Linux_X86_64 LibreOffice_project/00$Build-2</Application>
  <AppVersion>15.0000</AppVersion>
  <Words>12711</Words>
  <Paragraphs>3210</Paragraphs>
  <Company>Genco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2011-09-05T23:44:36Z</dcterms:created>
  <dc:creator>Ollaniel</dc:creator>
  <dc:description/>
  <dc:language>ru-RU</dc:language>
  <cp:lastModifiedBy/>
  <dcterms:modified xsi:type="dcterms:W3CDTF">2022-05-09T11:07:51Z</dcterms:modified>
  <cp:revision>94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236</vt:i4>
  </property>
</Properties>
</file>