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2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64.xml.rels" ContentType="application/vnd.openxmlformats-package.relationships+xml"/>
  <Override PartName="/ppt/slides/_rels/slide62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106.xml.rels" ContentType="application/vnd.openxmlformats-package.relationships+xml"/>
  <Override PartName="/ppt/slides/_rels/slide76.xml.rels" ContentType="application/vnd.openxmlformats-package.relationships+xml"/>
  <Override PartName="/ppt/slides/_rels/slide113.xml.rels" ContentType="application/vnd.openxmlformats-package.relationships+xml"/>
  <Override PartName="/ppt/slides/_rels/slide112.xml.rels" ContentType="application/vnd.openxmlformats-package.relationships+xml"/>
  <Override PartName="/ppt/slides/_rels/slide82.xml.rels" ContentType="application/vnd.openxmlformats-package.relationships+xml"/>
  <Override PartName="/ppt/slides/_rels/slide90.xml.rels" ContentType="application/vnd.openxmlformats-package.relationships+xml"/>
  <Override PartName="/ppt/slides/_rels/slide105.xml.rels" ContentType="application/vnd.openxmlformats-package.relationships+xml"/>
  <Override PartName="/ppt/slides/_rels/slide75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92.xml.rels" ContentType="application/vnd.openxmlformats-package.relationships+xml"/>
  <Override PartName="/ppt/slides/_rels/slide114.xml.rels" ContentType="application/vnd.openxmlformats-package.relationships+xml"/>
  <Override PartName="/ppt/slides/_rels/slide85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111.xml.rels" ContentType="application/vnd.openxmlformats-package.relationships+xml"/>
  <Override PartName="/ppt/slides/_rels/slide81.xml.rels" ContentType="application/vnd.openxmlformats-package.relationships+xml"/>
  <Override PartName="/ppt/slides/_rels/slide97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104.xml.rels" ContentType="application/vnd.openxmlformats-package.relationships+xml"/>
  <Override PartName="/ppt/slides/_rels/slide74.xml.rels" ContentType="application/vnd.openxmlformats-package.relationships+xml"/>
  <Override PartName="/ppt/slides/_rels/slide117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95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58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109.xml.rels" ContentType="application/vnd.openxmlformats-package.relationships+xml"/>
  <Override PartName="/ppt/slides/_rels/slide101.xml.rels" ContentType="application/vnd.openxmlformats-package.relationships+xml"/>
  <Override PartName="/ppt/slides/_rels/slide78.xml.rels" ContentType="application/vnd.openxmlformats-package.relationships+xml"/>
  <Override PartName="/ppt/slides/_rels/slide116.xml.rels" ContentType="application/vnd.openxmlformats-package.relationships+xml"/>
  <Override PartName="/ppt/slides/_rels/slide94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02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108.xml.rels" ContentType="application/vnd.openxmlformats-package.relationships+xml"/>
  <Override PartName="/ppt/slides/_rels/slide70.xml.rels" ContentType="application/vnd.openxmlformats-package.relationships+xml"/>
  <Override PartName="/ppt/slides/_rels/slide100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115.xml.rels" ContentType="application/vnd.openxmlformats-package.relationships+xml"/>
  <Override PartName="/ppt/slides/_rels/slide93.xml.rels" ContentType="application/vnd.openxmlformats-package.relationships+xml"/>
  <Override PartName="/ppt/slides/_rels/slide107.xml.rels" ContentType="application/vnd.openxmlformats-package.relationships+xml"/>
  <Override PartName="/ppt/slides/_rels/slide80.xml.rels" ContentType="application/vnd.openxmlformats-package.relationships+xml"/>
  <Override PartName="/ppt/slides/_rels/slide1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103.xml.rels" ContentType="application/vnd.openxmlformats-package.relationships+xml"/>
  <Override PartName="/ppt/slides/_rels/slide65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02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0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09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107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57.xml" ContentType="application/vnd.openxmlformats-officedocument.presentationml.slide+xml"/>
  <Override PartName="/ppt/slides/slide110.xml" ContentType="application/vnd.openxmlformats-officedocument.presentationml.slide+xml"/>
  <Override PartName="/ppt/slides/slide20.xml" ContentType="application/vnd.openxmlformats-officedocument.presentationml.slide+xml"/>
  <Override PartName="/ppt/slides/slide70.xml" ContentType="application/vnd.openxmlformats-officedocument.presentationml.slide+xml"/>
  <Override PartName="/ppt/slides/slide115.xml" ContentType="application/vnd.openxmlformats-officedocument.presentationml.slide+xml"/>
  <Override PartName="/ppt/slides/slide71.xml" ContentType="application/vnd.openxmlformats-officedocument.presentationml.slide+xml"/>
  <Override PartName="/ppt/slides/slide116.xml" ContentType="application/vnd.openxmlformats-officedocument.presentationml.slide+xml"/>
  <Override PartName="/ppt/slides/slide72.xml" ContentType="application/vnd.openxmlformats-officedocument.presentationml.slide+xml"/>
  <Override PartName="/ppt/slides/slide117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79.xml" ContentType="application/vnd.openxmlformats-officedocument.presentationml.slide+xml"/>
  <Override PartName="/ppt/slides/slide104.xml" ContentType="application/vnd.openxmlformats-officedocument.presentationml.slide+xml"/>
  <Override PartName="/ppt/slides/slide96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78.xml" ContentType="application/vnd.openxmlformats-officedocument.presentationml.slide+xml"/>
  <Override PartName="/ppt/slides/slide98.xml" ContentType="application/vnd.openxmlformats-officedocument.presentationml.slide+xml"/>
  <Override PartName="/ppt/slides/slide106.xml" ContentType="application/vnd.openxmlformats-officedocument.presentationml.slide+xml"/>
  <Override PartName="/ppt/slides/slide61.xml" ContentType="application/vnd.openxmlformats-officedocument.presentationml.slide+xml"/>
  <Override PartName="/ppt/slides/slide89.xml" ContentType="application/vnd.openxmlformats-officedocument.presentationml.slide+xml"/>
  <Override PartName="/ppt/slides/slide114.xml" ContentType="application/vnd.openxmlformats-officedocument.presentationml.slide+xml"/>
  <Override PartName="/ppt/slides/slide88.xml" ContentType="application/vnd.openxmlformats-officedocument.presentationml.slide+xml"/>
  <Override PartName="/ppt/slides/slide113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27.xml" ContentType="application/vnd.openxmlformats-officedocument.presentationml.slide+xml"/>
  <Override PartName="/ppt/slides/slide92.xml" ContentType="application/vnd.openxmlformats-officedocument.presentationml.slide+xml"/>
  <Override PartName="/ppt/slides/slide26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1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11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876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8608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876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8608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331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3876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608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144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3876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8608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331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3876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8608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9144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3876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58608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331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3876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8608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9144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3876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58608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331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331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3876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860800" y="12193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9144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3876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5860800" y="3726720"/>
            <a:ext cx="23551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2720" y="37267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2720" y="1219320"/>
            <a:ext cx="3569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3726720"/>
            <a:ext cx="73148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9080" y="6327000"/>
            <a:ext cx="3133080" cy="26712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828800" y="6327000"/>
            <a:ext cx="7314840" cy="26712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82360" y="4322160"/>
            <a:ext cx="6857640" cy="1437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PRESENTATION title</a:t>
            </a:r>
            <a:br/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ALL CAPS</a:t>
            </a:r>
            <a:br/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900000" y="3600000"/>
            <a:ext cx="1523520" cy="5331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CODE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2_0" descr="D:\Trainings\EPAM\RD\Javalogo.png"/>
          <p:cNvPicPr/>
          <p:nvPr/>
        </p:nvPicPr>
        <p:blipFill>
          <a:blip r:embed="rId2"/>
          <a:stretch/>
        </p:blipFill>
        <p:spPr>
          <a:xfrm>
            <a:off x="7661520" y="163080"/>
            <a:ext cx="1208880" cy="22489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19080" y="6327000"/>
            <a:ext cx="3133080" cy="26712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828800" y="6327000"/>
            <a:ext cx="7314840" cy="26712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Образец заголовка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87280" indent="-2869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Образец текста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98480" indent="-3409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20000"/>
              <a:buFont typeface="Wingdings" charset="2"/>
              <a:buChar char=""/>
              <a:tabLst>
                <a:tab algn="l" pos="79848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19080" y="6327000"/>
            <a:ext cx="3133080" cy="26712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1828800" y="6327000"/>
            <a:ext cx="7314840" cy="26712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440" cy="1437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SECTION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title</a:t>
            </a:r>
            <a:br/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ALL CAPS</a:t>
            </a:r>
            <a:br/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-19080" y="6327000"/>
            <a:ext cx="3133080" cy="26712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828800" y="6327000"/>
            <a:ext cx="7314840" cy="26712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Click to edit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Master title style</a:t>
            </a: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914400" y="1219320"/>
            <a:ext cx="7314840" cy="4800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00"/>
              </a:spcBef>
              <a:buClr>
                <a:srgbClr val="376092"/>
              </a:buClr>
              <a:buSzPct val="140000"/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166760" indent="-285480">
              <a:lnSpc>
                <a:spcPct val="100000"/>
              </a:lnSpc>
              <a:spcBef>
                <a:spcPts val="300"/>
              </a:spcBef>
              <a:buClr>
                <a:srgbClr val="376092"/>
              </a:buClr>
              <a:buSzPct val="140000"/>
              <a:buFont typeface="Arial"/>
              <a:buChar char="›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611360" indent="-280800">
              <a:lnSpc>
                <a:spcPct val="100000"/>
              </a:lnSpc>
              <a:spcBef>
                <a:spcPts val="300"/>
              </a:spcBef>
              <a:buClr>
                <a:srgbClr val="376092"/>
              </a:buClr>
              <a:buFont typeface="Arial"/>
              <a:buChar char="―"/>
              <a:tabLst>
                <a:tab algn="l" pos="161136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8795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-19080" y="6327000"/>
            <a:ext cx="3133080" cy="26712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1828800" y="6327000"/>
            <a:ext cx="7314840" cy="26712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1828800" y="762120"/>
            <a:ext cx="68576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1f497d"/>
                </a:solidFill>
                <a:latin typeface="Tahoma"/>
                <a:ea typeface="Tahoma"/>
              </a:rPr>
              <a:t>СПАСИБО ЗА ВНИМАНИЕ!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1f497d"/>
                </a:solidFill>
                <a:latin typeface="Tahoma"/>
                <a:ea typeface="Tahoma"/>
              </a:rPr>
              <a:t>ВОПРОСЫ?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900000" y="2700000"/>
            <a:ext cx="68572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5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376092"/>
                </a:solidFill>
                <a:latin typeface="Tahoma"/>
                <a:ea typeface="Tahoma"/>
              </a:rPr>
              <a:t>Строки и регулярные выражения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codePointBefore(int index)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возвращает кодовую точку для позиции в строке, предшествующей заданной параметром 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ndex;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codePointCount(int beginIndex, int endIndex)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возвращает количество кодовых точек в порции вызывающей строки, расположенной между символьными порциями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beginIndex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end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byte[]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getBytes()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возвращает строку в виде последовательности байт, используя кодировку по умолчанию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offsetByCodePoints(int index, int codePointOffset)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позицию в вызывающей строке, расположенную на расстоянии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codePointOffset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кодовых точек после начальной позиции, заданной параметром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434E30-9CBA-4A09-83AD-6E68E4D39ED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tte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rn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&amp;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tc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he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Методы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Pattern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Pattern compile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regex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возвращает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Pattern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который соответствует шаблону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regex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Matcher matcher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CharSequence input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возвращает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Matcher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 помощью которого можно находить соответствия в строке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input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matches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regex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CharSequence input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-проверяет на соответствие строки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input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шаблону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regex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78C722-BA8B-48E1-B2A9-97E106F7A09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Методы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Pattern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pattern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строку, соответствующую шаблону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[ ]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split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CharSequence input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разбивает строку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input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учитывая, что разделителем является шаблон.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[]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split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CharSequence input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limit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-разбивает строку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input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 не более чем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limit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частей.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8E936E-090E-43AC-AD8B-FF26DA1214B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Matcher. Example 5.21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F0BE9F-D33C-4852-8366-6BD7A789064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1418760" y="1238400"/>
            <a:ext cx="5884200" cy="456768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java.util.regex.Pattern;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Sample521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pattern01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"&lt;+"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pattern02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"&lt;?"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pattern03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"&lt;*"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"&lt;body&gt;&lt;h1&gt; a&lt;&lt;&lt;b &lt;/h1&gt;&lt;/body&gt;"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String[] result;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Pattern p = Pattern.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compile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(pattern01);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result = p.split(str);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printTokens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(result);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 = Pattern.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compile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(pattern02);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result = p.split(str);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printTokens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(result);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928800" y="4857840"/>
            <a:ext cx="7314840" cy="4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0222B0-0CDA-4925-B783-958FB4A24CB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45" name="CustomShape 4"/>
          <p:cNvSpPr/>
          <p:nvPr/>
        </p:nvSpPr>
        <p:spPr>
          <a:xfrm>
            <a:off x="1602000" y="1232640"/>
            <a:ext cx="5860800" cy="350208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 = Pattern.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compile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(pattern03);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result = p.split(str);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printTokens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(result);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printTokens(String[] tokens)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(String str : tokens)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.equals(str))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"\"\""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"|"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.print(str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"|"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6" name="CustomShape 5"/>
          <p:cNvSpPr/>
          <p:nvPr/>
        </p:nvSpPr>
        <p:spPr>
          <a:xfrm>
            <a:off x="1071360" y="5239800"/>
            <a:ext cx="7071840" cy="68616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""|body&gt;|h1&gt; a|b |/h1&gt;|/body&gt;|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""|""|b|o|d|y|&gt;|""|h|1|&gt;| |a|""|""|""|b| |""|/|h|1|&gt;|""|/|b|o|d|y|&gt;|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""|""|b|o|d|y|&gt;|""|h|1|&gt;| |a|""|b| |""|/|h|1|&gt;|""|/|b|o|d|y|&gt;|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Методы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Matcher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901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Начальное состояние объекта типа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Matcher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неопределенно.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matches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 — проверяет соответствует ли вся строка шаблону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lookingAt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 — пытается найти последовательность символов, начинающейся с начала строки и соответствующей шаблону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find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find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start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пытается найти последовательность символов соответствующих шаблону в любом месте строки. Параметр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start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указывает на начальную позицию поиска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26EEE0-A42F-47AE-A499-FDADB55B703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1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Методы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Matcher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end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 — возвращает индекс последнего символа подпоследовательности, удовлетворяющей шаблону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 Sequence input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сбрасывает состояние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Matcher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'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исходное,также устанавливает новую последовательность символов для поиска.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replaceAll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replacement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- замена всех подпоследовательностей символов, удовлетворяющих шаблону, на заданную строку.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07D6A12-43F3-4926-9F64-C05B5D9EFA8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Выделение групп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Группы в шаблоне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обозначаются скобками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"(" и ")".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Номера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групп начинаются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с единицы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Нулевая группа совпадает со всей найденной подпоследовательностью.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((A)(B(C)))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60640" indent="-27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1    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((A)(B(C)))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60640" indent="-27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2    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60640" indent="-27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3    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(B(C))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60640" indent="-27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4    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1CE460-E426-475C-8448-B345EAB97AD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Методы, для работы с группами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group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 — возвращает всю подпоследовательность, удовлетворяющую шаблону.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group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group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— возвращает конкретную группу.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groupCount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— возвращает количество групп.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CD08BD-42F0-41B1-ABBB-A9B97BE7EF3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Методы, для работы с группами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end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— возвращает индекс последнего символа подпоследовательности, удовлетворяющей шаблону.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end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group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— возвращает индекс последнего символа указанной группы.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start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— возвращает индекс первого символа подпоследовательности, удовлетворяющей шаблону.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start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group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— возвращает индекс первого символа указанной группы.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FE1465-2186-41CA-86A0-E0464EB49E4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3960000" y="5220000"/>
            <a:ext cx="1620000" cy="3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F6051DC-003C-457C-8254-0F0264CA436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1252440" y="988920"/>
            <a:ext cx="6840360" cy="377496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java.util.regex.Matcher;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java.util.regex.Pattern;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Sample522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 args[])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text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"Вася Иванович Пупкин"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Pattern pattern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Pattern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compile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"И.+п"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Matcher matcher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pattern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.matcher(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text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while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matcher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.find()) {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"matcher.start(): "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matcher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.start());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"matcher.end(): "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matcher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.end());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text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.substring(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matcher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.start(),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matcher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.end()));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6" name="CustomShape 5"/>
          <p:cNvSpPr/>
          <p:nvPr/>
        </p:nvSpPr>
        <p:spPr>
          <a:xfrm>
            <a:off x="5940000" y="5040000"/>
            <a:ext cx="2104200" cy="73152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matcher.start():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matcher.end(): 17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Иванович Пуп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byte[]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getBytes(Charset charset)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строку в виде последовательности байт, используя указанную в параметре кодировку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getBytes(int srcBegin, int srcEnd, byte[] dst, int dstBegin)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массив байт dst из подстроки с srcBegin до srcEnd индекса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byte[]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getBytes(String charsetName)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строку в виде последовательности байт, используя название кодировки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6FAF93-05AC-4236-964D-C6A98BCCDEF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3E91A1-9944-49F7-8402-C51CCAE71BC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928800" y="1235160"/>
            <a:ext cx="7357680" cy="392832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java.util.regex.Matcher;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java.util.regex.Pattern;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Sample523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Matcher m = Pattern.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compile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"\\w+"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).matcher(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"Today is Sunday"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(m.find()){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.println(m.group());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(m.find(i)){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.println(m.group()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Pattern &amp; Matcher.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0460D5-B79A-4E5C-B09F-456AD7947EB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3788640" y="1379160"/>
            <a:ext cx="930600" cy="414144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Today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Sunday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Today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oday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Sunday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Sunday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unday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nday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y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573" name="TextShape 4"/>
          <p:cNvSpPr txBox="1"/>
          <p:nvPr/>
        </p:nvSpPr>
        <p:spPr>
          <a:xfrm>
            <a:off x="928800" y="1214280"/>
            <a:ext cx="7314840" cy="3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1828800" y="2514600"/>
            <a:ext cx="6400440" cy="1437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Кодировки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689682-853A-4839-8DD4-243B165F1DB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Кодировки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создании строк конструктор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String(byte[] byteArray, String encoding)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создает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Unicode-строку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из массива байтовых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ASCII-кодировок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символов.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самом простом случае компилятор для получения двубайтовых символов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Unicode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добавит к каждому байту сташий нулевой бит. Получится диапазон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'\u0000'-'\u04ff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' кодировки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Unicode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соответствующий кодам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Latin1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Тексты на кириллице будут выведены неправильно.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ED2334-82F3-4D4B-A7AF-1909F09C09B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Кодировки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на компьютере установлена локаль, то компилятор создаст символы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Unicode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соответственно местной кодовой странице (в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Windows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обычно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CP1251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DOS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CP866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*nix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KOI8-R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локальная кодировка совпадает с кодировкой выводимых символов, то строка будет верна.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03BD33-C9BD-493E-A0CF-B9A5CCB3EDB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Кодировки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исходный кириллический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ASCII-текст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был в одной кодировке, а местная - другая, то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Unicode-строки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не будут соответствовать кириллице.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этих случаях используется этот конструктор, с параметром нужной кодировки. Таким образом, если поток байт выводится и на консоль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CP866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и в файл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CP1251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Windows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то результат будет отличаться.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29D34B-608A-428F-BF39-0CD8D6C00A9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Кодировки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Правильные символы Unicode-кириллицы получаются, если использовать ту же кодовую таблицу, в которой записан исходный массив байт.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выводе же строки на консоль, в окно, в файл или при передаче по сети лучше преобразовать строку Java с символами Unicode по правилам выхода в нужное место.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71DE8A-544E-43A3-853C-EFE644B132A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Кодировки.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9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1FA964-C253-4625-A90B-171BD701F69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90" name="CustomShape 3"/>
          <p:cNvSpPr/>
          <p:nvPr/>
        </p:nvSpPr>
        <p:spPr>
          <a:xfrm>
            <a:off x="952560" y="1231560"/>
            <a:ext cx="7224840" cy="328896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java.io.UnsupportedEncodingException;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Sample525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UnsupportedEncodingException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"\u043A\u043E"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"\u0434\u0438\u0440\u043E\u0432“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"\u043A\u0430"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.println(str);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[] b = str.getBytes(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"Cp866"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str2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String(b,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"Cp866"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.println(str2);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1" name="CustomShape 4"/>
          <p:cNvSpPr/>
          <p:nvPr/>
        </p:nvSpPr>
        <p:spPr>
          <a:xfrm>
            <a:off x="4503960" y="4931280"/>
            <a:ext cx="1144080" cy="51840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кодировка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кодировка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2" name="TextShape 5"/>
          <p:cNvSpPr txBox="1"/>
          <p:nvPr/>
        </p:nvSpPr>
        <p:spPr>
          <a:xfrm>
            <a:off x="928800" y="4643280"/>
            <a:ext cx="7314840" cy="3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 сравнения строк: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equals(Object obj)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проверяет идентична ли строка указанному объекту;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equalsIgnoreCase(String str2)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строки одинаковы, игнорируя строчные-прописные буквы, то 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compareTo(String str2)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лексиграфическое сравнение строк;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79B528-AEF8-4F38-97A2-BB84643DB62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compareToIgnoreCase(String str)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лексиграфическое сравнение строк без учета регистра символов;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contentEquals(CharSequence cs)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сравнивает строку с объектом типа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CharSequence;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contentEquals(StringBuffer sb)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сравнивает строку с объектом типа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StringBuffer;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 intern()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занесение строки в пул литералов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DE6699-EF25-4260-8BA3-79D1FB8CA16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Работа с символами строки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toUpperCase()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преобразует строку в верхний регистр;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toUpperCase(Locale locale)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преобразует строку в верхний регистр, используя указанную локализацию;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toLowerCase()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преобразует строку в нижний регистр;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toLowerCase(Locale locale)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преобразует строку в нижний регистр, используя указанную локализацию;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char[]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toCharArray()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преобразует строку с новый массив символов.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888B60-C963-4462-8199-076A0479CB1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им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Объединение строк: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String concat(String str)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5430D1-CEE2-49B7-9D1E-F36606DE4C2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953280" y="2051280"/>
            <a:ext cx="7331040" cy="3075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Sample502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attention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"Внимание: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s1 = attention.concat(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"!!!"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s2 = attention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"неизвестный символ"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"s1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s1);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"s2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s2);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str1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"2"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+ 2 + 2;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str2 = 2 + 2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"2"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str3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"2"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(2 + 2);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"str1=“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+str1+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"; str2=“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+str2+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"; str3=“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+str3);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928800" y="5143680"/>
            <a:ext cx="73148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2500200" y="5289480"/>
            <a:ext cx="4928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= Внимание: !!!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2 = Внимание: неизвестный символ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str1=222; str2=42; str3=24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Поиск символов и подстрок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indexOf(int ch)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поиск первого вхождения символа в строке;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indexOf(int ch, int fromIndex)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поиск первого вхождения символа в строке с указанной позиции;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indexOf(String str)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поиск первого вхождения указанной подстроки;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indexOf(String str, int fromIndex)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поиск первого вхождения указанной подстроки с указанной позиции;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lastIndexOf(int ch)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поиск последнего вхождения символа;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27D6E8-5703-40EC-B5C1-34C8C55F42A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lastIndexOf(int ch, int fromIndex)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поиск последнего вхождения символа с указанной позиции;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lastIndexOf(String str)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поиск последнего вхождения строки;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lastIndexOf(String str, int fromIndex)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поиск последнего вхождения строки с указанной позиции;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replace(char oldChar, char newChar)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замена в строке одного символа на другой;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replace(CharSequence target, CharSequence replacement)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замена одной подстроки другой;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746565-3571-4F59-92E9-03C6E1059C2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contains(CharSequence cs)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проверяет, входит ли указанная последовательность символов в строку;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copyValueOf(char[] data)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возвращает строку, равную символам 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copyValueOf(char[] data, int offset, int count)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подстроку, равную части символов 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29569F-3303-4E34-B6CC-EF70D9F44CA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endsWith(String suffix)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заканчивается ли String суффиксом suffix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startsWith(String prefix)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начинается ли String с префикса prefix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startsWith(String prefix, int toffset)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начинается ли String с префикса prefix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учитывая смещение toffset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56FFCF-FF4A-416D-AABA-C9107025B83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3DE73D-EBF2-431A-AB3A-FC7586F6974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7280" indent="-2869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String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7280" indent="-2869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Классы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StringBuilder, StringBuffer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7280" indent="-2869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Форматирование строк. Класс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Formatter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7280" indent="-2869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Регулярные выражения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7280" indent="-2869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Pattern &amp; Matcher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7280" indent="-2869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Кодировки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Извлечение подстрок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trim()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отсекает на концах строки пустые символы;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substring(int startIndex)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подстроку, 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start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Index до конца строки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substring(int startIndex, int endIndex)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подстроку  с beginIndex до endIndex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CharSequence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subSequence(int beginIndex, int endIndex)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сокращает подпоследовательность типа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CharSequence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как подстроку с beginIndex до endIndex.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9B0E4F-F6E4-4CF1-98F9-03502AE7FBD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Приведение значений элементарных типов и объектов к строке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toString()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возвращает саму строку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valueOf(Object obj)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возвращает результат toString для объекта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valueOf(char[] charArray)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возвращает строку, из символов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charArray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valueOf(char[] data, int offset, int count)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возвращает подстроку, из части символов 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8B1231-0EC3-4535-8717-CFD70AB6CFA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valueOf(boolean b)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-.возвращает строку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или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в зависимости от 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valueOf(char c)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строку из символа 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valueOf(int i)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строку, полученную из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valueOf(long l)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возвращает строку, полученную из 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valueOf(float f)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строку, полученную из 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valueOf(double d)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строку, полученную из 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6F1299-3862-40C9-A206-9422B35FE82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Форматирование строк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format(String format, Object... args)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 String format(Locale l, String format, Object... args)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см.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класс </a:t>
            </a:r>
            <a:r>
              <a:rPr b="0" lang="en-GB" sz="1800" spc="-1" strike="noStrike">
                <a:solidFill>
                  <a:srgbClr val="376092"/>
                </a:solidFill>
                <a:latin typeface="Arial"/>
              </a:rPr>
              <a:t>Formatter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CE594E-0B7D-4FE5-AD60-60998C0FFFA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Сопоставление с образцом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regionMatches(boolean ignoreCase, int toffset, String ther, int ooffset, int len)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сравнивает часть строки с другой строкой, если ignoreCase=true, то игнорирует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строчные-прописные буквы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regionMatches(int toffset, String other, int ooffset, int len)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сравнивает часть строки с другой строкой, len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сколько символов сравнивать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replace(char oldChar, char newChar)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строку, где все символы oldChar заменены на newChar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B61DF36-CF1A-4AD1-B9F9-D31FC6CF208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replace(CharSequence target, CharSequence replacement)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    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строку, заменяя элементы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target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replacement.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matches(String regexStr)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удовлетворяет ли строка указанному регулярному выражению;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replaceFirst(String regexStr, String replacement)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заменяет первое вхождение строки, удовлетворяющей регулярному выражению, указанной строкой;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replaceAll(String regexStr, String replacement)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заменяет все вхождения строк, удовлетворяющих регулярному выражению, указанной строкой;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2E611A-F81A-4A2F-B3F0-DBAD1462B5B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String[] split(String regexStr)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разбивает строку на части, границами разбиения являются вхождения строк, удовлетворяющих регулярному выражению;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String[] split(String regexStr, int limit)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аналогично предыдущему, но с ограничением применения регулярного выражения к строке значением limit. Если limit&gt;0, то и размер возвращаемого массива строк не будет больше limit. Если limit&lt;=0, то регулярное выражение применяется к строке неограниченное число раз.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12F0E7-C045-4523-8840-829A1D5399D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String.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BB2892-574A-4FB4-901B-9C7F957262B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325880" y="1225800"/>
            <a:ext cx="6370920" cy="2223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Sample503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"Его зовут Вася и это все натворил Вася"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strreplace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"Коля"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result = str.replaceFirst(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"Вася"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strreplace);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.println(result);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85" name="TextShape 4"/>
          <p:cNvSpPr txBox="1"/>
          <p:nvPr/>
        </p:nvSpPr>
        <p:spPr>
          <a:xfrm>
            <a:off x="928800" y="3571920"/>
            <a:ext cx="7314840" cy="4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2478960" y="4215960"/>
            <a:ext cx="4237920" cy="305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Его зовут Коля и это все натворил Вася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String.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8A1D85-2F5B-49AE-A4AB-6B11F22276F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928800" y="1231920"/>
            <a:ext cx="7286400" cy="319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ru.javalang.module05;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Sample504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i = 10;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 = 10.0f;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l = 10;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 = 10.0d;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c =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'a'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boolean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Object o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String(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"Hello World"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.println(String.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(i));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.println(String.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(f));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.println(String.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.println(String.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(d));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.println(String.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(c));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.println(String.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(b));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.println(String.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(o));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3437640" y="4579200"/>
            <a:ext cx="1189800" cy="136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10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10.0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10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10.0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true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Hello World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928800" y="4500720"/>
            <a:ext cx="7314840" cy="4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String.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84EA8EC-5A73-4B2E-A9D9-49FFB228351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928800" y="1232640"/>
            <a:ext cx="7357680" cy="3502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Sample505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str1=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str2=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(str1 == str2) 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"Строки равны"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"Строки разные!"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str2 = str2.intern();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(str1 == str2) 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"Строки равны"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"Строки разные!"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(str1.equals(str2)) 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"Строки равны"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"Строки разные!"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928800" y="4786200"/>
            <a:ext cx="7314840" cy="4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3380400" y="5004000"/>
            <a:ext cx="1676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Строки разные!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Строки равны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Строки равны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828800" y="2514600"/>
            <a:ext cx="6400440" cy="1437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sTRING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678C74-AAEF-4771-BE04-E941F61CE69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828800" y="2514600"/>
            <a:ext cx="6400440" cy="1437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51729C-6E7E-44C8-8171-29167501C49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StringBuffer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 своему предназначению близки к классу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Но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содержимое и размеры объектов классов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StringBuffer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можно изменять!!!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Основным и единственным отличием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StringBuffer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является потокобезопасность последнего.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76EE6C-E8D4-4A57-8FE7-1FAF0E1A995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Конструкторы класса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6760" indent="-266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StringBuilder(String str)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создает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значение которого устанавливается в передаваемую строку, плюс дополнительные 16 пустых элементов в конце строки.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6760" indent="-266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StringBuilder(CharSequence charSeq)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строит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содержащий те же самые символы как указанно в CharSequence, плюс дополнительные 16 пустых элементов, конечных CharSequence.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6760" indent="-266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StringBuilder(int length)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создает пустой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 указанной начальной вместимостью.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6760" indent="-266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StringBuilder()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создает пустой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со способностью 16 (16 пустых элементов).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9F3690-0CD6-4F18-9521-B28C534B7AE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Чтение и изменение символов объекта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length()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созвращает количество символов в строке.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 charAt(int index)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возвращает символьное значение, расположенное на месте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setCharAt(int index, char ch)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символ, расположенный на месте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заменяется символом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CharSequence subSequence(int start, int end)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новую подстроку.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59B1C94-B401-426F-9E6F-BEF3FD41117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ОТЛИЧИЕ объектов класса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от объектов классов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StringBuffer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Для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StringBuffer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Times New Roman"/>
              </a:rPr>
              <a:t>не переопределены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методы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equals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hashCode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, т.е. сравнить содержимое двух объектов невозможно, к тому же хэш-коды всех объектов этого типа вычисляются так же, как и для класса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Object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733CD3-4B64-4411-A07E-577BEE7E161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gB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uil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de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r,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gB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uff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Добавление символов в объект класса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Добавляет аргумент этому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Данные преобразовываются в строку прежде, чем операция добавить будет иметь место.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append(Object obj)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append(String str)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append(CharSequence charSeq)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append(CharSequence charSeq, int start, int end)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append(char[] charArray)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append(char[] charArray, int offset, int length)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append(char 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ED5F526-EA78-4D72-8AEB-1E12506EE1B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Добавление символов в объект класса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(продолжение).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append(boolean 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append(int 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append(long 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append(float f)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append(double 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append(StringBuffer sb)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appendCodePoint(int codePoint)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8A640D-DCD1-4C3E-9FC5-CC8344D4DE9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Вставка символов в объект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Вставляет второй аргумент в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.. Первый аргумент целого числа указывает индекс, перед которым должны быть вставлены данные. Данные преобразовывают в строку прежде, чем операция вставки будет иметь место.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offset, Object obj)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dstOffset, CharSequence seq)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dstOffset, CharSequence seq, int start, int end)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offset, String str)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offset, char[] charArray)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offset, char 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1597C0-2174-4655-B398-0163E37C850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Вставка символов в объект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(продолжение).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offset, boolean 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offset, int 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offset, long 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offset, float f)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insert(int offset, double 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insert(int index, char[] str, int offset, int len)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5A03E2-42EC-47F5-B9D4-81CF032C70B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Удаление символов из объекта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deleteCharAt(int index)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удаляет символ, расположенный по index.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delete(int start, int end)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удаляет подпоследовательность от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start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до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end-1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(включительно) в последовательности символов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StringBuilder's.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StringBuilder reverse()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полностью изменяет последовательность символов в этом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4DA497-18F1-441F-BB54-86916E15C79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Строка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объект 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Строка является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неизменяемой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immutable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Строковое значение не может быть изменено после создания объекта при помощи какого-либо метода.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Любое изменение приводит к созданию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нового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объекта.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Ссылку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на объект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можно изменить так, чтобы она указывала на другой объект, т.е. на другое значение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4F6908-D808-460A-A23E-EAD714AE322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Управление ёмкостью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capacity()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текущую емкость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ensureCapacity(int minCapacity)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гарантирует, что вместимость по крайней мере равна указанному минимуму.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trimToSize()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уменьшает емкость до величины хранимой последовательности.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setLength(int newLength)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устанавливает длину символьной последовательности. Если newLength - меньше чем length(), последние символы в символьной последовательности являются усеченными. Если newLength больше чем length(), нулевые символы добавляются в конце символьной последовательности.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389D12-5207-4258-BBAC-DAB8AF2B9DB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gB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uil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de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r,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in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gB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uff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присутствуют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также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аналогичные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методам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такие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как: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9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replace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, charAt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, length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, getChars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codePointAt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(int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codePointBefore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(int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codePointCount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(int beginIndex, int endIndex)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getChars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(int srcBegin, int srcEnd, char[] dst, int dstBegin)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indexOf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(String str)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indexOf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(String str, int fromIndex)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lastIndexOf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(String str)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lastIndexOf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(String str, int fromIndex)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offsetByCodePoints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(int index, codePointOffset)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replace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(int start, int end, String str)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substring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(int start)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substring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(int start, int end)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toString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FE119F-78FE-4B55-89B4-E7267E1A668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StringBuffer.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928800" y="3571920"/>
            <a:ext cx="7314840" cy="4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289BDC-7720-4E26-836C-7D6FF034ECD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928800" y="1225800"/>
            <a:ext cx="7286400" cy="2223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Sample506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StringBuilder sb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StringBuilder();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sb.append(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"Строка текста"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"StringBuilder1 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sb);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sb.append(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пример 1"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"StringBuilder2 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sb);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2729520" y="4145400"/>
            <a:ext cx="434304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StringBuilder1 : Строка текста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StringBuilder2 : Строка текста пример 1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StringBuffer.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5FD4C5-3C26-4FF1-91F8-CEF243A7477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28800" y="1225800"/>
            <a:ext cx="7286400" cy="2223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Sample507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StringBuilder sb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StringBuilder();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sb.append(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"Java StringBuilder"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sb.insert(5,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"insert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"StringBuilder 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sb);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2444760" y="4143240"/>
            <a:ext cx="444816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StringBuilder :Java insert StringBuilder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1" name="TextShape 5"/>
          <p:cNvSpPr txBox="1"/>
          <p:nvPr/>
        </p:nvSpPr>
        <p:spPr>
          <a:xfrm>
            <a:off x="928800" y="3571920"/>
            <a:ext cx="7314840" cy="4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StringBuilder, StringBuffer.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A6A82D-80F6-4E93-ADDE-FA1824AA7F8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720000" y="1260000"/>
            <a:ext cx="7286400" cy="4566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Sample508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numbers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"0123456789"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StringBuffer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sb 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StringBuffer(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numbers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.println(sb.substring(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 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3456789</a:t>
            </a:r>
            <a:br/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.println(sb.substring(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8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 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4567</a:t>
            </a:r>
            <a:br/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.println(sb.replace(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"ABCDE"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 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012ABCDE56789</a:t>
            </a:r>
            <a:br/>
            <a:br/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sb 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StringBuffer(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numbers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.println(sb.reverse()); 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9876543210</a:t>
            </a:r>
            <a:br/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sb.reverse(); 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Вернем изначальный порядок</a:t>
            </a:r>
            <a:br/>
            <a:br/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sb 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StringBuffer(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numbers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.println(sb.delete(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9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 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012349</a:t>
            </a:r>
            <a:br/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.println(sb.deleteCharAt(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 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02349</a:t>
            </a:r>
            <a:br/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.println(sb.insert(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"One"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 </a:t>
            </a:r>
            <a:r>
              <a:rPr b="0" i="1" lang="en-US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0One2349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1828800" y="2514600"/>
            <a:ext cx="6400440" cy="1437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1980D1-D9BF-4DB2-9545-A8D799C4150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Formatter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(пакет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util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обеспечивает преобразование формата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позволяющее выводить числа, строки, время и даты нужном формате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format(String format, Object... args)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format(Locale l, String format, Object... args)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7F8CF1-4C69-4D3C-BCE4-AC4B9E752F2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классов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PrintStream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PrintWriter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добавлен 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printf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printf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автоматически использует 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Formatter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printf(String format, Object... args)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printf(Locale l, String format, Object... args)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D444E0-0A67-4105-A54D-D530CD9216C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Спецификаторы формата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Общий синтаксис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спецификатора формата следующий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%[argument_index][flags][width][precision]conversion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Значение аргумента спецификатора формата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conversion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приведены в таблице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далее. Кроме строчного написания значения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conversion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можно использовать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следующие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значения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определяемые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прописными буквами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‘B’,  ‘H’, ‘S’, ‘C’, ‘X’, ‘E’, ‘G’, ‘A’, ‘T’.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ACC3A5-F4B3-4AAB-9B64-F9C890DF476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57" name="Table 2"/>
          <p:cNvGraphicFramePr/>
          <p:nvPr/>
        </p:nvGraphicFramePr>
        <p:xfrm>
          <a:off x="928800" y="1785960"/>
          <a:ext cx="7314840" cy="2966400"/>
        </p:xfrm>
        <a:graphic>
          <a:graphicData uri="http://schemas.openxmlformats.org/drawingml/2006/table">
            <a:tbl>
              <a:tblPr/>
              <a:tblGrid>
                <a:gridCol w="2300040"/>
                <a:gridCol w="50148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Спецификатор формата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Выполняемое форматирование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%a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Шестнадцатеричное значение с плавающей точкой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%b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Логическое (булево) значение аргумента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%c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Символьное представление аргумента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Десятичное целое значение аргумента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%h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Хэш-код аргумента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Экспоненциальное представление аргумента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%f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Десятичное значение с плавающей точкой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35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1D0C94-320E-427C-BABB-7696B4EAAA3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928800" y="1214280"/>
            <a:ext cx="73148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Параметр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conversion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Ссылка типа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tring на строку-константу: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Замечание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23960" indent="-3679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Пустая строка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 =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Calibri"/>
              </a:rPr>
              <a:t>  не содержит ни одного символа.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23960" indent="-3679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23960" indent="-3679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Calibri"/>
              </a:rPr>
              <a:t>Пустая ссылка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 =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Calibri"/>
              </a:rPr>
              <a:t> не указывает ни на какую строку и не является объектом.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D784693-6C0F-42A7-91A2-8B9C6EFD640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151800" y="2072880"/>
            <a:ext cx="3475800" cy="36648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 =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"Это строка“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61" name="Table 2"/>
          <p:cNvGraphicFramePr/>
          <p:nvPr/>
        </p:nvGraphicFramePr>
        <p:xfrm>
          <a:off x="928800" y="1785960"/>
          <a:ext cx="7314840" cy="2966400"/>
        </p:xfrm>
        <a:graphic>
          <a:graphicData uri="http://schemas.openxmlformats.org/drawingml/2006/table">
            <a:tbl>
              <a:tblPr/>
              <a:tblGrid>
                <a:gridCol w="2300040"/>
                <a:gridCol w="50148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Спецификатор формата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Выполняемое форматирование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%g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Выбирает более короткое представление из двух: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%e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или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%f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Восьмеричное целое значение аргумента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Вставка символа новой строки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Строковое представление аргумента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Время и дата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Шестнадцатеричное целое значение аргумента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%%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Вставка знака %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362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C87269-4601-47A0-AEAD-863822B4029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928800" y="1214280"/>
            <a:ext cx="73148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Параметр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conversion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Formatter.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928800" y="4910040"/>
            <a:ext cx="7314840" cy="51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DD7986-5F1F-4503-9F14-15B08A11D17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1174680" y="1232640"/>
            <a:ext cx="6280560" cy="3656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ru.javalang.module05;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java.util.Formatter;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java.util.Timer;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Sample509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 formatter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Formatter();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boolean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b1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Boolean b2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"1. - %b, %b\n"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, b1, b2);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.println(formatter);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"----------------------------------"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Timer t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Timer();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"2. - %h"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, t); 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3f7f5f"/>
                </a:solidFill>
                <a:latin typeface="Courier New"/>
                <a:ea typeface="Calibri"/>
              </a:rPr>
              <a:t>// Integer.toHexString(t.hashCode)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.println(formatter);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.println(Integer.</a:t>
            </a:r>
            <a:r>
              <a:rPr b="0" i="1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toHexString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(t.hashCode()));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3241080" y="5005800"/>
            <a:ext cx="3292920" cy="1004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1. - true, false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----------------------------------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1. - true, false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2. - 229ed927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229ed927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Аргумент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спецификатора формата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argument_index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]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имеет два вида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i$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или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23960" indent="-36792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i$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(десятичное целое число) - указывает на положение аргумента во множестве параметров переменной длины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format(String format, Object... args)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начинающемся с положения 1.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23960" indent="-36792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указывает на тот же самый аргумент, который использовался в предыдущем спецификаторе формата в форматирующей последовательности, и не может поэтому быть первым в списке спецификаторов формата.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01884F-4DDE-4023-92D1-2A223CBBB58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rm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att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er.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им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928800" y="4214880"/>
            <a:ext cx="7314840" cy="4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93BC26-2A59-4BC7-BAC4-86C2A5D6EB6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1526040" y="1229040"/>
            <a:ext cx="5991480" cy="2862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java.util.Formatter;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Sample510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 formatter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Formatter();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d1 = 16.78967;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“%1$e, %&lt;f, %&lt;g, %&lt;a\n"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d1);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.println(formatter);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804680" y="4858920"/>
            <a:ext cx="5731200" cy="305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1.678967e+01, 16.789670, 16.7897, 0x1.0ca27d028a1ep4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78" name="Table 2"/>
          <p:cNvGraphicFramePr/>
          <p:nvPr/>
        </p:nvGraphicFramePr>
        <p:xfrm>
          <a:off x="928800" y="2786040"/>
          <a:ext cx="7377120" cy="1854000"/>
        </p:xfrm>
        <a:graphic>
          <a:graphicData uri="http://schemas.openxmlformats.org/drawingml/2006/table">
            <a:tbl>
              <a:tblPr/>
              <a:tblGrid>
                <a:gridCol w="571320"/>
                <a:gridCol w="428400"/>
                <a:gridCol w="428400"/>
                <a:gridCol w="428400"/>
                <a:gridCol w="500040"/>
                <a:gridCol w="428400"/>
                <a:gridCol w="500040"/>
                <a:gridCol w="500040"/>
                <a:gridCol w="3592080"/>
              </a:tblGrid>
              <a:tr h="370800"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Flag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Integrals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Floating-point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1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89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-’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Выравнивание по левому краю, требует положительного значения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width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(Также подходит для отображения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символов, времени-даты)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#’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Отображает в виде, применяемом для  системы счисления и десятичную точку для вещественных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+’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Отображает знак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37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EE0663-4D54-4DF8-9486-9884ED93396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flag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]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указывает выравнивание форматируемого аргумента. Значение параметра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flag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приведены в таблице.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Комбинация валидных флагов в спецификаторе формата зависит от преобразования.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82" name="Table 2"/>
          <p:cNvGraphicFramePr/>
          <p:nvPr/>
        </p:nvGraphicFramePr>
        <p:xfrm>
          <a:off x="928800" y="2786040"/>
          <a:ext cx="7377120" cy="2224800"/>
        </p:xfrm>
        <a:graphic>
          <a:graphicData uri="http://schemas.openxmlformats.org/drawingml/2006/table">
            <a:tbl>
              <a:tblPr/>
              <a:tblGrid>
                <a:gridCol w="571320"/>
                <a:gridCol w="428400"/>
                <a:gridCol w="428400"/>
                <a:gridCol w="428400"/>
                <a:gridCol w="500040"/>
                <a:gridCol w="500040"/>
                <a:gridCol w="428400"/>
                <a:gridCol w="500040"/>
                <a:gridCol w="3592080"/>
              </a:tblGrid>
              <a:tr h="370800"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Flag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Integrals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Floating-point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1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‘  ‘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Лидирующие пробелу для положительных значений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0’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Отображает лидирующие пробелы, требует положительного значения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width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,’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Использует групповой разделитель, указываемый локалью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(‘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Отображает отрицательные числа в круглых скобках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383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02FA78-88E8-4B2A-98EB-FCF422A039B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flag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]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указывает выравнивание форматируемого аргумента. Значение параметра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flag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приведены в таблице.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Комбинация валидных флагов в спецификаторе формата зависит от преобразования.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Formatter.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914400" y="4786200"/>
            <a:ext cx="7314840" cy="101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2F2395-E659-4425-B3D4-FCC2A102D92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1922040" y="1302840"/>
            <a:ext cx="5583960" cy="3473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java.util.Formatter;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Sample511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 formatter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Formatter();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i1 = 17;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d1 = 16.78967;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"1. (%%o) %o%n"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, i1);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"2. (%%a) %a%n"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, d1);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"3. (%%x) %x%n"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, i1);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"4. (%%#o) %#o%n"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, i1);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"5. (%%#a) %#a%n"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, d1);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"6. (%%#x) %#x%n"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, i1);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.println(formatter);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3306960" y="4863960"/>
            <a:ext cx="2652840" cy="1187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1. (%o) 21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2. (%a) 0x1.0ca27d028a1ep4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3. (%x) 11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4. (%#o) 021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5. (%#a) 0x1.0ca27d028a1ep4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6. (%#x) 0x11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Width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минимальное число символов, отводимое под представление форматируемого параметра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Precision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имеет формат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где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число символов в десятичной части числа. Особенности поведения зависят от преобразования.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8DE294-DC7A-47CA-B865-D51DFAEC3A4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914400" y="4786200"/>
            <a:ext cx="7314840" cy="4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9F6C5C-5E64-4709-9ACB-8F73FC9FB57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928800" y="1265400"/>
            <a:ext cx="7286400" cy="3502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java.util.Formatter;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Sample512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 formatter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Formatter();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i1 = 345;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d1 = 16.78967;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"- %-7dok%n"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i1);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"- %+7dok%n"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i1);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"- % 7dok%n"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i1);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"- %07dok%n"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i1);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"- %#fok%n"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d1);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"- %.2fok%n"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d1);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.println(formatter);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3617280" y="4878000"/>
            <a:ext cx="1372680" cy="1187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- 345    ok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-    +345ok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-     345ok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- 0000345ok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- 16.789670ok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- 16.79ok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атиро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вание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строк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99" name="Table 2"/>
          <p:cNvGraphicFramePr/>
          <p:nvPr/>
        </p:nvGraphicFramePr>
        <p:xfrm>
          <a:off x="928800" y="1714320"/>
          <a:ext cx="7314840" cy="3708000"/>
        </p:xfrm>
        <a:graphic>
          <a:graphicData uri="http://schemas.openxmlformats.org/drawingml/2006/table">
            <a:tbl>
              <a:tblPr/>
              <a:tblGrid>
                <a:gridCol w="1514160"/>
                <a:gridCol w="5800680"/>
              </a:tblGrid>
              <a:tr h="491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Спецификатор формата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Выполняемое преобразование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%tH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Час (00 - 23)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%tI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Час (1 - 12)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%tM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Минуты как десятичное целое (00 - 59)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%tS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Секунды как десятичное целое (00 - 59)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%tL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Миллисекунды (000 - 999)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%tY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Год в четырехзначное формате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%ty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Год в двузначное формате (00 - 99)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%tB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Полное название месяца 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Январь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”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%tb 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%th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Краткое название месяца 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янв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”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400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BE82F3-CF72-4EB2-A4BC-82107F73346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Форматирование времени и даты.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Некоторые конструкторы класса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String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D00E35-5B38-497E-BC04-FAFFE30C864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1769400" y="2014560"/>
            <a:ext cx="6081840" cy="310968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String(String str)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String(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[] value)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String(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[] value,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offset,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count)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String(StringBuilder builder)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String(StringBuffer buffer)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rm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att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03" name="Table 2"/>
          <p:cNvGraphicFramePr/>
          <p:nvPr/>
        </p:nvGraphicFramePr>
        <p:xfrm>
          <a:off x="928800" y="1714320"/>
          <a:ext cx="7314840" cy="4078800"/>
        </p:xfrm>
        <a:graphic>
          <a:graphicData uri="http://schemas.openxmlformats.org/drawingml/2006/table">
            <a:tbl>
              <a:tblPr/>
              <a:tblGrid>
                <a:gridCol w="1514160"/>
                <a:gridCol w="5800680"/>
              </a:tblGrid>
              <a:tr h="491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Спецификатор формата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Выполняемое преобразование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%tm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Месяц в двузначном формате (1 - 12)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Полное название дня недели 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”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%ta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Краткое название дня недели 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Пт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”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День в двузначном формате (1 - 31)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То же что и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“%tH:%tM”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%tT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То же что и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“%tH:%tM:%tS”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То же что и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“%tI:%tM:%tS  %Tp”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где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%Tp = (AM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PM)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То же что и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“%tm/%td/%ty”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То же что и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“%tY-%tm-%td”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%tc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То же что и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“%ta  %tb  %td  %tT  %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tZ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%tY”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04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99162F-8F89-4D4C-B6CB-D1A05444BB8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Форматирование времени и даты.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rm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att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er.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им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928800" y="4357800"/>
            <a:ext cx="7314840" cy="116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F5C158-61B5-465A-A5E9-32AA18002D1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928800" y="1088280"/>
            <a:ext cx="7286400" cy="3287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java.time.LocalDateTime;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java.util.Formatter;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Sample513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 formatter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Formatter();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LocalDateTime localDateTime = LocalDateTime.now();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formatter.format(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"%tr"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localDateTime);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.println(formatter);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3577320" y="4786200"/>
            <a:ext cx="1689840" cy="3646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09:20:30 AM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rm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att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работе с классом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Formatter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могут возникнуть следующие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исключения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Данные классы исключений являются подклассами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IllegalFormatException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0F8DAD-B947-4E29-857F-0A4DB1B566F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rm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att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B524E9-6A90-4CF8-87B1-73704C89284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graphicFrame>
        <p:nvGraphicFramePr>
          <p:cNvPr id="416" name="Table 3"/>
          <p:cNvGraphicFramePr/>
          <p:nvPr/>
        </p:nvGraphicFramePr>
        <p:xfrm>
          <a:off x="928800" y="1214280"/>
          <a:ext cx="7286400" cy="4078800"/>
        </p:xfrm>
        <a:graphic>
          <a:graphicData uri="http://schemas.openxmlformats.org/drawingml/2006/table">
            <a:tbl>
              <a:tblPr/>
              <a:tblGrid>
                <a:gridCol w="3429000"/>
                <a:gridCol w="3857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Format 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Meaning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DublicateFormatFlagsException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Flag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используется более, чем один раз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FormatFlagsConversionMismatchException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Flag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conversion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несовместимы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IllegalFormatConversionException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Тип аргумента несовместим с преобразованием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IllegalFormatFlagsException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Недействительная комбинация флагов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IllegalFormatPresionException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Точность неправильна или недопустима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IllegalFormatWidthException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Значение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width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недопустимо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MissingFormatArgumentException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Ошибка при передаче параметров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MissingFormatWidthException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Ошибка при задании ширины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UnknownFormatConversionException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Преобразование неизвестно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UnknownFormatFlagsException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Флаг неизвестен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printf()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автоматически использует объект типа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Formatter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для создания форматированной строки. Она выводится как строка в стандартный поток вывода по умолчанию на консоль. 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printf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определен в классах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PrintStream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PrintWriter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классе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PrintStream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у метода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printf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две синтаксические формы записи: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PrintStream printf(String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fmtString,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Object..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.args)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PrintStream printf(Local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loc,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fmtString,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Object..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.args)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EA3D3F-735A-44A6-8353-79CDCF9288F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Форматирование строк.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Formatter. Пример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 14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1000080" y="4000680"/>
            <a:ext cx="7314840" cy="4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1C0C7F-5A4C-40E9-9F5D-3AA3CCF80AB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928800" y="1227960"/>
            <a:ext cx="7357680" cy="264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java.time.LocalDateTime;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java.util.Locale;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Sample514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LocalDateTime ldt = LocalDateTime.now();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.printf(Locale.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FRANCE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"%1$tB %1$tA%n"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ldt);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.printf(Locale.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getDefault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"%1$tB %1$tA%n"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ldt);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3577680" y="4431240"/>
            <a:ext cx="189072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septembre lundi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September Monday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1828800" y="2514600"/>
            <a:ext cx="6400440" cy="1437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ц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л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з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ц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я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E385AA-2FEE-4785-A0A1-F091A75DED6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Интернационализация программы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i18n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3960" indent="-266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Написание программы, работающей в различных языковых окружениях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Локализация программы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l10n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23960" indent="-266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Адаптация интернационализированной программы к конкретным языковым окружением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Пакеты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3960" indent="-266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java.util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3960" indent="-266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java.text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0CCA7DC-C709-4DE2-8A25-6FD50145A29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Locale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пакет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java. util)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идентифицирует используемое языковое окружение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Локаль определяется: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1) константами: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Locale.US, Locale.FRANCE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2) конструкторами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Locale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6676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Locale(language)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 языку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6676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Locale(language, country)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по языку и стране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6676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Locale(language, country, variant)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по языку стране и варианту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37254D-AB05-441E-84E2-8DEED60AFD3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1443960" y="5074560"/>
            <a:ext cx="6081840" cy="64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Locale l = </a:t>
            </a:r>
            <a:r>
              <a:rPr b="1" lang="en-GB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Locale(</a:t>
            </a:r>
            <a:r>
              <a:rPr b="0" lang="en-GB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"ru"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GB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"RU"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Locale l = </a:t>
            </a:r>
            <a:r>
              <a:rPr b="1" lang="en-GB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Locale(</a:t>
            </a:r>
            <a:r>
              <a:rPr b="0" lang="en-GB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"en"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GB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"US"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GB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"WINDOWS"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35" name="Table 2"/>
          <p:cNvGraphicFramePr/>
          <p:nvPr/>
        </p:nvGraphicFramePr>
        <p:xfrm>
          <a:off x="1000080" y="1357200"/>
          <a:ext cx="7314840" cy="185400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37080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Пример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cc"/>
                          </a:solidFill>
                          <a:latin typeface="Calibri"/>
                        </a:rPr>
                        <a:t>en_UK_windows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cc"/>
                          </a:solidFill>
                          <a:latin typeface="Calibri"/>
                        </a:rPr>
                        <a:t>en_UK_unix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8192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choose the folder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containing colour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information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712800" indent="-1774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choose the directory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712800" indent="-1774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containing colour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712800" indent="-1774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information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cc"/>
                          </a:solidFill>
                          <a:latin typeface="Calibri"/>
                        </a:rPr>
                        <a:t>en_US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cc"/>
                          </a:solidFill>
                          <a:latin typeface="Calibri"/>
                        </a:rPr>
                        <a:t>ru_RU</a:t>
                      </a:r>
                      <a:r>
                        <a:rPr b="1" lang="ru-RU" sz="1800" spc="-1" strike="noStrike">
                          <a:solidFill>
                            <a:srgbClr val="0000cc"/>
                          </a:solidFill>
                          <a:latin typeface="Calibri"/>
                        </a:rPr>
                        <a:t>_</a:t>
                      </a:r>
                      <a:r>
                        <a:rPr b="1" lang="en-US" sz="1800" spc="-1" strike="noStrike">
                          <a:solidFill>
                            <a:srgbClr val="0000cc"/>
                          </a:solidFill>
                          <a:latin typeface="Calibri"/>
                        </a:rPr>
                        <a:t>unix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11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choose the folder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containing color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information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Выберите каталог,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содержащий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цветовую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информацию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36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404EA7-4E19-4DB2-9D42-5212D21141D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String. Пример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Примеры создание строк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D6CF42-DC4C-4E1F-BFDC-F7D1E2D654D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1302480" y="1733040"/>
            <a:ext cx="6822720" cy="393264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str1 =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String();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[] data1 = {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'a'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'b'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'c'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'd'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'e'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'f'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};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str2 =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String(data1, 2, 3);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[] data2 = {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'\u004A'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'\u0062'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'V'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'A'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};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str3 =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String(data2);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ascii[] = {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65, 66, 67, 68, 69, 70 };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str4 =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String(ascii); </a:t>
            </a:r>
            <a:r>
              <a:rPr b="0" lang="en-US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// </a:t>
            </a:r>
            <a:r>
              <a:rPr b="0" lang="en-US" sz="1800" spc="-1" strike="noStrike">
                <a:solidFill>
                  <a:srgbClr val="3f7f5f"/>
                </a:solidFill>
                <a:latin typeface="Calibri"/>
                <a:ea typeface="Calibri"/>
              </a:rPr>
              <a:t>”</a:t>
            </a:r>
            <a:r>
              <a:rPr b="0" lang="en-US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ABCDEF</a:t>
            </a:r>
            <a:r>
              <a:rPr b="0" lang="en-US" sz="1800" spc="-1" strike="noStrike">
                <a:solidFill>
                  <a:srgbClr val="3f7f5f"/>
                </a:solidFill>
                <a:latin typeface="Calibri"/>
                <a:ea typeface="Calibri"/>
              </a:rPr>
              <a:t>”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[] data3 = { (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 0xE3, (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 0xEE };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str5 =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String(data3,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"CP1251"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r>
              <a:rPr b="0" lang="en-US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// </a:t>
            </a:r>
            <a:r>
              <a:rPr b="0" lang="en-US" sz="1800" spc="-1" strike="noStrike">
                <a:solidFill>
                  <a:srgbClr val="3f7f5f"/>
                </a:solidFill>
                <a:latin typeface="Calibri"/>
                <a:ea typeface="Calibri"/>
              </a:rPr>
              <a:t>”</a:t>
            </a:r>
            <a:r>
              <a:rPr b="0" lang="en-US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го</a:t>
            </a:r>
            <a:r>
              <a:rPr b="0" lang="en-US" sz="1800" spc="-1" strike="noStrike">
                <a:solidFill>
                  <a:srgbClr val="3f7f5f"/>
                </a:solidFill>
                <a:latin typeface="Calibri"/>
                <a:ea typeface="Calibri"/>
              </a:rPr>
              <a:t>”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str6 =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String(data3, 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"CP866"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r>
              <a:rPr b="0" lang="en-US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// </a:t>
            </a:r>
            <a:r>
              <a:rPr b="0" lang="en-US" sz="1800" spc="-1" strike="noStrike">
                <a:solidFill>
                  <a:srgbClr val="3f7f5f"/>
                </a:solidFill>
                <a:latin typeface="Calibri"/>
                <a:ea typeface="Calibri"/>
              </a:rPr>
              <a:t>”</a:t>
            </a:r>
            <a:r>
              <a:rPr b="0" lang="en-US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ую</a:t>
            </a:r>
            <a:r>
              <a:rPr b="0" lang="en-US" sz="1800" spc="-1" strike="noStrike">
                <a:solidFill>
                  <a:srgbClr val="3f7f5f"/>
                </a:solidFill>
                <a:latin typeface="Calibri"/>
                <a:ea typeface="Calibri"/>
              </a:rPr>
              <a:t>”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 класса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Locale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93880" indent="-3535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getDefault()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возвращает текущую локаль, сконструированную на основе настроек операционной системы.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93880" indent="-3535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getLanguage()</a:t>
            </a:r>
            <a:r>
              <a:rPr b="0" lang="en-US" sz="1800" spc="-1" strike="noStrike">
                <a:solidFill>
                  <a:srgbClr val="0000cc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код языка региона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93880" indent="-3535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getDisplayLanguage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название языка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93880" indent="-3535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getCountry()</a:t>
            </a:r>
            <a:r>
              <a:rPr b="0" lang="en-US" sz="1800" spc="-1" strike="noStrike">
                <a:solidFill>
                  <a:srgbClr val="0000cc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cc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код региона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93880" indent="-3535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getDisplayCountry()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название региона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93880" indent="-3535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getAvailableLocales()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список доступных локалей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DC2874-0F9A-4C4B-B2DE-F84B79E6306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Интернационализация. Пример</a:t>
            </a:r>
            <a:r>
              <a:rPr b="1" lang="en-GB" sz="1800" spc="-1" strike="noStrike">
                <a:solidFill>
                  <a:srgbClr val="376092"/>
                </a:solidFill>
                <a:latin typeface="Tahoma"/>
                <a:ea typeface="Tahoma"/>
              </a:rPr>
              <a:t> 15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CF0235-F6C5-420A-B65A-931302D64C5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928800" y="1237320"/>
            <a:ext cx="7357680" cy="435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java.util.Locale;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Sample515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Locale defaultLocale = Locale.</a:t>
            </a:r>
            <a:r>
              <a:rPr b="0" i="1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getDefault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Locale rusLocale = </a:t>
            </a: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Locale(</a:t>
            </a:r>
            <a:r>
              <a:rPr b="0" lang="en-GB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"ru"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GB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"RU"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Locale usLocale = </a:t>
            </a: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Locale(</a:t>
            </a:r>
            <a:r>
              <a:rPr b="0" lang="en-GB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"en"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GB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"US"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Locale frLocale = </a:t>
            </a:r>
            <a:r>
              <a:rPr b="1" lang="en-GB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Locale(</a:t>
            </a:r>
            <a:r>
              <a:rPr b="0" lang="en-GB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"fr"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GB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"FR"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.println(defaultLocale.getDisplayCountry());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.println(defaultLocale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.getDisplayCountry(Locale.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FRENCH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.println(frLocale.getDisplayCountry(defaultLocale));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.println(usLocale.getDisplayName());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.println(usLocale.getDisplayName(frLocale));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им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914400" y="3286080"/>
            <a:ext cx="7314840" cy="23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657C18-87F5-4361-BCAE-8D647DA71CC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928800" y="1293840"/>
            <a:ext cx="7286400" cy="15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.println(rusLocale.getDisplayName(frLocale));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.println(defaultLocale.getCountry());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.println(defaultLocale.getLanguage());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GB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.println(defaultLocale.getVariant());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7" name="CustomShape 5"/>
          <p:cNvSpPr/>
          <p:nvPr/>
        </p:nvSpPr>
        <p:spPr>
          <a:xfrm>
            <a:off x="2868120" y="3765240"/>
            <a:ext cx="3384360" cy="1797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Россия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Russie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Франция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английский (Соединенные Штаты)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anglais (Etats-Unis)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russe (Russie)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Интернационализация чисел и дат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вывод данных в соответствии с языковым контекстом.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Типы данных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Числа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Время и дата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Сообщения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Пакет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93880" indent="-4363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java.text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9AC7D3-9C05-4C18-B82B-177B91BD431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ctr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NumberFormat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ctr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Получение форматировщиков чисел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getNumberInstance(locale)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обычные числа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getIntegerIntance(locale)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целые числа (с округлением)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getPercentInstance(locale)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проценты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getCurrencyInstance(locale)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валюта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CE7E14-6364-4077-B7C4-65598600CAB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ctr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NumberFormat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Методы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форматирования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String format(long)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форматировать целое число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String format(double)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форматировать число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 плавающей точкой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Number parse(String)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разобрать локализованное число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Выбрасываемое исключение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ParseException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ошибка разбора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40B731-038A-46FC-A37A-71C097CFB5B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Интернационализация. 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B330A4-90F9-48B4-944A-141382F60F2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928800" y="1226520"/>
            <a:ext cx="7286400" cy="435132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java.text.NumberFormat;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java.text.ParseException;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java.util.Locale;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Sample516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Locale[] locales = { Locale.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getDefault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(),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Locale(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"no"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"NO"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Locale.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JAPAN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NumberFormat[] numFormatters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NumberFormat[]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NumberFormat.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getNumberInstance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(),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NumberFormat.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getNumberInstance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(locales[1]),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NumberFormat.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getNumberInstance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(locales[2])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NumberFormat[] currFormatters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NumberFormat[]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NumberFormat.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getCurrencyInstance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(),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NumberFormat.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getCurrencyInstance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(locales[1]),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NumberFormat.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getCurrencyInstance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(locales[2])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зация.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DCD598-8501-499B-AA5D-FE0EEE9F1C6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928800" y="1238760"/>
            <a:ext cx="7286400" cy="429012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number = 9876.598;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"Formatting the number: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number);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runFormatters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(number, numFormatters,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(NumberFormat nf : numFormatters)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nf.setMaximumFractionDigits(2);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"\nFormatting the number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number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(to 2 dec. places: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runFormatters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(number, numFormatters,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"\nFormatting the currency amount: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number);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runFormatters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(number, currFormatters,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runParsers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"9876.598"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numFormatters,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runParsers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"9876,598"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numFormatters,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runParsers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"9876@598"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numFormatters,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runParsers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"@9876598"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numFormatters,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runParsers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2a00ff"/>
                </a:solidFill>
                <a:latin typeface="Calibri"/>
                <a:ea typeface="Calibri"/>
              </a:rPr>
              <a:t>£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9876.598"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currFormatters,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runParsers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"kr 9876,598"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currFormatters,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runParsers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"JPY 98@76598"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currFormatters,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runParsers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"@9876598"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currFormatters, locales);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16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64DCE8-A224-43BA-A1C1-862B40ECA1B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928800" y="1236600"/>
            <a:ext cx="7286400" cy="392508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runFormatters(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value, NumberFormat[] formatters,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Locale[] locales)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formatters.</a:t>
            </a:r>
            <a:r>
              <a:rPr b="0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length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 i++)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.printf(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"%-24s: %s%n"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locales[i].getDisplayName(),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formatters[i].format(value));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runParsers(String inputString, NumberFormat[] formatters,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Locale[] locales)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"\nParsing: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inputString);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formatters.</a:t>
            </a:r>
            <a:r>
              <a:rPr b="0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length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 i++)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try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.printf(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"%-24s: %s%n"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locales[i].getDisplayName(),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formatters[i].parse(inputString));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catch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(ParseException e)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.println(e);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16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92ADBF-4E32-499D-BAB8-694E4548BD0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928800" y="1285920"/>
            <a:ext cx="731484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1643040" y="1668600"/>
            <a:ext cx="6357600" cy="447264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Formatting the number: 9876.598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English (United Kingdom): 9,876.598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Norwegian (Norway)      : 9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876,598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Japanese (Japan)        : 9,876.598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Formatting the number 9876.598 (to 2 dec. places: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English (United Kingdom): 9,876.6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Norwegian (Norway)      : 9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876,6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Japanese (Japan)        : 9,876.6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Formatting the currency amount: 9876.598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English (United Kingdom):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£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9,876.60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Norwegian (Norway)      : kr 9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876,60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Japanese (Japan)        : ?9,877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Parsing: 9876.598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English (United Kingdom): 9876.598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Norwegian (Norway)      : 9876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Japanese (Japan)        : 9876.598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Parsing: 9876,598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English (United Kingdom): 9876598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Norwegian (Norway)      : 9876.598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Japanese (Japan)        : 9876598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CharSequence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реализуют классы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StringBuilder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StringBuffer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Методы интерфейса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CharSequence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E3D973-7512-4CD9-873F-D8EED433BAD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graphicFrame>
        <p:nvGraphicFramePr>
          <p:cNvPr id="224" name="Table 4"/>
          <p:cNvGraphicFramePr/>
          <p:nvPr/>
        </p:nvGraphicFramePr>
        <p:xfrm>
          <a:off x="1000080" y="2000160"/>
          <a:ext cx="7214760" cy="1854000"/>
        </p:xfrm>
        <a:graphic>
          <a:graphicData uri="http://schemas.openxmlformats.org/drawingml/2006/table">
            <a:tbl>
              <a:tblPr/>
              <a:tblGrid>
                <a:gridCol w="2475720"/>
                <a:gridCol w="4739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Метод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Описание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public char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charAt(int index)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Возвращает char-значение, находящееся в элементе с указанным индексом. Индекс находится в диапазоне от нуля до length() - 1.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public int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length()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Возвращает длину данной последовательности символов. Длина - это количество 16-битных char-значений в последовательности.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290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public CharSequence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subSequence(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 start, int end)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Возвращает новый объект CharSequence, содержащий подпоследовательность данной последовательности. Подпоследовательность начинается с символа, находящегося под указанным стартовым индексом и заканчивается символом под индексом end - 1.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public String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toString()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Возвращает строку, содержащую символы в данной последовательности и в том же порядке. Длина строки будет равна длине последовательности.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16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94F7CD-6E0B-4224-B85B-A17958FF998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928800" y="1285920"/>
            <a:ext cx="731484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1643040" y="1878480"/>
            <a:ext cx="6357600" cy="374256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Parsing: 9876@598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English (United Kingdom): 9876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Norwegian (Norway)      : 9876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Japanese (Japan)        : 9876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Parsing: @9876598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"@9876598"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"@9876598"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"@9876598"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Parsing: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£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9876.598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English (United Kingdom): 9876.598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£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9876.598"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£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9876.598"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Parsing: kr 9876,598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"kr 9876,598"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Norwegian (Norway)      : 9876.598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"kr 9876,598“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16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30A0CC-BDEC-415C-B7C8-118AB2487BF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928800" y="1285920"/>
            <a:ext cx="731484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1643040" y="1795320"/>
            <a:ext cx="6357600" cy="173484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Parsing: JPY 98@76598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"JPY 98@76598"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"JPY 98@76598"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"JPY 98@76598"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Parsing: @9876598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"@9876598"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"@9876598"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java.text.ParseException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: Unparseable number: "@9876598"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Date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Получение форматировщиков времени и дат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getDateInstance([dateStyle[, locale]])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даты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getTimeIntance([timeStyle[, locale]])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времени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getDateTimeIntance([dateStyle, timeStyle, [locale]])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даты 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времени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2BCD59-A647-4870-907C-830E816DAC6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Date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Стили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DEFAULT, FULL, LONG, MEDIUM, SHORT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Методы форматирования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String format(date)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форматировать дату/время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Date parse(String)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разобрать локализованную дату/время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Выбрасываемое исключение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ParseException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ошибка разбора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9492C0-9D1E-42C7-BC18-DAA289A9968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им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EAF8AF-28D7-4F3F-9540-33E25AC70F0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712800" y="900000"/>
            <a:ext cx="7711200" cy="444672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java.text.DateFormat;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java.util.Date;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java.util.Locale;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Sample517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300" spc="-1" strike="noStrike">
              <a:latin typeface="Arial"/>
            </a:endParaRPr>
          </a:p>
          <a:p>
            <a:endParaRPr b="0" lang="ru-RU" sz="1300" spc="-1" strike="noStrike">
              <a:latin typeface="Arial"/>
            </a:endParaRPr>
          </a:p>
          <a:p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 dfFull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getDateInstance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FULL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 dfLong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getDateInstance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LONG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 dfMedium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getDateInstance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MEDIUM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 dfShort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getDateInstance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DateFormat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SHORT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 date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3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Date();</a:t>
            </a:r>
            <a:endParaRPr b="0" lang="ru-RU" sz="1300" spc="-1" strike="noStrike">
              <a:latin typeface="Arial"/>
            </a:endParaRPr>
          </a:p>
          <a:p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dfFull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.format(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dfLong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.format(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dfMedium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.format(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dfShort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.format(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     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487" name="TextShape 4"/>
          <p:cNvSpPr txBox="1"/>
          <p:nvPr/>
        </p:nvSpPr>
        <p:spPr>
          <a:xfrm>
            <a:off x="5724000" y="5410440"/>
            <a:ext cx="2700000" cy="8895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400" spc="-1" strike="noStrike">
                <a:latin typeface="Arial"/>
              </a:rPr>
              <a:t>Wednesday, May 11, 2022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May 11, 2022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May 11, 2022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5/11/22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Date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FormatFormatter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создания объекта этого класса используется статический метод ofPattern(), на вход которого передается строка и объект класс Locale: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DateTimeFormatter formatter = DateTimeFormatter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.</a:t>
            </a:r>
            <a:r>
              <a:rPr b="1" lang="en-US" sz="1800" spc="-1" strike="noStrike">
                <a:solidFill>
                  <a:srgbClr val="c9211e"/>
                </a:solidFill>
                <a:latin typeface="Cambria"/>
              </a:rPr>
              <a:t>ofPattern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(</a:t>
            </a:r>
            <a:r>
              <a:rPr b="0" lang="en-US" sz="1800" spc="-1" strike="noStrike">
                <a:solidFill>
                  <a:srgbClr val="00a933"/>
                </a:solidFill>
                <a:latin typeface="Cambria"/>
              </a:rPr>
              <a:t>"MMMM, dd, yyyy HH:mm:ss"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, Locale.US);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разбора даты и времени из строковых значений существует два статических метода parse: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parse(CharSequence text)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конвертация строки, которая содержит дату и время, в объект LocalDateTime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parse(CharSequence text, DateTimeFormatter formatter)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конвертация строки, которая содержит дату и время, в объект LocalDateTime с использованием указанного формата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398555-0E58-495D-BCA3-055AD133EFA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Интернационализация.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18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D568C8-A26D-427F-9D8A-CB71B3EC5CB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1208160" y="910080"/>
            <a:ext cx="7066800" cy="4201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ru.javalang.module05;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java.text.DateFormat;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java.text.ParseException;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java.util.Date;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java.util.Locale;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Sample518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throws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ParseException {</a:t>
            </a:r>
            <a:endParaRPr b="0" lang="ru-RU" sz="13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LocalDateTime dateTime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LocalDateTime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now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DateTimeFormatter formatter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DateTimeFormatter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ofPattern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"MMMM, dd, yyyy HH:mm:ss"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Locale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dateTime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.format(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formatter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LocalDateTime localDateTime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LocalDateTime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of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9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localDateTime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.format(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formatter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1828800" y="2514600"/>
            <a:ext cx="6400440" cy="1437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Регулярные выражения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FB4E9D-ADCD-431B-9614-96EA3FD1C06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Регулярные выражения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Регулярные выражения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(англ. regular expressions) ― современная система поиска текстовых фрагментов в электронных документах, основанная на специальной системе записи образцов для поиска.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стандартную библиотеку Java входит пакет, специально предназначенный для работы с регулярными выражениями –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java.util.regex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Эта библиотека может быть использована для выполнения таких задач: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поиск данных;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проверка данных;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выборочное изменение данных;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выделение фрагментов данных;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 др.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0D97D5-EFBE-447B-83F7-7A3891E821A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гу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ля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же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Регулярное выражение представляет собой строку-образец (англ.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attern), состоящую из символов и метасимволов и задающую правило поиска.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Метасимволы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E8973C-4F38-49DF-8B5A-1C37E724665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graphicFrame>
        <p:nvGraphicFramePr>
          <p:cNvPr id="502" name="Table 4"/>
          <p:cNvGraphicFramePr/>
          <p:nvPr/>
        </p:nvGraphicFramePr>
        <p:xfrm>
          <a:off x="2071800" y="2928960"/>
          <a:ext cx="5024160" cy="2224800"/>
        </p:xfrm>
        <a:graphic>
          <a:graphicData uri="http://schemas.openxmlformats.org/drawingml/2006/table">
            <a:tbl>
              <a:tblPr/>
              <a:tblGrid>
                <a:gridCol w="2512080"/>
                <a:gridCol w="2512080"/>
              </a:tblGrid>
              <a:tr h="396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\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[]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^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 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()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 чтения символов из строки: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char charAt(int index)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символ по значению индекса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getChars(int  srcBegin, int  srcEnd, char[] dst, int  dstBegin)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возвращает символьное представление участка строки;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length()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возвращает длину строки;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isEmpty()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возращает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если строки не содержит симоволов, 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false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 противном случае;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codePointAt(int index)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возвращает кодовую точку для позиции в строке, заданной параметром 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F56685-46EB-4614-A279-700CD1E56A1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гу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ля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же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Символы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регулярных выражений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неметасимвол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\\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\ как неметасимвол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\t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символ табуляции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‘\u009’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\n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символ новой строки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‘\u000A’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\r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символ возврата каретки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‘\u000D’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\f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символ перевода страницы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‘\u000C’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E89497-C282-46AF-8ECC-EFFE6CD7DD7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Регулярные выражения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Классы символов регулярных выражений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[abc]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a, b, или c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[^abc]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символ, исключая a, b или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[a-zA-Z]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символ от a до z или от A до Z, (диапазон)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[a-d[m-p]]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от a до d или от m до p: [a-dm-p] (объединение)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[a-z&amp;&amp;[def]]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d, e, или f (пересечение)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[a-z&amp;&amp;[^bc]]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от a до z, исключая b и c: [ad-z] (вычитание)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[a-z&amp;&amp;[^m-p]]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от a до z, не включая от m до p: [a-lq-z](вычитание)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114070-7470-484E-9553-64FF02A6578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Регулярные выражения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Предопределенные классы символов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любой символ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\d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цифра [0-9]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\D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 цифра: [^0-9]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\s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[ \t\n\x0B\f\r]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\S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[^\s]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\w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[a-zA-Z_0-9]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\W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[^\w]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27864C-615C-46CB-9C80-04766277FDD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Регулярные выражения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Обнаружение совпадения вначале и в конце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^a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якорь для обнаружения сначала строки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a$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якорь на совпадение в конце строки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Логические операторы в регулярных выражениях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за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следует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|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либо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а, для выделения групп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01D104-123C-4159-8A55-B410A334C1E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Регулярные выражения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Квантификаторы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один раз или ни разу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*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ноль или более раз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один или более раз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}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 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раз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,}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 или более раз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}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от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до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раз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C365F4-5BD8-4FF5-BE3D-EF5DEEC30AC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гу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ля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же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a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pl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будет соответствовать любому тексту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A.+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любое выражение, которое начинается на букву "А".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^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\s+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один или более пробелов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вначале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\s+$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один или более пробелов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вконце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[\d\s()\-]+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класс символов, в который входят все цифры \\d, все пробельные символы \\s, круглые скобки и дефис. Знак + в конце выражения означает, что любой из этих символов, может встречаться один или более раз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0B86BD-C28A-4E22-BD01-9D50C475C78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Регулярные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выражения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20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[a-zA-Z]{1}[a-zA-Z\d\u002E\u005F]+@([a-zA-Z]+\u002E){1,2}((net)|(com)|(org))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последовательность вида [a-zA-Z] указывает на множество, {n} говорит о том, что некоторый символ должен встретится n раз, а {n,m} - от n до m раз, символ \d указывает на множество цифр, “\u002E” и “\u005F” - это символы точки и подчеркивания соответственно, знак плюс после некоторой последовательности говорит о том, что она должна встретится один или более раз, “|” - представление логического “или”.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([.[^@\s]]+)@([.[^@\s]]+)\.([a-z]+)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формат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e-mail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адреса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348625-DB46-4784-B160-48018969FA6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1828800" y="2514600"/>
            <a:ext cx="6400440" cy="1437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P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a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t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t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e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r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n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&amp;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m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a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t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h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e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r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6886AF-CE19-4CAA-B904-F05D09953BB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tte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rn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&amp;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tc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he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Пакет java.util.regexсостоит всего из трех классов: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Matcher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Pattern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PatternSyntaxException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Pattern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скомпилированное представление регулярного выражения.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Matcher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движок, который производит операцию сравнения (match).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19280" indent="-3600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PatternSyntaxException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указывает на синтаксическую ошибку в выражении.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8A0E1F-1367-4043-9B6B-D6DF52D1439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Pa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tte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rn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&amp;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tc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he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914400" y="1219320"/>
            <a:ext cx="7314840" cy="48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Последовательность вызова методов при работе с regexp: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7696080" y="6248520"/>
            <a:ext cx="990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FAD613-079C-4A6C-9411-07B77D86083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32" name="CustomShape 4"/>
          <p:cNvSpPr/>
          <p:nvPr/>
        </p:nvSpPr>
        <p:spPr>
          <a:xfrm>
            <a:off x="2084040" y="2006640"/>
            <a:ext cx="4984560" cy="1463760"/>
          </a:xfrm>
          <a:prstGeom prst="rect">
            <a:avLst/>
          </a:prstGeom>
          <a:solidFill>
            <a:srgbClr val="e9edf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Pattern p = Pattern.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compile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"1*0"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Matcher m = p.matcher(</a:t>
            </a:r>
            <a:r>
              <a:rPr b="0" lang="en-US" sz="1800" spc="-1" strike="noStrike">
                <a:solidFill>
                  <a:srgbClr val="2a00ff"/>
                </a:solidFill>
                <a:latin typeface="Courier New"/>
                <a:ea typeface="Calibri"/>
              </a:rPr>
              <a:t>"111110"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boolean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= m.matches();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7946</TotalTime>
  <Application>LibreOffice/7.0.4.2$Linux_X86_64 LibreOffice_project/00$Build-2</Application>
  <AppVersion>15.0000</AppVersion>
  <Words>7926</Words>
  <Paragraphs>1893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2011-08-21T23:07:05Z</dcterms:created>
  <dc:creator>Ollaniel</dc:creator>
  <dc:description/>
  <dc:language>ru-RU</dc:language>
  <cp:lastModifiedBy/>
  <dcterms:modified xsi:type="dcterms:W3CDTF">2022-05-11T17:50:07Z</dcterms:modified>
  <cp:revision>197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132</vt:i4>
  </property>
</Properties>
</file>