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wmf" ContentType="image/x-wmf"/>
  <Override PartName="/ppt/media/image4.wmf" ContentType="image/x-wmf"/>
  <Override PartName="/ppt/media/image5.png" ContentType="image/png"/>
  <Override PartName="/ppt/media/image6.wmf" ContentType="image/x-wmf"/>
  <Override PartName="/ppt/media/image7.png" ContentType="image/png"/>
  <Override PartName="/ppt/media/image8.png" ContentType="image/png"/>
  <Override PartName="/ppt/embeddings/oleObject1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E5A351F-F9E9-473D-A88D-04469EDC1BC6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pr0java.blogspot.com/2015/03/java-2-java.html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161" name="CustomShape 2"/>
          <p:cNvSpPr/>
          <p:nvPr/>
        </p:nvSpPr>
        <p:spPr>
          <a:xfrm>
            <a:off x="288000" y="5004000"/>
            <a:ext cx="7379640" cy="77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Всякая программа представляет собой один или несколько классов, в этом простейшем примере только один класс (</a:t>
            </a:r>
            <a:r>
              <a:rPr b="1" i="1" lang="ru-RU" sz="1400" spc="-1" strike="noStrike">
                <a:latin typeface="Arial"/>
              </a:rPr>
              <a:t>class</a:t>
            </a:r>
            <a:r>
              <a:rPr b="0" lang="ru-RU" sz="1400" spc="-1" strike="noStrike">
                <a:latin typeface="Arial"/>
              </a:rPr>
              <a:t>).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Начало класса отмечается служебным словом </a:t>
            </a:r>
            <a:r>
              <a:rPr b="1" i="1" lang="ru-RU" sz="1400" spc="-1" strike="noStrike">
                <a:latin typeface="Arial"/>
              </a:rPr>
              <a:t>class</a:t>
            </a:r>
            <a:r>
              <a:rPr b="0" lang="ru-RU" sz="1400" spc="-1" strike="noStrike">
                <a:latin typeface="Arial"/>
              </a:rPr>
              <a:t>, за которым следует имя класса, выбираемое произвольно, в данном случае </a:t>
            </a:r>
            <a:r>
              <a:rPr b="1" i="1" lang="ru-RU" sz="1400" spc="-1" strike="noStrike">
                <a:latin typeface="Arial"/>
              </a:rPr>
              <a:t>HelloWorld</a:t>
            </a:r>
            <a:r>
              <a:rPr b="0" lang="ru-RU" sz="1400" spc="-1" strike="noStrike">
                <a:latin typeface="Arial"/>
              </a:rPr>
              <a:t>. Все, что содержится в классе, записывается в фигурных скобках и составляет тело класса (</a:t>
            </a:r>
            <a:r>
              <a:rPr b="0" i="1" lang="ru-RU" sz="1400" spc="-1" strike="noStrike">
                <a:latin typeface="Arial"/>
              </a:rPr>
              <a:t>class body</a:t>
            </a:r>
            <a:r>
              <a:rPr b="0" lang="ru-RU" sz="1400" spc="-1" strike="noStrike">
                <a:latin typeface="Arial"/>
              </a:rPr>
              <a:t>).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Все действия производятся с помощью методов обработки информации, коротко говорят просто метод(</a:t>
            </a:r>
            <a:r>
              <a:rPr b="0" i="1" lang="ru-RU" sz="1400" spc="-1" strike="noStrike">
                <a:latin typeface="Arial"/>
              </a:rPr>
              <a:t>method</a:t>
            </a:r>
            <a:r>
              <a:rPr b="0" lang="ru-RU" sz="1400" spc="-1" strike="noStrike">
                <a:latin typeface="Arial"/>
              </a:rPr>
              <a:t>). Это название употребляется в языке Java вместо названия "функция", применяемого в других языках.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Методы различаются по именам. Один из методов обязательно должен называться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, с него начинается выполнение программы. В нашей простейшей программе только один метод, а значит, имя ему main.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Как и положено функции, метод всегда выдает в результате (чаще говорят, возвращает (</a:t>
            </a:r>
            <a:r>
              <a:rPr b="1" i="1" lang="ru-RU" sz="1400" spc="-1" strike="noStrike">
                <a:latin typeface="Arial"/>
              </a:rPr>
              <a:t>returns</a:t>
            </a:r>
            <a:r>
              <a:rPr b="0" lang="ru-RU" sz="1400" spc="-1" strike="noStrike">
                <a:latin typeface="Arial"/>
              </a:rPr>
              <a:t>)) только одно значение, тип которого обязательно указывается перед именем метода. Метод может и не возвращать никакого значения, играя роль процедуры, как в нашем случае. Тогда вместо типа возвращаемого значения записывается слово </a:t>
            </a:r>
            <a:r>
              <a:rPr b="1" i="1" lang="ru-RU" sz="1400" spc="-1" strike="noStrike">
                <a:latin typeface="Arial"/>
              </a:rPr>
              <a:t>void</a:t>
            </a:r>
            <a:r>
              <a:rPr b="0" lang="ru-RU" sz="1400" spc="-1" strike="noStrike">
                <a:latin typeface="Arial"/>
              </a:rPr>
              <a:t>, как это и сделано в примере.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После имени метода в скобках, через запятую, перечисляются аргументы (</a:t>
            </a:r>
            <a:r>
              <a:rPr b="1" lang="ru-RU" sz="1400" spc="-1" strike="noStrike">
                <a:latin typeface="Arial"/>
              </a:rPr>
              <a:t>arguments</a:t>
            </a:r>
            <a:r>
              <a:rPr b="0" lang="ru-RU" sz="1400" spc="-1" strike="noStrike">
                <a:latin typeface="Arial"/>
              </a:rPr>
              <a:t>) -или параметрыметода. Для каждого аргумента указывается его тип и, через пробел, имя. В примере только один аргумент, его тип — массив, состоящий из строк символов. Строка символов — это встроенный в Java API тип string, а квадратные скобки — признак массива. Имя массива может быть произвольным, в примере выбрано имя args.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Перед типом возвращаемого методом значения могут быть записаны модификаторы (</a:t>
            </a:r>
            <a:r>
              <a:rPr b="1" i="1" lang="ru-RU" sz="1400" spc="-1" strike="noStrike">
                <a:latin typeface="Arial"/>
              </a:rPr>
              <a:t>modifiers</a:t>
            </a:r>
            <a:r>
              <a:rPr b="0" lang="ru-RU" sz="1400" spc="-1" strike="noStrike">
                <a:latin typeface="Arial"/>
              </a:rPr>
              <a:t>). В примере их два: слово public означает, что этот метод доступен отовсюду; слово static обеспечивает возможность вызова метода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 () в самом начале выполнения программы. Модификаторы вообще необязательны, но для метода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 () они необходимы.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http://pr0java.blogspot.com/2015/03/java-2-java.html</a:t>
            </a:r>
            <a:endParaRPr b="0" lang="ru-RU" sz="1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Исходный текст программ на Java состоит из совокупности пробелов, знаков окончания строки, табуляций, идентификаторов, литералов, комментариев, операторов, разделителей и ключевых слов. </a:t>
            </a:r>
            <a:endParaRPr b="0" lang="ru-RU" sz="1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200" spc="-1" strike="noStrike">
                <a:solidFill>
                  <a:srgbClr val="3465a4"/>
                </a:solidFill>
                <a:latin typeface="Arial"/>
              </a:rPr>
              <a:t>{Java - чувствительна к регистру символов!}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Условно код программы на Java можно условно разделить на три части:</a:t>
            </a:r>
            <a:endParaRPr b="0" lang="ru-RU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Незначащие символы</a:t>
            </a:r>
            <a:endParaRPr b="0" lang="ru-RU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Комментарии</a:t>
            </a:r>
            <a:endParaRPr b="0" lang="ru-RU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Лексемы</a:t>
            </a:r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50360" y="4140000"/>
            <a:ext cx="68569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10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Обработка ошибок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83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8520" cy="224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Исходный текст программ на Java состоит из совокупности пробелов, знаков окончания строки, табуляций, идентификаторов, литералов, комментариев, операторов, разделителей и ключевых слов. 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{Java - чувствительна к регистру символов!}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Условно код программы на Java можно условно разделить на три части: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Незначащие символы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Комментарии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Лексемы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Незначащие символы и комментарии.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Незначащие символы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– символы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 служащие для генерации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какого-либо кода или данных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пробелы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табуляция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ограничители строк (LF – символ новой строки, CR – возврат каретки, CR+LF)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Комментарии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– служат для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пояснения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текста программы или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генерации документации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не генерируют ни какой исполняемый код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однострочные // текст комментария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блочные /* текст комментария */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комментарии документации /** документация */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Лексемы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– это элементарные конструкции языка, из которых транслятор javac генерирует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исполняемый байт-код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который может быть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выполнен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виртуальной машиной Java.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Литералы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Разделители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Операторы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Идентификаторы.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 - </a:t>
            </a:r>
            <a:r>
              <a:rPr b="0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любое символическое элемента в программе.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имя класса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наименование метода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параметр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переменная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 должен начинаться с буквы, символа подчеркивания (_) или с валютного символа Unicode (например, $, £, ¥). За начальным символом может следовать любое количество букв, цифр, символов подчеркивания или валютных символов. 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могут содержать цифры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но не могут начинаться с цифры. Более того, идентификаторы не могут содержать знаков пунктуации, за исключением подчеркивания и валютных знаков.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 качестве идентификаторов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нельзя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применять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 литералы (такие как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true, false и null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Ключевые слова.</a:t>
            </a:r>
            <a:endParaRPr b="0" lang="ru-RU" sz="2200" spc="-1" strike="noStrike"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713520" y="1790280"/>
          <a:ext cx="7782120" cy="4473360"/>
        </p:xfrm>
        <a:graphic>
          <a:graphicData uri="http://schemas.openxmlformats.org/drawingml/2006/table">
            <a:tbl>
              <a:tblPr/>
              <a:tblGrid>
                <a:gridCol w="1208880"/>
                <a:gridCol w="1435320"/>
                <a:gridCol w="1662120"/>
                <a:gridCol w="1662120"/>
                <a:gridCol w="1814040"/>
              </a:tblGrid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abstract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continue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for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new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switch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assert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default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goto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package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synchronized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boolean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do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if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private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this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break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double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implements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protected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throw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2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byte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else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import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public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throws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case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enum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instanceof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return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transient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catch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extends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short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try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char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final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interface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static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void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class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finally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long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strictfp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volatile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54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const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float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native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super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while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Литералы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22360" y="1130400"/>
            <a:ext cx="6069960" cy="490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Литералы.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3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Литералы </a:t>
            </a:r>
            <a:r>
              <a:rPr b="0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позволяют задать непосредственно в коде программы значения для числовых, символьных, логических и строковых выражений.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целый (integer) </a:t>
            </a: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– </a:t>
            </a:r>
            <a:r>
              <a:rPr b="0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по умолчанию имеет тип данных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int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вещественный (floating-point)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по умолчанию имеет тип данных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double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логический (boolean) – пример: true или false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символьный (charaster)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символ из набора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Unicode,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заключенный в одинарные кавычки, специальную последовательность (управляющие символы) начинающуюся со знака косой черты – \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строковый (string)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всегда имеет тип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String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null-литерал (null-literal) -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литерал ссылочного типа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 должен начинаться с буквы, символа подчеркивания (_) или с валютного символа Unicode (например, $, £, ¥). За начальным символом может следовать любое количество букв, цифр, символов подчеркивания или валютных символов. 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могут содержать цифры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но не могут начинаться с цифры. Более того, идентификаторы не могут содержать знаков пунктуации, за исключением подчеркивания и валютных знаков.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 качестве идентификаторов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нельзя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применять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 литералы (такие как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true, false и null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Разделители.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Разделители – это специальные символы, которые используются в служебных целях языка. В Java существуют следующие 12 разделителей: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562840" y="3261960"/>
            <a:ext cx="3966840" cy="21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Операторы.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Операторы – используются в различных операциях: арифметических, логических, битовых, сравнения и присваивания. Ниже представлены все операторы Java: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8200" y="3780000"/>
            <a:ext cx="8926920" cy="16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Блоки кода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Блоки кода обрамляются в фигурные скобки 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“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{“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“}”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Охватывают определение класса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Определения методов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Логически связанные разделы кода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Концепция исключений в Java.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операторов try, catch и finally.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Проверяемые и непроверяемые исключения.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своих классов исключений.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try для освобождения ресурсов.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Пакеты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Классы объединяются в специальные структуры, называемые пакетами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Например: </a:t>
            </a: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ru.javalang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Стандартные пакеты для 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Поддержки базовых конструкций языка (</a:t>
            </a:r>
            <a:r>
              <a:rPr b="1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java.base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Управления вводом/выводом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 (</a:t>
            </a:r>
            <a:r>
              <a:rPr b="1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java.io, java.nio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Структура исходного файла класса </a:t>
            </a:r>
            <a:r>
              <a:rPr b="1" lang="en-US" sz="2200" spc="-1" strike="noStrike">
                <a:solidFill>
                  <a:srgbClr val="376092"/>
                </a:solidFill>
                <a:latin typeface="Tahoma"/>
                <a:ea typeface="Tahoma"/>
              </a:rPr>
              <a:t>Java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Исходный файл состоит из следующих частей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Необязательное слово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package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, за которым следует наименование пакета, в котором содержится класс</a:t>
            </a:r>
            <a:endParaRPr b="0" lang="ru-RU" sz="20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Необязательный оператор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import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 (может быть несколько), который указывает, какие классы из сторонних пакетов используются создаваемым классом</a:t>
            </a:r>
            <a:endParaRPr b="0" lang="ru-RU" sz="20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Одно или более определение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class</a:t>
            </a:r>
            <a:r>
              <a:rPr b="0" lang="en-US" sz="20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или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interface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, за которым следует программный блок</a:t>
            </a:r>
            <a:endParaRPr b="0" lang="ru-RU" sz="20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Файл должен иметь ТО ЖЕ имя, что и создаваемый класс</a:t>
            </a:r>
            <a:endParaRPr b="0" lang="ru-RU" sz="20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 языка 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Java 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ЧУВСТВИТЕЛЬНЫ К РЕГИСТРУ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В файле может быть ТОЛЬКО ОДИН 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public 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класс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класса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Модификатор доступа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Ключевое слово 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class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Свойства класса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Конструкторы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Методы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Статические свойства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Статические методы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Объявление методов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Методы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определяются только внутри класса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Указывается: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Модификатор доступа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Слово 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static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Тип возвращаемого значения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Аргументы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Сигнатура метода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— это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имя метода плюс параметры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(причем порядок параметров имеет значение). В сигнатуру метода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 входит возвращаемое значение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а также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бросаемые им исключения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Компиляция и запуск приложения из командной строки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14400" y="1219320"/>
            <a:ext cx="790488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командной строке создайте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HelloWorld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Скомпилируйте программу командой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javac.exe HelloWorld.java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успешной компиляции создастся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HelloWorld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Запустите программу командой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java HelloWorld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000080" y="1913040"/>
            <a:ext cx="7071120" cy="1155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HelloWorld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"Привет Мир!"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Работа с аргументами командной строки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Создайте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CommandArg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 следующим содержанием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Скомпилируйте приложение и запустите его с помощью следующей командной строки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java.exe CommandArg first second 23 56 23,9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28800" y="2295360"/>
            <a:ext cx="7285680" cy="158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CommandArg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i=0; i&lt;args.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length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i++){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"Аргумент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i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args[i]);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Простое процедурное приложение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Включение пакетов и отделение исходных текстов от бинарных файлов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928800" y="350028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cd javace01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javac -d bin src/ru/javalang/Main.java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java -cp ./bin ru.javalang.Main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Привет всем! Моя первая программа на Java.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28800" y="1660680"/>
            <a:ext cx="7285680" cy="1795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"Привет всем!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"Моя первая программа на Java."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Взаимодействие с консолью с помощью потока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представляет собой один из простейших способов передачи информации в приложение.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Sample14. Ввод символов.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28800" y="1302480"/>
            <a:ext cx="7214040" cy="3074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try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 =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.read();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 =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)x;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"Код символа: 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+c+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= 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+n);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catch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(java.io.IOException 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e.printStackTrace();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28800" y="457200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366000" y="4931640"/>
            <a:ext cx="231444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c87d"/>
                </a:solidFill>
                <a:latin typeface="Courier New"/>
                <a:ea typeface="Calibri"/>
              </a:rPr>
              <a:t>v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Код символа: v = 118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Sample16. Ввод строки.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28800" y="1211400"/>
            <a:ext cx="7214040" cy="3256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Scanner in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"Введите строку: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s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.next();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"Строка: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28800" y="457200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260160" y="4931640"/>
            <a:ext cx="252648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Calibri"/>
              </a:rPr>
              <a:t>Введите строку: хэллоу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Строка: хэллоу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Язык программирования Java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это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объектно-ориентированный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платформенно-независимый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язык программирования, используемый для разработки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информационных систем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работающих в сети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Объектно-ориентированный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разработанный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Sun Microsystems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предназначен для создания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переносимых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на различные платформы и операционные системы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нашел широкое применение в Интернет-приложениях, добавив на статические и клиентские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-страницы динамическую графику, улучшив интерфейсы и реализовав вычислительные возможности. Но объектно-ориентированная парадигма и кроссплатформенность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Sample18. Ввод чисел.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28800" y="1211400"/>
            <a:ext cx="7214040" cy="3256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Scanner in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"Введите число: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int n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.nextInt();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"Получено число: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28800" y="457200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473640" y="4931640"/>
            <a:ext cx="209988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Calibri"/>
              </a:rPr>
              <a:t>Введите число: 25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Получено число: 25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Соглашения об именовании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49320" y="1153080"/>
            <a:ext cx="7660440" cy="41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9000"/>
          </a:bodyPr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файлов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Customer.java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Person.class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пакетов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java.util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javax.swing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классов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Person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свойств класса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firstName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методов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getName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isAlive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констант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SQUARE_SIZE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200" spc="-1" strike="noStrike">
              <a:latin typeface="Arial"/>
            </a:endParaRPr>
          </a:p>
          <a:p>
            <a:pPr marL="447480" indent="-44676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могут использоваться цифры 1..9, _,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Использование памяти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Java все объекты программы расположены 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динамической памяти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(heap) и доступны по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объектным ссылкам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в свою очередь хранятся в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стеке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 Это решение исключило непосредственный доступ к памяти, но усложнило работу с элементами массивов.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отметить, что объектные ссылки языка Java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содержат информацию о классе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объектов, на которые они ссылаются, так что объектные ссылки - это не указатели, а дескрипторы объектов. Наличие дескрипторов позволяет JVM выполнять проверку совместимости типов на фазе интерпретации кода, генерируя исключение в случае ошибки.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</a:t>
            </a:r>
            <a:br/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разработки и компиляции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91" name="Object 2"/>
          <p:cNvGraphicFramePr/>
          <p:nvPr/>
        </p:nvGraphicFramePr>
        <p:xfrm>
          <a:off x="323640" y="919440"/>
          <a:ext cx="8495640" cy="5030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2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23640" y="919440"/>
                    <a:ext cx="8495640" cy="5030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Запуск и исполнение программ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94" name="Object 2"/>
          <p:cNvGraphicFramePr/>
          <p:nvPr/>
        </p:nvGraphicFramePr>
        <p:xfrm>
          <a:off x="250920" y="873000"/>
          <a:ext cx="8641440" cy="5292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5" name="Object 3_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0920" y="873000"/>
                    <a:ext cx="8641440" cy="5292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97" name="Object 2"/>
          <p:cNvGraphicFramePr/>
          <p:nvPr/>
        </p:nvGraphicFramePr>
        <p:xfrm>
          <a:off x="397080" y="765000"/>
          <a:ext cx="7919640" cy="54446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8" name="Object 3_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7080" y="765000"/>
                    <a:ext cx="7919640" cy="5444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Ключевые компоненты Java SDK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Компилятор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javac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–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создает из исходного кода байт-код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Интерпретатор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java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–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выполняет байт-код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Отладчик 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jdb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Архиватор 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jar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Дизассемблер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javap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) - Дизассемблер Файла Класса Java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1280" y="1800000"/>
            <a:ext cx="911160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1261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2022-05-19T22:09:02Z</dcterms:modified>
  <cp:revision>99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