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wmf" ContentType="image/x-wmf"/>
  <Override PartName="/ppt/media/image25.jpeg" ContentType="image/jpeg"/>
  <Override PartName="/ppt/media/image9.jpeg" ContentType="image/jpeg"/>
  <Override PartName="/ppt/media/image23.wmf" ContentType="image/x-wmf"/>
  <Override PartName="/ppt/media/image13.wmf" ContentType="image/x-wmf"/>
  <Override PartName="/ppt/media/image8.wmf" ContentType="image/x-wmf"/>
  <Override PartName="/ppt/media/image7.wmf" ContentType="image/x-wmf"/>
  <Override PartName="/ppt/media/image12.png" ContentType="image/png"/>
  <Override PartName="/ppt/media/image11.wmf" ContentType="image/x-wmf"/>
  <Override PartName="/ppt/media/image6.wmf" ContentType="image/x-wmf"/>
  <Override PartName="/ppt/media/image19.jpeg" ContentType="image/jpeg"/>
  <Override PartName="/ppt/media/image29.wmf" ContentType="image/x-wmf"/>
  <Override PartName="/ppt/media/image5.jpeg" ContentType="image/jpeg"/>
  <Override PartName="/ppt/media/image18.wmf" ContentType="image/x-wmf"/>
  <Override PartName="/ppt/media/image20.wmf" ContentType="image/x-wmf"/>
  <Override PartName="/ppt/media/image4.wmf" ContentType="image/x-wmf"/>
  <Override PartName="/ppt/media/image28.jpeg" ContentType="image/jpeg"/>
  <Override PartName="/ppt/media/image27.png" ContentType="image/png"/>
  <Override PartName="/ppt/media/image15.png" ContentType="image/png"/>
  <Override PartName="/ppt/media/image24.wmf" ContentType="image/x-wmf"/>
  <Override PartName="/ppt/media/image22.jpeg" ContentType="image/jpeg"/>
  <Override PartName="/ppt/media/image14.png" ContentType="image/png"/>
  <Override PartName="/ppt/media/image21.wmf" ContentType="image/x-wmf"/>
  <Override PartName="/ppt/media/image17.wmf" ContentType="image/x-wmf"/>
  <Override PartName="/ppt/media/image16.jpeg" ContentType="image/jpeg"/>
  <Override PartName="/ppt/media/image1.png" ContentType="image/png"/>
  <Override PartName="/ppt/media/image2.jpeg" ContentType="image/jpeg"/>
  <Override PartName="/ppt/media/image26.wmf" ContentType="image/x-wmf"/>
  <Override PartName="/ppt/media/image3.wmf" ContentType="image/x-wmf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</a:t>
            </a:r>
            <a:r>
              <a:rPr b="0" lang="ru-RU" sz="2000" spc="-1" strike="noStrike">
                <a:latin typeface="Arial"/>
              </a:rPr>
              <a:t>edit </a:t>
            </a:r>
            <a:r>
              <a:rPr b="0" lang="ru-RU" sz="2000" spc="-1" strike="noStrike">
                <a:latin typeface="Arial"/>
              </a:rPr>
              <a:t>the </a:t>
            </a:r>
            <a:r>
              <a:rPr b="0" lang="ru-RU" sz="2000" spc="-1" strike="noStrike">
                <a:latin typeface="Arial"/>
              </a:rPr>
              <a:t>notes </a:t>
            </a:r>
            <a:r>
              <a:rPr b="0" lang="ru-RU" sz="2000" spc="-1" strike="noStrike">
                <a:latin typeface="Arial"/>
              </a:rPr>
              <a:t>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325F8AE-4F12-4741-AC81-2D8364D81167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://pr0java.blogspot.com/2015/03/java-2-java.html" TargetMode="External"/><Relationship Id="rId2" Type="http://schemas.openxmlformats.org/officeDocument/2006/relationships/slide" Target="../slides/slide12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http://pr0java.blogspot.com/2015/03/java-2-java.html</a:t>
            </a: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Исходный текст программ на Java состоит из совокупности пробелов, знаков окончания строки, табуляций, идентификаторов, литералов, комментариев, операторов, разделителей и ключевых слов. </a:t>
            </a:r>
            <a:endParaRPr b="0" lang="ru-RU" sz="1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200" spc="-1" strike="noStrike">
                <a:solidFill>
                  <a:srgbClr val="3465a4"/>
                </a:solidFill>
                <a:latin typeface="Arial"/>
              </a:rPr>
              <a:t>{Java - чувствительна к регистру символов!}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Условно код программы на Java можно условно разделить на три части: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Незначащие символы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Комментарии</a:t>
            </a:r>
            <a:endParaRPr b="0" lang="ru-RU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3465a4"/>
                </a:solidFill>
                <a:latin typeface="Arial"/>
              </a:rPr>
              <a:t>Лексемы</a:t>
            </a:r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9" name="CustomShape 2"/>
          <p:cNvSpPr/>
          <p:nvPr/>
        </p:nvSpPr>
        <p:spPr>
          <a:xfrm>
            <a:off x="288000" y="5004000"/>
            <a:ext cx="7379640" cy="77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Всякая программа представляет собой один или несколько классов, в этом простейшем примере только один класс (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Начало класса отмечается служебным словом </a:t>
            </a:r>
            <a:r>
              <a:rPr b="1" i="1" lang="ru-RU" sz="1400" spc="-1" strike="noStrike">
                <a:latin typeface="Arial"/>
              </a:rPr>
              <a:t>class</a:t>
            </a:r>
            <a:r>
              <a:rPr b="0" lang="ru-RU" sz="1400" spc="-1" strike="noStrike">
                <a:latin typeface="Arial"/>
              </a:rPr>
              <a:t>, за которым следует имя класса, выбираемое произвольно, в данном случае </a:t>
            </a:r>
            <a:r>
              <a:rPr b="1" i="1" lang="ru-RU" sz="1400" spc="-1" strike="noStrike">
                <a:latin typeface="Arial"/>
              </a:rPr>
              <a:t>HelloWorld</a:t>
            </a:r>
            <a:r>
              <a:rPr b="0" lang="ru-RU" sz="1400" spc="-1" strike="noStrike">
                <a:latin typeface="Arial"/>
              </a:rPr>
              <a:t>. Все, что содержится в классе, записывается в фигурных скобках и составляет тело класса (</a:t>
            </a:r>
            <a:r>
              <a:rPr b="0" i="1" lang="ru-RU" sz="1400" spc="-1" strike="noStrike">
                <a:latin typeface="Arial"/>
              </a:rPr>
              <a:t>class body</a:t>
            </a:r>
            <a:r>
              <a:rPr b="0" lang="ru-RU" sz="1400" spc="-1" strike="noStrike">
                <a:latin typeface="Arial"/>
              </a:rPr>
              <a:t>).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Все действия производятся с помощью методов обработки информации, коротко говорят просто метод(</a:t>
            </a:r>
            <a:r>
              <a:rPr b="0" i="1" lang="ru-RU" sz="1400" spc="-1" strike="noStrike">
                <a:latin typeface="Arial"/>
              </a:rPr>
              <a:t>method</a:t>
            </a:r>
            <a:r>
              <a:rPr b="0" lang="ru-RU" sz="1400" spc="-1" strike="noStrike">
                <a:latin typeface="Arial"/>
              </a:rPr>
              <a:t>). Это название употребляется в языке Java вместо названия "функция", применяемого в других языках.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Методы различаются по именам. Один из методов обязательно должен называться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, с него начинается выполнение программы. В нашей простейшей программе только один метод, а значит, имя ему main.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Как и положено функции, метод всегда выдает в результате (чаще говорят, возвращает (</a:t>
            </a:r>
            <a:r>
              <a:rPr b="1" i="1" lang="ru-RU" sz="1400" spc="-1" strike="noStrike">
                <a:latin typeface="Arial"/>
              </a:rPr>
              <a:t>returns</a:t>
            </a:r>
            <a:r>
              <a:rPr b="0" lang="ru-RU" sz="1400" spc="-1" strike="noStrike">
                <a:latin typeface="Arial"/>
              </a:rPr>
              <a:t>)) только одно значение, тип которого обязательно указывается перед именем метода. Метод может и не возвращать никакого значения, играя роль процедуры, как в нашем случае. Тогда вместо типа возвращаемого значения записывается слово </a:t>
            </a:r>
            <a:r>
              <a:rPr b="1" i="1" lang="ru-RU" sz="1400" spc="-1" strike="noStrike">
                <a:latin typeface="Arial"/>
              </a:rPr>
              <a:t>void</a:t>
            </a:r>
            <a:r>
              <a:rPr b="0" lang="ru-RU" sz="1400" spc="-1" strike="noStrike">
                <a:latin typeface="Arial"/>
              </a:rPr>
              <a:t>, как это и сделано в примере.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После имени метода в скобках, через запятую, перечисляются аргументы (</a:t>
            </a:r>
            <a:r>
              <a:rPr b="1" lang="ru-RU" sz="1400" spc="-1" strike="noStrike">
                <a:latin typeface="Arial"/>
              </a:rPr>
              <a:t>arguments</a:t>
            </a:r>
            <a:r>
              <a:rPr b="0" lang="ru-RU" sz="1400" spc="-1" strike="noStrike">
                <a:latin typeface="Arial"/>
              </a:rPr>
              <a:t>) -или параметрыметода. Для каждого аргумента указывается его тип и, через пробел, имя. В примере только один аргумент, его тип — массив, состоящий из строк символов. Строка символов — это встроенный в Java API тип string, а квадратные скобки — признак массива. Имя массива может быть произвольным, в примере выбрано имя args.</a:t>
            </a:r>
            <a:endParaRPr b="0" lang="ru-RU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Arial"/>
              </a:rPr>
              <a:t>Перед типом возвращаемого методом значения могут быть записаны модификаторы (</a:t>
            </a:r>
            <a:r>
              <a:rPr b="1" i="1" lang="ru-RU" sz="1400" spc="-1" strike="noStrike">
                <a:latin typeface="Arial"/>
              </a:rPr>
              <a:t>modifiers</a:t>
            </a:r>
            <a:r>
              <a:rPr b="0" lang="ru-RU" sz="1400" spc="-1" strike="noStrike">
                <a:latin typeface="Arial"/>
              </a:rPr>
              <a:t>). В примере их два: слово public означает, что этот метод доступен отовсюду; слово static обеспечивает возможность вызова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в самом начале выполнения программы. Модификаторы вообще необязательны, но для метода </a:t>
            </a:r>
            <a:r>
              <a:rPr b="1" i="1" lang="ru-RU" sz="1400" spc="-1" strike="noStrike">
                <a:latin typeface="Arial"/>
              </a:rPr>
              <a:t>main</a:t>
            </a:r>
            <a:r>
              <a:rPr b="0" lang="ru-RU" sz="1400" spc="-1" strike="noStrike">
                <a:latin typeface="Arial"/>
              </a:rPr>
              <a:t> () они необходимы.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3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6.wmf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50360" y="4392000"/>
            <a:ext cx="68569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83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520" cy="22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Ключевые компоненты Java SDK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Компилятор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javac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создает из исходного кода байт-код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Интерпретатор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выполняет байт-код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Отладчик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jdb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Архиватор 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jar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Дизассемблер (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javap</a:t>
            </a:r>
            <a:r>
              <a:rPr b="0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) - Дизассемблер Файла Класса Java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Object 1"/>
          <p:cNvGraphicFramePr/>
          <p:nvPr/>
        </p:nvGraphicFramePr>
        <p:xfrm>
          <a:off x="733320" y="2647800"/>
          <a:ext cx="3138480" cy="278604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1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733320" y="2647800"/>
                    <a:ext cx="3138480" cy="278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7" name="CustomShape 2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Java-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прило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жение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648320" y="2305080"/>
            <a:ext cx="4152960" cy="28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spcAft>
                <a:spcPts val="8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прилож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начина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ется 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выполн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главног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метода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main()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одного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441000" indent="-258480">
              <a:lnSpc>
                <a:spcPct val="100000"/>
              </a:lnSpc>
              <a:spcAft>
                <a:spcPts val="799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метод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прини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мает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на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вход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масси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в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парам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етров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коман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дной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строк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100000"/>
              </a:lnSpc>
              <a:spcAft>
                <a:spcPts val="8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которог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начина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ется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выполн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прилож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принято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называ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ть 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главны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м 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классо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main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9" name="Object 4"/>
          <p:cNvGraphicFramePr/>
          <p:nvPr/>
        </p:nvGraphicFramePr>
        <p:xfrm>
          <a:off x="384120" y="1587600"/>
          <a:ext cx="5651640" cy="36972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120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84120" y="1587600"/>
                    <a:ext cx="5651640" cy="369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1" name="CustomShape 5"/>
          <p:cNvSpPr/>
          <p:nvPr/>
        </p:nvSpPr>
        <p:spPr>
          <a:xfrm rot="17940000">
            <a:off x="1641960" y="2645280"/>
            <a:ext cx="1585800" cy="276120"/>
          </a:xfrm>
          <a:custGeom>
            <a:avLst/>
            <a:gdLst/>
            <a:ahLst/>
            <a:rect l="0" t="0" r="r" b="b"/>
            <a:pathLst>
              <a:path w="4408" h="769">
                <a:moveTo>
                  <a:pt x="0" y="192"/>
                </a:moveTo>
                <a:lnTo>
                  <a:pt x="3305" y="192"/>
                </a:lnTo>
                <a:lnTo>
                  <a:pt x="3304" y="0"/>
                </a:lnTo>
                <a:lnTo>
                  <a:pt x="4407" y="384"/>
                </a:lnTo>
                <a:lnTo>
                  <a:pt x="3305" y="768"/>
                </a:lnTo>
                <a:lnTo>
                  <a:pt x="3305" y="576"/>
                </a:lnTo>
                <a:lnTo>
                  <a:pt x="1" y="576"/>
                </a:lnTo>
                <a:lnTo>
                  <a:pt x="0" y="192"/>
                </a:lnTo>
              </a:path>
            </a:pathLst>
          </a:custGeom>
          <a:solidFill>
            <a:srgbClr val="00458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2433600" y="5892840"/>
            <a:ext cx="33811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java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hello.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HelloW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orld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 rot="7980000">
            <a:off x="5289480" y="5381280"/>
            <a:ext cx="1037880" cy="174600"/>
          </a:xfrm>
          <a:custGeom>
            <a:avLst/>
            <a:gdLst/>
            <a:ahLst/>
            <a:rect l="0" t="0" r="r" b="b"/>
            <a:pathLst>
              <a:path w="2885" h="486">
                <a:moveTo>
                  <a:pt x="0" y="120"/>
                </a:moveTo>
                <a:lnTo>
                  <a:pt x="2163" y="120"/>
                </a:lnTo>
                <a:lnTo>
                  <a:pt x="2163" y="0"/>
                </a:lnTo>
                <a:lnTo>
                  <a:pt x="2884" y="242"/>
                </a:lnTo>
                <a:lnTo>
                  <a:pt x="2163" y="485"/>
                </a:lnTo>
                <a:lnTo>
                  <a:pt x="2163" y="363"/>
                </a:lnTo>
                <a:lnTo>
                  <a:pt x="0" y="364"/>
                </a:lnTo>
                <a:lnTo>
                  <a:pt x="0" y="120"/>
                </a:lnTo>
              </a:path>
            </a:pathLst>
          </a:custGeom>
          <a:solidFill>
            <a:srgbClr val="00458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1280" y="1800000"/>
            <a:ext cx="911160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Исходный текст программ на Java состоит из совокупности пробелов, знаков окончания строки, табуляций, идентификаторов, литералов, комментариев, операторов, разделителей и ключевых слов. 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{Java - чувствительна к регистру символов!}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Условно код программы на Java можно условно разделить на три части: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Незначащие символы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Лексемы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Незначащие символы и комментарии.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Незначащие символы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– символы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 служащие для генерации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какого-либо кода или данных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пробелы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табуляция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ограничители строк (LF – символ новой строки, CR – возврат каретки, CR+LF)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– служат для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пояснения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текста программы или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генерации документации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не генерируют ни какой исполняемый код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однострочные // текст комментария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блочные /* текст комментария */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комментарии документации /** документация */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Лексемы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– это элементарные конструкции языка, из которых транслятор javac генерирует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исполняемый байт-код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который может быть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выполнен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виртуальной машиной Java.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Разделители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Операторы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Идентификаторы.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-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любое символическое элемента в программе.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имя класса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наименование метода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параметр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переменная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Ключевые слова.</a:t>
            </a:r>
            <a:endParaRPr b="0" lang="ru-RU" sz="22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713520" y="1790280"/>
          <a:ext cx="7782120" cy="4473360"/>
        </p:xfrm>
        <a:graphic>
          <a:graphicData uri="http://schemas.openxmlformats.org/drawingml/2006/table">
            <a:tbl>
              <a:tblPr/>
              <a:tblGrid>
                <a:gridCol w="1208880"/>
                <a:gridCol w="1435320"/>
                <a:gridCol w="1662120"/>
                <a:gridCol w="1662120"/>
                <a:gridCol w="1814040"/>
              </a:tblGrid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abstract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continue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for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new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switch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assert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default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goto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package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synchronized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boolean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private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this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break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double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implements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protected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2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byte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else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import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public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throws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case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enum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instanceof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return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transient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catch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extends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short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try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interface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static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class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finally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long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strictfp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volatile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454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const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float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native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super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while</a:t>
                      </a:r>
                      <a:r>
                        <a:rPr b="1" lang="ru-RU" sz="1800" spc="-1" strike="noStrike">
                          <a:solidFill>
                            <a:srgbClr val="002b78"/>
                          </a:solidFill>
                          <a:latin typeface="Arial"/>
                        </a:rPr>
                        <a:t>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Литералы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22360" y="1130400"/>
            <a:ext cx="6069960" cy="490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Литералы.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Литералы </a:t>
            </a:r>
            <a:r>
              <a:rPr b="0" lang="ru-RU" sz="3200" spc="-1" strike="noStrike">
                <a:solidFill>
                  <a:srgbClr val="3465a4"/>
                </a:solidFill>
                <a:latin typeface="Arial"/>
                <a:ea typeface="DejaVu Sans"/>
              </a:rPr>
              <a:t>позволяют задать непосредственно в коде программы значения для числовых, символьных, логических и строковых выражений.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целый (integer)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– </a:t>
            </a:r>
            <a:r>
              <a:rPr b="0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int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вещественный (floating-point)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по умолчанию имеет тип данных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double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логический (boolean) – пример: true или false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символьный (charaster)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символ из набора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Unicode,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заключенный в одинарные кавычки, специальную последовательность (управляющие символы) начинающуюся со знака косой черты – \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строковый (string) –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всегда имеет тип </a:t>
            </a: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String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null-литерал (null-literal) - </a:t>
            </a: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литерал ссылочного типа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 должен начинаться с буквы, символа подчеркивания (_) или с валютного символа Unicode (например, $, £, ¥). За начальным символом может следовать любое количество букв, цифр, символов подчеркивания или валютных символов. 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Идентификаторы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могут содержать цифры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но не могут начинаться с цифры. Более того, идентификаторы не могут содержать знаков пунктуации, за исключением подчеркивания и валютных знаков.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В качестве идентификаторов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нельзя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применять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 литералы (такие как 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true, false и null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язык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Языковые лексемы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Примеры программ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Соглашение об именовании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Разделители.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Разделители – это специальные символы, которые используются в служебных целях языка. В Java существуют следующие 12 разделителей: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62840" y="3261960"/>
            <a:ext cx="3966840" cy="21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Лексическая структура Java. Лексемы. Операторы.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4520"/>
            <a:ext cx="8228520" cy="50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Операторы – используются в различных операциях: арифметических, логических, битовых, сравнения и присваивания. Ниже представлены все операторы Java: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8200" y="3780000"/>
            <a:ext cx="8926920" cy="16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Блоки кода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Блоки кода обрамляются в фигурные скобки 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“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{“</a:t>
            </a: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“}”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Охватывают определение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Определения методов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Логически связанные разделы кода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Пакеты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Классы объединяются в специальные структуры, называемые пакетами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Например: </a:t>
            </a:r>
            <a:r>
              <a:rPr b="1" i="1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ru.javalang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3465a4"/>
                </a:solidFill>
                <a:latin typeface="Arial"/>
                <a:ea typeface="DejaVu Sans"/>
              </a:rPr>
              <a:t>Стандартные пакеты для 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Поддержки базовых конструкций языка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java.base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Управления вводом/выводом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 (</a:t>
            </a:r>
            <a:r>
              <a:rPr b="1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java.io, java.nio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Пакет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9600" cy="450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spcAft>
                <a:spcPts val="998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i="1" lang="ru-RU" sz="2000" spc="-1" strike="noStrike">
                <a:solidFill>
                  <a:srgbClr val="000000"/>
                </a:solidFill>
                <a:latin typeface="Arial"/>
              </a:rPr>
              <a:t>Пакет </a:t>
            </a:r>
            <a:r>
              <a:rPr b="1" i="1" lang="ru-RU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packa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ge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 –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простр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анство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имен в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Java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spcAft>
                <a:spcPts val="998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Пакет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объед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иняет </a:t>
            </a:r>
            <a:r>
              <a:rPr b="1" i="1" lang="ru-RU" sz="2000" spc="-1" strike="noStrike">
                <a:solidFill>
                  <a:srgbClr val="000000"/>
                </a:solidFill>
                <a:latin typeface="Arial"/>
              </a:rPr>
              <a:t>типы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(класс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интер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фейсы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перечи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слени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я),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относя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щиеся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одной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етной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област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 или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одной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задаче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2" name="Object 3"/>
          <p:cNvGraphicFramePr/>
          <p:nvPr/>
        </p:nvGraphicFramePr>
        <p:xfrm>
          <a:off x="6832440" y="3151080"/>
          <a:ext cx="1836720" cy="180684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53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832440" y="3151080"/>
                    <a:ext cx="1836720" cy="1806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4" name="Object 4"/>
          <p:cNvGraphicFramePr/>
          <p:nvPr/>
        </p:nvGraphicFramePr>
        <p:xfrm>
          <a:off x="542880" y="2870280"/>
          <a:ext cx="8024760" cy="273852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155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542880" y="2870280"/>
                    <a:ext cx="8024760" cy="2738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Станд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артн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ые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класс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Java 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SE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3591000" cy="450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java.lang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.String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java.lang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.Math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java.lang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.Integer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java.lang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.Thread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java.util.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ArrayList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java.util.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Random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java.io.P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rintWriter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java.io.Fi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le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java.awt.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Frame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java.awt.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Button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Object 3"/>
          <p:cNvGraphicFramePr/>
          <p:nvPr/>
        </p:nvGraphicFramePr>
        <p:xfrm>
          <a:off x="4071960" y="1554120"/>
          <a:ext cx="3822840" cy="31719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5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71960" y="1554120"/>
                    <a:ext cx="3822840" cy="3171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0" name="CustomShape 4"/>
          <p:cNvSpPr/>
          <p:nvPr/>
        </p:nvSpPr>
        <p:spPr>
          <a:xfrm>
            <a:off x="4103640" y="4724280"/>
            <a:ext cx="5875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1" name="Object 5"/>
          <p:cNvGraphicFramePr/>
          <p:nvPr/>
        </p:nvGraphicFramePr>
        <p:xfrm>
          <a:off x="2876400" y="5664240"/>
          <a:ext cx="3011760" cy="81756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162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2876400" y="5664240"/>
                    <a:ext cx="3011760" cy="817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Класс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 и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пакет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 в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файл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овой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систе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ме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4038480" cy="37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Один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тип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(класс/и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нтерфей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с) может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принадл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ежать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только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одному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пакету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Один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файл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исходно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го кода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может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содержа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ть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только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один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публичн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ый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public)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тип,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доступн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ый за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предела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ми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пакета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Рекомен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дуется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создава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ть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отдельн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ый файл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исходно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го кода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под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отдельн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ый тип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Файл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исходно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го кода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должен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называт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ься по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имени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публичн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ого типа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Перемен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ная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окружен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CLASSP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ATH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определ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яет пути,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которым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приложе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ния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будут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искать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пользов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ательски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 классы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648320" y="1600200"/>
            <a:ext cx="4038480" cy="34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Имя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пакета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ассоции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руется с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иерархи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ей папок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файлово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системе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Рекомен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дуется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использ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овать в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названи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пакета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только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символы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нижнего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регистра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Стандар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тные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пакеты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начинаю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тся со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слов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java.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javax.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lnSpc>
                <a:spcPct val="8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Внешни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компани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использ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уют для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именова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ния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пакетов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свои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доменны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 имена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(наприм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ер,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com.ib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m.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80720" indent="-177840">
              <a:lnSpc>
                <a:spcPct val="80000"/>
              </a:lnSpc>
              <a:spcAft>
                <a:spcPts val="79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238560" y="5629320"/>
            <a:ext cx="1257120" cy="276120"/>
          </a:xfrm>
          <a:custGeom>
            <a:avLst/>
            <a:gdLst/>
            <a:ahLst/>
            <a:rect l="0" t="0" r="r" b="b"/>
            <a:pathLst>
              <a:path w="3494" h="769">
                <a:moveTo>
                  <a:pt x="0" y="192"/>
                </a:moveTo>
                <a:lnTo>
                  <a:pt x="2619" y="192"/>
                </a:lnTo>
                <a:lnTo>
                  <a:pt x="2619" y="0"/>
                </a:lnTo>
                <a:lnTo>
                  <a:pt x="3493" y="384"/>
                </a:lnTo>
                <a:lnTo>
                  <a:pt x="2619" y="768"/>
                </a:lnTo>
                <a:lnTo>
                  <a:pt x="2619" y="576"/>
                </a:lnTo>
                <a:lnTo>
                  <a:pt x="0" y="576"/>
                </a:lnTo>
                <a:lnTo>
                  <a:pt x="0" y="192"/>
                </a:lnTo>
              </a:path>
            </a:pathLst>
          </a:custGeom>
          <a:solidFill>
            <a:srgbClr val="00458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7" name="Object 5"/>
          <p:cNvGraphicFramePr/>
          <p:nvPr/>
        </p:nvGraphicFramePr>
        <p:xfrm>
          <a:off x="357120" y="5346720"/>
          <a:ext cx="2795760" cy="9936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6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57120" y="5346720"/>
                    <a:ext cx="2795760" cy="993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9" name="Object 6"/>
          <p:cNvGraphicFramePr/>
          <p:nvPr/>
        </p:nvGraphicFramePr>
        <p:xfrm>
          <a:off x="4643280" y="5595840"/>
          <a:ext cx="4064040" cy="30168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170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643280" y="5595840"/>
                    <a:ext cx="4064040" cy="301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Архивы 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Java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9960" y="1552680"/>
            <a:ext cx="5829480" cy="21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lnSpc>
                <a:spcPct val="90000"/>
              </a:lnSpc>
              <a:spcAft>
                <a:spcPts val="7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i="1" lang="ru-RU" sz="1600" spc="-1" strike="noStrike">
                <a:latin typeface="Arial"/>
              </a:rPr>
              <a:t>Архив </a:t>
            </a:r>
            <a:r>
              <a:rPr b="1" i="1" lang="en-US" sz="1600" spc="-1" strike="noStrike">
                <a:latin typeface="Arial"/>
              </a:rPr>
              <a:t>Java</a:t>
            </a:r>
            <a:r>
              <a:rPr b="0" lang="en-US" sz="1600" spc="-1" strike="noStrike">
                <a:latin typeface="Arial"/>
              </a:rPr>
              <a:t> –</a:t>
            </a:r>
            <a:r>
              <a:rPr b="0" lang="ru-RU" sz="1600" spc="-1" strike="noStrike">
                <a:latin typeface="Arial"/>
              </a:rPr>
              <a:t> </a:t>
            </a:r>
            <a:r>
              <a:rPr b="1" i="1" lang="en-US" sz="1600" spc="-1" strike="noStrike">
                <a:latin typeface="Arial"/>
              </a:rPr>
              <a:t>JAR</a:t>
            </a:r>
            <a:r>
              <a:rPr b="0" lang="en-US" sz="1600" spc="-1" strike="noStrike">
                <a:latin typeface="Arial"/>
              </a:rPr>
              <a:t> – </a:t>
            </a:r>
            <a:r>
              <a:rPr b="0" lang="ru-RU" sz="1600" spc="-1" strike="noStrike">
                <a:latin typeface="Arial"/>
              </a:rPr>
              <a:t>архив в формате </a:t>
            </a:r>
            <a:r>
              <a:rPr b="0" lang="en-US" sz="1600" spc="-1" strike="noStrike">
                <a:latin typeface="Arial"/>
              </a:rPr>
              <a:t>ZIP, </a:t>
            </a:r>
            <a:r>
              <a:rPr b="0" lang="ru-RU" sz="1600" spc="-1" strike="noStrike">
                <a:latin typeface="Arial"/>
              </a:rPr>
              <a:t>содержащий пакеты и классы </a:t>
            </a:r>
            <a:r>
              <a:rPr b="0" lang="en-US" sz="1600" spc="-1" strike="noStrike">
                <a:latin typeface="Arial"/>
              </a:rPr>
              <a:t>Java, </a:t>
            </a:r>
            <a:r>
              <a:rPr b="0" lang="ru-RU" sz="1600" spc="-1" strike="noStrike">
                <a:latin typeface="Arial"/>
              </a:rPr>
              <a:t>а также ресурсы проекта</a:t>
            </a:r>
            <a:endParaRPr b="0" lang="ru-RU" sz="1600" spc="-1" strike="noStrike">
              <a:latin typeface="Arial"/>
            </a:endParaRPr>
          </a:p>
          <a:p>
            <a:pPr lvl="1" marL="441000" indent="-258480">
              <a:lnSpc>
                <a:spcPct val="90000"/>
              </a:lnSpc>
              <a:spcAft>
                <a:spcPts val="697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безопасность</a:t>
            </a:r>
            <a:endParaRPr b="0" lang="ru-RU" sz="1400" spc="-1" strike="noStrike">
              <a:latin typeface="Arial"/>
            </a:endParaRPr>
          </a:p>
          <a:p>
            <a:pPr lvl="1" marL="441000" indent="-258480">
              <a:lnSpc>
                <a:spcPct val="90000"/>
              </a:lnSpc>
              <a:spcAft>
                <a:spcPts val="697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эффективное хранение</a:t>
            </a:r>
            <a:endParaRPr b="0" lang="ru-RU" sz="1400" spc="-1" strike="noStrike">
              <a:latin typeface="Arial"/>
            </a:endParaRPr>
          </a:p>
          <a:p>
            <a:pPr lvl="1" marL="441000" indent="-258480">
              <a:lnSpc>
                <a:spcPct val="90000"/>
              </a:lnSpc>
              <a:spcAft>
                <a:spcPts val="697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быстрая загрузка</a:t>
            </a:r>
            <a:endParaRPr b="0" lang="ru-RU" sz="1400" spc="-1" strike="noStrike">
              <a:latin typeface="Arial"/>
            </a:endParaRPr>
          </a:p>
          <a:p>
            <a:pPr lvl="1" marL="441000" indent="-258480">
              <a:lnSpc>
                <a:spcPct val="90000"/>
              </a:lnSpc>
              <a:spcAft>
                <a:spcPts val="697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переносимость</a:t>
            </a:r>
            <a:endParaRPr b="0" lang="ru-RU" sz="1400" spc="-1" strike="noStrike">
              <a:latin typeface="Arial"/>
            </a:endParaRPr>
          </a:p>
          <a:p>
            <a:pPr lvl="1" marL="441000" indent="-258480">
              <a:lnSpc>
                <a:spcPct val="90000"/>
              </a:lnSpc>
              <a:spcAft>
                <a:spcPts val="697"/>
              </a:spcAft>
              <a:buClr>
                <a:srgbClr val="004587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целостность кода и поддержка версий</a:t>
            </a:r>
            <a:endParaRPr b="0" lang="ru-RU" sz="1400" spc="-1" strike="noStrike">
              <a:latin typeface="Arial"/>
            </a:endParaRPr>
          </a:p>
          <a:p>
            <a:pPr marL="179280" indent="-177840">
              <a:lnSpc>
                <a:spcPct val="90000"/>
              </a:lnSpc>
              <a:spcAft>
                <a:spcPts val="697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endParaRPr b="0" lang="ru-RU" sz="1400" spc="-1" strike="noStrike">
              <a:latin typeface="Arial"/>
            </a:endParaRPr>
          </a:p>
        </p:txBody>
      </p:sp>
      <p:graphicFrame>
        <p:nvGraphicFramePr>
          <p:cNvPr id="173" name="Object 3"/>
          <p:cNvGraphicFramePr/>
          <p:nvPr/>
        </p:nvGraphicFramePr>
        <p:xfrm>
          <a:off x="6465960" y="1389240"/>
          <a:ext cx="2367000" cy="208404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74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465960" y="1389240"/>
                    <a:ext cx="2367000" cy="2084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5" name="CustomShape 4"/>
          <p:cNvSpPr/>
          <p:nvPr/>
        </p:nvSpPr>
        <p:spPr>
          <a:xfrm>
            <a:off x="647640" y="3790800"/>
            <a:ext cx="7448760" cy="14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en-US" sz="1600" spc="-1" strike="noStrike">
                <a:latin typeface="Courier New"/>
              </a:rPr>
              <a:t>jar cf </a:t>
            </a:r>
            <a:r>
              <a:rPr b="1" i="1" lang="en-US" sz="1600" spc="-1" strike="noStrike">
                <a:latin typeface="Courier New"/>
              </a:rPr>
              <a:t>myapplet.jar</a:t>
            </a:r>
            <a:r>
              <a:rPr b="0" lang="en-US" sz="1600" spc="-1" strike="noStrike">
                <a:latin typeface="Courier New"/>
              </a:rPr>
              <a:t> MyApplet.class images video</a:t>
            </a:r>
            <a:r>
              <a:rPr b="0" lang="ru-RU" sz="1600" spc="-1" strike="noStrike">
                <a:latin typeface="Courier New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1600" spc="-1" strike="noStrike">
                <a:latin typeface="Courier New"/>
              </a:rPr>
              <a:t>jar</a:t>
            </a:r>
            <a:r>
              <a:rPr b="0" lang="ru-RU" sz="1600" spc="-1" strike="noStrike">
                <a:latin typeface="Courier New"/>
              </a:rPr>
              <a:t> </a:t>
            </a:r>
            <a:r>
              <a:rPr b="1" lang="ru-RU" sz="1600" spc="-1" strike="noStrike">
                <a:latin typeface="Courier New"/>
              </a:rPr>
              <a:t>cfve</a:t>
            </a:r>
            <a:r>
              <a:rPr b="0" lang="ru-RU" sz="1600" spc="-1" strike="noStrike">
                <a:latin typeface="Courier New"/>
              </a:rPr>
              <a:t> hw.jar </a:t>
            </a:r>
            <a:r>
              <a:rPr b="1" i="1" lang="en-US" sz="1600" spc="-1" strike="noStrike">
                <a:solidFill>
                  <a:srgbClr val="663300"/>
                </a:solidFill>
                <a:latin typeface="Courier New"/>
              </a:rPr>
              <a:t>h</a:t>
            </a:r>
            <a:r>
              <a:rPr b="1" i="1" lang="ru-RU" sz="1600" spc="-1" strike="noStrike">
                <a:solidFill>
                  <a:srgbClr val="663300"/>
                </a:solidFill>
                <a:latin typeface="Courier New"/>
              </a:rPr>
              <a:t>ello.HelloWorld</a:t>
            </a:r>
            <a:r>
              <a:rPr b="0" lang="ru-RU" sz="1600" spc="-1" strike="noStrike">
                <a:latin typeface="Courier New"/>
              </a:rPr>
              <a:t> </a:t>
            </a:r>
            <a:r>
              <a:rPr b="0" lang="en-US" sz="1600" spc="-1" strike="noStrike">
                <a:latin typeface="Courier New"/>
              </a:rPr>
              <a:t>h</a:t>
            </a:r>
            <a:r>
              <a:rPr b="0" lang="ru-RU" sz="1600" spc="-1" strike="noStrike">
                <a:latin typeface="Courier New"/>
              </a:rPr>
              <a:t>ello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1600" spc="-1" strike="noStrike">
                <a:latin typeface="Courier New"/>
              </a:rPr>
              <a:t>java</a:t>
            </a:r>
            <a:r>
              <a:rPr b="0" lang="ru-RU" sz="1600" spc="-1" strike="noStrike">
                <a:latin typeface="Courier New"/>
              </a:rPr>
              <a:t> </a:t>
            </a:r>
            <a:r>
              <a:rPr b="1" i="1" lang="ru-RU" sz="1600" spc="-1" strike="noStrike">
                <a:latin typeface="Courier New"/>
              </a:rPr>
              <a:t>-jar</a:t>
            </a:r>
            <a:r>
              <a:rPr b="0" lang="ru-RU" sz="1600" spc="-1" strike="noStrike">
                <a:latin typeface="Courier New"/>
              </a:rPr>
              <a:t> hw.jar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4"/>
          <a:stretch/>
        </p:blipFill>
        <p:spPr>
          <a:xfrm>
            <a:off x="1176480" y="5629320"/>
            <a:ext cx="2058840" cy="7999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177" name="CustomShape 5"/>
          <p:cNvSpPr/>
          <p:nvPr/>
        </p:nvSpPr>
        <p:spPr>
          <a:xfrm>
            <a:off x="4213080" y="5494320"/>
            <a:ext cx="455472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400" spc="-1" strike="noStrike">
                <a:latin typeface="Courier New"/>
              </a:rPr>
              <a:t>Manifest-Version: 1.0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400" spc="-1" strike="noStrike">
                <a:latin typeface="Courier New"/>
              </a:rPr>
              <a:t>Created-By: 1.7.0_45 (Oracle Corporation)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400" spc="-1" strike="noStrike">
                <a:latin typeface="Courier New"/>
              </a:rPr>
              <a:t>Main-Class: hello.HelloWorld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20160000">
            <a:off x="2922480" y="5964120"/>
            <a:ext cx="1344600" cy="219240"/>
          </a:xfrm>
          <a:custGeom>
            <a:avLst/>
            <a:gdLst/>
            <a:ahLst/>
            <a:rect l="0" t="0" r="r" b="b"/>
            <a:pathLst>
              <a:path w="3738" h="611">
                <a:moveTo>
                  <a:pt x="0" y="152"/>
                </a:moveTo>
                <a:lnTo>
                  <a:pt x="2803" y="152"/>
                </a:lnTo>
                <a:lnTo>
                  <a:pt x="2803" y="0"/>
                </a:lnTo>
                <a:lnTo>
                  <a:pt x="3737" y="305"/>
                </a:lnTo>
                <a:lnTo>
                  <a:pt x="2802" y="610"/>
                </a:lnTo>
                <a:lnTo>
                  <a:pt x="2803" y="457"/>
                </a:lnTo>
                <a:lnTo>
                  <a:pt x="0" y="457"/>
                </a:lnTo>
                <a:lnTo>
                  <a:pt x="0" y="152"/>
                </a:lnTo>
              </a:path>
            </a:pathLst>
          </a:custGeom>
          <a:solidFill>
            <a:srgbClr val="00458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Структура исходного файла класса </a:t>
            </a:r>
            <a:r>
              <a:rPr b="1" lang="en-US" sz="22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Исходный файл состоит из следующих частей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Необязательное слово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package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, за которым следует наименование пакета, в котором содержится класс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Необязательный оператор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import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 (может быть несколько), который указывает, какие классы из сторонних пакетов используются создаваемым классом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Одно или более определение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class</a:t>
            </a:r>
            <a:r>
              <a:rPr b="0" lang="en-US" sz="20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или </a:t>
            </a:r>
            <a:r>
              <a:rPr b="1" lang="en-US" sz="2000" spc="-1" strike="noStrike">
                <a:solidFill>
                  <a:srgbClr val="3465a4"/>
                </a:solidFill>
                <a:latin typeface="Courier New"/>
                <a:ea typeface="DejaVu Sans"/>
              </a:rPr>
              <a:t>interface</a:t>
            </a: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, за которым следует программный блок</a:t>
            </a:r>
            <a:endParaRPr b="0" lang="ru-RU" sz="2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3465a4"/>
                </a:solidFill>
                <a:latin typeface="Arial"/>
                <a:ea typeface="DejaVu Sans"/>
              </a:rPr>
              <a:t>Файл должен иметь ТО ЖЕ имя, что и создаваемый класс</a:t>
            </a:r>
            <a:endParaRPr b="0" lang="ru-RU" sz="20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Ключевые слова языка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Java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ЧУВСТВИТЕЛЬНЫ К РЕГИСТРУ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В файле может быть ТОЛЬКО ОДИН </a:t>
            </a:r>
            <a:r>
              <a:rPr b="0" lang="en-US" sz="2400" spc="-1" strike="noStrike">
                <a:solidFill>
                  <a:srgbClr val="3465a4"/>
                </a:solidFill>
                <a:latin typeface="Arial"/>
                <a:ea typeface="DejaVu Sans"/>
              </a:rPr>
              <a:t>public </a:t>
            </a:r>
            <a:r>
              <a:rPr b="0" lang="ru-RU" sz="2400" spc="-1" strike="noStrike">
                <a:solidFill>
                  <a:srgbClr val="3465a4"/>
                </a:solidFill>
                <a:latin typeface="Arial"/>
                <a:ea typeface="DejaVu Sans"/>
              </a:rPr>
              <a:t>класс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класса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Ключевое слово </a:t>
            </a:r>
            <a:r>
              <a:rPr b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class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Свойства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Конструкторы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Методы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Статические свойства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Статические методы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Язык программирования Java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это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объектно-ориентированный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платформенно-независимый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язык программирования, используемый для разработки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информационных систем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работающих в сети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Объектно-ориентированный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разработанный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Sun Microsystems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предназначен для создания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переносимых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на различные платформы и операционные системы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нашел широкое применение в Интернет-приложениях, добавив на статические и клиентские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-страницы динамическую графику, улучшив интерфейсы и реализовав вычислительные возможности. Но объектно-ориентированная парадигма и кроссплатформенность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Понятие класса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84200" y="1617840"/>
            <a:ext cx="8229600" cy="18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spcAft>
                <a:spcPts val="998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i="1" lang="ru-RU" sz="2000" spc="-1" strike="noStrike">
                <a:solidFill>
                  <a:srgbClr val="000000"/>
                </a:solidFill>
                <a:latin typeface="Arial"/>
              </a:rPr>
              <a:t>Класс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class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описывает признаки состояния и поведение множества схожих объектов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77480" indent="-177480">
              <a:spcAft>
                <a:spcPts val="998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Класс – это пользовательский </a:t>
            </a:r>
            <a:r>
              <a:rPr b="1" i="1" lang="ru-RU" sz="2000" spc="-1" strike="noStrike">
                <a:solidFill>
                  <a:srgbClr val="000000"/>
                </a:solidFill>
                <a:latin typeface="Arial"/>
              </a:rPr>
              <a:t>тип данных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90520" y="3255480"/>
            <a:ext cx="478296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class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Car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String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speed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fuel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setName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(String newName) {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speedUp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(int delta) {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applyBrakes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(int delta) {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addFuel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(int delta) {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printState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() {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476600" y="5784840"/>
            <a:ext cx="2899080" cy="82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Car auto1 = new Car();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Car auto2 = new Car();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Car auto3 = new Car();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7" name="Object 5"/>
          <p:cNvGraphicFramePr/>
          <p:nvPr/>
        </p:nvGraphicFramePr>
        <p:xfrm>
          <a:off x="5437080" y="2946240"/>
          <a:ext cx="3092400" cy="250848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8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437080" y="2946240"/>
                    <a:ext cx="3092400" cy="2508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324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br/>
            <a:r>
              <a:rPr b="1" lang="ru-RU" sz="2200" spc="-1" strike="noStrike">
                <a:solidFill>
                  <a:srgbClr val="376092"/>
                </a:solidFill>
                <a:latin typeface="Tahoma"/>
                <a:ea typeface="Tahoma"/>
              </a:rPr>
              <a:t>Объявление методов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Методы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определяются только внутри класса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Указывается: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Модификатор доступа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Слово </a:t>
            </a:r>
            <a:r>
              <a:rPr b="1" i="1" lang="en-US" sz="2600" spc="-1" strike="noStrike">
                <a:solidFill>
                  <a:srgbClr val="3465a4"/>
                </a:solidFill>
                <a:latin typeface="Arial"/>
                <a:ea typeface="DejaVu Sans"/>
              </a:rPr>
              <a:t>static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Тип возвращаемого значения</a:t>
            </a:r>
            <a:endParaRPr b="0" lang="ru-R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Аргументы</a:t>
            </a:r>
            <a:endParaRPr b="0" lang="ru-RU" sz="26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Сигнатура метода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 — это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имя метода плюс параметры 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(причем порядок параметров имеет значение). В сигнатуру метода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не входит возвращаемое значение</a:t>
            </a:r>
            <a:r>
              <a:rPr b="0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, а также </a:t>
            </a:r>
            <a:r>
              <a:rPr b="1" i="1" lang="ru-RU" sz="2600" spc="-1" strike="noStrike">
                <a:solidFill>
                  <a:srgbClr val="3465a4"/>
                </a:solidFill>
                <a:latin typeface="Arial"/>
                <a:ea typeface="DejaVu Sans"/>
              </a:rPr>
              <a:t>бросаемые им исключения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Компиляция и запуск приложения из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14400" y="1219320"/>
            <a:ext cx="790488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командной строке 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Скомпилируйте программу командой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javac.exe HelloWorld.java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успешной компиляции создастся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HelloWorld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Запустите программу командой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java HelloWorld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000080" y="1913040"/>
            <a:ext cx="7071120" cy="1155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HelloWorld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Мир!"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Работа с аргументами командной строки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Создайте файл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CommandArg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 следующим содержанием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Скомпилируйте приложение и запустите его с помощью следующей командной строки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java.exe CommandArg first second 23 56 23,9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28800" y="2295360"/>
            <a:ext cx="7285680" cy="158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CommandArg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i=0; i&lt;args.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i++){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"Аргумент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i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args[i]);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Простое процедурное приложение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Включение пакетов и отделение исходных текстов от бинарных файлов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928800" y="350028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cd javace01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javac -d bin src/ru/javalang/Main.java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java -cp ./bin ru.javalang.Main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Привет всем! Моя первая программа на Java.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28800" y="1660680"/>
            <a:ext cx="7285680" cy="1795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"Привет всем!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"Моя первая программа на Java."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Взаимодействие с консолью с помощью потока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представляет собой один из простейших способов передачи информации в приложение.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Sample14. Ввод символов.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28800" y="1302480"/>
            <a:ext cx="7214040" cy="3074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 = 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.read();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 =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)x;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"Код символа: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+c+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= 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+n);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catch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(java.io.IOException 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e.printStackTrace();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366000" y="4931640"/>
            <a:ext cx="231444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c87d"/>
                </a:solidFill>
                <a:latin typeface="Courier New"/>
                <a:ea typeface="Calibri"/>
              </a:rPr>
              <a:t>v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Код символа: v = 118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Sample16. Ввод строки.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28800" y="1211400"/>
            <a:ext cx="7214040" cy="3256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строку: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s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"Строка: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260160" y="4931640"/>
            <a:ext cx="252648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строку: хэллоу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Строка: хэллоу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Консоль. Простейшие примеры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Sample18. Ввод чисел.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928800" y="1211400"/>
            <a:ext cx="7214040" cy="3256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Scanner in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"Введите число: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int n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.nextInt();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"Получено число: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928800" y="4572000"/>
            <a:ext cx="73141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473640" y="4931640"/>
            <a:ext cx="209988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Calibri"/>
              </a:rPr>
              <a:t>Введите число: 25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Получено число: 25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Соглашения об именовании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949320" y="1153080"/>
            <a:ext cx="766044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9000"/>
          </a:bodyPr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файлов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Customer.java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Person.class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пакетов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java.util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javax.swing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классов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Person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свойств класса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firstName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методов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getName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isAlive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Имена констант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SQUARE_SIZE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200" spc="-1" strike="noStrike">
              <a:latin typeface="Arial"/>
            </a:endParaRPr>
          </a:p>
          <a:p>
            <a:pPr marL="447480" indent="-44676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могут использоваться цифры 1..9, _,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Использование памяти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Java все объекты программы расположены 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динамической памяти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(heap) и доступны по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объектным ссылкам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в свою очередь хранятся в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стеке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 Это решение исключило непосредственный доступ к памяти, но усложнило работу с элементами массивов.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отметить, что объектные ссылки языка Java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содержат информацию о классе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объектов, на которые они ссылаются, так что объектные ссылки - это не указатели, а дескрипторы объектов. Наличие дескрипторов позволяет JVM выполнять проверку совместимости типов на фазе интерпретации кода, генерируя исключение в случае ошибки.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Этап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ы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созда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ния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прило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жения 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Java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4038480" cy="450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39480" indent="-339480">
              <a:spcAft>
                <a:spcPts val="899"/>
              </a:spcAft>
              <a:buClr>
                <a:srgbClr val="004587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Разра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ботка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прогр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аммн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39480" indent="-339480">
              <a:spcAft>
                <a:spcPts val="899"/>
              </a:spcAft>
              <a:buClr>
                <a:srgbClr val="004587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Компи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ляция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исход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кода 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байт-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39480" indent="-339480">
              <a:spcAft>
                <a:spcPts val="899"/>
              </a:spcAft>
              <a:buClr>
                <a:srgbClr val="004587"/>
              </a:buClr>
              <a:buFont typeface="Aria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Выпо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лнени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прогр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аммы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JVM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Object 3"/>
          <p:cNvGraphicFramePr/>
          <p:nvPr/>
        </p:nvGraphicFramePr>
        <p:xfrm>
          <a:off x="430200" y="3519360"/>
          <a:ext cx="8261280" cy="15163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93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30200" y="3519360"/>
                    <a:ext cx="8261280" cy="151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4" name="CustomShape 4"/>
          <p:cNvSpPr/>
          <p:nvPr/>
        </p:nvSpPr>
        <p:spPr>
          <a:xfrm rot="16200000">
            <a:off x="1485720" y="4066560"/>
            <a:ext cx="390600" cy="2324160"/>
          </a:xfrm>
          <a:custGeom>
            <a:avLst/>
            <a:gdLst/>
            <a:ahLst/>
            <a:rect l="0" t="0" r="r" b="b"/>
            <a:pathLst>
              <a:path w="1087" h="6458">
                <a:moveTo>
                  <a:pt x="1086" y="0"/>
                </a:moveTo>
                <a:cubicBezTo>
                  <a:pt x="814" y="0"/>
                  <a:pt x="543" y="269"/>
                  <a:pt x="543" y="538"/>
                </a:cubicBezTo>
                <a:lnTo>
                  <a:pt x="543" y="2690"/>
                </a:lnTo>
                <a:cubicBezTo>
                  <a:pt x="543" y="2959"/>
                  <a:pt x="271" y="3228"/>
                  <a:pt x="0" y="3228"/>
                </a:cubicBezTo>
                <a:cubicBezTo>
                  <a:pt x="271" y="3228"/>
                  <a:pt x="543" y="3497"/>
                  <a:pt x="543" y="3766"/>
                </a:cubicBezTo>
                <a:lnTo>
                  <a:pt x="543" y="5918"/>
                </a:lnTo>
                <a:cubicBezTo>
                  <a:pt x="543" y="6187"/>
                  <a:pt x="814" y="6457"/>
                  <a:pt x="1086" y="6457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 rot="16200000">
            <a:off x="3638520" y="3654000"/>
            <a:ext cx="390600" cy="3797640"/>
          </a:xfrm>
          <a:custGeom>
            <a:avLst/>
            <a:gdLst/>
            <a:ahLst/>
            <a:rect l="0" t="0" r="r" b="b"/>
            <a:pathLst>
              <a:path w="1087" h="10551">
                <a:moveTo>
                  <a:pt x="1086" y="0"/>
                </a:moveTo>
                <a:cubicBezTo>
                  <a:pt x="814" y="0"/>
                  <a:pt x="543" y="439"/>
                  <a:pt x="543" y="879"/>
                </a:cubicBezTo>
                <a:lnTo>
                  <a:pt x="543" y="4395"/>
                </a:lnTo>
                <a:cubicBezTo>
                  <a:pt x="543" y="4835"/>
                  <a:pt x="271" y="5275"/>
                  <a:pt x="0" y="5275"/>
                </a:cubicBezTo>
                <a:cubicBezTo>
                  <a:pt x="271" y="5275"/>
                  <a:pt x="543" y="5714"/>
                  <a:pt x="543" y="6154"/>
                </a:cubicBezTo>
                <a:lnTo>
                  <a:pt x="543" y="9670"/>
                </a:lnTo>
                <a:cubicBezTo>
                  <a:pt x="543" y="10110"/>
                  <a:pt x="814" y="10550"/>
                  <a:pt x="1086" y="1055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 rot="16200000">
            <a:off x="6488640" y="3441960"/>
            <a:ext cx="390600" cy="3573360"/>
          </a:xfrm>
          <a:custGeom>
            <a:avLst/>
            <a:gdLst/>
            <a:ahLst/>
            <a:rect l="0" t="0" r="r" b="b"/>
            <a:pathLst>
              <a:path w="1087" h="9928">
                <a:moveTo>
                  <a:pt x="1086" y="0"/>
                </a:moveTo>
                <a:cubicBezTo>
                  <a:pt x="814" y="0"/>
                  <a:pt x="543" y="413"/>
                  <a:pt x="543" y="827"/>
                </a:cubicBezTo>
                <a:lnTo>
                  <a:pt x="543" y="4136"/>
                </a:lnTo>
                <a:cubicBezTo>
                  <a:pt x="543" y="4549"/>
                  <a:pt x="271" y="4963"/>
                  <a:pt x="0" y="4963"/>
                </a:cubicBezTo>
                <a:cubicBezTo>
                  <a:pt x="271" y="4963"/>
                  <a:pt x="543" y="5377"/>
                  <a:pt x="543" y="5790"/>
                </a:cubicBezTo>
                <a:lnTo>
                  <a:pt x="543" y="9099"/>
                </a:lnTo>
                <a:cubicBezTo>
                  <a:pt x="543" y="9513"/>
                  <a:pt x="814" y="9927"/>
                  <a:pt x="1086" y="9927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1527120" y="5483160"/>
            <a:ext cx="322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3678120" y="5705640"/>
            <a:ext cx="322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6512040" y="5472000"/>
            <a:ext cx="322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4648320" y="1600200"/>
            <a:ext cx="4038480" cy="450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480" indent="-177480">
              <a:spcAft>
                <a:spcPts val="899"/>
              </a:spcAft>
              <a:buClr>
                <a:srgbClr val="004587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Байтк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од 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byteco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машинн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независ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имый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низкоур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овневы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 язык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виртуал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ьной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машин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</a:t>
            </a:r>
            <a:br/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разработки и компиляции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02" name="Object 2"/>
          <p:cNvGraphicFramePr/>
          <p:nvPr/>
        </p:nvGraphicFramePr>
        <p:xfrm>
          <a:off x="323640" y="919440"/>
          <a:ext cx="8495640" cy="5030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03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3640" y="919440"/>
                    <a:ext cx="8495640" cy="5030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1280"/>
                <a:tab algn="l" pos="10780560"/>
                <a:tab algn="l" pos="10782000"/>
              </a:tabLst>
            </a:pP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Перен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осим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ость 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прило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жени</a:t>
            </a:r>
            <a:r>
              <a:rPr b="1" lang="ru-RU" sz="2600" spc="-1" strike="noStrike">
                <a:solidFill>
                  <a:srgbClr val="004587"/>
                </a:solidFill>
                <a:latin typeface="Arial"/>
              </a:rPr>
              <a:t>й </a:t>
            </a:r>
            <a:r>
              <a:rPr b="1" lang="en-US" sz="2600" spc="-1" strike="noStrike">
                <a:solidFill>
                  <a:srgbClr val="004587"/>
                </a:solidFill>
                <a:latin typeface="Arial"/>
              </a:rPr>
              <a:t>Java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Object 2"/>
          <p:cNvGraphicFramePr/>
          <p:nvPr/>
        </p:nvGraphicFramePr>
        <p:xfrm>
          <a:off x="282600" y="2292480"/>
          <a:ext cx="8685360" cy="265248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0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82600" y="2292480"/>
                    <a:ext cx="8685360" cy="2652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Запуск и исполнение программ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08" name="Object 2"/>
          <p:cNvGraphicFramePr/>
          <p:nvPr/>
        </p:nvGraphicFramePr>
        <p:xfrm>
          <a:off x="250920" y="873000"/>
          <a:ext cx="8641440" cy="5292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09" name="Object 3_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873000"/>
                    <a:ext cx="8641440" cy="5292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Введение в язык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Java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11" name="Object 2"/>
          <p:cNvGraphicFramePr/>
          <p:nvPr/>
        </p:nvGraphicFramePr>
        <p:xfrm>
          <a:off x="397080" y="765000"/>
          <a:ext cx="7919640" cy="5444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12" name="Object 3_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7080" y="765000"/>
                    <a:ext cx="7919640" cy="5444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1271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2022-05-23T13:19:34Z</dcterms:modified>
  <cp:revision>99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