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</a:t>
            </a:r>
            <a:r>
              <a:rPr b="0" lang="ru-RU" sz="4400" spc="-1" strike="noStrike">
                <a:latin typeface="Arial"/>
              </a:rPr>
              <a:t>k to </a:t>
            </a:r>
            <a:r>
              <a:rPr b="0" lang="ru-RU" sz="4400" spc="-1" strike="noStrike">
                <a:latin typeface="Arial"/>
              </a:rPr>
              <a:t>edit </a:t>
            </a:r>
            <a:r>
              <a:rPr b="0" lang="ru-RU" sz="4400" spc="-1" strike="noStrike">
                <a:latin typeface="Arial"/>
              </a:rPr>
              <a:t>the </a:t>
            </a:r>
            <a:r>
              <a:rPr b="0" lang="ru-RU" sz="4400" spc="-1" strike="noStrike">
                <a:latin typeface="Arial"/>
              </a:rPr>
              <a:t>title </a:t>
            </a:r>
            <a:r>
              <a:rPr b="0" lang="ru-RU" sz="4400" spc="-1" strike="noStrike">
                <a:latin typeface="Arial"/>
              </a:rPr>
              <a:t>text </a:t>
            </a:r>
            <a:r>
              <a:rPr b="0" lang="ru-RU" sz="4400" spc="-1" strike="noStrike">
                <a:latin typeface="Arial"/>
              </a:rPr>
              <a:t>for</a:t>
            </a:r>
            <a:r>
              <a:rPr b="0" lang="ru-RU" sz="4400" spc="-1" strike="noStrike">
                <a:latin typeface="Arial"/>
              </a:rPr>
              <a:t>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50360" y="2700000"/>
            <a:ext cx="68572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Основы JAVA SE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Модуль 4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Массивы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77" name="Picture 2_0" descr="D:\Trainings\EPAM\RD\Javalogo.png"/>
          <p:cNvPicPr/>
          <p:nvPr/>
        </p:nvPicPr>
        <p:blipFill>
          <a:blip r:embed="rId1"/>
          <a:stretch/>
        </p:blipFill>
        <p:spPr>
          <a:xfrm>
            <a:off x="7661520" y="162720"/>
            <a:ext cx="1208880" cy="224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Массивы. Массив массивов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Каждый из массивов может иметь отличную от других длину.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Первый индекс указывает на порядковый номер массива, например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arr[2][0]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указывает на первый элемент третьего массива, а именно на значение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2539080" y="1721520"/>
            <a:ext cx="3960720" cy="1307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twoDim [][] =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[4][];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twoDim[0] =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[10];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twoDim[1] =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[20];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twoDim[2] =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[30];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twoDim[3] =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[100];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2571840" y="4366440"/>
            <a:ext cx="3857040" cy="15508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arr[][] = {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{ 1 },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{ 2, 3 },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{ 4, 5, 6 },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{ 7, 8, 9, 0 }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};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Массивы. Работа с массивами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Члены объектов-массивов: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346040" indent="-35496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1f497d"/>
                </a:solidFill>
                <a:latin typeface="Arial"/>
              </a:rPr>
              <a:t>public final int length</a:t>
            </a:r>
            <a:r>
              <a:rPr b="0" lang="ru-RU" sz="1800" spc="-1" strike="noStrike">
                <a:solidFill>
                  <a:srgbClr val="1f497d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это поле содержит длину массива</a:t>
            </a:r>
            <a:endParaRPr b="0" lang="ru-RU" sz="1800" spc="-1" strike="noStrike">
              <a:latin typeface="Arial"/>
            </a:endParaRPr>
          </a:p>
          <a:p>
            <a:pPr marL="1346040" indent="-35496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1f497d"/>
                </a:solidFill>
                <a:latin typeface="Arial"/>
              </a:rPr>
              <a:t>public Object clone()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создает копию массива</a:t>
            </a:r>
            <a:endParaRPr b="0" lang="ru-RU" sz="1800" spc="-1" strike="noStrike">
              <a:latin typeface="Arial"/>
            </a:endParaRPr>
          </a:p>
          <a:p>
            <a:pPr marL="1346040" indent="-35496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+ все методы класса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Object. 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Любой массив можно привести к классу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Object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или к массиву совместимого типа.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Массивы. Работа с массивами.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Пример 4.7. Клонирование элементов массива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928800" y="1228320"/>
            <a:ext cx="7300080" cy="2648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ru.javalang.module04;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Sample407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ia[][] = { { 1, 2 },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null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};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ja[][] = 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[][]) ia.clone();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.print((ia == ja)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 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.println(ia[0] == ja[0] &amp;&amp; ia[1] == ja[1]);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935880" y="4214880"/>
            <a:ext cx="1157760" cy="36432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false   true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928800" y="4000680"/>
            <a:ext cx="731448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Массивы. Ошибки времени выполнения.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Пример 4.8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Обращение к несуществующему индексу массива отслеживается виртуальной машиной во время исполнения кода: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928800" y="2051280"/>
            <a:ext cx="7214400" cy="15825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ru.javalang.module04;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Sample408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array[]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[] { 1, 2, 3 };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.println(array[3]);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928800" y="4500720"/>
            <a:ext cx="7286040" cy="81972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Calibri"/>
              </a:rPr>
              <a:t>Exception in thread "main" </a:t>
            </a:r>
            <a:r>
              <a:rPr b="0" lang="en-US" sz="1200" spc="-1" strike="noStrike" u="sng">
                <a:solidFill>
                  <a:srgbClr val="000080"/>
                </a:solidFill>
                <a:uFillTx/>
                <a:latin typeface="Courier New"/>
                <a:ea typeface="Calibri"/>
              </a:rPr>
              <a:t>java.lang.ArrayIndexOutOfBoundsException</a:t>
            </a: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Calibri"/>
              </a:rPr>
              <a:t>: 3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ff0000"/>
                </a:solidFill>
                <a:latin typeface="Courier New"/>
                <a:ea typeface="Calibri"/>
              </a:rPr>
              <a:t>         </a:t>
            </a: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Calibri"/>
              </a:rPr>
              <a:t>at ru.dvfu.mrcpk.java01.example08.array.ArrayIndexError.main(</a:t>
            </a:r>
            <a:r>
              <a:rPr b="0" lang="en-US" sz="1200" spc="-1" strike="noStrike" u="sng">
                <a:solidFill>
                  <a:srgbClr val="000080"/>
                </a:solidFill>
                <a:uFillTx/>
                <a:latin typeface="Courier New"/>
                <a:ea typeface="Calibri"/>
              </a:rPr>
              <a:t>ArrayIndexError.java:6</a:t>
            </a: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Calibri"/>
              </a:rPr>
              <a:t>)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928800" y="3933720"/>
            <a:ext cx="721440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Массивы. Ошибки времени выполнения.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Пример 4.9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Попытка поместить в массив элемент другого типа пресекается виртуальной машиной: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000080" y="2153880"/>
            <a:ext cx="7214400" cy="200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ru.javalang.module04;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Sample409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Object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x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[]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[3];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попытка поместить в массив содержимое 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//несоответствующего типа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x[0]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Integer(0);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928800" y="4786200"/>
            <a:ext cx="7286040" cy="81972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Calibri"/>
              </a:rPr>
              <a:t>Exception in thread "main" </a:t>
            </a:r>
            <a:r>
              <a:rPr b="0" lang="en-US" sz="1200" spc="-1" strike="noStrike" u="sng">
                <a:solidFill>
                  <a:srgbClr val="000080"/>
                </a:solidFill>
                <a:uFillTx/>
                <a:latin typeface="Courier New"/>
                <a:ea typeface="Calibri"/>
              </a:rPr>
              <a:t>java.lang.ArrayStoreException</a:t>
            </a: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Calibri"/>
              </a:rPr>
              <a:t>: java.lang.Integer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ff0000"/>
                </a:solidFill>
                <a:latin typeface="Courier New"/>
                <a:ea typeface="Calibri"/>
              </a:rPr>
              <a:t>           </a:t>
            </a: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Calibri"/>
              </a:rPr>
              <a:t>at ru.dvfu.mrcpk.java01.example08.array.ArrayTypeError.main(</a:t>
            </a:r>
            <a:r>
              <a:rPr b="0" lang="en-US" sz="1200" spc="-1" strike="noStrike" u="sng">
                <a:solidFill>
                  <a:srgbClr val="000080"/>
                </a:solidFill>
                <a:uFillTx/>
                <a:latin typeface="Courier New"/>
                <a:ea typeface="Calibri"/>
              </a:rPr>
              <a:t>ArrayTypeError.java:7</a:t>
            </a: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Calibri"/>
              </a:rPr>
              <a:t>)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928800" y="4357800"/>
            <a:ext cx="721440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Содержание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47840" indent="-4471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Массивы</a:t>
            </a:r>
            <a:endParaRPr b="0" lang="ru-RU" sz="1600" spc="-1" strike="noStrike">
              <a:latin typeface="Arial"/>
            </a:endParaRPr>
          </a:p>
          <a:p>
            <a:pPr marL="447840" indent="-44712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Класс Arrays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Массивы. Определения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хранения нескольких однотипных значений используется ссылочный тип – массив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Массивы элементов базовых типов состоят из значений, проиндексированных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начиная с нуля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Все массивы в языке Java являются динамическими, поэтому для создания массива требуется выделение памяти с помощью оператора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new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или инициализации. 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Массивы. Определения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Значения элементов неинициализированных массивов, для которых выделена память, устанавливается в нуль. 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Многомерных массивов в Java не существует, но можно объявлять массивы массивов. Для задания начальных значений массивов существует специальная форма инициализатора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Массивы. Определения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Массивы объектов в действительности представляют собой массивы ссылок, проинициализированных по умолчанию значением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null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Все массивы хранятся в куче (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heap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), одной из подобластей памяти, выделенной системой для работы виртуальной машины. Определить общий объем памяти и объем свободной памяти, можно с помощью методов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totalMemory()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freeMemory()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Runtime.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Массивы. Объявление и инициализация.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Пример 4.1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Имена массивов являются ссылками. Для объявления ссылки на массив можно записать пустые квадратные скобки после имени типа, например: 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</a:rPr>
              <a:t>int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a[].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Аналогичный результат получится при записи 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</a:rPr>
              <a:t>int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[] a.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000080" y="2774160"/>
            <a:ext cx="7228800" cy="3376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ru.javalang.module04;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Sample401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// примитивный тип, размер массива задан явно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[]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array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=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[10];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// внесение значений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array[0]=10; array[1]=20; … 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array[9]=100;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// неявное задание размера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[]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arr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=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[] { 1, 2, 3 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String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[]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week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=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String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[] { 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"понедельник"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"вторник"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"среда"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"четверг"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"пятница"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"суббота"</a:t>
            </a:r>
            <a:r>
              <a:rPr b="0" lang="ru-RU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"воскресенье"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Массивы. Объявление и инициализация.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Пример 4.2. Месяцы и количество дней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900000" y="1261440"/>
            <a:ext cx="7228800" cy="3374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ru.javalang.module04;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Sample402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a7074b"/>
                </a:solidFill>
                <a:latin typeface="Courier New"/>
                <a:ea typeface="Calibri"/>
              </a:rPr>
              <a:t>public static 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[] monthDays = { 31, 28, 31, 30, 31, 30, 31, 31, 30,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31, 30, 31 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a7074b"/>
                </a:solidFill>
                <a:latin typeface="Courier New"/>
                <a:ea typeface="Calibri"/>
              </a:rPr>
              <a:t>public static String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[] monthes = {"Январь", "Февраль", "Март", "Апрель",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"Май", "Июнь", "Июль", "Август", "Сентябрь", "Октябрь", "Ноябрь",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"Декабрь"};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1" lang="ru-RU" sz="1200" spc="-1" strike="noStrike">
                <a:solidFill>
                  <a:srgbClr val="a7074b"/>
                </a:solidFill>
                <a:latin typeface="Courier New"/>
                <a:ea typeface="Calibri"/>
              </a:rPr>
              <a:t>for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</a:t>
            </a:r>
            <a:r>
              <a:rPr b="1" lang="ru-RU" sz="1200" spc="-1" strike="noStrike">
                <a:solidFill>
                  <a:srgbClr val="a7074b"/>
                </a:solidFill>
                <a:latin typeface="Courier New"/>
                <a:ea typeface="Calibri"/>
              </a:rPr>
              <a:t>int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i = 0, j = 0; i &lt; monthDays.length &amp;&amp; j &lt; monthes.length; 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i++,j++)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       </a:t>
            </a:r>
            <a:r>
              <a:rPr b="1" lang="ru-RU" sz="1200" spc="-1" strike="noStrike">
                <a:solidFill>
                  <a:srgbClr val="a7074b"/>
                </a:solidFill>
                <a:latin typeface="Courier New"/>
                <a:ea typeface="Calibri"/>
              </a:rPr>
              <a:t>System.out.println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("В месяце " + monthes[j] + " обычно " + 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monthDays[i] + " день (дней), ");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Массивы. Объявление и инициализация.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Пример 4.3. Нахождение максимума и минимума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928800" y="1429920"/>
            <a:ext cx="7286040" cy="2861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ru.javalang.module04;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Sample403 {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ru-RU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a</a:t>
            </a:r>
            <a:r>
              <a:rPr b="0" lang="ru-RU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[] = { 5, 10, 0, -5, 16, -2 }; 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max = a[0], min = a[0],  maxi=0, mini=0;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(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i = 0; i &lt; a.</a:t>
            </a:r>
            <a:r>
              <a:rPr b="0" lang="en-US" sz="1300" spc="-1" strike="noStrike">
                <a:solidFill>
                  <a:srgbClr val="0000c0"/>
                </a:solidFill>
                <a:latin typeface="Courier New"/>
                <a:ea typeface="Calibri"/>
              </a:rPr>
              <a:t>length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; i++) { 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(a[i] &gt; max) { max = a[i];  maxi = i;}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(a[i] &lt; min) { min = a[i];  mini = i;}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643200" y="4615920"/>
            <a:ext cx="1756800" cy="51660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Max: a[4]= 16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Min: a[3] = -5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928800" y="4500720"/>
            <a:ext cx="731448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Массивы. Массив массивов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143000" y="1287360"/>
            <a:ext cx="6828840" cy="365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twoDim [][] = </a:t>
            </a: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[4][5];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1000080" y="1928880"/>
            <a:ext cx="7114320" cy="371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1234</TotalTime>
  <Application>LibreOffice/7.0.4.2$Linux_X86_64 LibreOffice_project/00$Build-2</Application>
  <AppVersion>15.0000</AppVersion>
  <Words>12711</Words>
  <Paragraphs>3210</Paragraphs>
  <Company>Genco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2011-09-05T23:44:36Z</dcterms:created>
  <dc:creator>Ollaniel</dc:creator>
  <dc:description/>
  <dc:language>ru-RU</dc:language>
  <cp:lastModifiedBy/>
  <dcterms:modified xsi:type="dcterms:W3CDTF">2022-05-11T11:27:33Z</dcterms:modified>
  <cp:revision>94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236</vt:i4>
  </property>
</Properties>
</file>