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790E34D-676C-4833-84AD-2FE6CDC147A8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Вот примеры вроде как посложнее из моего задания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Зачастую, когда новичкам в программировании говорят покрывать их проекты юнит-тестами, они, новички, не понимают, зачем это нужно делать, зачем писать множество строк кода, подгонять результаты тестов и т.д. Ведь гораздо проще написать метод, нажать условные shift+f10 в идее и посмотреть, как всё работает. И это всё прекрасно, когда у нас небольшой домашний проект, но когда дело доходит до большой коммерческой разработки - такое не прокатит. Развёртывание целого приложения может занимать действительно много времени. И тут на помощь приходит оно - модульное тестирование! 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Сначала я хочу, чтобы вы посмотрели на некоторые правила создания тестов. Про аннотации и методы сейчас посмотрим чуть подробнее, затем перейдем к примерам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Сначала я хочу, чтобы вы посмотрели на некоторые правила создания тестов. Про аннотации и методы сейчас посмотрим чуть подробнее, затем перейдем к примерам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latin typeface="Arial"/>
              </a:rPr>
              <a:t>Давайте сразу посмотрим самый скучный и популярный пример. У нас есть класс калькулятор и два метода, один складывает два числа, другой вычитает.</a:t>
            </a:r>
            <a:endParaRPr b="0" lang="ru-RU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0640" y="2651040"/>
            <a:ext cx="8982000" cy="2410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" name="Group 2"/>
          <p:cNvGrpSpPr/>
          <p:nvPr/>
        </p:nvGrpSpPr>
        <p:grpSpPr>
          <a:xfrm>
            <a:off x="0" y="0"/>
            <a:ext cx="4316040" cy="5142960"/>
            <a:chOff x="0" y="0"/>
            <a:chExt cx="4316040" cy="5142960"/>
          </a:xfrm>
        </p:grpSpPr>
        <p:sp>
          <p:nvSpPr>
            <p:cNvPr id="41" name="CustomShape 3"/>
            <p:cNvSpPr/>
            <p:nvPr/>
          </p:nvSpPr>
          <p:spPr>
            <a:xfrm>
              <a:off x="0" y="0"/>
              <a:ext cx="4316040" cy="5142960"/>
            </a:xfrm>
            <a:prstGeom prst="rect">
              <a:avLst/>
            </a:prstGeom>
            <a:solidFill>
              <a:srgbClr val="284f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"/>
            <p:cNvSpPr/>
            <p:nvPr/>
          </p:nvSpPr>
          <p:spPr>
            <a:xfrm>
              <a:off x="385920" y="4599720"/>
              <a:ext cx="1353960" cy="137160"/>
            </a:xfrm>
            <a:prstGeom prst="rect">
              <a:avLst/>
            </a:prstGeom>
            <a:noFill/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5"/>
            <p:cNvSpPr/>
            <p:nvPr/>
          </p:nvSpPr>
          <p:spPr>
            <a:xfrm>
              <a:off x="841320" y="4599720"/>
              <a:ext cx="142200" cy="137160"/>
            </a:xfrm>
            <a:prstGeom prst="rect">
              <a:avLst/>
            </a:prstGeom>
            <a:noFill/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6"/>
            <p:cNvSpPr/>
            <p:nvPr/>
          </p:nvSpPr>
          <p:spPr>
            <a:xfrm>
              <a:off x="1142640" y="4599720"/>
              <a:ext cx="142200" cy="137160"/>
            </a:xfrm>
            <a:prstGeom prst="rect">
              <a:avLst/>
            </a:prstGeom>
            <a:noFill/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3875400" y="380880"/>
              <a:ext cx="142200" cy="137160"/>
            </a:xfrm>
            <a:prstGeom prst="rect">
              <a:avLst/>
            </a:prstGeom>
            <a:solidFill>
              <a:srgbClr val="92c1e8"/>
            </a:solidFill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3732480" y="518760"/>
              <a:ext cx="142200" cy="137160"/>
            </a:xfrm>
            <a:prstGeom prst="rect">
              <a:avLst/>
            </a:prstGeom>
            <a:noFill/>
            <a:ln w="9525">
              <a:solidFill>
                <a:srgbClr val="92c1e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</a:t>
            </a:r>
            <a:r>
              <a:rPr b="0" lang="ru-RU" sz="4400" spc="-1" strike="noStrike">
                <a:latin typeface="Arial"/>
              </a:rPr>
              <a:t>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746720" y="863640"/>
            <a:ext cx="5441760" cy="16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4200" spc="-1" strike="noStrike">
                <a:solidFill>
                  <a:srgbClr val="674ea7"/>
                </a:solidFill>
                <a:latin typeface="Raleway"/>
                <a:ea typeface="Raleway"/>
              </a:rPr>
              <a:t>JUnit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89120" y="2692800"/>
            <a:ext cx="8183160" cy="8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Модульное тестирование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1760" y="26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Тестируемый класс User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9400" y="1245960"/>
            <a:ext cx="7199640" cy="42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class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private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String </a:t>
            </a:r>
            <a:r>
              <a:rPr b="1" lang="ru-RU" sz="1500" spc="-1" strike="noStrike">
                <a:solidFill>
                  <a:srgbClr val="0000c0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User(String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this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b="1" lang="ru-RU" sz="1500" spc="-1" strike="noStrike">
                <a:solidFill>
                  <a:srgbClr val="0000c0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String getName()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0000c0"/>
                </a:solidFill>
                <a:latin typeface="Consolas"/>
                <a:ea typeface="Consolas"/>
              </a:rPr>
              <a:t>name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boolean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isNamesake(User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getName().equals(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.getName());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11760" y="26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Raleway"/>
              </a:rPr>
              <a:t>User </a:t>
            </a: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Raleway"/>
              </a:rPr>
              <a:t>Test </a:t>
            </a:r>
            <a:r>
              <a:rPr b="1" lang="en-US" sz="5000" spc="-1" strike="noStrike">
                <a:solidFill>
                  <a:srgbClr val="000000"/>
                </a:solidFill>
                <a:latin typeface="Calibri"/>
                <a:ea typeface="Raleway"/>
              </a:rPr>
              <a:t>class</a:t>
            </a:r>
            <a:endParaRPr b="0" lang="ru-RU" sz="5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88360" y="1368000"/>
            <a:ext cx="8567640" cy="40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class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UserTest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646464"/>
                </a:solidFill>
                <a:latin typeface="Consolas"/>
                <a:ea typeface="Consolas"/>
              </a:rPr>
              <a:t>@Test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final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void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testIsNameSake() 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User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user1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User(</a:t>
            </a:r>
            <a:r>
              <a:rPr b="1" lang="ru-RU" sz="1500" spc="-1" strike="noStrike">
                <a:solidFill>
                  <a:srgbClr val="2a00ff"/>
                </a:solidFill>
                <a:latin typeface="Consolas"/>
                <a:ea typeface="Consolas"/>
              </a:rPr>
              <a:t>"Софья"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User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user2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ru-RU" sz="1500" spc="-1" strike="noStrike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User(</a:t>
            </a:r>
            <a:r>
              <a:rPr b="1" lang="ru-RU" sz="1500" spc="-1" strike="noStrike">
                <a:solidFill>
                  <a:srgbClr val="2a00ff"/>
                </a:solidFill>
                <a:latin typeface="Consolas"/>
                <a:ea typeface="Consolas"/>
              </a:rPr>
              <a:t>"Алёшка"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Assert.</a:t>
            </a:r>
            <a:r>
              <a:rPr b="1" i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assertNotNull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user1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Assert.</a:t>
            </a:r>
            <a:r>
              <a:rPr b="1" i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assertNotNull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user2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Assert.</a:t>
            </a:r>
            <a:r>
              <a:rPr b="1" i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assertNotSame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user1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user2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Assert.</a:t>
            </a:r>
            <a:r>
              <a:rPr b="1" i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assertFalse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user1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.isNamesake(</a:t>
            </a:r>
            <a:r>
              <a:rPr b="1" lang="ru-RU" sz="1500" spc="-1" strike="noStrike">
                <a:solidFill>
                  <a:srgbClr val="6a3e3e"/>
                </a:solidFill>
                <a:latin typeface="Consolas"/>
                <a:ea typeface="Consolas"/>
              </a:rPr>
              <a:t>user2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));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1" lang="ru-RU" sz="15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14;p20" descr=""/>
          <p:cNvPicPr/>
          <p:nvPr/>
        </p:nvPicPr>
        <p:blipFill>
          <a:blip r:embed="rId1"/>
          <a:stretch/>
        </p:blipFill>
        <p:spPr>
          <a:xfrm>
            <a:off x="320040" y="540360"/>
            <a:ext cx="8671680" cy="395856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1"/>
          <p:cNvSpPr/>
          <p:nvPr/>
        </p:nvSpPr>
        <p:spPr>
          <a:xfrm rot="10800000">
            <a:off x="4500720" y="732600"/>
            <a:ext cx="1175760" cy="14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5809680" y="636480"/>
            <a:ext cx="201240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900" spc="-1" strike="noStrike">
                <a:solidFill>
                  <a:srgbClr val="ffffff"/>
                </a:solidFill>
                <a:latin typeface="Arial"/>
                <a:ea typeface="Arial"/>
              </a:rPr>
              <a:t>В этом примере я тестирую, что будет выброшено исключение. Для этого указано (expected = и нужная нам ошибка))</a:t>
            </a:r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8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648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 — это мощное и гибкое обновление фреймворка JUnit, которое предоставляет множество улучшений и новых функций для написания тестов.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Обновление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текущей версии фреймворка до JUnit5 является быстрой и несложной процедурой: просто обновите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зависимости проекта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 начните использовать новые функции.</a:t>
            </a:r>
            <a:endParaRPr b="0" lang="ru-RU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Если все же сложно конвертировать какие-либо тесты под новую версию фреймворка, то тесты, написанные под JUnit4, будут запускаться и для JUnit5 с помощью библиотеки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Vintage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Преимущества:</a:t>
            </a:r>
            <a:endParaRPr b="0" lang="ru-RU" sz="13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использует функционал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Java 8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или более поздних релизов, например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лямбда-функции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 делая тесты более мощными и простыми в поддержке</a:t>
            </a:r>
            <a:endParaRPr b="0" lang="ru-RU" sz="13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добавил несколько очень полезных новых функций для описания, организации и выполнения тестов. Например, тесты получили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улучшенные видимые имена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 могут быть организованы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иерархически</a:t>
            </a:r>
            <a:endParaRPr b="0" lang="ru-RU" sz="13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представляет собой несколько библиотек, поэтому в проект импортируются только те функции, которые вам нужны. С такими системами сборки как Maven и Gradle очень просто подключить нужные библиотеки</a:t>
            </a:r>
            <a:endParaRPr b="0" lang="ru-RU" sz="13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 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может использовать </a:t>
            </a:r>
            <a:r>
              <a:rPr b="1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более одного процесса тестирования за раз</a:t>
            </a:r>
            <a:r>
              <a:rPr b="0" lang="ru" sz="13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 чего нельзя сделать в JUnit4 (одновременно может использоваться только один процесс — runner). Это означает, что вы можете легко комбинировать расширение Spring с другими расширениями (например, написанными вами)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8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Различия Junit4 и 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648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Импорт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JUnit5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использует новый пакет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org.junit.jupiter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для своих аннотаций и классов. Например,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org.junit.Test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становится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org.junit.jupiter.api.Test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Аннотации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 Аннотация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@Test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больше не имеет параметров, поскольку поскольку все они были перемещены в функцию.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40000" y="2535480"/>
            <a:ext cx="5237280" cy="106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ru-RU" sz="14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(expected =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Exception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testThrowsException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</a:t>
            </a:r>
            <a:r>
              <a:rPr b="0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throws </a:t>
            </a:r>
            <a:r>
              <a:rPr b="0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Exception </a:t>
            </a:r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i="1" lang="ru-RU" sz="1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...</a:t>
            </a:r>
            <a:br/>
            <a:r>
              <a:rPr b="0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980000" y="3780000"/>
            <a:ext cx="5237280" cy="12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ru-RU" sz="13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0" lang="ru-RU" sz="13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ru-RU" sz="13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testThrowsException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</a:t>
            </a:r>
            <a:r>
              <a:rPr b="0" lang="ru-RU" sz="13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throws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Exception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Assertions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assertThrows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3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Exception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13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() -&gt; {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ru-RU" sz="13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//...</a:t>
            </a:r>
            <a:br/>
            <a:r>
              <a:rPr b="0" i="1" lang="ru-RU" sz="13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ru-RU" sz="13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207" name="TextShape 5"/>
          <p:cNvSpPr txBox="1"/>
          <p:nvPr/>
        </p:nvSpPr>
        <p:spPr>
          <a:xfrm>
            <a:off x="4719600" y="324000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ff8000"/>
                </a:solidFill>
                <a:latin typeface="Arial"/>
              </a:rPr>
              <a:t>JUnit 4</a:t>
            </a:r>
            <a:endParaRPr b="0" lang="ru-RU" sz="18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208" name="TextShape 6"/>
          <p:cNvSpPr txBox="1"/>
          <p:nvPr/>
        </p:nvSpPr>
        <p:spPr>
          <a:xfrm>
            <a:off x="6013080" y="468000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a933"/>
                </a:solidFill>
                <a:latin typeface="Arial"/>
              </a:rPr>
              <a:t>JUnit 5</a:t>
            </a:r>
            <a:endParaRPr b="0" lang="ru-RU" sz="1800" spc="-1" strike="noStrike">
              <a:solidFill>
                <a:srgbClr val="00a9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11760" y="8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Различия Junit4 и 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11760" y="648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Настройка времени ожидания выполнения теста: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05640" y="1512720"/>
            <a:ext cx="5237280" cy="106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(timeout = </a:t>
            </a:r>
            <a:r>
              <a:rPr b="0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testFailWithTimeout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</a:t>
            </a:r>
            <a:r>
              <a:rPr b="0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throws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InterruptedException 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Thread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sleep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100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268000" y="3276000"/>
            <a:ext cx="5237280" cy="12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0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void </a:t>
            </a:r>
            <a:r>
              <a:rPr b="0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testFailWithTimeout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</a:t>
            </a:r>
            <a:r>
              <a:rPr b="0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throws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InterruptedException 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Assertions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assertTimeout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Duration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ofMillis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 () →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Thread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sleep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100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4451760" y="217656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ff8000"/>
                </a:solidFill>
                <a:latin typeface="Arial"/>
              </a:rPr>
              <a:t>JUnit 4</a:t>
            </a:r>
            <a:endParaRPr b="0" lang="ru-RU" sz="18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214" name="TextShape 6"/>
          <p:cNvSpPr txBox="1"/>
          <p:nvPr/>
        </p:nvSpPr>
        <p:spPr>
          <a:xfrm>
            <a:off x="6301080" y="417600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solidFill>
                  <a:srgbClr val="00a933"/>
                </a:solidFill>
                <a:latin typeface="Arial"/>
              </a:rPr>
              <a:t>JUnit 5</a:t>
            </a:r>
            <a:endParaRPr b="0" lang="ru-RU" sz="1800" spc="-1" strike="noStrike">
              <a:solidFill>
                <a:srgbClr val="00a9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11760" y="8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Различия Junit4 и 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11760" y="648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Аннотации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@BeforeEach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@AfterEach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@BeforeClass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@BeforeAll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@AfterClass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@AfterAll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@Ignore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@Disabled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@Category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стала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@Tag</a:t>
            </a:r>
            <a:endParaRPr b="0" lang="ru-RU" sz="18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1f1f1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@Rule и @ClassRule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удалены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;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используйте вместо них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@ExtendWith и @RegisterExtension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11760" y="8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Различия Junit4 и JUnit5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11760" y="648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Утверждения (Assertions)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 Утверждения в JUnit5 теперь находятся в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org.junit.jupiter.api.Assertions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 Большинство общих утверждений, таких как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assertEquals()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и 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assertNotNull()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 выглядят так же, как и раньше, но есть несколько отличий: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Сообщение об ошибке теперь является последним аргументом, например: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assertEquals («my message», 1, 2)</a:t>
            </a:r>
            <a:r>
              <a:rPr b="0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теперь выглядит так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assertEquals (1, 2, «my message»)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Большинство утверждений также стали принимать лямбду для сообщений об ошибке, вызываемые только в случае невыполнения условия утверждения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Аннотации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assertTimeout() и assertTimeoutPreemptively()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заменили аннотацию </a:t>
            </a:r>
            <a:r>
              <a:rPr b="1" i="1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@Timeout </a:t>
            </a: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(в JUnit5 есть аннотация @Timeout, но она работает иначе, чем в JUnit4)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653400"/>
            <a:ext cx="3705840" cy="33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ffffff"/>
                </a:solidFill>
                <a:latin typeface="Raleway"/>
                <a:ea typeface="Raleway"/>
              </a:rPr>
              <a:t>JUnit — это популярный фреймворк для выполнения модульного тестирования на Java.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620600" y="653400"/>
            <a:ext cx="4210920" cy="37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ru" sz="1200" spc="-1" strike="noStrike">
                <a:solidFill>
                  <a:srgbClr val="284f7d"/>
                </a:solidFill>
                <a:latin typeface="Source Sans Pro"/>
                <a:ea typeface="Source Sans Pro"/>
              </a:rPr>
              <a:t>Модульное (unit) — тестирование</a:t>
            </a:r>
            <a:r>
              <a:rPr b="0" lang="ru" sz="1200" spc="-1" strike="noStrike">
                <a:solidFill>
                  <a:srgbClr val="284f7d"/>
                </a:solidFill>
                <a:latin typeface="Source Sans Pro"/>
                <a:ea typeface="Source Sans Pro"/>
              </a:rPr>
              <a:t> — заключается в тестировании только части некоторого функционала, а не всего продукта  в целом. Проект разбивается на мелкие детали и проверяются конкретные его части, например, правильность работы конкретного метода.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c9211e"/>
                </a:solidFill>
                <a:latin typeface="Raleway"/>
                <a:ea typeface="Raleway"/>
              </a:rPr>
              <a:t>Red</a:t>
            </a: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-</a:t>
            </a:r>
            <a:r>
              <a:rPr b="1" lang="ru" sz="3000" spc="-1" strike="noStrike">
                <a:solidFill>
                  <a:srgbClr val="00a933"/>
                </a:solidFill>
                <a:latin typeface="Raleway"/>
                <a:ea typeface="Raleway"/>
              </a:rPr>
              <a:t>Green</a:t>
            </a: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-Refactor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5830200" y="631080"/>
            <a:ext cx="2809800" cy="4228920"/>
          </a:xfrm>
          <a:prstGeom prst="rect">
            <a:avLst/>
          </a:prstGeom>
          <a:ln w="0"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311760" y="1152360"/>
            <a:ext cx="551844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Красный результат, </a:t>
            </a:r>
            <a:r>
              <a:rPr b="1" lang="ru" sz="2200" spc="-1" strike="noStrike">
                <a:solidFill>
                  <a:srgbClr val="ff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fail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— провал теста. </a:t>
            </a:r>
            <a:r>
              <a:rPr b="1" i="1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Отличие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ожидаемого </a:t>
            </a:r>
            <a:r>
              <a:rPr b="1" i="1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результата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от фактического.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Зелёный результат, </a:t>
            </a:r>
            <a:r>
              <a:rPr b="1" lang="ru" sz="2200" spc="-1" strike="noStrike">
                <a:solidFill>
                  <a:srgbClr val="00a933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pass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— положительный </a:t>
            </a:r>
            <a:r>
              <a:rPr b="1" i="1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результат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теста. </a:t>
            </a:r>
            <a:r>
              <a:rPr b="0" lang="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Фактический результат не отличается от полученного.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Правила создания тестов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Source Sans Pro"/>
              <a:buAutoNum type="arabicParenR"/>
            </a:pPr>
            <a:r>
              <a:rPr b="0" lang="ru" sz="1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Тестовый класс должен размещаться в папке test, специально созданной для хранения тестов.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7f7f7f"/>
              </a:buClr>
              <a:buFont typeface="Source Sans Pro"/>
              <a:buAutoNum type="arabicParenR"/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Название класса должно соответствовать одной из масок: *Test, Test*, *TestCase</a:t>
            </a:r>
            <a:r>
              <a:rPr b="0" lang="ru" sz="1800" spc="-1" strike="noStrike">
                <a:solidFill>
                  <a:srgbClr val="7f7f7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7f7f7f"/>
              </a:buClr>
              <a:buFont typeface="Source Sans Pro"/>
              <a:buAutoNum type="arabicParenR"/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Методы должны иметь возвращаемый тип void в сигнатуре и аннотацию @Test, которая определяет, что метод является тестовым.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1f1f1f"/>
              </a:buClr>
              <a:buFont typeface="Source Sans Pro"/>
              <a:buAutoNum type="arabicParenR"/>
            </a:pPr>
            <a:r>
              <a:rPr b="0" lang="ru" sz="180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Для проверки результата используются специальные методы assertEquals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26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Аннотации Junit4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720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@Test - определяет что метод method() является тестовым.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 - указывает на то, что метод будет выполняться перед КАЖДЫМ тестируемым методом @Test.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 - указывает на то, что метод будет выполняться после КАЖДОГО тестируемого метода @Test.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@BeforeClass - указывает на то, что метод будет выполняться в начале всех тестов, а точнее в момент запуска тестов(ПЕРЕД ВСЕМИ тестами @Test).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@AfterClass - указывает на то, что метод будет выполняться ПОСЛЕ ВСЕХ тестов.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@Ignore - говорит, что метод будет проигнорирован в момент проведения тестирования.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@Test (expected = Exception.class) - казывает на то, что в данном тестовом методе вы преднамеренно ожидается Exception.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r>
              <a:rPr b="0" lang="ru" sz="1350" spc="-1" strike="noStrike">
                <a:solidFill>
                  <a:srgbClr val="1f1f1f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@Test (timeout = x)- указывает, что тестируемый метод не должен занимать больше чем x миллисекунд.</a:t>
            </a:r>
            <a:endParaRPr b="0" lang="ru-RU" sz="1350" spc="-1" strike="noStrike">
              <a:latin typeface="Arial"/>
            </a:endParaRPr>
          </a:p>
          <a:p>
            <a:pPr>
              <a:lnSpc>
                <a:spcPct val="155000"/>
              </a:lnSpc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Методы Junit4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assertTrue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00008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boolean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condition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логическое условие истинно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assertEquals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expected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actual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два значения совпадают (для массивов проверяются ссылки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а не содержание массивов)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assertNull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object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объект является пустым null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assertNotNull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object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объект не является пустым null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assertSame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expected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actual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обе переменные относятся к одному объекту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assertNotSame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expected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actual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проверяет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,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что обе переменные относятся к разным объектам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fail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(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String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)</a:t>
            </a:r>
            <a:r>
              <a:rPr b="0" lang="ru" sz="1300" spc="-1" strike="noStrike">
                <a:solidFill>
                  <a:srgbClr val="611bb8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– указывает на то чтобы тестовый метод завалился при этом выводя текстовое сообщение</a:t>
            </a:r>
            <a:r>
              <a:rPr b="0" lang="ru" sz="1300" spc="-1" strike="noStrike">
                <a:solidFill>
                  <a:srgbClr val="999999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.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26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Тестируемый класс CalculatorUtils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9400" y="1245960"/>
            <a:ext cx="7199640" cy="42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1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CalcualtorUt</a:t>
            </a:r>
            <a:r>
              <a:rPr b="1" lang="ru-RU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ils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int </a:t>
            </a:r>
            <a:r>
              <a:rPr b="1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add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a,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b) 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+ b;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int </a:t>
            </a:r>
            <a:r>
              <a:rPr b="1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sub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a,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b) 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- b;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int </a:t>
            </a:r>
            <a:r>
              <a:rPr b="1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multy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a,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b) 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 * b;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int </a:t>
            </a:r>
            <a:r>
              <a:rPr b="1" lang="ru-RU" sz="1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divide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a,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b)  {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(b==</a:t>
            </a:r>
            <a:r>
              <a:rPr b="1" lang="ru-RU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throw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ArithmeticE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xception(</a:t>
            </a:r>
            <a:r>
              <a:rPr b="1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"Di</a:t>
            </a:r>
            <a:r>
              <a:rPr b="1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vide by </a:t>
            </a:r>
            <a:r>
              <a:rPr b="1" lang="ru-RU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null"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a/b;</a:t>
            </a:r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26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aleway"/>
                <a:ea typeface="Raleway"/>
              </a:rPr>
              <a:t>CalculatorUtilsTest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57400" y="957960"/>
            <a:ext cx="4422600" cy="42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1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Test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CalcualtorUt</a:t>
            </a:r>
            <a:r>
              <a:rPr b="1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ils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@Before</a:t>
            </a:r>
            <a:br/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setUp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Utils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1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15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 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1" lang="ru-RU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add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assertEq</a:t>
            </a:r>
            <a:r>
              <a:rPr b="1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uals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ualtorUtils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.add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1" lang="ru-RU" sz="12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sub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assertEq</a:t>
            </a:r>
            <a:r>
              <a:rPr b="1" i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uals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-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ils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.sub(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788000" y="1656000"/>
            <a:ext cx="4356000" cy="24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br/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1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1" lang="ru-RU" sz="11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1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multy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i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assertEquals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.multy(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1" lang="ru-RU" sz="11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@Test</a:t>
            </a:r>
            <a:br/>
            <a:r>
              <a:rPr b="1" lang="ru-RU" sz="1100" spc="-1" strike="noStrike">
                <a:solidFill>
                  <a:srgbClr val="9e880d"/>
                </a:solidFill>
                <a:latin typeface="JetBrains Mono"/>
                <a:ea typeface="JetBrains Mono"/>
              </a:rPr>
              <a:t>    </a:t>
            </a:r>
            <a:r>
              <a:rPr b="1" lang="ru-RU" sz="1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1" lang="ru-RU" sz="11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divide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i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assertEquals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.divide(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1" i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assertThrows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1" lang="ru-RU" sz="11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ArithmeticException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1" lang="ru-RU" sz="11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endParaRPr b="0" lang="ru-RU" sz="1100" spc="-1" strike="noStrike">
              <a:latin typeface="Arial"/>
            </a:endParaRPr>
          </a:p>
          <a:p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()-&gt;</a:t>
            </a:r>
            <a:r>
              <a:rPr b="1" lang="ru-RU" sz="11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calcualtorUtils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.divide(</a:t>
            </a:r>
            <a:r>
              <a:rPr b="1" lang="ru-RU" sz="11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1" lang="ru-RU" sz="11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1" lang="ru-RU" sz="11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01;p19" descr="Статьи: Unit тесты в Java. Краткое руководство.. "/>
          <p:cNvPicPr/>
          <p:nvPr/>
        </p:nvPicPr>
        <p:blipFill>
          <a:blip r:embed="rId1"/>
          <a:stretch/>
        </p:blipFill>
        <p:spPr>
          <a:xfrm>
            <a:off x="2238840" y="2116440"/>
            <a:ext cx="5648760" cy="2930040"/>
          </a:xfrm>
          <a:prstGeom prst="rect">
            <a:avLst/>
          </a:prstGeom>
          <a:ln w="0"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1694880" y="3293280"/>
            <a:ext cx="82080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362520" y="2937960"/>
            <a:ext cx="16646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Arial"/>
                <a:ea typeface="Arial"/>
              </a:rPr>
              <a:t>аннотация @Test говорит о том, что это тестовый метод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509840" y="1976040"/>
            <a:ext cx="998280" cy="70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449640" y="1310040"/>
            <a:ext cx="149076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Arial"/>
                <a:ea typeface="Arial"/>
              </a:rPr>
              <a:t>С помощью @Before будет выполняться инициализация полей перед каждым тестовым методом 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 flipH="1">
            <a:off x="7126200" y="3345120"/>
            <a:ext cx="13388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d7e6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7900920" y="2686320"/>
            <a:ext cx="1242360" cy="14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000000"/>
                </a:solidFill>
                <a:latin typeface="Arial"/>
                <a:ea typeface="Arial"/>
              </a:rPr>
              <a:t>если наш метод правильно складывает числа, то ожидаемый результат работы этого метода будет 12.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 flipH="1">
            <a:off x="5897880" y="3260520"/>
            <a:ext cx="280440" cy="62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5691240" y="2638800"/>
            <a:ext cx="12056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000" spc="-1" strike="noStrike">
                <a:solidFill>
                  <a:srgbClr val="ffffff"/>
                </a:solidFill>
                <a:latin typeface="Arial"/>
                <a:ea typeface="Arial"/>
              </a:rPr>
              <a:t>передаем в метод для сравнения число 13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2022-05-24T12:57:43Z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