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_rels/presentation.xml.rels" ContentType="application/vnd.openxmlformats-package.relationships+xml"/>
  <Override PartName="/ppt/media/image29.png" ContentType="image/png"/>
  <Override PartName="/ppt/media/image23.png" ContentType="image/png"/>
  <Override PartName="/ppt/media/image26.png" ContentType="image/png"/>
  <Override PartName="/ppt/media/image3.png" ContentType="image/png"/>
  <Override PartName="/ppt/media/image5.wmf" ContentType="image/x-wmf"/>
  <Override PartName="/ppt/media/image7.jpeg" ContentType="image/jpeg"/>
  <Override PartName="/ppt/media/image28.png" ContentType="image/png"/>
  <Override PartName="/ppt/media/image8.jpeg" ContentType="image/jpeg"/>
  <Override PartName="/ppt/media/image10.jpeg" ContentType="image/jpeg"/>
  <Override PartName="/ppt/media/image6.wmf" ContentType="image/x-wmf"/>
  <Override PartName="/ppt/media/image12.png" ContentType="image/png"/>
  <Override PartName="/ppt/media/image4.png" ContentType="image/png"/>
  <Override PartName="/ppt/media/image30.wmf" ContentType="image/x-wmf"/>
  <Override PartName="/ppt/media/image27.png" ContentType="image/png"/>
  <Override PartName="/ppt/media/image13.png" ContentType="image/png"/>
  <Override PartName="/ppt/media/image11.png" ContentType="image/png"/>
  <Override PartName="/ppt/media/image9.jpeg" ContentType="image/jpe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jpeg" ContentType="image/jpeg"/>
  <Override PartName="/ppt/media/image15.jpeg" ContentType="image/jpeg"/>
  <Override PartName="/ppt/media/image16.png" ContentType="image/png"/>
  <Override PartName="/ppt/media/image17.wmf" ContentType="image/x-wmf"/>
  <Override PartName="/ppt/media/image20.png" ContentType="image/png"/>
  <Override PartName="/ppt/media/image18.wmf" ContentType="image/x-wmf"/>
  <Override PartName="/ppt/media/image21.wmf" ContentType="image/x-wmf"/>
  <Override PartName="/ppt/media/image22.wmf" ContentType="image/x-wmf"/>
  <Override PartName="/ppt/media/image19.png" ContentType="image/png"/>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35.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53.xml.rels" ContentType="application/vnd.openxmlformats-package.relationships+xml"/>
  <Override PartName="/ppt/slideLayouts/_rels/slideLayout62.xml.rels" ContentType="application/vnd.openxmlformats-package.relationships+xml"/>
  <Override PartName="/ppt/slideLayouts/_rels/slideLayout46.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6.xml.rels" ContentType="application/vnd.openxmlformats-package.relationships+xml"/>
  <Override PartName="/ppt/slideLayouts/_rels/slideLayout81.xml.rels" ContentType="application/vnd.openxmlformats-package.relationships+xml"/>
  <Override PartName="/ppt/slideLayouts/_rels/slideLayout65.xml.rels" ContentType="application/vnd.openxmlformats-package.relationships+xml"/>
  <Override PartName="/ppt/slideLayouts/_rels/slideLayout74.xml.rels" ContentType="application/vnd.openxmlformats-package.relationships+xml"/>
  <Override PartName="/ppt/slideLayouts/_rels/slideLayout58.xml.rels" ContentType="application/vnd.openxmlformats-package.relationships+xml"/>
  <Override PartName="/ppt/slideLayouts/_rels/slideLayout82.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0.xml.rels" ContentType="application/vnd.openxmlformats-package.relationships+xml"/>
  <Override PartName="/ppt/slideLayouts/_rels/slideLayout64.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28.xml" ContentType="application/vnd.openxmlformats-officedocument.presentationml.slideLayout+xml"/>
  <Override PartName="/ppt/slideLayouts/slideLayout70.xml" ContentType="application/vnd.openxmlformats-officedocument.presentationml.slideLayout+xml"/>
  <Override PartName="/ppt/slideLayouts/slideLayout65.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66.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79.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s/_rels/slide114.xml.rels" ContentType="application/vnd.openxmlformats-package.relationships+xml"/>
  <Override PartName="/ppt/slides/_rels/slide37.xml.rels" ContentType="application/vnd.openxmlformats-package.relationships+xml"/>
  <Override PartName="/ppt/slides/_rels/slide81.xml.rels" ContentType="application/vnd.openxmlformats-package.relationships+xml"/>
  <Override PartName="/ppt/slides/_rels/slide113.xml.rels" ContentType="application/vnd.openxmlformats-package.relationships+xml"/>
  <Override PartName="/ppt/slides/_rels/slide36.xml.rels" ContentType="application/vnd.openxmlformats-package.relationships+xml"/>
  <Override PartName="/ppt/slides/_rels/slide80.xml.rels" ContentType="application/vnd.openxmlformats-package.relationships+xml"/>
  <Override PartName="/ppt/slides/_rels/slide106.xml.rels" ContentType="application/vnd.openxmlformats-package.relationships+xml"/>
  <Override PartName="/ppt/slides/_rels/slide73.xml.rels" ContentType="application/vnd.openxmlformats-package.relationships+xml"/>
  <Override PartName="/ppt/slides/_rels/slide76.xml.rels" ContentType="application/vnd.openxmlformats-package.relationships+xml"/>
  <Override PartName="/ppt/slides/_rels/slide109.xml.rels" ContentType="application/vnd.openxmlformats-package.relationships+xml"/>
  <Override PartName="/ppt/slides/_rels/slide103.xml.rels" ContentType="application/vnd.openxmlformats-package.relationships+xml"/>
  <Override PartName="/ppt/slides/_rels/slide70.xml.rels" ContentType="application/vnd.openxmlformats-package.relationships+xml"/>
  <Override PartName="/ppt/slides/_rels/slide26.xml.rels" ContentType="application/vnd.openxmlformats-package.relationships+xml"/>
  <Override PartName="/ppt/slides/_rels/slide105.xml.rels" ContentType="application/vnd.openxmlformats-package.relationships+xml"/>
  <Override PartName="/ppt/slides/_rels/slide72.xml.rels" ContentType="application/vnd.openxmlformats-package.relationships+xml"/>
  <Override PartName="/ppt/slides/_rels/slide75.xml.rels" ContentType="application/vnd.openxmlformats-package.relationships+xml"/>
  <Override PartName="/ppt/slides/_rels/slide108.xml.rels" ContentType="application/vnd.openxmlformats-package.relationships+xml"/>
  <Override PartName="/ppt/slides/_rels/slide107.xml.rels" ContentType="application/vnd.openxmlformats-package.relationships+xml"/>
  <Override PartName="/ppt/slides/_rels/slide74.xml.rels" ContentType="application/vnd.openxmlformats-package.relationships+xml"/>
  <Override PartName="/ppt/slides/_rels/slide31.xml.rels" ContentType="application/vnd.openxmlformats-package.relationships+xml"/>
  <Override PartName="/ppt/slides/_rels/slide142.xml.rels" ContentType="application/vnd.openxmlformats-package.relationships+xml"/>
  <Override PartName="/ppt/slides/_rels/slide138.xml.rels" ContentType="application/vnd.openxmlformats-package.relationships+xml"/>
  <Override PartName="/ppt/slides/_rels/slide120.xml.rels" ContentType="application/vnd.openxmlformats-package.relationships+xml"/>
  <Override PartName="/ppt/slides/_rels/slide78.xml.rels" ContentType="application/vnd.openxmlformats-package.relationships+xml"/>
  <Override PartName="/ppt/slides/_rels/slide60.xml.rels" ContentType="application/vnd.openxmlformats-package.relationships+xml"/>
  <Override PartName="/ppt/slides/_rels/slide56.xml.rels" ContentType="application/vnd.openxmlformats-package.relationships+xml"/>
  <Override PartName="/ppt/slides/_rels/slide50.xml.rels" ContentType="application/vnd.openxmlformats-package.relationships+xml"/>
  <Override PartName="/ppt/slides/_rels/slide99.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146.xml.rels" ContentType="application/vnd.openxmlformats-package.relationships+xml"/>
  <Override PartName="/ppt/slides/_rels/slide131.xml.rels" ContentType="application/vnd.openxmlformats-package.relationships+xml"/>
  <Override PartName="/ppt/slides/_rels/slide137.xml.rels" ContentType="application/vnd.openxmlformats-package.relationships+xml"/>
  <Override PartName="/ppt/slides/_rels/slide53.xml.rels" ContentType="application/vnd.openxmlformats-package.relationships+xml"/>
  <Override PartName="/ppt/slides/_rels/slide77.xml.rels" ContentType="application/vnd.openxmlformats-package.relationships+xml"/>
  <Override PartName="/ppt/slides/_rels/slide133.xml.rels" ContentType="application/vnd.openxmlformats-package.relationships+xml"/>
  <Override PartName="/ppt/slides/_rels/slide134.xml.rels" ContentType="application/vnd.openxmlformats-package.relationships+xml"/>
  <Override PartName="/ppt/slides/_rels/slide4.xml.rels" ContentType="application/vnd.openxmlformats-package.relationships+xml"/>
  <Override PartName="/ppt/slides/_rels/slide144.xml.rels" ContentType="application/vnd.openxmlformats-package.relationships+xml"/>
  <Override PartName="/ppt/slides/_rels/slide54.xml.rels" ContentType="application/vnd.openxmlformats-package.relationships+xml"/>
  <Override PartName="/ppt/slides/_rels/slide84.xml.rels" ContentType="application/vnd.openxmlformats-package.relationships+xml"/>
  <Override PartName="/ppt/slides/_rels/slide117.xml.rels" ContentType="application/vnd.openxmlformats-package.relationships+xml"/>
  <Override PartName="/ppt/slides/_rels/slide3.xml.rels" ContentType="application/vnd.openxmlformats-package.relationships+xml"/>
  <Override PartName="/ppt/slides/_rels/slide87.xml.rels" ContentType="application/vnd.openxmlformats-package.relationships+xml"/>
  <Override PartName="/ppt/slides/_rels/slide139.xml.rels" ContentType="application/vnd.openxmlformats-package.relationships+xml"/>
  <Override PartName="/ppt/slides/_rels/slide143.xml.rels" ContentType="application/vnd.openxmlformats-package.relationships+xml"/>
  <Override PartName="/ppt/slides/_rels/slide89.xml.rels" ContentType="application/vnd.openxmlformats-package.relationships+xml"/>
  <Override PartName="/ppt/slides/_rels/slide14.xml.rels" ContentType="application/vnd.openxmlformats-package.relationships+xml"/>
  <Override PartName="/ppt/slides/_rels/slide27.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30.xml.rels" ContentType="application/vnd.openxmlformats-package.relationships+xml"/>
  <Override PartName="/ppt/slides/_rels/slide79.xml.rels" ContentType="application/vnd.openxmlformats-package.relationships+xml"/>
  <Override PartName="/ppt/slides/_rels/slide98.xml.rels" ContentType="application/vnd.openxmlformats-package.relationships+xml"/>
  <Override PartName="/ppt/slides/_rels/slide45.xml.rels" ContentType="application/vnd.openxmlformats-package.relationships+xml"/>
  <Override PartName="/ppt/slides/_rels/slide13.xml.rels" ContentType="application/vnd.openxmlformats-package.relationships+xml"/>
  <Override PartName="/ppt/slides/_rels/slide132.xml.rels" ContentType="application/vnd.openxmlformats-package.relationships+xml"/>
  <Override PartName="/ppt/slides/_rels/slide29.xml.rels" ContentType="application/vnd.openxmlformats-package.relationships+xml"/>
  <Override PartName="/ppt/slides/_rels/slide32.xml.rels" ContentType="application/vnd.openxmlformats-package.relationships+xml"/>
  <Override PartName="/ppt/slides/_rels/slide1.xml.rels" ContentType="application/vnd.openxmlformats-package.relationships+xml"/>
  <Override PartName="/ppt/slides/_rels/slide51.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52.xml.rels" ContentType="application/vnd.openxmlformats-package.relationships+xml"/>
  <Override PartName="/ppt/slides/_rels/slide145.xml.rels" ContentType="application/vnd.openxmlformats-package.relationships+xml"/>
  <Override PartName="/ppt/slides/_rels/slide40.xml.rels" ContentType="application/vnd.openxmlformats-package.relationships+xml"/>
  <Override PartName="/ppt/slides/_rels/slide135.xml.rels" ContentType="application/vnd.openxmlformats-package.relationships+xml"/>
  <Override PartName="/ppt/slides/_rels/slide5.xml.rels" ContentType="application/vnd.openxmlformats-package.relationships+xml"/>
  <Override PartName="/ppt/slides/_rels/slide129.xml.rels" ContentType="application/vnd.openxmlformats-package.relationships+xml"/>
  <Override PartName="/ppt/slides/_rels/slide96.xml.rels" ContentType="application/vnd.openxmlformats-package.relationships+xml"/>
  <Override PartName="/ppt/slides/_rels/slide43.xml.rels" ContentType="application/vnd.openxmlformats-package.relationships+xml"/>
  <Override PartName="/ppt/slides/_rels/slide85.xml.rels" ContentType="application/vnd.openxmlformats-package.relationships+xml"/>
  <Override PartName="/ppt/slides/_rels/slide118.xml.rels" ContentType="application/vnd.openxmlformats-package.relationships+xml"/>
  <Override PartName="/ppt/slides/_rels/slide88.xml.rels" ContentType="application/vnd.openxmlformats-package.relationships+xml"/>
  <Override PartName="/ppt/slides/_rels/slide33.xml.rels" ContentType="application/vnd.openxmlformats-package.relationships+xml"/>
  <Override PartName="/ppt/slides/_rels/slide110.xml.rels" ContentType="application/vnd.openxmlformats-package.relationships+xml"/>
  <Override PartName="/ppt/slides/_rels/slide128.xml.rels" ContentType="application/vnd.openxmlformats-package.relationships+xml"/>
  <Override PartName="/ppt/slides/_rels/slide95.xml.rels" ContentType="application/vnd.openxmlformats-package.relationships+xml"/>
  <Override PartName="/ppt/slides/_rels/slide55.xml.rels" ContentType="application/vnd.openxmlformats-package.relationships+xml"/>
  <Override PartName="/ppt/slides/_rels/slide34.xml.rels" ContentType="application/vnd.openxmlformats-package.relationships+xml"/>
  <Override PartName="/ppt/slides/_rels/slide111.xml.rels" ContentType="application/vnd.openxmlformats-package.relationships+xml"/>
  <Override PartName="/ppt/slides/_rels/slide97.xml.rels" ContentType="application/vnd.openxmlformats-package.relationships+xml"/>
  <Override PartName="/ppt/slides/_rels/slide44.xml.rels" ContentType="application/vnd.openxmlformats-package.relationships+xml"/>
  <Override PartName="/ppt/slides/_rels/slide116.xml.rels" ContentType="application/vnd.openxmlformats-package.relationships+xml"/>
  <Override PartName="/ppt/slides/_rels/slide83.xml.rels" ContentType="application/vnd.openxmlformats-package.relationships+xml"/>
  <Override PartName="/ppt/slides/_rels/slide39.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136.xml.rels" ContentType="application/vnd.openxmlformats-package.relationships+xml"/>
  <Override PartName="/ppt/slides/_rels/slide130.xml.rels" ContentType="application/vnd.openxmlformats-package.relationships+xml"/>
  <Override PartName="/ppt/slides/_rels/slide2.xml.rels" ContentType="application/vnd.openxmlformats-package.relationships+xml"/>
  <Override PartName="/ppt/slides/_rels/slide119.xml.rels" ContentType="application/vnd.openxmlformats-package.relationships+xml"/>
  <Override PartName="/ppt/slides/_rels/slide86.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115.xml.rels" ContentType="application/vnd.openxmlformats-package.relationships+xml"/>
  <Override PartName="/ppt/slides/_rels/slide38.xml.rels" ContentType="application/vnd.openxmlformats-package.relationships+xml"/>
  <Override PartName="/ppt/slides/_rels/slide82.xml.rels" ContentType="application/vnd.openxmlformats-package.relationships+xml"/>
  <Override PartName="/ppt/slides/_rels/slide112.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58.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22.xml.rels" ContentType="application/vnd.openxmlformats-package.relationships+xml"/>
  <Override PartName="/ppt/slides/_rels/slide18.xml.rels" ContentType="application/vnd.openxmlformats-package.relationships+xml"/>
  <Override PartName="/ppt/slides/_rels/slide123.xml.rels" ContentType="application/vnd.openxmlformats-package.relationships+xml"/>
  <Override PartName="/ppt/slides/_rels/slide46.xml.rels" ContentType="application/vnd.openxmlformats-package.relationships+xml"/>
  <Override PartName="/ppt/slides/_rels/slide90.xml.rels" ContentType="application/vnd.openxmlformats-package.relationships+xml"/>
  <Override PartName="/ppt/slides/_rels/slide19.xml.rels" ContentType="application/vnd.openxmlformats-package.relationships+xml"/>
  <Override PartName="/ppt/slides/_rels/slide127.xml.rels" ContentType="application/vnd.openxmlformats-package.relationships+xml"/>
  <Override PartName="/ppt/slides/_rels/slide94.xml.rels" ContentType="application/vnd.openxmlformats-package.relationships+xml"/>
  <Override PartName="/ppt/slides/_rels/slide124.xml.rels" ContentType="application/vnd.openxmlformats-package.relationships+xml"/>
  <Override PartName="/ppt/slides/_rels/slide47.xml.rels" ContentType="application/vnd.openxmlformats-package.relationships+xml"/>
  <Override PartName="/ppt/slides/_rels/slide91.xml.rels" ContentType="application/vnd.openxmlformats-package.relationships+xml"/>
  <Override PartName="/ppt/slides/_rels/slide62.xml.rels" ContentType="application/vnd.openxmlformats-package.relationships+xml"/>
  <Override PartName="/ppt/slides/_rels/slide140.xml.rels" ContentType="application/vnd.openxmlformats-package.relationships+xml"/>
  <Override PartName="/ppt/slides/_rels/slide63.xml.rels" ContentType="application/vnd.openxmlformats-package.relationships+xml"/>
  <Override PartName="/ppt/slides/_rels/slide141.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121.xml.rels" ContentType="application/vnd.openxmlformats-package.relationships+xml"/>
  <Override PartName="/ppt/slides/_rels/slide66.xml.rels" ContentType="application/vnd.openxmlformats-package.relationships+xml"/>
  <Override PartName="/ppt/slides/_rels/slide122.xml.rels" ContentType="application/vnd.openxmlformats-package.relationships+xml"/>
  <Override PartName="/ppt/slides/_rels/slide67.xml.rels" ContentType="application/vnd.openxmlformats-package.relationships+xml"/>
  <Override PartName="/ppt/slides/_rels/slide125.xml.rels" ContentType="application/vnd.openxmlformats-package.relationships+xml"/>
  <Override PartName="/ppt/slides/_rels/slide48.xml.rels" ContentType="application/vnd.openxmlformats-package.relationships+xml"/>
  <Override PartName="/ppt/slides/_rels/slide92.xml.rels" ContentType="application/vnd.openxmlformats-package.relationships+xml"/>
  <Override PartName="/ppt/slides/_rels/slide68.xml.rels" ContentType="application/vnd.openxmlformats-package.relationships+xml"/>
  <Override PartName="/ppt/slides/_rels/slide126.xml.rels" ContentType="application/vnd.openxmlformats-package.relationships+xml"/>
  <Override PartName="/ppt/slides/_rels/slide93.xml.rels" ContentType="application/vnd.openxmlformats-package.relationships+xml"/>
  <Override PartName="/ppt/slides/_rels/slide49.xml.rels" ContentType="application/vnd.openxmlformats-package.relationships+xml"/>
  <Override PartName="/ppt/slides/_rels/slide69.xml.rels" ContentType="application/vnd.openxmlformats-package.relationships+xml"/>
  <Override PartName="/ppt/slides/_rels/slide23.xml.rels" ContentType="application/vnd.openxmlformats-package.relationships+xml"/>
  <Override PartName="/ppt/slides/_rels/slide100.xml.rels" ContentType="application/vnd.openxmlformats-package.relationships+xml"/>
  <Override PartName="/ppt/slides/_rels/slide24.xml.rels" ContentType="application/vnd.openxmlformats-package.relationships+xml"/>
  <Override PartName="/ppt/slides/_rels/slide101.xml.rels" ContentType="application/vnd.openxmlformats-package.relationships+xml"/>
  <Override PartName="/ppt/slides/_rels/slide25.xml.rels" ContentType="application/vnd.openxmlformats-package.relationships+xml"/>
  <Override PartName="/ppt/slides/_rels/slide102.xml.rels" ContentType="application/vnd.openxmlformats-package.relationships+xml"/>
  <Override PartName="/ppt/slides/_rels/slide71.xml.rels" ContentType="application/vnd.openxmlformats-package.relationships+xml"/>
  <Override PartName="/ppt/slides/_rels/slide104.xml.rels" ContentType="application/vnd.openxmlformats-package.relationships+xml"/>
  <Override PartName="/ppt/slides/slide127.xml" ContentType="application/vnd.openxmlformats-officedocument.presentationml.slide+xml"/>
  <Override PartName="/ppt/slides/slide99.xml" ContentType="application/vnd.openxmlformats-officedocument.presentationml.slide+xml"/>
  <Override PartName="/ppt/slides/slide126.xml" ContentType="application/vnd.openxmlformats-officedocument.presentationml.slide+xml"/>
  <Override PartName="/ppt/slides/slide98.xml" ContentType="application/vnd.openxmlformats-officedocument.presentationml.slide+xml"/>
  <Override PartName="/ppt/slides/slide125.xml" ContentType="application/vnd.openxmlformats-officedocument.presentationml.slide+xml"/>
  <Override PartName="/ppt/slides/slide97.xml" ContentType="application/vnd.openxmlformats-officedocument.presentationml.slide+xml"/>
  <Override PartName="/ppt/slides/slide29.xml" ContentType="application/vnd.openxmlformats-officedocument.presentationml.slide+xml"/>
  <Override PartName="/ppt/slides/slide124.xml" ContentType="application/vnd.openxmlformats-officedocument.presentationml.slide+xml"/>
  <Override PartName="/ppt/slides/slide96.xml" ContentType="application/vnd.openxmlformats-officedocument.presentationml.slide+xml"/>
  <Override PartName="/ppt/slides/slide28.xml" ContentType="application/vnd.openxmlformats-officedocument.presentationml.slide+xml"/>
  <Override PartName="/ppt/slides/slide123.xml" ContentType="application/vnd.openxmlformats-officedocument.presentationml.slide+xml"/>
  <Override PartName="/ppt/slides/slide95.xml" ContentType="application/vnd.openxmlformats-officedocument.presentationml.slide+xml"/>
  <Override PartName="/ppt/slides/slide27.xml" ContentType="application/vnd.openxmlformats-officedocument.presentationml.slide+xml"/>
  <Override PartName="/ppt/slides/slide118.xml" ContentType="application/vnd.openxmlformats-officedocument.presentationml.slide+xml"/>
  <Override PartName="/ppt/slides/slide117.xml" ContentType="application/vnd.openxmlformats-officedocument.presentationml.slide+xml"/>
  <Override PartName="/ppt/slides/slide89.xml" ContentType="application/vnd.openxmlformats-officedocument.presentationml.slide+xml"/>
  <Override PartName="/ppt/slides/slide116.xml" ContentType="application/vnd.openxmlformats-officedocument.presentationml.slide+xml"/>
  <Override PartName="/ppt/slides/slide88.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109.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30.xml" ContentType="application/vnd.openxmlformats-officedocument.presentationml.slide+xml"/>
  <Override PartName="/ppt/slides/slide129.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53.xml" ContentType="application/vnd.openxmlformats-officedocument.presentationml.slide+xml"/>
  <Override PartName="/ppt/slides/slide56.xml" ContentType="application/vnd.openxmlformats-officedocument.presentationml.slide+xml"/>
  <Override PartName="/ppt/slides/slide51.xml" ContentType="application/vnd.openxmlformats-officedocument.presentationml.slide+xml"/>
  <Override PartName="/ppt/slides/slide14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80.xml" ContentType="application/vnd.openxmlformats-officedocument.presentationml.slide+xml"/>
  <Override PartName="/ppt/slides/slide43.xml" ContentType="application/vnd.openxmlformats-officedocument.presentationml.slide+xml"/>
  <Override PartName="/ppt/slides/slide34.xml" ContentType="application/vnd.openxmlformats-officedocument.presentationml.slide+xml"/>
  <Override PartName="/ppt/slides/slide130.xml" ContentType="application/vnd.openxmlformats-officedocument.presentationml.slide+xml"/>
  <Override PartName="/ppt/slides/slide5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81.xml" ContentType="application/vnd.openxmlformats-officedocument.presentationml.slide+xml"/>
  <Override PartName="/ppt/slides/slide140.xml" ContentType="application/vnd.openxmlformats-officedocument.presentationml.slide+xml"/>
  <Override PartName="/ppt/slides/slide44.xml" ContentType="application/vnd.openxmlformats-officedocument.presentationml.slide+xml"/>
  <Override PartName="/ppt/slides/slide145.xml" ContentType="application/vnd.openxmlformats-officedocument.presentationml.slide+xml"/>
  <Override PartName="/ppt/slides/slide49.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40.xml" ContentType="application/vnd.openxmlformats-officedocument.presentationml.slide+xml"/>
  <Override PartName="/ppt/slides/slide54.xml" ContentType="application/vnd.openxmlformats-officedocument.presentationml.slide+xml"/>
  <Override PartName="/ppt/slides/slide50.xml" ContentType="application/vnd.openxmlformats-officedocument.presentationml.slide+xml"/>
  <Override PartName="/ppt/slides/slide55.xml" ContentType="application/vnd.openxmlformats-officedocument.presentationml.slide+xml"/>
  <Override PartName="/ppt/slides/slide144.xml" ContentType="application/vnd.openxmlformats-officedocument.presentationml.slide+xml"/>
  <Override PartName="/ppt/slides/slide48.xml" ContentType="application/vnd.openxmlformats-officedocument.presentationml.slide+xml"/>
  <Override PartName="/ppt/slides/slide39.xml" ContentType="application/vnd.openxmlformats-officedocument.presentationml.slide+xml"/>
  <Override PartName="/ppt/slides/slide135.xml" ContentType="application/vnd.openxmlformats-officedocument.presentationml.slide+xml"/>
  <Override PartName="/ppt/slides/slide143.xml" ContentType="application/vnd.openxmlformats-officedocument.presentationml.slide+xml"/>
  <Override PartName="/ppt/slides/slide47.xml" ContentType="application/vnd.openxmlformats-officedocument.presentationml.slide+xml"/>
  <Override PartName="/ppt/slides/slide38.xml" ContentType="application/vnd.openxmlformats-officedocument.presentationml.slide+xml"/>
  <Override PartName="/ppt/slides/slide134.xml" ContentType="application/vnd.openxmlformats-officedocument.presentationml.slide+xml"/>
  <Override PartName="/ppt/slides/slide142.xml" ContentType="application/vnd.openxmlformats-officedocument.presentationml.slide+xml"/>
  <Override PartName="/ppt/slides/slide46.xml" ContentType="application/vnd.openxmlformats-officedocument.presentationml.slide+xml"/>
  <Override PartName="/ppt/slides/slide37.xml" ContentType="application/vnd.openxmlformats-officedocument.presentationml.slide+xml"/>
  <Override PartName="/ppt/slides/slide133.xml" ContentType="application/vnd.openxmlformats-officedocument.presentationml.slide+xml"/>
  <Override PartName="/ppt/slides/slide141.xml" ContentType="application/vnd.openxmlformats-officedocument.presentationml.slide+xml"/>
  <Override PartName="/ppt/slides/slide45.xml" ContentType="application/vnd.openxmlformats-officedocument.presentationml.slide+xml"/>
  <Override PartName="/ppt/slides/slide36.xml" ContentType="application/vnd.openxmlformats-officedocument.presentationml.slide+xml"/>
  <Override PartName="/ppt/slides/slide132.xml" ContentType="application/vnd.openxmlformats-officedocument.presentationml.slide+xml"/>
  <Override PartName="/ppt/slides/slide131.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Override PartName="/ppt/slides/slide108.xml" ContentType="application/vnd.openxmlformats-officedocument.presentationml.slide+xml"/>
  <Override PartName="/ppt/slides/slide1.xml" ContentType="application/vnd.openxmlformats-officedocument.presentationml.slide+xml"/>
  <Override PartName="/ppt/slides/slide79.xml" ContentType="application/vnd.openxmlformats-officedocument.presentationml.slide+xml"/>
  <Override PartName="/ppt/slides/slide107.xml" ContentType="application/vnd.openxmlformats-officedocument.presentationml.slide+xml"/>
  <Override PartName="/ppt/slides/slide57.xml" ContentType="application/vnd.openxmlformats-officedocument.presentationml.slide+xml"/>
  <Override PartName="/ppt/slides/slide14.xml" ContentType="application/vnd.openxmlformats-officedocument.presentationml.slide+xml"/>
  <Override PartName="/ppt/slides/slide110.xml" ContentType="application/vnd.openxmlformats-officedocument.presentationml.slide+xml"/>
  <Override PartName="/ppt/slides/slide82.xml" ContentType="application/vnd.openxmlformats-officedocument.presentationml.slide+xml"/>
  <Override PartName="/ppt/slides/slide20.xml" ContentType="application/vnd.openxmlformats-officedocument.presentationml.slide+xml"/>
  <Override PartName="/ppt/slides/slide119.xml" ContentType="application/vnd.openxmlformats-officedocument.presentationml.slide+xml"/>
  <Override PartName="/ppt/slides/slide58.xml" ContentType="application/vnd.openxmlformats-officedocument.presentationml.slide+xml"/>
  <Override PartName="/ppt/slides/slide15.xml" ContentType="application/vnd.openxmlformats-officedocument.presentationml.slide+xml"/>
  <Override PartName="/ppt/slides/slide111.xml" ContentType="application/vnd.openxmlformats-officedocument.presentationml.slide+xml"/>
  <Override PartName="/ppt/slides/slide83.xml" ContentType="application/vnd.openxmlformats-officedocument.presentationml.slide+xml"/>
  <Override PartName="/ppt/slides/slide21.xml" ContentType="application/vnd.openxmlformats-officedocument.presentationml.slide+xml"/>
  <Override PartName="/ppt/slides/slide59.xml" ContentType="application/vnd.openxmlformats-officedocument.presentationml.slide+xml"/>
  <Override PartName="/ppt/slides/slide16.xml" ContentType="application/vnd.openxmlformats-officedocument.presentationml.slide+xml"/>
  <Override PartName="/ppt/slides/slide112.xml" ContentType="application/vnd.openxmlformats-officedocument.presentationml.slide+xml"/>
  <Override PartName="/ppt/slides/slide84.xml" ContentType="application/vnd.openxmlformats-officedocument.presentationml.slide+xml"/>
  <Override PartName="/ppt/slides/slide115.xml" ContentType="application/vnd.openxmlformats-officedocument.presentationml.slide+xml"/>
  <Override PartName="/ppt/slides/slide87.xml" ContentType="application/vnd.openxmlformats-officedocument.presentationml.slide+xml"/>
  <Override PartName="/ppt/slides/slide19.xml" ContentType="application/vnd.openxmlformats-officedocument.presentationml.slide+xml"/>
  <Override PartName="/ppt/slides/slide22.xml" ContentType="application/vnd.openxmlformats-officedocument.presentationml.slide+xml"/>
  <Override PartName="/ppt/slides/slide90.xml" ContentType="application/vnd.openxmlformats-officedocument.presentationml.slide+xml"/>
  <Override PartName="/ppt/slides/slide23.xml" ContentType="application/vnd.openxmlformats-officedocument.presentationml.slide+xml"/>
  <Override PartName="/ppt/slides/slide91.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120.xml" ContentType="application/vnd.openxmlformats-officedocument.presentationml.slide+xml"/>
  <Override PartName="/ppt/slides/slide24.xml" ContentType="application/vnd.openxmlformats-officedocument.presentationml.slide+xml"/>
  <Override PartName="/ppt/slides/slide92.xml" ContentType="application/vnd.openxmlformats-officedocument.presentationml.slide+xml"/>
  <Override PartName="/ppt/slides/slide68.xml" ContentType="application/vnd.openxmlformats-officedocument.presentationml.slide+xml"/>
  <Override PartName="/ppt/slides/slide25.xml" ContentType="application/vnd.openxmlformats-officedocument.presentationml.slide+xml"/>
  <Override PartName="/ppt/slides/slide121.xml" ContentType="application/vnd.openxmlformats-officedocument.presentationml.slide+xml"/>
  <Override PartName="/ppt/slides/slide93.xml" ContentType="application/vnd.openxmlformats-officedocument.presentationml.slide+xml"/>
  <Override PartName="/ppt/slides/slide69.xml" ContentType="application/vnd.openxmlformats-officedocument.presentationml.slide+xml"/>
  <Override PartName="/ppt/slides/slide26.xml" ContentType="application/vnd.openxmlformats-officedocument.presentationml.slide+xml"/>
  <Override PartName="/ppt/slides/slide122.xml" ContentType="application/vnd.openxmlformats-officedocument.presentationml.slide+xml"/>
  <Override PartName="/ppt/slides/slide9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100.xml" ContentType="application/vnd.openxmlformats-officedocument.presentationml.slide+xml"/>
  <Override PartName="/ppt/slides/slide72.xml" ContentType="application/vnd.openxmlformats-officedocument.presentationml.slide+xml"/>
  <Override PartName="/ppt/slides/slide101.xml" ContentType="application/vnd.openxmlformats-officedocument.presentationml.slide+xml"/>
  <Override PartName="/ppt/slides/slide73.xml" ContentType="application/vnd.openxmlformats-officedocument.presentationml.slide+xml"/>
  <Override PartName="/ppt/slides/slide102.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103.xml" ContentType="application/vnd.openxmlformats-officedocument.presentationml.slide+xml"/>
  <Override PartName="/ppt/slides/slide76.xml" ContentType="application/vnd.openxmlformats-officedocument.presentationml.slide+xml"/>
  <Override PartName="/ppt/slides/slide104.xml" ContentType="application/vnd.openxmlformats-officedocument.presentationml.slide+xml"/>
  <Override PartName="/ppt/slides/slide77.xml" ContentType="application/vnd.openxmlformats-officedocument.presentationml.slide+xml"/>
  <Override PartName="/ppt/slides/slide105.xml" ContentType="application/vnd.openxmlformats-officedocument.presentationml.slide+xml"/>
  <Override PartName="/ppt/slides/slide78.xml" ContentType="application/vnd.openxmlformats-officedocument.presentationml.slide+xml"/>
  <Override PartName="/ppt/slides/slide106.xml" ContentType="application/vnd.openxmlformats-officedocument.presentationml.slide+xml"/>
  <Override PartName="/ppt/slides/slide17.xml" ContentType="application/vnd.openxmlformats-officedocument.presentationml.slide+xml"/>
  <Override PartName="/ppt/slides/slide85.xml" ContentType="application/vnd.openxmlformats-officedocument.presentationml.slide+xml"/>
  <Override PartName="/ppt/slides/slide113.xml" ContentType="application/vnd.openxmlformats-officedocument.presentationml.slide+xml"/>
  <Override PartName="/ppt/slides/slide18.xml" ContentType="application/vnd.openxmlformats-officedocument.presentationml.slide+xml"/>
  <Override PartName="/ppt/slides/slide86.xml" ContentType="application/vnd.openxmlformats-officedocument.presentationml.slide+xml"/>
  <Override PartName="/ppt/slides/slide1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56" r:id="rId109"/>
    <p:sldId id="357" r:id="rId110"/>
    <p:sldId id="358" r:id="rId111"/>
    <p:sldId id="359" r:id="rId112"/>
    <p:sldId id="360" r:id="rId113"/>
    <p:sldId id="361" r:id="rId114"/>
    <p:sldId id="362" r:id="rId115"/>
    <p:sldId id="363" r:id="rId116"/>
    <p:sldId id="364" r:id="rId117"/>
    <p:sldId id="365" r:id="rId118"/>
    <p:sldId id="366" r:id="rId119"/>
    <p:sldId id="367" r:id="rId120"/>
    <p:sldId id="368" r:id="rId121"/>
    <p:sldId id="369" r:id="rId122"/>
    <p:sldId id="370" r:id="rId123"/>
    <p:sldId id="371" r:id="rId124"/>
    <p:sldId id="372" r:id="rId125"/>
    <p:sldId id="373" r:id="rId126"/>
    <p:sldId id="374" r:id="rId127"/>
    <p:sldId id="375" r:id="rId128"/>
    <p:sldId id="376" r:id="rId129"/>
    <p:sldId id="377" r:id="rId130"/>
    <p:sldId id="378" r:id="rId131"/>
    <p:sldId id="379" r:id="rId132"/>
    <p:sldId id="380" r:id="rId133"/>
    <p:sldId id="381" r:id="rId134"/>
    <p:sldId id="382" r:id="rId135"/>
    <p:sldId id="383" r:id="rId136"/>
    <p:sldId id="384" r:id="rId137"/>
    <p:sldId id="385" r:id="rId138"/>
    <p:sldId id="386" r:id="rId139"/>
    <p:sldId id="387" r:id="rId140"/>
    <p:sldId id="388" r:id="rId141"/>
    <p:sldId id="389" r:id="rId142"/>
    <p:sldId id="390" r:id="rId143"/>
    <p:sldId id="391" r:id="rId144"/>
    <p:sldId id="392" r:id="rId145"/>
    <p:sldId id="393" r:id="rId146"/>
    <p:sldId id="394" r:id="rId147"/>
    <p:sldId id="395" r:id="rId148"/>
    <p:sldId id="396" r:id="rId149"/>
    <p:sldId id="397" r:id="rId150"/>
    <p:sldId id="398" r:id="rId151"/>
    <p:sldId id="399" r:id="rId152"/>
    <p:sldId id="400" r:id="rId153"/>
    <p:sldId id="401" r:id="rId15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slide" Target="slides/slide60.xml"/><Relationship Id="rId69" Type="http://schemas.openxmlformats.org/officeDocument/2006/relationships/slide" Target="slides/slide61.xml"/><Relationship Id="rId70" Type="http://schemas.openxmlformats.org/officeDocument/2006/relationships/slide" Target="slides/slide62.xml"/><Relationship Id="rId71" Type="http://schemas.openxmlformats.org/officeDocument/2006/relationships/slide" Target="slides/slide63.xml"/><Relationship Id="rId72" Type="http://schemas.openxmlformats.org/officeDocument/2006/relationships/slide" Target="slides/slide64.xml"/><Relationship Id="rId73" Type="http://schemas.openxmlformats.org/officeDocument/2006/relationships/slide" Target="slides/slide65.xml"/><Relationship Id="rId74" Type="http://schemas.openxmlformats.org/officeDocument/2006/relationships/slide" Target="slides/slide66.xml"/><Relationship Id="rId75" Type="http://schemas.openxmlformats.org/officeDocument/2006/relationships/slide" Target="slides/slide67.xml"/><Relationship Id="rId76" Type="http://schemas.openxmlformats.org/officeDocument/2006/relationships/slide" Target="slides/slide68.xml"/><Relationship Id="rId77" Type="http://schemas.openxmlformats.org/officeDocument/2006/relationships/slide" Target="slides/slide69.xml"/><Relationship Id="rId78" Type="http://schemas.openxmlformats.org/officeDocument/2006/relationships/slide" Target="slides/slide70.xml"/><Relationship Id="rId79" Type="http://schemas.openxmlformats.org/officeDocument/2006/relationships/slide" Target="slides/slide71.xml"/><Relationship Id="rId80" Type="http://schemas.openxmlformats.org/officeDocument/2006/relationships/slide" Target="slides/slide72.xml"/><Relationship Id="rId81" Type="http://schemas.openxmlformats.org/officeDocument/2006/relationships/slide" Target="slides/slide73.xml"/><Relationship Id="rId82" Type="http://schemas.openxmlformats.org/officeDocument/2006/relationships/slide" Target="slides/slide74.xml"/><Relationship Id="rId83" Type="http://schemas.openxmlformats.org/officeDocument/2006/relationships/slide" Target="slides/slide75.xml"/><Relationship Id="rId84" Type="http://schemas.openxmlformats.org/officeDocument/2006/relationships/slide" Target="slides/slide76.xml"/><Relationship Id="rId85" Type="http://schemas.openxmlformats.org/officeDocument/2006/relationships/slide" Target="slides/slide77.xml"/><Relationship Id="rId86" Type="http://schemas.openxmlformats.org/officeDocument/2006/relationships/slide" Target="slides/slide78.xml"/><Relationship Id="rId87" Type="http://schemas.openxmlformats.org/officeDocument/2006/relationships/slide" Target="slides/slide79.xml"/><Relationship Id="rId88" Type="http://schemas.openxmlformats.org/officeDocument/2006/relationships/slide" Target="slides/slide80.xml"/><Relationship Id="rId89" Type="http://schemas.openxmlformats.org/officeDocument/2006/relationships/slide" Target="slides/slide81.xml"/><Relationship Id="rId90" Type="http://schemas.openxmlformats.org/officeDocument/2006/relationships/slide" Target="slides/slide82.xml"/><Relationship Id="rId91" Type="http://schemas.openxmlformats.org/officeDocument/2006/relationships/slide" Target="slides/slide83.xml"/><Relationship Id="rId92" Type="http://schemas.openxmlformats.org/officeDocument/2006/relationships/slide" Target="slides/slide84.xml"/><Relationship Id="rId93" Type="http://schemas.openxmlformats.org/officeDocument/2006/relationships/slide" Target="slides/slide85.xml"/><Relationship Id="rId94" Type="http://schemas.openxmlformats.org/officeDocument/2006/relationships/slide" Target="slides/slide86.xml"/><Relationship Id="rId95" Type="http://schemas.openxmlformats.org/officeDocument/2006/relationships/slide" Target="slides/slide87.xml"/><Relationship Id="rId96" Type="http://schemas.openxmlformats.org/officeDocument/2006/relationships/slide" Target="slides/slide88.xml"/><Relationship Id="rId97" Type="http://schemas.openxmlformats.org/officeDocument/2006/relationships/slide" Target="slides/slide89.xml"/><Relationship Id="rId98" Type="http://schemas.openxmlformats.org/officeDocument/2006/relationships/slide" Target="slides/slide90.xml"/><Relationship Id="rId99" Type="http://schemas.openxmlformats.org/officeDocument/2006/relationships/slide" Target="slides/slide91.xml"/><Relationship Id="rId100" Type="http://schemas.openxmlformats.org/officeDocument/2006/relationships/slide" Target="slides/slide92.xml"/><Relationship Id="rId101" Type="http://schemas.openxmlformats.org/officeDocument/2006/relationships/slide" Target="slides/slide93.xml"/><Relationship Id="rId102" Type="http://schemas.openxmlformats.org/officeDocument/2006/relationships/slide" Target="slides/slide94.xml"/><Relationship Id="rId103" Type="http://schemas.openxmlformats.org/officeDocument/2006/relationships/slide" Target="slides/slide95.xml"/><Relationship Id="rId104" Type="http://schemas.openxmlformats.org/officeDocument/2006/relationships/slide" Target="slides/slide96.xml"/><Relationship Id="rId105" Type="http://schemas.openxmlformats.org/officeDocument/2006/relationships/slide" Target="slides/slide97.xml"/><Relationship Id="rId106" Type="http://schemas.openxmlformats.org/officeDocument/2006/relationships/slide" Target="slides/slide98.xml"/><Relationship Id="rId107" Type="http://schemas.openxmlformats.org/officeDocument/2006/relationships/slide" Target="slides/slide99.xml"/><Relationship Id="rId108" Type="http://schemas.openxmlformats.org/officeDocument/2006/relationships/slide" Target="slides/slide100.xml"/><Relationship Id="rId109" Type="http://schemas.openxmlformats.org/officeDocument/2006/relationships/slide" Target="slides/slide101.xml"/><Relationship Id="rId110" Type="http://schemas.openxmlformats.org/officeDocument/2006/relationships/slide" Target="slides/slide102.xml"/><Relationship Id="rId111" Type="http://schemas.openxmlformats.org/officeDocument/2006/relationships/slide" Target="slides/slide103.xml"/><Relationship Id="rId112" Type="http://schemas.openxmlformats.org/officeDocument/2006/relationships/slide" Target="slides/slide104.xml"/><Relationship Id="rId113" Type="http://schemas.openxmlformats.org/officeDocument/2006/relationships/slide" Target="slides/slide105.xml"/><Relationship Id="rId114" Type="http://schemas.openxmlformats.org/officeDocument/2006/relationships/slide" Target="slides/slide106.xml"/><Relationship Id="rId115" Type="http://schemas.openxmlformats.org/officeDocument/2006/relationships/slide" Target="slides/slide107.xml"/><Relationship Id="rId116" Type="http://schemas.openxmlformats.org/officeDocument/2006/relationships/slide" Target="slides/slide108.xml"/><Relationship Id="rId117" Type="http://schemas.openxmlformats.org/officeDocument/2006/relationships/slide" Target="slides/slide109.xml"/><Relationship Id="rId118" Type="http://schemas.openxmlformats.org/officeDocument/2006/relationships/slide" Target="slides/slide110.xml"/><Relationship Id="rId119" Type="http://schemas.openxmlformats.org/officeDocument/2006/relationships/slide" Target="slides/slide111.xml"/><Relationship Id="rId120" Type="http://schemas.openxmlformats.org/officeDocument/2006/relationships/slide" Target="slides/slide112.xml"/><Relationship Id="rId121" Type="http://schemas.openxmlformats.org/officeDocument/2006/relationships/slide" Target="slides/slide113.xml"/><Relationship Id="rId122" Type="http://schemas.openxmlformats.org/officeDocument/2006/relationships/slide" Target="slides/slide114.xml"/><Relationship Id="rId123" Type="http://schemas.openxmlformats.org/officeDocument/2006/relationships/slide" Target="slides/slide115.xml"/><Relationship Id="rId124" Type="http://schemas.openxmlformats.org/officeDocument/2006/relationships/slide" Target="slides/slide116.xml"/><Relationship Id="rId125" Type="http://schemas.openxmlformats.org/officeDocument/2006/relationships/slide" Target="slides/slide117.xml"/><Relationship Id="rId126" Type="http://schemas.openxmlformats.org/officeDocument/2006/relationships/slide" Target="slides/slide118.xml"/><Relationship Id="rId127" Type="http://schemas.openxmlformats.org/officeDocument/2006/relationships/slide" Target="slides/slide119.xml"/><Relationship Id="rId128" Type="http://schemas.openxmlformats.org/officeDocument/2006/relationships/slide" Target="slides/slide120.xml"/><Relationship Id="rId129" Type="http://schemas.openxmlformats.org/officeDocument/2006/relationships/slide" Target="slides/slide121.xml"/><Relationship Id="rId130" Type="http://schemas.openxmlformats.org/officeDocument/2006/relationships/slide" Target="slides/slide122.xml"/><Relationship Id="rId131" Type="http://schemas.openxmlformats.org/officeDocument/2006/relationships/slide" Target="slides/slide123.xml"/><Relationship Id="rId132" Type="http://schemas.openxmlformats.org/officeDocument/2006/relationships/slide" Target="slides/slide124.xml"/><Relationship Id="rId133" Type="http://schemas.openxmlformats.org/officeDocument/2006/relationships/slide" Target="slides/slide125.xml"/><Relationship Id="rId134" Type="http://schemas.openxmlformats.org/officeDocument/2006/relationships/slide" Target="slides/slide126.xml"/><Relationship Id="rId135" Type="http://schemas.openxmlformats.org/officeDocument/2006/relationships/slide" Target="slides/slide127.xml"/><Relationship Id="rId136" Type="http://schemas.openxmlformats.org/officeDocument/2006/relationships/slide" Target="slides/slide128.xml"/><Relationship Id="rId137" Type="http://schemas.openxmlformats.org/officeDocument/2006/relationships/slide" Target="slides/slide129.xml"/><Relationship Id="rId138" Type="http://schemas.openxmlformats.org/officeDocument/2006/relationships/slide" Target="slides/slide130.xml"/><Relationship Id="rId139" Type="http://schemas.openxmlformats.org/officeDocument/2006/relationships/slide" Target="slides/slide131.xml"/><Relationship Id="rId140" Type="http://schemas.openxmlformats.org/officeDocument/2006/relationships/slide" Target="slides/slide132.xml"/><Relationship Id="rId141" Type="http://schemas.openxmlformats.org/officeDocument/2006/relationships/slide" Target="slides/slide133.xml"/><Relationship Id="rId142" Type="http://schemas.openxmlformats.org/officeDocument/2006/relationships/slide" Target="slides/slide134.xml"/><Relationship Id="rId143" Type="http://schemas.openxmlformats.org/officeDocument/2006/relationships/slide" Target="slides/slide135.xml"/><Relationship Id="rId144" Type="http://schemas.openxmlformats.org/officeDocument/2006/relationships/slide" Target="slides/slide136.xml"/><Relationship Id="rId145" Type="http://schemas.openxmlformats.org/officeDocument/2006/relationships/slide" Target="slides/slide137.xml"/><Relationship Id="rId146" Type="http://schemas.openxmlformats.org/officeDocument/2006/relationships/slide" Target="slides/slide138.xml"/><Relationship Id="rId147" Type="http://schemas.openxmlformats.org/officeDocument/2006/relationships/slide" Target="slides/slide139.xml"/><Relationship Id="rId148" Type="http://schemas.openxmlformats.org/officeDocument/2006/relationships/slide" Target="slides/slide140.xml"/><Relationship Id="rId149" Type="http://schemas.openxmlformats.org/officeDocument/2006/relationships/slide" Target="slides/slide141.xml"/><Relationship Id="rId150" Type="http://schemas.openxmlformats.org/officeDocument/2006/relationships/slide" Target="slides/slide142.xml"/><Relationship Id="rId151" Type="http://schemas.openxmlformats.org/officeDocument/2006/relationships/slide" Target="slides/slide143.xml"/><Relationship Id="rId152" Type="http://schemas.openxmlformats.org/officeDocument/2006/relationships/slide" Target="slides/slide144.xml"/><Relationship Id="rId153" Type="http://schemas.openxmlformats.org/officeDocument/2006/relationships/slide" Target="slides/slide145.xml"/><Relationship Id="rId154" Type="http://schemas.openxmlformats.org/officeDocument/2006/relationships/slide" Target="slides/slide14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ru-RU" sz="3200" spc="-1" strike="noStrike">
              <a:latin typeface="Arial"/>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ru-RU" sz="3200" spc="-1" strike="noStrike">
              <a:latin typeface="Arial"/>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ru-RU" sz="3200" spc="-1" strike="noStrike">
              <a:latin typeface="Arial"/>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ru-RU" sz="3200" spc="-1" strike="noStrike">
              <a:latin typeface="Arial"/>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ru-RU" sz="3200" spc="-1" strike="noStrike">
              <a:latin typeface="Arial"/>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4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48"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50"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55"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56"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57"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59"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61"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65"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67"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68"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72"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73"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75" name="PlaceHolder 2"/>
          <p:cNvSpPr>
            <a:spLocks noGrp="1"/>
          </p:cNvSpPr>
          <p:nvPr>
            <p:ph type="body"/>
          </p:nvPr>
        </p:nvSpPr>
        <p:spPr>
          <a:xfrm>
            <a:off x="457200" y="1604520"/>
            <a:ext cx="2649600" cy="1896840"/>
          </a:xfrm>
          <a:prstGeom prst="rect">
            <a:avLst/>
          </a:prstGeom>
        </p:spPr>
        <p:txBody>
          <a:bodyPr lIns="0" rIns="0" tIns="0" bIns="0">
            <a:normAutofit/>
          </a:bodyPr>
          <a:p>
            <a:endParaRPr b="0" lang="ru-RU" sz="3200" spc="-1" strike="noStrike">
              <a:latin typeface="Arial"/>
            </a:endParaRPr>
          </a:p>
        </p:txBody>
      </p:sp>
      <p:sp>
        <p:nvSpPr>
          <p:cNvPr id="76" name="PlaceHolder 3"/>
          <p:cNvSpPr>
            <a:spLocks noGrp="1"/>
          </p:cNvSpPr>
          <p:nvPr>
            <p:ph type="body"/>
          </p:nvPr>
        </p:nvSpPr>
        <p:spPr>
          <a:xfrm>
            <a:off x="3239640" y="1604520"/>
            <a:ext cx="2649600" cy="1896840"/>
          </a:xfrm>
          <a:prstGeom prst="rect">
            <a:avLst/>
          </a:prstGeom>
        </p:spPr>
        <p:txBody>
          <a:bodyPr lIns="0" rIns="0" tIns="0" bIns="0">
            <a:normAutofit/>
          </a:bodyPr>
          <a:p>
            <a:endParaRPr b="0" lang="ru-RU" sz="3200" spc="-1" strike="noStrike">
              <a:latin typeface="Arial"/>
            </a:endParaRPr>
          </a:p>
        </p:txBody>
      </p:sp>
      <p:sp>
        <p:nvSpPr>
          <p:cNvPr id="77" name="PlaceHolder 4"/>
          <p:cNvSpPr>
            <a:spLocks noGrp="1"/>
          </p:cNvSpPr>
          <p:nvPr>
            <p:ph type="body"/>
          </p:nvPr>
        </p:nvSpPr>
        <p:spPr>
          <a:xfrm>
            <a:off x="6022080" y="1604520"/>
            <a:ext cx="2649600" cy="1896840"/>
          </a:xfrm>
          <a:prstGeom prst="rect">
            <a:avLst/>
          </a:prstGeom>
        </p:spPr>
        <p:txBody>
          <a:bodyPr lIns="0" rIns="0" tIns="0" bIns="0">
            <a:normAutofit/>
          </a:bodyPr>
          <a:p>
            <a:endParaRPr b="0" lang="ru-RU" sz="3200" spc="-1" strike="noStrike">
              <a:latin typeface="Arial"/>
            </a:endParaRPr>
          </a:p>
        </p:txBody>
      </p:sp>
      <p:sp>
        <p:nvSpPr>
          <p:cNvPr id="78" name="PlaceHolder 5"/>
          <p:cNvSpPr>
            <a:spLocks noGrp="1"/>
          </p:cNvSpPr>
          <p:nvPr>
            <p:ph type="body"/>
          </p:nvPr>
        </p:nvSpPr>
        <p:spPr>
          <a:xfrm>
            <a:off x="457200" y="3682080"/>
            <a:ext cx="2649600" cy="1896840"/>
          </a:xfrm>
          <a:prstGeom prst="rect">
            <a:avLst/>
          </a:prstGeom>
        </p:spPr>
        <p:txBody>
          <a:bodyPr lIns="0" rIns="0" tIns="0" bIns="0">
            <a:normAutofit/>
          </a:bodyPr>
          <a:p>
            <a:endParaRPr b="0" lang="ru-RU" sz="3200" spc="-1" strike="noStrike">
              <a:latin typeface="Arial"/>
            </a:endParaRPr>
          </a:p>
        </p:txBody>
      </p:sp>
      <p:sp>
        <p:nvSpPr>
          <p:cNvPr id="79" name="PlaceHolder 6"/>
          <p:cNvSpPr>
            <a:spLocks noGrp="1"/>
          </p:cNvSpPr>
          <p:nvPr>
            <p:ph type="body"/>
          </p:nvPr>
        </p:nvSpPr>
        <p:spPr>
          <a:xfrm>
            <a:off x="3239640" y="3682080"/>
            <a:ext cx="2649600" cy="1896840"/>
          </a:xfrm>
          <a:prstGeom prst="rect">
            <a:avLst/>
          </a:prstGeom>
        </p:spPr>
        <p:txBody>
          <a:bodyPr lIns="0" rIns="0" tIns="0" bIns="0">
            <a:normAutofit/>
          </a:bodyPr>
          <a:p>
            <a:endParaRPr b="0" lang="ru-RU" sz="3200" spc="-1" strike="noStrike">
              <a:latin typeface="Arial"/>
            </a:endParaRPr>
          </a:p>
        </p:txBody>
      </p:sp>
      <p:sp>
        <p:nvSpPr>
          <p:cNvPr id="80" name="PlaceHolder 7"/>
          <p:cNvSpPr>
            <a:spLocks noGrp="1"/>
          </p:cNvSpPr>
          <p:nvPr>
            <p:ph type="body"/>
          </p:nvPr>
        </p:nvSpPr>
        <p:spPr>
          <a:xfrm>
            <a:off x="6022080" y="3682080"/>
            <a:ext cx="26496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8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88"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90"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91"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95"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96"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97"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99"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100"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01"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05"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07"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108"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10"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1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12"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113"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15" name="PlaceHolder 2"/>
          <p:cNvSpPr>
            <a:spLocks noGrp="1"/>
          </p:cNvSpPr>
          <p:nvPr>
            <p:ph type="body"/>
          </p:nvPr>
        </p:nvSpPr>
        <p:spPr>
          <a:xfrm>
            <a:off x="457200" y="1604520"/>
            <a:ext cx="2649600" cy="1896840"/>
          </a:xfrm>
          <a:prstGeom prst="rect">
            <a:avLst/>
          </a:prstGeom>
        </p:spPr>
        <p:txBody>
          <a:bodyPr lIns="0" rIns="0" tIns="0" bIns="0">
            <a:normAutofit/>
          </a:bodyPr>
          <a:p>
            <a:endParaRPr b="0" lang="ru-RU" sz="3200" spc="-1" strike="noStrike">
              <a:latin typeface="Arial"/>
            </a:endParaRPr>
          </a:p>
        </p:txBody>
      </p:sp>
      <p:sp>
        <p:nvSpPr>
          <p:cNvPr id="116" name="PlaceHolder 3"/>
          <p:cNvSpPr>
            <a:spLocks noGrp="1"/>
          </p:cNvSpPr>
          <p:nvPr>
            <p:ph type="body"/>
          </p:nvPr>
        </p:nvSpPr>
        <p:spPr>
          <a:xfrm>
            <a:off x="3239640" y="1604520"/>
            <a:ext cx="2649600" cy="1896840"/>
          </a:xfrm>
          <a:prstGeom prst="rect">
            <a:avLst/>
          </a:prstGeom>
        </p:spPr>
        <p:txBody>
          <a:bodyPr lIns="0" rIns="0" tIns="0" bIns="0">
            <a:normAutofit/>
          </a:bodyPr>
          <a:p>
            <a:endParaRPr b="0" lang="ru-RU" sz="3200" spc="-1" strike="noStrike">
              <a:latin typeface="Arial"/>
            </a:endParaRPr>
          </a:p>
        </p:txBody>
      </p:sp>
      <p:sp>
        <p:nvSpPr>
          <p:cNvPr id="117" name="PlaceHolder 4"/>
          <p:cNvSpPr>
            <a:spLocks noGrp="1"/>
          </p:cNvSpPr>
          <p:nvPr>
            <p:ph type="body"/>
          </p:nvPr>
        </p:nvSpPr>
        <p:spPr>
          <a:xfrm>
            <a:off x="6022080" y="1604520"/>
            <a:ext cx="2649600" cy="1896840"/>
          </a:xfrm>
          <a:prstGeom prst="rect">
            <a:avLst/>
          </a:prstGeom>
        </p:spPr>
        <p:txBody>
          <a:bodyPr lIns="0" rIns="0" tIns="0" bIns="0">
            <a:normAutofit/>
          </a:bodyPr>
          <a:p>
            <a:endParaRPr b="0" lang="ru-RU" sz="3200" spc="-1" strike="noStrike">
              <a:latin typeface="Arial"/>
            </a:endParaRPr>
          </a:p>
        </p:txBody>
      </p:sp>
      <p:sp>
        <p:nvSpPr>
          <p:cNvPr id="118" name="PlaceHolder 5"/>
          <p:cNvSpPr>
            <a:spLocks noGrp="1"/>
          </p:cNvSpPr>
          <p:nvPr>
            <p:ph type="body"/>
          </p:nvPr>
        </p:nvSpPr>
        <p:spPr>
          <a:xfrm>
            <a:off x="457200" y="3682080"/>
            <a:ext cx="2649600" cy="1896840"/>
          </a:xfrm>
          <a:prstGeom prst="rect">
            <a:avLst/>
          </a:prstGeom>
        </p:spPr>
        <p:txBody>
          <a:bodyPr lIns="0" rIns="0" tIns="0" bIns="0">
            <a:normAutofit/>
          </a:bodyPr>
          <a:p>
            <a:endParaRPr b="0" lang="ru-RU" sz="3200" spc="-1" strike="noStrike">
              <a:latin typeface="Arial"/>
            </a:endParaRPr>
          </a:p>
        </p:txBody>
      </p:sp>
      <p:sp>
        <p:nvSpPr>
          <p:cNvPr id="119" name="PlaceHolder 6"/>
          <p:cNvSpPr>
            <a:spLocks noGrp="1"/>
          </p:cNvSpPr>
          <p:nvPr>
            <p:ph type="body"/>
          </p:nvPr>
        </p:nvSpPr>
        <p:spPr>
          <a:xfrm>
            <a:off x="3239640" y="3682080"/>
            <a:ext cx="2649600" cy="1896840"/>
          </a:xfrm>
          <a:prstGeom prst="rect">
            <a:avLst/>
          </a:prstGeom>
        </p:spPr>
        <p:txBody>
          <a:bodyPr lIns="0" rIns="0" tIns="0" bIns="0">
            <a:normAutofit/>
          </a:bodyPr>
          <a:p>
            <a:endParaRPr b="0" lang="ru-RU" sz="3200" spc="-1" strike="noStrike">
              <a:latin typeface="Arial"/>
            </a:endParaRPr>
          </a:p>
        </p:txBody>
      </p:sp>
      <p:sp>
        <p:nvSpPr>
          <p:cNvPr id="120" name="PlaceHolder 7"/>
          <p:cNvSpPr>
            <a:spLocks noGrp="1"/>
          </p:cNvSpPr>
          <p:nvPr>
            <p:ph type="body"/>
          </p:nvPr>
        </p:nvSpPr>
        <p:spPr>
          <a:xfrm>
            <a:off x="6022080" y="3682080"/>
            <a:ext cx="26496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2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28"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30"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131"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35"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36"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137"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39"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140"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41"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43"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44"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45"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47"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148"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50"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5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52"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153"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55" name="PlaceHolder 2"/>
          <p:cNvSpPr>
            <a:spLocks noGrp="1"/>
          </p:cNvSpPr>
          <p:nvPr>
            <p:ph type="body"/>
          </p:nvPr>
        </p:nvSpPr>
        <p:spPr>
          <a:xfrm>
            <a:off x="457200" y="1604520"/>
            <a:ext cx="2649600" cy="1896840"/>
          </a:xfrm>
          <a:prstGeom prst="rect">
            <a:avLst/>
          </a:prstGeom>
        </p:spPr>
        <p:txBody>
          <a:bodyPr lIns="0" rIns="0" tIns="0" bIns="0">
            <a:normAutofit/>
          </a:bodyPr>
          <a:p>
            <a:endParaRPr b="0" lang="ru-RU" sz="3200" spc="-1" strike="noStrike">
              <a:latin typeface="Arial"/>
            </a:endParaRPr>
          </a:p>
        </p:txBody>
      </p:sp>
      <p:sp>
        <p:nvSpPr>
          <p:cNvPr id="156" name="PlaceHolder 3"/>
          <p:cNvSpPr>
            <a:spLocks noGrp="1"/>
          </p:cNvSpPr>
          <p:nvPr>
            <p:ph type="body"/>
          </p:nvPr>
        </p:nvSpPr>
        <p:spPr>
          <a:xfrm>
            <a:off x="3239640" y="1604520"/>
            <a:ext cx="2649600" cy="1896840"/>
          </a:xfrm>
          <a:prstGeom prst="rect">
            <a:avLst/>
          </a:prstGeom>
        </p:spPr>
        <p:txBody>
          <a:bodyPr lIns="0" rIns="0" tIns="0" bIns="0">
            <a:normAutofit/>
          </a:bodyPr>
          <a:p>
            <a:endParaRPr b="0" lang="ru-RU" sz="3200" spc="-1" strike="noStrike">
              <a:latin typeface="Arial"/>
            </a:endParaRPr>
          </a:p>
        </p:txBody>
      </p:sp>
      <p:sp>
        <p:nvSpPr>
          <p:cNvPr id="157" name="PlaceHolder 4"/>
          <p:cNvSpPr>
            <a:spLocks noGrp="1"/>
          </p:cNvSpPr>
          <p:nvPr>
            <p:ph type="body"/>
          </p:nvPr>
        </p:nvSpPr>
        <p:spPr>
          <a:xfrm>
            <a:off x="6022080" y="1604520"/>
            <a:ext cx="2649600" cy="1896840"/>
          </a:xfrm>
          <a:prstGeom prst="rect">
            <a:avLst/>
          </a:prstGeom>
        </p:spPr>
        <p:txBody>
          <a:bodyPr lIns="0" rIns="0" tIns="0" bIns="0">
            <a:normAutofit/>
          </a:bodyPr>
          <a:p>
            <a:endParaRPr b="0" lang="ru-RU" sz="3200" spc="-1" strike="noStrike">
              <a:latin typeface="Arial"/>
            </a:endParaRPr>
          </a:p>
        </p:txBody>
      </p:sp>
      <p:sp>
        <p:nvSpPr>
          <p:cNvPr id="158" name="PlaceHolder 5"/>
          <p:cNvSpPr>
            <a:spLocks noGrp="1"/>
          </p:cNvSpPr>
          <p:nvPr>
            <p:ph type="body"/>
          </p:nvPr>
        </p:nvSpPr>
        <p:spPr>
          <a:xfrm>
            <a:off x="457200" y="3682080"/>
            <a:ext cx="2649600" cy="1896840"/>
          </a:xfrm>
          <a:prstGeom prst="rect">
            <a:avLst/>
          </a:prstGeom>
        </p:spPr>
        <p:txBody>
          <a:bodyPr lIns="0" rIns="0" tIns="0" bIns="0">
            <a:normAutofit/>
          </a:bodyPr>
          <a:p>
            <a:endParaRPr b="0" lang="ru-RU" sz="3200" spc="-1" strike="noStrike">
              <a:latin typeface="Arial"/>
            </a:endParaRPr>
          </a:p>
        </p:txBody>
      </p:sp>
      <p:sp>
        <p:nvSpPr>
          <p:cNvPr id="159" name="PlaceHolder 6"/>
          <p:cNvSpPr>
            <a:spLocks noGrp="1"/>
          </p:cNvSpPr>
          <p:nvPr>
            <p:ph type="body"/>
          </p:nvPr>
        </p:nvSpPr>
        <p:spPr>
          <a:xfrm>
            <a:off x="3239640" y="3682080"/>
            <a:ext cx="2649600" cy="1896840"/>
          </a:xfrm>
          <a:prstGeom prst="rect">
            <a:avLst/>
          </a:prstGeom>
        </p:spPr>
        <p:txBody>
          <a:bodyPr lIns="0" rIns="0" tIns="0" bIns="0">
            <a:normAutofit/>
          </a:bodyPr>
          <a:p>
            <a:endParaRPr b="0" lang="ru-RU" sz="3200" spc="-1" strike="noStrike">
              <a:latin typeface="Arial"/>
            </a:endParaRPr>
          </a:p>
        </p:txBody>
      </p:sp>
      <p:sp>
        <p:nvSpPr>
          <p:cNvPr id="160" name="PlaceHolder 7"/>
          <p:cNvSpPr>
            <a:spLocks noGrp="1"/>
          </p:cNvSpPr>
          <p:nvPr>
            <p:ph type="body"/>
          </p:nvPr>
        </p:nvSpPr>
        <p:spPr>
          <a:xfrm>
            <a:off x="6022080" y="3682080"/>
            <a:ext cx="26496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6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68"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70"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171"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75"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76"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177"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79"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180"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81"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83"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84"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85"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87"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188"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90"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9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92"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193"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95" name="PlaceHolder 2"/>
          <p:cNvSpPr>
            <a:spLocks noGrp="1"/>
          </p:cNvSpPr>
          <p:nvPr>
            <p:ph type="body"/>
          </p:nvPr>
        </p:nvSpPr>
        <p:spPr>
          <a:xfrm>
            <a:off x="457200" y="1604520"/>
            <a:ext cx="2649600" cy="1896840"/>
          </a:xfrm>
          <a:prstGeom prst="rect">
            <a:avLst/>
          </a:prstGeom>
        </p:spPr>
        <p:txBody>
          <a:bodyPr lIns="0" rIns="0" tIns="0" bIns="0">
            <a:normAutofit/>
          </a:bodyPr>
          <a:p>
            <a:endParaRPr b="0" lang="ru-RU" sz="3200" spc="-1" strike="noStrike">
              <a:latin typeface="Arial"/>
            </a:endParaRPr>
          </a:p>
        </p:txBody>
      </p:sp>
      <p:sp>
        <p:nvSpPr>
          <p:cNvPr id="196" name="PlaceHolder 3"/>
          <p:cNvSpPr>
            <a:spLocks noGrp="1"/>
          </p:cNvSpPr>
          <p:nvPr>
            <p:ph type="body"/>
          </p:nvPr>
        </p:nvSpPr>
        <p:spPr>
          <a:xfrm>
            <a:off x="3239640" y="1604520"/>
            <a:ext cx="2649600" cy="1896840"/>
          </a:xfrm>
          <a:prstGeom prst="rect">
            <a:avLst/>
          </a:prstGeom>
        </p:spPr>
        <p:txBody>
          <a:bodyPr lIns="0" rIns="0" tIns="0" bIns="0">
            <a:normAutofit/>
          </a:bodyPr>
          <a:p>
            <a:endParaRPr b="0" lang="ru-RU" sz="3200" spc="-1" strike="noStrike">
              <a:latin typeface="Arial"/>
            </a:endParaRPr>
          </a:p>
        </p:txBody>
      </p:sp>
      <p:sp>
        <p:nvSpPr>
          <p:cNvPr id="197" name="PlaceHolder 4"/>
          <p:cNvSpPr>
            <a:spLocks noGrp="1"/>
          </p:cNvSpPr>
          <p:nvPr>
            <p:ph type="body"/>
          </p:nvPr>
        </p:nvSpPr>
        <p:spPr>
          <a:xfrm>
            <a:off x="6022080" y="1604520"/>
            <a:ext cx="2649600" cy="1896840"/>
          </a:xfrm>
          <a:prstGeom prst="rect">
            <a:avLst/>
          </a:prstGeom>
        </p:spPr>
        <p:txBody>
          <a:bodyPr lIns="0" rIns="0" tIns="0" bIns="0">
            <a:normAutofit/>
          </a:bodyPr>
          <a:p>
            <a:endParaRPr b="0" lang="ru-RU" sz="3200" spc="-1" strike="noStrike">
              <a:latin typeface="Arial"/>
            </a:endParaRPr>
          </a:p>
        </p:txBody>
      </p:sp>
      <p:sp>
        <p:nvSpPr>
          <p:cNvPr id="198" name="PlaceHolder 5"/>
          <p:cNvSpPr>
            <a:spLocks noGrp="1"/>
          </p:cNvSpPr>
          <p:nvPr>
            <p:ph type="body"/>
          </p:nvPr>
        </p:nvSpPr>
        <p:spPr>
          <a:xfrm>
            <a:off x="457200" y="3682080"/>
            <a:ext cx="2649600" cy="1896840"/>
          </a:xfrm>
          <a:prstGeom prst="rect">
            <a:avLst/>
          </a:prstGeom>
        </p:spPr>
        <p:txBody>
          <a:bodyPr lIns="0" rIns="0" tIns="0" bIns="0">
            <a:normAutofit/>
          </a:bodyPr>
          <a:p>
            <a:endParaRPr b="0" lang="ru-RU" sz="3200" spc="-1" strike="noStrike">
              <a:latin typeface="Arial"/>
            </a:endParaRPr>
          </a:p>
        </p:txBody>
      </p:sp>
      <p:sp>
        <p:nvSpPr>
          <p:cNvPr id="199" name="PlaceHolder 6"/>
          <p:cNvSpPr>
            <a:spLocks noGrp="1"/>
          </p:cNvSpPr>
          <p:nvPr>
            <p:ph type="body"/>
          </p:nvPr>
        </p:nvSpPr>
        <p:spPr>
          <a:xfrm>
            <a:off x="3239640" y="3682080"/>
            <a:ext cx="2649600" cy="1896840"/>
          </a:xfrm>
          <a:prstGeom prst="rect">
            <a:avLst/>
          </a:prstGeom>
        </p:spPr>
        <p:txBody>
          <a:bodyPr lIns="0" rIns="0" tIns="0" bIns="0">
            <a:normAutofit/>
          </a:bodyPr>
          <a:p>
            <a:endParaRPr b="0" lang="ru-RU" sz="3200" spc="-1" strike="noStrike">
              <a:latin typeface="Arial"/>
            </a:endParaRPr>
          </a:p>
        </p:txBody>
      </p:sp>
      <p:sp>
        <p:nvSpPr>
          <p:cNvPr id="200" name="PlaceHolder 7"/>
          <p:cNvSpPr>
            <a:spLocks noGrp="1"/>
          </p:cNvSpPr>
          <p:nvPr>
            <p:ph type="body"/>
          </p:nvPr>
        </p:nvSpPr>
        <p:spPr>
          <a:xfrm>
            <a:off x="6022080" y="3682080"/>
            <a:ext cx="26496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0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08"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10"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211"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15"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16"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217"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19"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220"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21"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23"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24"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25"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27"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228"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30"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3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32"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233"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35" name="PlaceHolder 2"/>
          <p:cNvSpPr>
            <a:spLocks noGrp="1"/>
          </p:cNvSpPr>
          <p:nvPr>
            <p:ph type="body"/>
          </p:nvPr>
        </p:nvSpPr>
        <p:spPr>
          <a:xfrm>
            <a:off x="457200" y="1604520"/>
            <a:ext cx="2649600" cy="1896840"/>
          </a:xfrm>
          <a:prstGeom prst="rect">
            <a:avLst/>
          </a:prstGeom>
        </p:spPr>
        <p:txBody>
          <a:bodyPr lIns="0" rIns="0" tIns="0" bIns="0">
            <a:normAutofit/>
          </a:bodyPr>
          <a:p>
            <a:endParaRPr b="0" lang="ru-RU" sz="3200" spc="-1" strike="noStrike">
              <a:latin typeface="Arial"/>
            </a:endParaRPr>
          </a:p>
        </p:txBody>
      </p:sp>
      <p:sp>
        <p:nvSpPr>
          <p:cNvPr id="236" name="PlaceHolder 3"/>
          <p:cNvSpPr>
            <a:spLocks noGrp="1"/>
          </p:cNvSpPr>
          <p:nvPr>
            <p:ph type="body"/>
          </p:nvPr>
        </p:nvSpPr>
        <p:spPr>
          <a:xfrm>
            <a:off x="3239640" y="1604520"/>
            <a:ext cx="2649600" cy="1896840"/>
          </a:xfrm>
          <a:prstGeom prst="rect">
            <a:avLst/>
          </a:prstGeom>
        </p:spPr>
        <p:txBody>
          <a:bodyPr lIns="0" rIns="0" tIns="0" bIns="0">
            <a:normAutofit/>
          </a:bodyPr>
          <a:p>
            <a:endParaRPr b="0" lang="ru-RU" sz="3200" spc="-1" strike="noStrike">
              <a:latin typeface="Arial"/>
            </a:endParaRPr>
          </a:p>
        </p:txBody>
      </p:sp>
      <p:sp>
        <p:nvSpPr>
          <p:cNvPr id="237" name="PlaceHolder 4"/>
          <p:cNvSpPr>
            <a:spLocks noGrp="1"/>
          </p:cNvSpPr>
          <p:nvPr>
            <p:ph type="body"/>
          </p:nvPr>
        </p:nvSpPr>
        <p:spPr>
          <a:xfrm>
            <a:off x="6022080" y="1604520"/>
            <a:ext cx="2649600" cy="1896840"/>
          </a:xfrm>
          <a:prstGeom prst="rect">
            <a:avLst/>
          </a:prstGeom>
        </p:spPr>
        <p:txBody>
          <a:bodyPr lIns="0" rIns="0" tIns="0" bIns="0">
            <a:normAutofit/>
          </a:bodyPr>
          <a:p>
            <a:endParaRPr b="0" lang="ru-RU" sz="3200" spc="-1" strike="noStrike">
              <a:latin typeface="Arial"/>
            </a:endParaRPr>
          </a:p>
        </p:txBody>
      </p:sp>
      <p:sp>
        <p:nvSpPr>
          <p:cNvPr id="238" name="PlaceHolder 5"/>
          <p:cNvSpPr>
            <a:spLocks noGrp="1"/>
          </p:cNvSpPr>
          <p:nvPr>
            <p:ph type="body"/>
          </p:nvPr>
        </p:nvSpPr>
        <p:spPr>
          <a:xfrm>
            <a:off x="457200" y="3682080"/>
            <a:ext cx="2649600" cy="1896840"/>
          </a:xfrm>
          <a:prstGeom prst="rect">
            <a:avLst/>
          </a:prstGeom>
        </p:spPr>
        <p:txBody>
          <a:bodyPr lIns="0" rIns="0" tIns="0" bIns="0">
            <a:normAutofit/>
          </a:bodyPr>
          <a:p>
            <a:endParaRPr b="0" lang="ru-RU" sz="3200" spc="-1" strike="noStrike">
              <a:latin typeface="Arial"/>
            </a:endParaRPr>
          </a:p>
        </p:txBody>
      </p:sp>
      <p:sp>
        <p:nvSpPr>
          <p:cNvPr id="239" name="PlaceHolder 6"/>
          <p:cNvSpPr>
            <a:spLocks noGrp="1"/>
          </p:cNvSpPr>
          <p:nvPr>
            <p:ph type="body"/>
          </p:nvPr>
        </p:nvSpPr>
        <p:spPr>
          <a:xfrm>
            <a:off x="3239640" y="3682080"/>
            <a:ext cx="2649600" cy="1896840"/>
          </a:xfrm>
          <a:prstGeom prst="rect">
            <a:avLst/>
          </a:prstGeom>
        </p:spPr>
        <p:txBody>
          <a:bodyPr lIns="0" rIns="0" tIns="0" bIns="0">
            <a:normAutofit/>
          </a:bodyPr>
          <a:p>
            <a:endParaRPr b="0" lang="ru-RU" sz="3200" spc="-1" strike="noStrike">
              <a:latin typeface="Arial"/>
            </a:endParaRPr>
          </a:p>
        </p:txBody>
      </p:sp>
      <p:sp>
        <p:nvSpPr>
          <p:cNvPr id="240" name="PlaceHolder 7"/>
          <p:cNvSpPr>
            <a:spLocks noGrp="1"/>
          </p:cNvSpPr>
          <p:nvPr>
            <p:ph type="body"/>
          </p:nvPr>
        </p:nvSpPr>
        <p:spPr>
          <a:xfrm>
            <a:off x="6022080" y="3682080"/>
            <a:ext cx="26496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4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48"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50"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251"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55"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56"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257"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59"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260"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61"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63"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64"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65"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67"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268"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70"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7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72"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273"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75" name="PlaceHolder 2"/>
          <p:cNvSpPr>
            <a:spLocks noGrp="1"/>
          </p:cNvSpPr>
          <p:nvPr>
            <p:ph type="body"/>
          </p:nvPr>
        </p:nvSpPr>
        <p:spPr>
          <a:xfrm>
            <a:off x="457200" y="1604520"/>
            <a:ext cx="2649600" cy="1896840"/>
          </a:xfrm>
          <a:prstGeom prst="rect">
            <a:avLst/>
          </a:prstGeom>
        </p:spPr>
        <p:txBody>
          <a:bodyPr lIns="0" rIns="0" tIns="0" bIns="0">
            <a:normAutofit/>
          </a:bodyPr>
          <a:p>
            <a:endParaRPr b="0" lang="ru-RU" sz="3200" spc="-1" strike="noStrike">
              <a:latin typeface="Arial"/>
            </a:endParaRPr>
          </a:p>
        </p:txBody>
      </p:sp>
      <p:sp>
        <p:nvSpPr>
          <p:cNvPr id="276" name="PlaceHolder 3"/>
          <p:cNvSpPr>
            <a:spLocks noGrp="1"/>
          </p:cNvSpPr>
          <p:nvPr>
            <p:ph type="body"/>
          </p:nvPr>
        </p:nvSpPr>
        <p:spPr>
          <a:xfrm>
            <a:off x="3239640" y="1604520"/>
            <a:ext cx="2649600" cy="1896840"/>
          </a:xfrm>
          <a:prstGeom prst="rect">
            <a:avLst/>
          </a:prstGeom>
        </p:spPr>
        <p:txBody>
          <a:bodyPr lIns="0" rIns="0" tIns="0" bIns="0">
            <a:normAutofit/>
          </a:bodyPr>
          <a:p>
            <a:endParaRPr b="0" lang="ru-RU" sz="3200" spc="-1" strike="noStrike">
              <a:latin typeface="Arial"/>
            </a:endParaRPr>
          </a:p>
        </p:txBody>
      </p:sp>
      <p:sp>
        <p:nvSpPr>
          <p:cNvPr id="277" name="PlaceHolder 4"/>
          <p:cNvSpPr>
            <a:spLocks noGrp="1"/>
          </p:cNvSpPr>
          <p:nvPr>
            <p:ph type="body"/>
          </p:nvPr>
        </p:nvSpPr>
        <p:spPr>
          <a:xfrm>
            <a:off x="6022080" y="1604520"/>
            <a:ext cx="2649600" cy="1896840"/>
          </a:xfrm>
          <a:prstGeom prst="rect">
            <a:avLst/>
          </a:prstGeom>
        </p:spPr>
        <p:txBody>
          <a:bodyPr lIns="0" rIns="0" tIns="0" bIns="0">
            <a:normAutofit/>
          </a:bodyPr>
          <a:p>
            <a:endParaRPr b="0" lang="ru-RU" sz="3200" spc="-1" strike="noStrike">
              <a:latin typeface="Arial"/>
            </a:endParaRPr>
          </a:p>
        </p:txBody>
      </p:sp>
      <p:sp>
        <p:nvSpPr>
          <p:cNvPr id="278" name="PlaceHolder 5"/>
          <p:cNvSpPr>
            <a:spLocks noGrp="1"/>
          </p:cNvSpPr>
          <p:nvPr>
            <p:ph type="body"/>
          </p:nvPr>
        </p:nvSpPr>
        <p:spPr>
          <a:xfrm>
            <a:off x="457200" y="3682080"/>
            <a:ext cx="2649600" cy="1896840"/>
          </a:xfrm>
          <a:prstGeom prst="rect">
            <a:avLst/>
          </a:prstGeom>
        </p:spPr>
        <p:txBody>
          <a:bodyPr lIns="0" rIns="0" tIns="0" bIns="0">
            <a:normAutofit/>
          </a:bodyPr>
          <a:p>
            <a:endParaRPr b="0" lang="ru-RU" sz="3200" spc="-1" strike="noStrike">
              <a:latin typeface="Arial"/>
            </a:endParaRPr>
          </a:p>
        </p:txBody>
      </p:sp>
      <p:sp>
        <p:nvSpPr>
          <p:cNvPr id="279" name="PlaceHolder 6"/>
          <p:cNvSpPr>
            <a:spLocks noGrp="1"/>
          </p:cNvSpPr>
          <p:nvPr>
            <p:ph type="body"/>
          </p:nvPr>
        </p:nvSpPr>
        <p:spPr>
          <a:xfrm>
            <a:off x="3239640" y="3682080"/>
            <a:ext cx="2649600" cy="1896840"/>
          </a:xfrm>
          <a:prstGeom prst="rect">
            <a:avLst/>
          </a:prstGeom>
        </p:spPr>
        <p:txBody>
          <a:bodyPr lIns="0" rIns="0" tIns="0" bIns="0">
            <a:normAutofit/>
          </a:bodyPr>
          <a:p>
            <a:endParaRPr b="0" lang="ru-RU" sz="3200" spc="-1" strike="noStrike">
              <a:latin typeface="Arial"/>
            </a:endParaRPr>
          </a:p>
        </p:txBody>
      </p:sp>
      <p:sp>
        <p:nvSpPr>
          <p:cNvPr id="280" name="PlaceHolder 7"/>
          <p:cNvSpPr>
            <a:spLocks noGrp="1"/>
          </p:cNvSpPr>
          <p:nvPr>
            <p:ph type="body"/>
          </p:nvPr>
        </p:nvSpPr>
        <p:spPr>
          <a:xfrm>
            <a:off x="6022080" y="3682080"/>
            <a:ext cx="26496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9080" y="6327000"/>
            <a:ext cx="3131640" cy="265680"/>
          </a:xfrm>
          <a:prstGeom prst="rect">
            <a:avLst/>
          </a:prstGeom>
          <a:solidFill>
            <a:srgbClr val="6087bf"/>
          </a:solidFill>
          <a:ln w="0">
            <a:noFill/>
          </a:ln>
        </p:spPr>
        <p:style>
          <a:lnRef idx="0"/>
          <a:fillRef idx="0"/>
          <a:effectRef idx="0"/>
          <a:fontRef idx="minor"/>
        </p:style>
      </p:sp>
      <p:sp>
        <p:nvSpPr>
          <p:cNvPr id="1" name="CustomShape 2"/>
          <p:cNvSpPr/>
          <p:nvPr/>
        </p:nvSpPr>
        <p:spPr>
          <a:xfrm>
            <a:off x="1828800" y="6327000"/>
            <a:ext cx="7313400" cy="265680"/>
          </a:xfrm>
          <a:prstGeom prst="rect">
            <a:avLst/>
          </a:prstGeom>
          <a:solidFill>
            <a:srgbClr val="00467e"/>
          </a:solidFill>
          <a:ln w="0">
            <a:noFill/>
          </a:ln>
        </p:spPr>
        <p:style>
          <a:lnRef idx="0"/>
          <a:fillRef idx="0"/>
          <a:effectRef idx="0"/>
          <a:fontRef idx="minor"/>
        </p:style>
      </p:sp>
      <p:pic>
        <p:nvPicPr>
          <p:cNvPr id="2" name="Picture 2_0" descr="D:\Trainings\EPAM\RD\Javalogo.png"/>
          <p:cNvPicPr/>
          <p:nvPr/>
        </p:nvPicPr>
        <p:blipFill>
          <a:blip r:embed="rId2"/>
          <a:stretch/>
        </p:blipFill>
        <p:spPr>
          <a:xfrm>
            <a:off x="7661880" y="163080"/>
            <a:ext cx="1207800" cy="2247840"/>
          </a:xfrm>
          <a:prstGeom prst="rect">
            <a:avLst/>
          </a:prstGeom>
          <a:ln w="0">
            <a:noFill/>
          </a:ln>
        </p:spPr>
      </p:pic>
      <p:sp>
        <p:nvSpPr>
          <p:cNvPr id="3"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Click to edit the title text format</a:t>
            </a:r>
            <a:endParaRPr b="0" lang="ru-RU" sz="4400" spc="-1" strike="noStrike">
              <a:latin typeface="Arial"/>
            </a:endParaRPr>
          </a:p>
        </p:txBody>
      </p:sp>
      <p:sp>
        <p:nvSpPr>
          <p:cNvPr id="4"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19080" y="6327000"/>
            <a:ext cx="3131640" cy="265680"/>
          </a:xfrm>
          <a:prstGeom prst="rect">
            <a:avLst/>
          </a:prstGeom>
          <a:solidFill>
            <a:srgbClr val="6087bf"/>
          </a:solidFill>
          <a:ln w="0">
            <a:noFill/>
          </a:ln>
        </p:spPr>
        <p:style>
          <a:lnRef idx="0"/>
          <a:fillRef idx="0"/>
          <a:effectRef idx="0"/>
          <a:fontRef idx="minor"/>
        </p:style>
      </p:sp>
      <p:sp>
        <p:nvSpPr>
          <p:cNvPr id="42" name="CustomShape 2"/>
          <p:cNvSpPr/>
          <p:nvPr/>
        </p:nvSpPr>
        <p:spPr>
          <a:xfrm>
            <a:off x="1828800" y="6327000"/>
            <a:ext cx="7313400" cy="265680"/>
          </a:xfrm>
          <a:prstGeom prst="rect">
            <a:avLst/>
          </a:prstGeom>
          <a:solidFill>
            <a:srgbClr val="00467e"/>
          </a:solidFill>
          <a:ln w="0">
            <a:noFill/>
          </a:ln>
        </p:spPr>
        <p:style>
          <a:lnRef idx="0"/>
          <a:fillRef idx="0"/>
          <a:effectRef idx="0"/>
          <a:fontRef idx="minor"/>
        </p:style>
      </p:sp>
      <p:sp>
        <p:nvSpPr>
          <p:cNvPr id="43"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Click to edit the title text format</a:t>
            </a:r>
            <a:endParaRPr b="0" lang="ru-RU" sz="4400" spc="-1" strike="noStrike">
              <a:latin typeface="Arial"/>
            </a:endParaRPr>
          </a:p>
        </p:txBody>
      </p:sp>
      <p:sp>
        <p:nvSpPr>
          <p:cNvPr id="44"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19080" y="6327000"/>
            <a:ext cx="3131640" cy="265680"/>
          </a:xfrm>
          <a:prstGeom prst="rect">
            <a:avLst/>
          </a:prstGeom>
          <a:solidFill>
            <a:srgbClr val="6087bf"/>
          </a:solidFill>
          <a:ln w="0">
            <a:noFill/>
          </a:ln>
        </p:spPr>
        <p:style>
          <a:lnRef idx="0"/>
          <a:fillRef idx="0"/>
          <a:effectRef idx="0"/>
          <a:fontRef idx="minor"/>
        </p:style>
      </p:sp>
      <p:sp>
        <p:nvSpPr>
          <p:cNvPr id="82" name="CustomShape 2"/>
          <p:cNvSpPr/>
          <p:nvPr/>
        </p:nvSpPr>
        <p:spPr>
          <a:xfrm>
            <a:off x="1828800" y="6327000"/>
            <a:ext cx="7313400" cy="265680"/>
          </a:xfrm>
          <a:prstGeom prst="rect">
            <a:avLst/>
          </a:prstGeom>
          <a:solidFill>
            <a:srgbClr val="00467e"/>
          </a:solidFill>
          <a:ln w="0">
            <a:noFill/>
          </a:ln>
        </p:spPr>
        <p:style>
          <a:lnRef idx="0"/>
          <a:fillRef idx="0"/>
          <a:effectRef idx="0"/>
          <a:fontRef idx="minor"/>
        </p:style>
      </p:sp>
      <p:sp>
        <p:nvSpPr>
          <p:cNvPr id="83"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Click to edit the title text format</a:t>
            </a:r>
            <a:endParaRPr b="0" lang="ru-RU" sz="4400" spc="-1" strike="noStrike">
              <a:latin typeface="Arial"/>
            </a:endParaRPr>
          </a:p>
        </p:txBody>
      </p:sp>
      <p:sp>
        <p:nvSpPr>
          <p:cNvPr id="84"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1" name="CustomShape 1"/>
          <p:cNvSpPr/>
          <p:nvPr/>
        </p:nvSpPr>
        <p:spPr>
          <a:xfrm>
            <a:off x="-19080" y="6327000"/>
            <a:ext cx="3131640" cy="265680"/>
          </a:xfrm>
          <a:prstGeom prst="rect">
            <a:avLst/>
          </a:prstGeom>
          <a:solidFill>
            <a:srgbClr val="6087bf"/>
          </a:solidFill>
          <a:ln w="0">
            <a:noFill/>
          </a:ln>
        </p:spPr>
        <p:style>
          <a:lnRef idx="0"/>
          <a:fillRef idx="0"/>
          <a:effectRef idx="0"/>
          <a:fontRef idx="minor"/>
        </p:style>
      </p:sp>
      <p:sp>
        <p:nvSpPr>
          <p:cNvPr id="122" name="CustomShape 2"/>
          <p:cNvSpPr/>
          <p:nvPr/>
        </p:nvSpPr>
        <p:spPr>
          <a:xfrm>
            <a:off x="1828800" y="6327000"/>
            <a:ext cx="7313400" cy="265680"/>
          </a:xfrm>
          <a:prstGeom prst="rect">
            <a:avLst/>
          </a:prstGeom>
          <a:solidFill>
            <a:srgbClr val="00467e"/>
          </a:solidFill>
          <a:ln w="0">
            <a:noFill/>
          </a:ln>
        </p:spPr>
        <p:style>
          <a:lnRef idx="0"/>
          <a:fillRef idx="0"/>
          <a:effectRef idx="0"/>
          <a:fontRef idx="minor"/>
        </p:style>
      </p:sp>
      <p:sp>
        <p:nvSpPr>
          <p:cNvPr id="123"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Click to edit the title text format</a:t>
            </a:r>
            <a:endParaRPr b="0" lang="ru-RU" sz="4400" spc="-1" strike="noStrike">
              <a:latin typeface="Arial"/>
            </a:endParaRPr>
          </a:p>
        </p:txBody>
      </p:sp>
      <p:sp>
        <p:nvSpPr>
          <p:cNvPr id="124"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1" name="CustomShape 1"/>
          <p:cNvSpPr/>
          <p:nvPr/>
        </p:nvSpPr>
        <p:spPr>
          <a:xfrm>
            <a:off x="-19080" y="6327000"/>
            <a:ext cx="3131640" cy="265680"/>
          </a:xfrm>
          <a:prstGeom prst="rect">
            <a:avLst/>
          </a:prstGeom>
          <a:solidFill>
            <a:srgbClr val="6087bf"/>
          </a:solidFill>
          <a:ln w="0">
            <a:noFill/>
          </a:ln>
        </p:spPr>
        <p:style>
          <a:lnRef idx="0"/>
          <a:fillRef idx="0"/>
          <a:effectRef idx="0"/>
          <a:fontRef idx="minor"/>
        </p:style>
      </p:sp>
      <p:sp>
        <p:nvSpPr>
          <p:cNvPr id="162" name="CustomShape 2"/>
          <p:cNvSpPr/>
          <p:nvPr/>
        </p:nvSpPr>
        <p:spPr>
          <a:xfrm>
            <a:off x="1828800" y="6327000"/>
            <a:ext cx="7313400" cy="265680"/>
          </a:xfrm>
          <a:prstGeom prst="rect">
            <a:avLst/>
          </a:prstGeom>
          <a:solidFill>
            <a:srgbClr val="00467e"/>
          </a:solidFill>
          <a:ln w="0">
            <a:noFill/>
          </a:ln>
        </p:spPr>
        <p:style>
          <a:lnRef idx="0"/>
          <a:fillRef idx="0"/>
          <a:effectRef idx="0"/>
          <a:fontRef idx="minor"/>
        </p:style>
      </p:sp>
      <p:sp>
        <p:nvSpPr>
          <p:cNvPr id="163" name="PlaceHolder 3"/>
          <p:cNvSpPr>
            <a:spLocks noGrp="1"/>
          </p:cNvSpPr>
          <p:nvPr>
            <p:ph type="title"/>
          </p:nvPr>
        </p:nvSpPr>
        <p:spPr>
          <a:xfrm>
            <a:off x="457200" y="273600"/>
            <a:ext cx="8228880" cy="1144440"/>
          </a:xfrm>
          <a:prstGeom prst="rect">
            <a:avLst/>
          </a:prstGeom>
        </p:spPr>
        <p:txBody>
          <a:bodyPr lIns="0" rIns="0" tIns="0" bIns="0" anchor="ctr">
            <a:noAutofit/>
          </a:bodyPr>
          <a:p>
            <a:r>
              <a:rPr b="0" lang="ru-RU" sz="1800" spc="-1" strike="noStrike">
                <a:latin typeface="Arial"/>
              </a:rPr>
              <a:t>Click to edit the title text format</a:t>
            </a:r>
            <a:endParaRPr b="0" lang="ru-RU" sz="1800" spc="-1" strike="noStrike">
              <a:latin typeface="Arial"/>
            </a:endParaRPr>
          </a:p>
        </p:txBody>
      </p:sp>
      <p:sp>
        <p:nvSpPr>
          <p:cNvPr id="164"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1" name="CustomShape 1"/>
          <p:cNvSpPr/>
          <p:nvPr/>
        </p:nvSpPr>
        <p:spPr>
          <a:xfrm>
            <a:off x="-19080" y="6327000"/>
            <a:ext cx="3131640" cy="265680"/>
          </a:xfrm>
          <a:prstGeom prst="rect">
            <a:avLst/>
          </a:prstGeom>
          <a:solidFill>
            <a:srgbClr val="6087bf"/>
          </a:solidFill>
          <a:ln w="0">
            <a:noFill/>
          </a:ln>
        </p:spPr>
        <p:style>
          <a:lnRef idx="0"/>
          <a:fillRef idx="0"/>
          <a:effectRef idx="0"/>
          <a:fontRef idx="minor"/>
        </p:style>
      </p:sp>
      <p:sp>
        <p:nvSpPr>
          <p:cNvPr id="202" name="CustomShape 2"/>
          <p:cNvSpPr/>
          <p:nvPr/>
        </p:nvSpPr>
        <p:spPr>
          <a:xfrm>
            <a:off x="1828800" y="6327000"/>
            <a:ext cx="7313400" cy="265680"/>
          </a:xfrm>
          <a:prstGeom prst="rect">
            <a:avLst/>
          </a:prstGeom>
          <a:solidFill>
            <a:srgbClr val="00467e"/>
          </a:solidFill>
          <a:ln w="0">
            <a:noFill/>
          </a:ln>
        </p:spPr>
        <p:style>
          <a:lnRef idx="0"/>
          <a:fillRef idx="0"/>
          <a:effectRef idx="0"/>
          <a:fontRef idx="minor"/>
        </p:style>
      </p:sp>
      <p:sp>
        <p:nvSpPr>
          <p:cNvPr id="203"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Click to edit the title text format</a:t>
            </a:r>
            <a:endParaRPr b="0" lang="ru-RU" sz="4400" spc="-1" strike="noStrike">
              <a:latin typeface="Arial"/>
            </a:endParaRPr>
          </a:p>
        </p:txBody>
      </p:sp>
      <p:sp>
        <p:nvSpPr>
          <p:cNvPr id="204"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1" name="CustomShape 1"/>
          <p:cNvSpPr/>
          <p:nvPr/>
        </p:nvSpPr>
        <p:spPr>
          <a:xfrm>
            <a:off x="-19080" y="6327000"/>
            <a:ext cx="3131640" cy="265680"/>
          </a:xfrm>
          <a:prstGeom prst="rect">
            <a:avLst/>
          </a:prstGeom>
          <a:solidFill>
            <a:srgbClr val="6087bf"/>
          </a:solidFill>
          <a:ln w="0">
            <a:noFill/>
          </a:ln>
        </p:spPr>
        <p:style>
          <a:lnRef idx="0"/>
          <a:fillRef idx="0"/>
          <a:effectRef idx="0"/>
          <a:fontRef idx="minor"/>
        </p:style>
      </p:sp>
      <p:sp>
        <p:nvSpPr>
          <p:cNvPr id="242" name="CustomShape 2"/>
          <p:cNvSpPr/>
          <p:nvPr/>
        </p:nvSpPr>
        <p:spPr>
          <a:xfrm>
            <a:off x="1828800" y="6327000"/>
            <a:ext cx="7313400" cy="265680"/>
          </a:xfrm>
          <a:prstGeom prst="rect">
            <a:avLst/>
          </a:prstGeom>
          <a:solidFill>
            <a:srgbClr val="00467e"/>
          </a:solidFill>
          <a:ln w="0">
            <a:noFill/>
          </a:ln>
        </p:spPr>
        <p:style>
          <a:lnRef idx="0"/>
          <a:fillRef idx="0"/>
          <a:effectRef idx="0"/>
          <a:fontRef idx="minor"/>
        </p:style>
      </p:sp>
      <p:sp>
        <p:nvSpPr>
          <p:cNvPr id="243"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Click to edit the title text format</a:t>
            </a:r>
            <a:endParaRPr b="0" lang="ru-RU" sz="4400" spc="-1" strike="noStrike">
              <a:latin typeface="Arial"/>
            </a:endParaRPr>
          </a:p>
        </p:txBody>
      </p:sp>
      <p:sp>
        <p:nvSpPr>
          <p:cNvPr id="244"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02.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37.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slideLayout" Target="../slideLayouts/slideLayout37.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
</Relationships>
</file>

<file path=ppt/slides/_rels/slide13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wmf"/><Relationship Id="rId5" Type="http://schemas.openxmlformats.org/officeDocument/2006/relationships/image" Target="../media/image6.wmf"/><Relationship Id="rId6" Type="http://schemas.openxmlformats.org/officeDocument/2006/relationships/image" Target="../media/image7.jpeg"/><Relationship Id="rId7" Type="http://schemas.openxmlformats.org/officeDocument/2006/relationships/slideLayout" Target="../slideLayouts/slideLayout53.xml"/>
</Relationships>
</file>

<file path=ppt/slides/_rels/slide70.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37.xml"/>
</Relationships>
</file>

<file path=ppt/slides/_rels/slide71.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png"/><Relationship Id="rId3" Type="http://schemas.openxmlformats.org/officeDocument/2006/relationships/slideLayout" Target="../slideLayouts/slideLayout7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3.xml.rels><?xml version="1.0" encoding="UTF-8"?>
<Relationships xmlns="http://schemas.openxmlformats.org/package/2006/relationships"><Relationship Id="rId1" Type="http://schemas.openxmlformats.org/officeDocument/2006/relationships/image" Target="../media/image17.wmf"/><Relationship Id="rId2" Type="http://schemas.openxmlformats.org/officeDocument/2006/relationships/image" Target="../media/image18.wmf"/><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wmf"/><Relationship Id="rId6" Type="http://schemas.openxmlformats.org/officeDocument/2006/relationships/image" Target="../media/image22.wmf"/><Relationship Id="rId7" Type="http://schemas.openxmlformats.org/officeDocument/2006/relationships/image" Target="../media/image23.png"/><Relationship Id="rId8" Type="http://schemas.openxmlformats.org/officeDocument/2006/relationships/slideLayout" Target="../slideLayouts/slideLayout7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slideLayout" Target="../slideLayouts/slideLayout73.xml"/>
</Relationships>
</file>

<file path=ppt/slides/_rels/slide7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wmf"/><Relationship Id="rId4" Type="http://schemas.openxmlformats.org/officeDocument/2006/relationships/slideLayout" Target="../slideLayouts/slideLayout37.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9.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7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883080" y="2342880"/>
            <a:ext cx="6856200" cy="14364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3000" spc="-1" strike="noStrike" cap="all">
                <a:solidFill>
                  <a:srgbClr val="376092"/>
                </a:solidFill>
                <a:latin typeface="Tahoma"/>
                <a:ea typeface="Tahoma"/>
              </a:rPr>
              <a:t>Основы JAVA SE</a:t>
            </a:r>
            <a:endParaRPr b="0" lang="ru-RU" sz="3000" spc="-1" strike="noStrike">
              <a:latin typeface="Arial"/>
            </a:endParaRPr>
          </a:p>
          <a:p>
            <a:pPr>
              <a:lnSpc>
                <a:spcPct val="100000"/>
              </a:lnSpc>
            </a:pPr>
            <a:endParaRPr b="0" lang="ru-RU" sz="3000" spc="-1" strike="noStrike">
              <a:latin typeface="Arial"/>
            </a:endParaRPr>
          </a:p>
          <a:p>
            <a:pPr>
              <a:lnSpc>
                <a:spcPct val="100000"/>
              </a:lnSpc>
            </a:pPr>
            <a:r>
              <a:rPr b="1" lang="en-US" sz="3000" spc="-1" strike="noStrike" cap="all">
                <a:solidFill>
                  <a:srgbClr val="376092"/>
                </a:solidFill>
                <a:latin typeface="Tahoma"/>
                <a:ea typeface="Tahoma"/>
              </a:rPr>
              <a:t>Модуль 6, 7, 8</a:t>
            </a:r>
            <a:endParaRPr b="0" lang="ru-RU" sz="3000" spc="-1" strike="noStrike">
              <a:latin typeface="Arial"/>
            </a:endParaRPr>
          </a:p>
          <a:p>
            <a:pPr>
              <a:lnSpc>
                <a:spcPct val="100000"/>
              </a:lnSpc>
            </a:pPr>
            <a:endParaRPr b="0" lang="ru-RU" sz="3000" spc="-1" strike="noStrike">
              <a:latin typeface="Arial"/>
            </a:endParaRPr>
          </a:p>
          <a:p>
            <a:pPr>
              <a:lnSpc>
                <a:spcPct val="100000"/>
              </a:lnSpc>
            </a:pPr>
            <a:r>
              <a:rPr b="1" lang="en-US" sz="2400" spc="-1" strike="noStrike" cap="all">
                <a:solidFill>
                  <a:srgbClr val="376092"/>
                </a:solidFill>
                <a:latin typeface="Tahoma"/>
                <a:ea typeface="Tahoma"/>
              </a:rPr>
              <a:t>Объектно-ориентированное программирование</a:t>
            </a:r>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04"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tabLst>
                <a:tab algn="l" pos="0"/>
              </a:tabLst>
            </a:pPr>
            <a:r>
              <a:rPr b="0" i="1" lang="ru-RU" sz="1800" spc="-1" strike="noStrike">
                <a:solidFill>
                  <a:srgbClr val="000000"/>
                </a:solidFill>
                <a:latin typeface="Arial"/>
                <a:ea typeface="DejaVu Sans"/>
              </a:rPr>
              <a:t>Классом называется описание совокупности объектов с общими атрибутами, методами, отношениями и семантикой.</a:t>
            </a:r>
            <a:endParaRPr b="0" lang="ru-RU" sz="1800" spc="-1" strike="noStrike">
              <a:latin typeface="Arial"/>
            </a:endParaRPr>
          </a:p>
          <a:p>
            <a:pPr algn="just">
              <a:lnSpc>
                <a:spcPct val="100000"/>
              </a:lnSpc>
              <a:tabLst>
                <a:tab algn="l" pos="0"/>
              </a:tabLst>
            </a:pPr>
            <a:r>
              <a:rPr b="0" lang="en-US" sz="1800" spc="-1" strike="noStrike">
                <a:solidFill>
                  <a:srgbClr val="000000"/>
                </a:solidFill>
                <a:latin typeface="Arial"/>
                <a:ea typeface="DejaVu Sans"/>
              </a:rPr>
              <a:t> </a:t>
            </a:r>
            <a:endParaRPr b="0" lang="ru-RU" sz="1800" spc="-1" strike="noStrike">
              <a:latin typeface="Arial"/>
            </a:endParaRPr>
          </a:p>
          <a:p>
            <a:pPr algn="just">
              <a:lnSpc>
                <a:spcPct val="100000"/>
              </a:lnSpc>
              <a:tabLst>
                <a:tab algn="l" pos="0"/>
              </a:tabLst>
            </a:pPr>
            <a:r>
              <a:rPr b="0" lang="ru-RU" sz="1800" spc="-1" strike="noStrike">
                <a:solidFill>
                  <a:srgbClr val="000000"/>
                </a:solidFill>
                <a:latin typeface="Arial"/>
                <a:ea typeface="DejaVu Sans"/>
              </a:rPr>
              <a:t>Классы определяют структуру и поведение некоторого набора элементов предметной области, для которой разрабатывается программная модель.</a:t>
            </a:r>
            <a:endParaRPr b="0" lang="ru-RU" sz="1800" spc="-1" strike="noStrike">
              <a:latin typeface="Arial"/>
            </a:endParaRPr>
          </a:p>
          <a:p>
            <a:pPr algn="just">
              <a:lnSpc>
                <a:spcPct val="100000"/>
              </a:lnSpc>
              <a:tabLst>
                <a:tab algn="l" pos="0"/>
              </a:tabLst>
            </a:pPr>
            <a:endParaRPr b="0" lang="ru-RU" sz="1800" spc="-1" strike="noStrike">
              <a:latin typeface="Arial"/>
            </a:endParaRPr>
          </a:p>
          <a:p>
            <a:pPr algn="just">
              <a:lnSpc>
                <a:spcPct val="100000"/>
              </a:lnSpc>
              <a:tabLst>
                <a:tab algn="l" pos="0"/>
              </a:tabLst>
            </a:pPr>
            <a:r>
              <a:rPr b="0" lang="ru-RU" sz="1800" spc="-1" strike="noStrike">
                <a:solidFill>
                  <a:srgbClr val="000000"/>
                </a:solidFill>
                <a:latin typeface="Arial"/>
                <a:ea typeface="DejaVu Sans"/>
              </a:rPr>
              <a:t>Каждый класс имеет свое имя, отличающее его от других классов, и относится к определенному пакету. Имя класса в пакете должно быть уникальным. Физически пакет представляет собой каталог, в который помещаются программные файлы, содержащие реализацию классов. </a:t>
            </a:r>
            <a:br/>
            <a:endParaRPr b="0" lang="ru-RU" sz="1800" spc="-1" strike="noStrike">
              <a:latin typeface="Arial"/>
            </a:endParaRPr>
          </a:p>
          <a:p>
            <a:pPr algn="just">
              <a:lnSpc>
                <a:spcPct val="100000"/>
              </a:lnSpc>
              <a:tabLst>
                <a:tab algn="l" pos="0"/>
              </a:tabLst>
            </a:pPr>
            <a:r>
              <a:rPr b="0" lang="ru-RU" sz="1800" spc="-1" strike="noStrike">
                <a:solidFill>
                  <a:srgbClr val="000000"/>
                </a:solidFill>
                <a:latin typeface="Arial"/>
                <a:ea typeface="DejaVu Sans"/>
              </a:rPr>
              <a:t>Классы позволяют разбить поведение сложных систем на простое взаимодействие взаимосвязанных объектов.</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endParaRPr b="0" lang="ru-RU" sz="1800" spc="-1" strike="noStrike">
              <a:latin typeface="Arial"/>
            </a:endParaRPr>
          </a:p>
        </p:txBody>
      </p:sp>
      <p:sp>
        <p:nvSpPr>
          <p:cNvPr id="564"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Абстрактные методы и классы. </a:t>
            </a:r>
            <a:r>
              <a:rPr b="0" lang="ru-RU" sz="1800" spc="-1" strike="noStrike">
                <a:solidFill>
                  <a:srgbClr val="000000"/>
                </a:solidFill>
                <a:latin typeface="Arial"/>
                <a:ea typeface="DejaVu Sans"/>
              </a:rPr>
              <a:t>Часто при проектировании иерархии классов верхние классы иерархии становятся все более и более абстрактными, так что реализовывать некоторые методы в них не имеет никакого смысла. Однако удалить их из класса нельзя, так как при дальнейшем использовании базовых объектных ссылок на объекты производных классов необходим доступ к переопределенным методам, а он возможен только при наличии в них метода с такой же сигнатурой как в базовом классе. В таком случае метод следует объявлять абстрактным. В классе, где метод объявляется абстрактным, его реализация не требуется. Если в классе есть абстрактные методы, тои класс можно объявить абстрактным.</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r>
              <a:rPr b="1" lang="en-GB" sz="1800" spc="-1" strike="noStrike">
                <a:solidFill>
                  <a:srgbClr val="376092"/>
                </a:solidFill>
                <a:latin typeface="Tahoma"/>
                <a:ea typeface="Tahoma"/>
              </a:rPr>
              <a:t>. Пример 6</a:t>
            </a:r>
            <a:endParaRPr b="0" lang="ru-RU" sz="1800" spc="-1" strike="noStrike">
              <a:latin typeface="Arial"/>
            </a:endParaRPr>
          </a:p>
        </p:txBody>
      </p:sp>
      <p:sp>
        <p:nvSpPr>
          <p:cNvPr id="566"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marL="285840" indent="-284040">
              <a:lnSpc>
                <a:spcPct val="100000"/>
              </a:lnSpc>
              <a:spcBef>
                <a:spcPts val="360"/>
              </a:spcBef>
              <a:buClr>
                <a:srgbClr val="376092"/>
              </a:buClr>
              <a:buSzPct val="140000"/>
              <a:buFont typeface="Wingdings" charset="2"/>
              <a:buChar char=""/>
            </a:pPr>
            <a:r>
              <a:rPr b="0" lang="ru-RU" sz="1800" spc="-1" strike="noStrike">
                <a:solidFill>
                  <a:srgbClr val="000000"/>
                </a:solidFill>
                <a:latin typeface="Arial"/>
                <a:ea typeface="DejaVu Sans"/>
              </a:rPr>
              <a:t>Абстрактные классы объявляются с ключевым словом abstract и могут содержать объявления абстрактных методов, которые не реализованы в этих классах. </a:t>
            </a:r>
            <a:endParaRPr b="0" lang="ru-RU" sz="1800" spc="-1" strike="noStrike">
              <a:latin typeface="Arial"/>
            </a:endParaRPr>
          </a:p>
          <a:p>
            <a:pPr marL="285840" indent="-284040">
              <a:lnSpc>
                <a:spcPct val="100000"/>
              </a:lnSpc>
              <a:spcBef>
                <a:spcPts val="360"/>
              </a:spcBef>
              <a:buClr>
                <a:srgbClr val="376092"/>
              </a:buClr>
              <a:buSzPct val="140000"/>
              <a:buFont typeface="Wingdings" charset="2"/>
              <a:buChar char=""/>
            </a:pPr>
            <a:r>
              <a:rPr b="0" lang="ru-RU" sz="1800" spc="-1" strike="noStrike">
                <a:solidFill>
                  <a:srgbClr val="000000"/>
                </a:solidFill>
                <a:latin typeface="Arial"/>
                <a:ea typeface="DejaVu Sans"/>
              </a:rPr>
              <a:t>Объекты таких классов создать нельзя, можно создать объекты подклассов, которые реализуют эти методы. </a:t>
            </a:r>
            <a:endParaRPr b="0" lang="ru-RU" sz="1800" spc="-1" strike="noStrike">
              <a:latin typeface="Arial"/>
            </a:endParaRPr>
          </a:p>
          <a:p>
            <a:pPr marL="285840" indent="-284040">
              <a:lnSpc>
                <a:spcPct val="100000"/>
              </a:lnSpc>
              <a:spcBef>
                <a:spcPts val="360"/>
              </a:spcBef>
              <a:buClr>
                <a:srgbClr val="376092"/>
              </a:buClr>
              <a:buSzPct val="140000"/>
              <a:buFont typeface="Wingdings" charset="2"/>
              <a:buChar char=""/>
            </a:pPr>
            <a:r>
              <a:rPr b="0" lang="ru-RU" sz="1800" spc="-1" strike="noStrike">
                <a:solidFill>
                  <a:srgbClr val="000000"/>
                </a:solidFill>
                <a:latin typeface="Arial"/>
                <a:ea typeface="DejaVu Sans"/>
              </a:rPr>
              <a:t>Абстрактные методы помещаются в абстрактных классах или интерфейсах, тела таких методов отсутствуют и реализуются в подклассах. </a:t>
            </a:r>
            <a:endParaRPr b="0" lang="ru-RU" sz="1800" spc="-1" strike="noStrike">
              <a:latin typeface="Arial"/>
            </a:endParaRPr>
          </a:p>
          <a:p>
            <a:pPr>
              <a:lnSpc>
                <a:spcPct val="100000"/>
              </a:lnSpc>
              <a:spcBef>
                <a:spcPts val="360"/>
              </a:spcBef>
            </a:pPr>
            <a:endParaRPr b="0" lang="ru-RU" sz="1800" spc="-1" strike="noStrike">
              <a:latin typeface="Arial"/>
            </a:endParaRPr>
          </a:p>
        </p:txBody>
      </p:sp>
      <p:sp>
        <p:nvSpPr>
          <p:cNvPr id="567" name="CustomShape 3"/>
          <p:cNvSpPr/>
          <p:nvPr/>
        </p:nvSpPr>
        <p:spPr>
          <a:xfrm>
            <a:off x="928800" y="3766320"/>
            <a:ext cx="7284960" cy="2137320"/>
          </a:xfrm>
          <a:prstGeom prst="rect">
            <a:avLst/>
          </a:prstGeom>
          <a:solidFill>
            <a:srgbClr val="f2f2f2"/>
          </a:solidFill>
          <a:ln w="0">
            <a:noFill/>
          </a:ln>
        </p:spPr>
        <p:style>
          <a:lnRef idx="0"/>
          <a:fillRef idx="0"/>
          <a:effectRef idx="0"/>
          <a:fontRef idx="minor"/>
        </p:style>
        <p:txBody>
          <a:bodyPr lIns="90000" rIns="90000" tIns="45000" bIns="45000">
            <a:spAutoFit/>
          </a:bodyPr>
          <a:p>
            <a:pPr marL="457200">
              <a:lnSpc>
                <a:spcPct val="115000"/>
              </a:lnSpc>
            </a:pPr>
            <a:r>
              <a:rPr b="1" lang="en-US" sz="1300" spc="-1" strike="noStrike">
                <a:solidFill>
                  <a:srgbClr val="7f0055"/>
                </a:solidFill>
                <a:latin typeface="Courier New"/>
                <a:ea typeface="DejaVu Sans"/>
              </a:rPr>
              <a:t>public</a:t>
            </a:r>
            <a:r>
              <a:rPr b="1" lang="en-US" sz="1300" spc="-1" strike="noStrike">
                <a:solidFill>
                  <a:srgbClr val="000000"/>
                </a:solidFill>
                <a:latin typeface="Courier New"/>
                <a:ea typeface="DejaVu Sans"/>
              </a:rPr>
              <a:t> </a:t>
            </a:r>
            <a:r>
              <a:rPr b="1" lang="en-US" sz="1300" spc="-1" strike="noStrike">
                <a:solidFill>
                  <a:srgbClr val="7f0055"/>
                </a:solidFill>
                <a:latin typeface="Courier New"/>
                <a:ea typeface="DejaVu Sans"/>
              </a:rPr>
              <a:t>abstract</a:t>
            </a:r>
            <a:r>
              <a:rPr b="1" lang="en-US" sz="1300" spc="-1" strike="noStrike">
                <a:solidFill>
                  <a:srgbClr val="000000"/>
                </a:solidFill>
                <a:latin typeface="Courier New"/>
                <a:ea typeface="DejaVu Sans"/>
              </a:rPr>
              <a:t> </a:t>
            </a:r>
            <a:r>
              <a:rPr b="1" lang="en-US" sz="1300" spc="-1" strike="noStrike">
                <a:solidFill>
                  <a:srgbClr val="7f0055"/>
                </a:solidFill>
                <a:latin typeface="Courier New"/>
                <a:ea typeface="DejaVu Sans"/>
              </a:rPr>
              <a:t>class</a:t>
            </a:r>
            <a:r>
              <a:rPr b="1" lang="en-US" sz="1300" spc="-1" strike="noStrike">
                <a:solidFill>
                  <a:srgbClr val="000000"/>
                </a:solidFill>
                <a:latin typeface="Courier New"/>
                <a:ea typeface="DejaVu Sans"/>
              </a:rPr>
              <a:t> </a:t>
            </a:r>
            <a:r>
              <a:rPr b="0" lang="en-US" sz="1300" spc="-1" strike="noStrike">
                <a:solidFill>
                  <a:srgbClr val="000000"/>
                </a:solidFill>
                <a:latin typeface="Courier New"/>
                <a:ea typeface="DejaVu Sans"/>
              </a:rPr>
              <a:t>AbstractCourse {</a:t>
            </a:r>
            <a:endParaRPr b="0" lang="ru-RU" sz="1300" spc="-1" strike="noStrike">
              <a:latin typeface="Arial"/>
            </a:endParaRPr>
          </a:p>
          <a:p>
            <a:pPr marL="914400">
              <a:lnSpc>
                <a:spcPct val="115000"/>
              </a:lnSpc>
            </a:pPr>
            <a:r>
              <a:rPr b="1" lang="en-US" sz="1300" spc="-1" strike="noStrike">
                <a:solidFill>
                  <a:srgbClr val="7f0055"/>
                </a:solidFill>
                <a:latin typeface="Courier New"/>
                <a:ea typeface="DejaVu Sans"/>
              </a:rPr>
              <a:t>private</a:t>
            </a:r>
            <a:r>
              <a:rPr b="0" lang="en-US" sz="1300" spc="-1" strike="noStrike">
                <a:solidFill>
                  <a:srgbClr val="000000"/>
                </a:solidFill>
                <a:latin typeface="Courier New"/>
                <a:ea typeface="DejaVu Sans"/>
              </a:rPr>
              <a:t> String </a:t>
            </a:r>
            <a:r>
              <a:rPr b="0" lang="en-US" sz="1300" spc="-1" strike="noStrike">
                <a:solidFill>
                  <a:srgbClr val="0000c0"/>
                </a:solidFill>
                <a:latin typeface="Courier New"/>
                <a:ea typeface="DejaVu Sans"/>
              </a:rPr>
              <a:t>name</a:t>
            </a:r>
            <a:r>
              <a:rPr b="0" lang="en-US" sz="1300" spc="-1" strike="noStrike">
                <a:solidFill>
                  <a:srgbClr val="000000"/>
                </a:solidFill>
                <a:latin typeface="Courier New"/>
                <a:ea typeface="DejaVu Sans"/>
              </a:rPr>
              <a:t>;</a:t>
            </a:r>
            <a:endParaRPr b="0" lang="ru-RU" sz="1300" spc="-1" strike="noStrike">
              <a:latin typeface="Arial"/>
            </a:endParaRPr>
          </a:p>
          <a:p>
            <a:pPr marL="914400">
              <a:lnSpc>
                <a:spcPct val="115000"/>
              </a:lnSpc>
            </a:pPr>
            <a:r>
              <a:rPr b="1" lang="en-US" sz="1300" spc="-1" strike="noStrike">
                <a:solidFill>
                  <a:srgbClr val="7f0055"/>
                </a:solidFill>
                <a:latin typeface="Courier New"/>
                <a:ea typeface="DejaVu Sans"/>
              </a:rPr>
              <a:t>public</a:t>
            </a:r>
            <a:r>
              <a:rPr b="0" lang="en-US" sz="1300" spc="-1" strike="noStrike">
                <a:solidFill>
                  <a:srgbClr val="000000"/>
                </a:solidFill>
                <a:latin typeface="Courier New"/>
                <a:ea typeface="DejaVu Sans"/>
              </a:rPr>
              <a:t> AbstractCourse() {</a:t>
            </a:r>
            <a:endParaRPr b="0" lang="ru-RU" sz="1300" spc="-1" strike="noStrike">
              <a:latin typeface="Arial"/>
            </a:endParaRPr>
          </a:p>
          <a:p>
            <a:pPr marL="914400">
              <a:lnSpc>
                <a:spcPct val="115000"/>
              </a:lnSpc>
            </a:pPr>
            <a:r>
              <a:rPr b="0" lang="ru-RU" sz="1300" spc="-1" strike="noStrike">
                <a:solidFill>
                  <a:srgbClr val="000000"/>
                </a:solidFill>
                <a:latin typeface="Courier New"/>
                <a:ea typeface="DejaVu Sans"/>
              </a:rPr>
              <a:t>}</a:t>
            </a:r>
            <a:endParaRPr b="0" lang="ru-RU" sz="1300" spc="-1" strike="noStrike">
              <a:latin typeface="Arial"/>
            </a:endParaRPr>
          </a:p>
          <a:p>
            <a:pPr marL="914400">
              <a:lnSpc>
                <a:spcPct val="115000"/>
              </a:lnSpc>
            </a:pPr>
            <a:r>
              <a:rPr b="1" lang="en-US" sz="1300" spc="-1" strike="noStrike">
                <a:solidFill>
                  <a:srgbClr val="7f0055"/>
                </a:solidFill>
                <a:latin typeface="Courier New"/>
                <a:ea typeface="DejaVu Sans"/>
              </a:rPr>
              <a:t>public</a:t>
            </a:r>
            <a:r>
              <a:rPr b="1" lang="en-US" sz="1300" spc="-1" strike="noStrike">
                <a:solidFill>
                  <a:srgbClr val="000000"/>
                </a:solidFill>
                <a:latin typeface="Courier New"/>
                <a:ea typeface="DejaVu Sans"/>
              </a:rPr>
              <a:t> </a:t>
            </a:r>
            <a:r>
              <a:rPr b="1" lang="en-US" sz="1300" spc="-1" strike="noStrike">
                <a:solidFill>
                  <a:srgbClr val="7f0055"/>
                </a:solidFill>
                <a:latin typeface="Courier New"/>
                <a:ea typeface="DejaVu Sans"/>
              </a:rPr>
              <a:t>abstract</a:t>
            </a:r>
            <a:r>
              <a:rPr b="1" lang="en-US" sz="1300" spc="-1" strike="noStrike">
                <a:solidFill>
                  <a:srgbClr val="000000"/>
                </a:solidFill>
                <a:latin typeface="Courier New"/>
                <a:ea typeface="DejaVu Sans"/>
              </a:rPr>
              <a:t> </a:t>
            </a:r>
            <a:r>
              <a:rPr b="1" lang="en-US" sz="1300" spc="-1" strike="noStrike">
                <a:solidFill>
                  <a:srgbClr val="7f0055"/>
                </a:solidFill>
                <a:latin typeface="Courier New"/>
                <a:ea typeface="DejaVu Sans"/>
              </a:rPr>
              <a:t>void</a:t>
            </a:r>
            <a:r>
              <a:rPr b="1" lang="en-US" sz="1300" spc="-1" strike="noStrike">
                <a:solidFill>
                  <a:srgbClr val="000000"/>
                </a:solidFill>
                <a:latin typeface="Courier New"/>
                <a:ea typeface="DejaVu Sans"/>
              </a:rPr>
              <a:t> </a:t>
            </a:r>
            <a:r>
              <a:rPr b="0" lang="en-US" sz="1300" spc="-1" strike="noStrike">
                <a:solidFill>
                  <a:srgbClr val="000000"/>
                </a:solidFill>
                <a:latin typeface="Courier New"/>
                <a:ea typeface="DejaVu Sans"/>
              </a:rPr>
              <a:t>changeTeacher(</a:t>
            </a:r>
            <a:r>
              <a:rPr b="0" lang="en-US" sz="1300" spc="-1" strike="noStrike">
                <a:solidFill>
                  <a:srgbClr val="7f0055"/>
                </a:solidFill>
                <a:latin typeface="Courier New"/>
                <a:ea typeface="DejaVu Sans"/>
              </a:rPr>
              <a:t>int</a:t>
            </a:r>
            <a:r>
              <a:rPr b="0" lang="en-US" sz="1300" spc="-1" strike="noStrike">
                <a:solidFill>
                  <a:srgbClr val="000000"/>
                </a:solidFill>
                <a:latin typeface="Courier New"/>
                <a:ea typeface="DejaVu Sans"/>
              </a:rPr>
              <a:t> id); </a:t>
            </a:r>
            <a:endParaRPr b="0" lang="ru-RU" sz="1300" spc="-1" strike="noStrike">
              <a:latin typeface="Arial"/>
            </a:endParaRPr>
          </a:p>
          <a:p>
            <a:pPr marL="914400">
              <a:lnSpc>
                <a:spcPct val="115000"/>
              </a:lnSpc>
            </a:pPr>
            <a:r>
              <a:rPr b="0" lang="en-US" sz="1300" spc="-1" strike="noStrike">
                <a:solidFill>
                  <a:srgbClr val="3f7f5f"/>
                </a:solidFill>
                <a:latin typeface="Courier New"/>
                <a:ea typeface="DejaVu Sans"/>
              </a:rPr>
              <a:t>// </a:t>
            </a:r>
            <a:r>
              <a:rPr b="0" lang="ru-RU" sz="1300" spc="-1" strike="noStrike">
                <a:solidFill>
                  <a:srgbClr val="3f7f5f"/>
                </a:solidFill>
                <a:latin typeface="Courier New"/>
                <a:ea typeface="DejaVu Sans"/>
              </a:rPr>
              <a:t>определение метода отсутствует</a:t>
            </a:r>
            <a:endParaRPr b="0" lang="ru-RU" sz="1300" spc="-1" strike="noStrike">
              <a:latin typeface="Arial"/>
            </a:endParaRPr>
          </a:p>
          <a:p>
            <a:pPr marL="914400">
              <a:lnSpc>
                <a:spcPct val="115000"/>
              </a:lnSpc>
            </a:pPr>
            <a:r>
              <a:rPr b="1" lang="en-US" sz="1300" spc="-1" strike="noStrike">
                <a:solidFill>
                  <a:srgbClr val="7f0055"/>
                </a:solidFill>
                <a:latin typeface="Courier New"/>
                <a:ea typeface="DejaVu Sans"/>
              </a:rPr>
              <a:t>public</a:t>
            </a:r>
            <a:r>
              <a:rPr b="0" lang="en-US" sz="1300" spc="-1" strike="noStrike">
                <a:solidFill>
                  <a:srgbClr val="000000"/>
                </a:solidFill>
                <a:latin typeface="Courier New"/>
                <a:ea typeface="DejaVu Sans"/>
              </a:rPr>
              <a:t> setName(String n) {</a:t>
            </a:r>
            <a:endParaRPr b="0" lang="ru-RU" sz="1300" spc="-1" strike="noStrike">
              <a:latin typeface="Arial"/>
            </a:endParaRPr>
          </a:p>
          <a:p>
            <a:pPr marL="914400">
              <a:lnSpc>
                <a:spcPct val="115000"/>
              </a:lnSpc>
            </a:pPr>
            <a:r>
              <a:rPr b="0" lang="en-US" sz="1300" spc="-1" strike="noStrike">
                <a:solidFill>
                  <a:srgbClr val="0000c0"/>
                </a:solidFill>
                <a:latin typeface="Courier New"/>
                <a:ea typeface="DejaVu Sans"/>
              </a:rPr>
              <a:t>	</a:t>
            </a:r>
            <a:r>
              <a:rPr b="0" lang="en-US" sz="1300" spc="-1" strike="noStrike">
                <a:solidFill>
                  <a:srgbClr val="0000c0"/>
                </a:solidFill>
                <a:latin typeface="Courier New"/>
                <a:ea typeface="DejaVu Sans"/>
              </a:rPr>
              <a:t>name</a:t>
            </a:r>
            <a:r>
              <a:rPr b="0" lang="en-US" sz="1300" spc="-1" strike="noStrike">
                <a:solidFill>
                  <a:srgbClr val="000000"/>
                </a:solidFill>
                <a:latin typeface="Courier New"/>
                <a:ea typeface="DejaVu Sans"/>
              </a:rPr>
              <a:t> = n;</a:t>
            </a:r>
            <a:endParaRPr b="0" lang="ru-RU" sz="1300" spc="-1" strike="noStrike">
              <a:latin typeface="Arial"/>
            </a:endParaRPr>
          </a:p>
          <a:p>
            <a:pPr marL="914400">
              <a:lnSpc>
                <a:spcPct val="115000"/>
              </a:lnSpc>
            </a:pPr>
            <a:r>
              <a:rPr b="0" lang="ru-RU" sz="1300" spc="-1" strike="noStrike">
                <a:solidFill>
                  <a:srgbClr val="000000"/>
                </a:solidFill>
                <a:latin typeface="Courier New"/>
                <a:ea typeface="DejaVu Sans"/>
              </a:rPr>
              <a:t>}</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r>
              <a:rPr b="1" lang="en-GB" sz="1800" spc="-1" strike="noStrike">
                <a:solidFill>
                  <a:srgbClr val="376092"/>
                </a:solidFill>
                <a:latin typeface="Tahoma"/>
                <a:ea typeface="Tahoma"/>
              </a:rPr>
              <a:t>. Пример 7</a:t>
            </a:r>
            <a:endParaRPr b="0" lang="ru-RU" sz="1800" spc="-1" strike="noStrike">
              <a:latin typeface="Arial"/>
            </a:endParaRPr>
          </a:p>
        </p:txBody>
      </p:sp>
      <p:sp>
        <p:nvSpPr>
          <p:cNvPr id="569" name="CustomShape 2"/>
          <p:cNvSpPr/>
          <p:nvPr/>
        </p:nvSpPr>
        <p:spPr>
          <a:xfrm>
            <a:off x="3060000" y="1219320"/>
            <a:ext cx="5167800" cy="4798800"/>
          </a:xfrm>
          <a:prstGeom prst="rect">
            <a:avLst/>
          </a:prstGeom>
          <a:solidFill>
            <a:srgbClr val="f2f2f2"/>
          </a:solidFill>
          <a:ln w="0">
            <a:noFill/>
          </a:ln>
        </p:spPr>
        <p:style>
          <a:lnRef idx="0"/>
          <a:fillRef idx="0"/>
          <a:effectRef idx="0"/>
          <a:fontRef idx="minor"/>
        </p:style>
        <p:txBody>
          <a:bodyPr lIns="90000" rIns="90000" tIns="45000" bIns="45000">
            <a:noAutofit/>
          </a:bodyPr>
          <a:p>
            <a:pPr marL="285840" indent="-284040">
              <a:lnSpc>
                <a:spcPct val="80000"/>
              </a:lnSpc>
              <a:spcBef>
                <a:spcPts val="261"/>
              </a:spcBef>
              <a:tabLst>
                <a:tab algn="l" pos="0"/>
              </a:tabLst>
            </a:pPr>
            <a:r>
              <a:rPr b="0" lang="ru-RU" sz="1300" spc="-1" strike="noStrike">
                <a:solidFill>
                  <a:srgbClr val="7f0055"/>
                </a:solidFill>
                <a:latin typeface="Courier New"/>
                <a:ea typeface="DejaVu Sans"/>
              </a:rPr>
              <a:t>public</a:t>
            </a:r>
            <a:r>
              <a:rPr b="0" lang="ru-RU" sz="1300" spc="-1" strike="noStrike">
                <a:solidFill>
                  <a:srgbClr val="000000"/>
                </a:solidFill>
                <a:latin typeface="Courier New"/>
                <a:ea typeface="DejaVu Sans"/>
              </a:rPr>
              <a:t> </a:t>
            </a:r>
            <a:r>
              <a:rPr b="0" lang="ru-RU" sz="1300" spc="-1" strike="noStrike">
                <a:solidFill>
                  <a:srgbClr val="7f0055"/>
                </a:solidFill>
                <a:latin typeface="Courier New"/>
                <a:ea typeface="DejaVu Sans"/>
              </a:rPr>
              <a:t>abstract</a:t>
            </a:r>
            <a:r>
              <a:rPr b="0" lang="ru-RU" sz="1300" spc="-1" strike="noStrike">
                <a:solidFill>
                  <a:srgbClr val="000000"/>
                </a:solidFill>
                <a:latin typeface="Courier New"/>
                <a:ea typeface="DejaVu Sans"/>
              </a:rPr>
              <a:t> </a:t>
            </a:r>
            <a:r>
              <a:rPr b="0" lang="ru-RU" sz="1300" spc="-1" strike="noStrike">
                <a:solidFill>
                  <a:srgbClr val="7f0055"/>
                </a:solidFill>
                <a:latin typeface="Courier New"/>
                <a:ea typeface="DejaVu Sans"/>
              </a:rPr>
              <a:t>class</a:t>
            </a:r>
            <a:r>
              <a:rPr b="0" lang="ru-RU" sz="1300" spc="-1" strike="noStrike">
                <a:solidFill>
                  <a:srgbClr val="000000"/>
                </a:solidFill>
                <a:latin typeface="Courier New"/>
                <a:ea typeface="DejaVu Sans"/>
              </a:rPr>
              <a:t> GraphicObject {</a:t>
            </a:r>
            <a:endParaRPr b="0" lang="ru-RU" sz="1300" spc="-1" strike="noStrike">
              <a:latin typeface="Arial"/>
            </a:endParaRPr>
          </a:p>
          <a:p>
            <a:pPr marL="285840" indent="-284040">
              <a:lnSpc>
                <a:spcPct val="80000"/>
              </a:lnSpc>
              <a:spcBef>
                <a:spcPts val="261"/>
              </a:spcBef>
              <a:tabLst>
                <a:tab algn="l" pos="0"/>
              </a:tabLst>
            </a:pPr>
            <a:r>
              <a:rPr b="0" lang="ru-RU" sz="1300" spc="-1" strike="noStrike">
                <a:solidFill>
                  <a:srgbClr val="7f0055"/>
                </a:solidFill>
                <a:latin typeface="Courier New"/>
                <a:ea typeface="DejaVu Sans"/>
              </a:rPr>
              <a:t>	</a:t>
            </a:r>
            <a:r>
              <a:rPr b="0" lang="ru-RU" sz="1300" spc="-1" strike="noStrike">
                <a:solidFill>
                  <a:srgbClr val="7f0055"/>
                </a:solidFill>
                <a:latin typeface="Courier New"/>
                <a:ea typeface="DejaVu Sans"/>
              </a:rPr>
              <a:t>public</a:t>
            </a:r>
            <a:r>
              <a:rPr b="0" lang="ru-RU" sz="1300" spc="-1" strike="noStrike">
                <a:solidFill>
                  <a:srgbClr val="000000"/>
                </a:solidFill>
                <a:latin typeface="Courier New"/>
                <a:ea typeface="DejaVu Sans"/>
              </a:rPr>
              <a:t> </a:t>
            </a:r>
            <a:r>
              <a:rPr b="0" lang="ru-RU" sz="1300" spc="-1" strike="noStrike">
                <a:solidFill>
                  <a:srgbClr val="7f0055"/>
                </a:solidFill>
                <a:latin typeface="Courier New"/>
                <a:ea typeface="DejaVu Sans"/>
              </a:rPr>
              <a:t>abstract</a:t>
            </a:r>
            <a:r>
              <a:rPr b="0" lang="ru-RU" sz="1300" spc="-1" strike="noStrike">
                <a:solidFill>
                  <a:srgbClr val="000000"/>
                </a:solidFill>
                <a:latin typeface="Courier New"/>
                <a:ea typeface="DejaVu Sans"/>
              </a:rPr>
              <a:t> </a:t>
            </a:r>
            <a:r>
              <a:rPr b="0" lang="ru-RU" sz="1300" spc="-1" strike="noStrike">
                <a:solidFill>
                  <a:srgbClr val="7f0055"/>
                </a:solidFill>
                <a:latin typeface="Courier New"/>
                <a:ea typeface="DejaVu Sans"/>
              </a:rPr>
              <a:t>void</a:t>
            </a:r>
            <a:r>
              <a:rPr b="0" lang="ru-RU" sz="1300" spc="-1" strike="noStrike">
                <a:solidFill>
                  <a:srgbClr val="000000"/>
                </a:solidFill>
                <a:latin typeface="Courier New"/>
                <a:ea typeface="DejaVu Sans"/>
              </a:rPr>
              <a:t> draw();</a:t>
            </a:r>
            <a:endParaRPr b="0" lang="ru-RU" sz="1300" spc="-1" strike="noStrike">
              <a:latin typeface="Arial"/>
            </a:endParaRPr>
          </a:p>
          <a:p>
            <a:pPr marL="285840" indent="-284040">
              <a:lnSpc>
                <a:spcPct val="80000"/>
              </a:lnSpc>
              <a:spcBef>
                <a:spcPts val="261"/>
              </a:spcBef>
              <a:tabLst>
                <a:tab algn="l" pos="0"/>
              </a:tabLst>
            </a:pPr>
            <a:r>
              <a:rPr b="0" lang="ru-RU" sz="1300" spc="-1" strike="noStrike">
                <a:solidFill>
                  <a:srgbClr val="3f7f5f"/>
                </a:solidFill>
                <a:latin typeface="Courier New"/>
                <a:ea typeface="DejaVu Sans"/>
              </a:rPr>
              <a:t>//абстрактный метод</a:t>
            </a:r>
            <a:endParaRPr b="0" lang="ru-RU" sz="1300" spc="-1" strike="noStrike">
              <a:latin typeface="Arial"/>
            </a:endParaRPr>
          </a:p>
          <a:p>
            <a:pPr marL="285840" indent="-284040">
              <a:lnSpc>
                <a:spcPct val="80000"/>
              </a:lnSpc>
              <a:spcBef>
                <a:spcPts val="261"/>
              </a:spcBef>
              <a:tabLst>
                <a:tab algn="l" pos="0"/>
              </a:tabLst>
            </a:pPr>
            <a:endParaRPr b="0" lang="ru-RU" sz="1300" spc="-1" strike="noStrike">
              <a:latin typeface="Arial"/>
            </a:endParaRPr>
          </a:p>
          <a:p>
            <a:pPr marL="285840" indent="-284040">
              <a:lnSpc>
                <a:spcPct val="80000"/>
              </a:lnSpc>
              <a:spcBef>
                <a:spcPts val="261"/>
              </a:spcBef>
              <a:tabLst>
                <a:tab algn="l" pos="0"/>
              </a:tabLst>
            </a:pPr>
            <a:r>
              <a:rPr b="0" lang="ru-RU" sz="1300" spc="-1" strike="noStrike">
                <a:solidFill>
                  <a:srgbClr val="7f0055"/>
                </a:solidFill>
                <a:latin typeface="Courier New"/>
                <a:ea typeface="DejaVu Sans"/>
              </a:rPr>
              <a:t>	</a:t>
            </a:r>
            <a:r>
              <a:rPr b="0" lang="ru-RU" sz="1300" spc="-1" strike="noStrike">
                <a:solidFill>
                  <a:srgbClr val="7f0055"/>
                </a:solidFill>
                <a:latin typeface="Courier New"/>
                <a:ea typeface="DejaVu Sans"/>
              </a:rPr>
              <a:t>public</a:t>
            </a:r>
            <a:r>
              <a:rPr b="0" lang="ru-RU" sz="1300" spc="-1" strike="noStrike">
                <a:solidFill>
                  <a:srgbClr val="000000"/>
                </a:solidFill>
                <a:latin typeface="Courier New"/>
                <a:ea typeface="DejaVu Sans"/>
              </a:rPr>
              <a:t> </a:t>
            </a:r>
            <a:r>
              <a:rPr b="0" lang="ru-RU" sz="1300" spc="-1" strike="noStrike">
                <a:solidFill>
                  <a:srgbClr val="7f0055"/>
                </a:solidFill>
                <a:latin typeface="Courier New"/>
                <a:ea typeface="DejaVu Sans"/>
              </a:rPr>
              <a:t>void</a:t>
            </a:r>
            <a:r>
              <a:rPr b="0" lang="ru-RU" sz="1300" spc="-1" strike="noStrike">
                <a:solidFill>
                  <a:srgbClr val="000000"/>
                </a:solidFill>
                <a:latin typeface="Courier New"/>
                <a:ea typeface="DejaVu Sans"/>
              </a:rPr>
              <a:t> moveTo(</a:t>
            </a:r>
            <a:r>
              <a:rPr b="0" lang="ru-RU" sz="1300" spc="-1" strike="noStrike">
                <a:solidFill>
                  <a:srgbClr val="7f0055"/>
                </a:solidFill>
                <a:latin typeface="Courier New"/>
                <a:ea typeface="DejaVu Sans"/>
              </a:rPr>
              <a:t>int</a:t>
            </a:r>
            <a:r>
              <a:rPr b="0" lang="ru-RU" sz="1300" spc="-1" strike="noStrike">
                <a:solidFill>
                  <a:srgbClr val="000000"/>
                </a:solidFill>
                <a:latin typeface="Courier New"/>
                <a:ea typeface="DejaVu Sans"/>
              </a:rPr>
              <a:t> x, </a:t>
            </a:r>
            <a:r>
              <a:rPr b="0" lang="ru-RU" sz="1300" spc="-1" strike="noStrike">
                <a:solidFill>
                  <a:srgbClr val="7f0055"/>
                </a:solidFill>
                <a:latin typeface="Courier New"/>
                <a:ea typeface="DejaVu Sans"/>
              </a:rPr>
              <a:t>int</a:t>
            </a:r>
            <a:r>
              <a:rPr b="0" lang="ru-RU" sz="1300" spc="-1" strike="noStrike">
                <a:solidFill>
                  <a:srgbClr val="000000"/>
                </a:solidFill>
                <a:latin typeface="Courier New"/>
                <a:ea typeface="DejaVu Sans"/>
              </a:rPr>
              <a:t> y) {</a:t>
            </a:r>
            <a:endParaRPr b="0" lang="ru-RU" sz="1300" spc="-1" strike="noStrike">
              <a:latin typeface="Arial"/>
            </a:endParaRPr>
          </a:p>
          <a:p>
            <a:pPr marL="285840" indent="-284040">
              <a:lnSpc>
                <a:spcPct val="80000"/>
              </a:lnSpc>
              <a:spcBef>
                <a:spcPts val="261"/>
              </a:spcBef>
              <a:tabLst>
                <a:tab algn="l" pos="0"/>
              </a:tabLst>
            </a:pPr>
            <a:r>
              <a:rPr b="0" lang="ru-RU" sz="1300" spc="-1" strike="noStrike">
                <a:solidFill>
                  <a:srgbClr val="3f7f5f"/>
                </a:solidFill>
                <a:latin typeface="Courier New"/>
                <a:ea typeface="DejaVu Sans"/>
              </a:rPr>
              <a:t>	</a:t>
            </a:r>
            <a:r>
              <a:rPr b="0" lang="ru-RU" sz="1300" spc="-1" strike="noStrike">
                <a:solidFill>
                  <a:srgbClr val="3f7f5f"/>
                </a:solidFill>
                <a:latin typeface="Courier New"/>
                <a:ea typeface="DejaVu Sans"/>
              </a:rPr>
              <a:t>	</a:t>
            </a:r>
            <a:r>
              <a:rPr b="0" lang="ru-RU" sz="1300" spc="-1" strike="noStrike">
                <a:solidFill>
                  <a:srgbClr val="3f7f5f"/>
                </a:solidFill>
                <a:latin typeface="Courier New"/>
                <a:ea typeface="DejaVu Sans"/>
              </a:rPr>
              <a:t>//движение центра фигуры</a:t>
            </a:r>
            <a:endParaRPr b="0" lang="ru-RU" sz="1300" spc="-1" strike="noStrike">
              <a:latin typeface="Arial"/>
            </a:endParaRPr>
          </a:p>
          <a:p>
            <a:pPr marL="285840" indent="-284040">
              <a:lnSpc>
                <a:spcPct val="80000"/>
              </a:lnSpc>
              <a:spcBef>
                <a:spcPts val="261"/>
              </a:spcBef>
              <a:tabLst>
                <a:tab algn="l" pos="0"/>
              </a:tabLst>
            </a:pPr>
            <a:r>
              <a:rPr b="0" lang="ru-RU" sz="1300" spc="-1" strike="noStrike">
                <a:solidFill>
                  <a:srgbClr val="000000"/>
                </a:solidFill>
                <a:latin typeface="Courier New"/>
                <a:ea typeface="DejaVu Sans"/>
              </a:rPr>
              <a:t>	</a:t>
            </a:r>
            <a:r>
              <a:rPr b="0" lang="ru-RU" sz="1300" spc="-1" strike="noStrike">
                <a:solidFill>
                  <a:srgbClr val="000000"/>
                </a:solidFill>
                <a:latin typeface="Courier New"/>
                <a:ea typeface="DejaVu Sans"/>
              </a:rPr>
              <a:t>}</a:t>
            </a:r>
            <a:endParaRPr b="0" lang="ru-RU" sz="1300" spc="-1" strike="noStrike">
              <a:latin typeface="Arial"/>
            </a:endParaRPr>
          </a:p>
          <a:p>
            <a:pPr marL="285840" indent="-284040">
              <a:lnSpc>
                <a:spcPct val="80000"/>
              </a:lnSpc>
              <a:spcBef>
                <a:spcPts val="261"/>
              </a:spcBef>
              <a:tabLst>
                <a:tab algn="l" pos="0"/>
              </a:tabLst>
            </a:pPr>
            <a:r>
              <a:rPr b="0" lang="ru-RU" sz="1300" spc="-1" strike="noStrike">
                <a:solidFill>
                  <a:srgbClr val="000000"/>
                </a:solidFill>
                <a:latin typeface="Courier New"/>
                <a:ea typeface="DejaVu Sans"/>
              </a:rPr>
              <a:t>}</a:t>
            </a:r>
            <a:endParaRPr b="0" lang="ru-RU" sz="1300" spc="-1" strike="noStrike">
              <a:latin typeface="Arial"/>
            </a:endParaRPr>
          </a:p>
          <a:p>
            <a:pPr marL="285840" indent="-284040">
              <a:lnSpc>
                <a:spcPct val="80000"/>
              </a:lnSpc>
              <a:spcBef>
                <a:spcPts val="261"/>
              </a:spcBef>
              <a:tabLst>
                <a:tab algn="l" pos="0"/>
              </a:tabLst>
            </a:pPr>
            <a:endParaRPr b="0" lang="ru-RU" sz="1300" spc="-1" strike="noStrike">
              <a:latin typeface="Arial"/>
            </a:endParaRPr>
          </a:p>
          <a:p>
            <a:pPr marL="285840" indent="-284040">
              <a:lnSpc>
                <a:spcPct val="80000"/>
              </a:lnSpc>
              <a:spcBef>
                <a:spcPts val="261"/>
              </a:spcBef>
              <a:tabLst>
                <a:tab algn="l" pos="0"/>
              </a:tabLst>
            </a:pPr>
            <a:r>
              <a:rPr b="0" lang="ru-RU" sz="1300" spc="-1" strike="noStrike">
                <a:solidFill>
                  <a:srgbClr val="7f0055"/>
                </a:solidFill>
                <a:latin typeface="Courier New"/>
                <a:ea typeface="DejaVu Sans"/>
              </a:rPr>
              <a:t>class</a:t>
            </a:r>
            <a:r>
              <a:rPr b="0" lang="ru-RU" sz="1300" spc="-1" strike="noStrike">
                <a:solidFill>
                  <a:srgbClr val="000000"/>
                </a:solidFill>
                <a:latin typeface="Courier New"/>
                <a:ea typeface="DejaVu Sans"/>
              </a:rPr>
              <a:t> Circle </a:t>
            </a:r>
            <a:r>
              <a:rPr b="0" lang="ru-RU" sz="1300" spc="-1" strike="noStrike">
                <a:solidFill>
                  <a:srgbClr val="7f0055"/>
                </a:solidFill>
                <a:latin typeface="Courier New"/>
                <a:ea typeface="DejaVu Sans"/>
              </a:rPr>
              <a:t>extends</a:t>
            </a:r>
            <a:r>
              <a:rPr b="0" lang="ru-RU" sz="1300" spc="-1" strike="noStrike">
                <a:solidFill>
                  <a:srgbClr val="000000"/>
                </a:solidFill>
                <a:latin typeface="Courier New"/>
                <a:ea typeface="DejaVu Sans"/>
              </a:rPr>
              <a:t> GraphicObject {</a:t>
            </a:r>
            <a:endParaRPr b="0" lang="ru-RU" sz="1300" spc="-1" strike="noStrike">
              <a:latin typeface="Arial"/>
            </a:endParaRPr>
          </a:p>
          <a:p>
            <a:pPr marL="285840" indent="-284040">
              <a:lnSpc>
                <a:spcPct val="80000"/>
              </a:lnSpc>
              <a:spcBef>
                <a:spcPts val="261"/>
              </a:spcBef>
              <a:tabLst>
                <a:tab algn="l" pos="0"/>
              </a:tabLst>
            </a:pPr>
            <a:r>
              <a:rPr b="0" lang="ru-RU" sz="1300" spc="-1" strike="noStrike">
                <a:solidFill>
                  <a:srgbClr val="7f0055"/>
                </a:solidFill>
                <a:latin typeface="Courier New"/>
                <a:ea typeface="DejaVu Sans"/>
              </a:rPr>
              <a:t>	</a:t>
            </a:r>
            <a:r>
              <a:rPr b="0" lang="ru-RU" sz="1300" spc="-1" strike="noStrike">
                <a:solidFill>
                  <a:srgbClr val="7f0055"/>
                </a:solidFill>
                <a:latin typeface="Courier New"/>
                <a:ea typeface="DejaVu Sans"/>
              </a:rPr>
              <a:t>public</a:t>
            </a:r>
            <a:r>
              <a:rPr b="0" lang="ru-RU" sz="1300" spc="-1" strike="noStrike">
                <a:solidFill>
                  <a:srgbClr val="000000"/>
                </a:solidFill>
                <a:latin typeface="Courier New"/>
                <a:ea typeface="DejaVu Sans"/>
              </a:rPr>
              <a:t> </a:t>
            </a:r>
            <a:r>
              <a:rPr b="0" lang="ru-RU" sz="1300" spc="-1" strike="noStrike">
                <a:solidFill>
                  <a:srgbClr val="7f0055"/>
                </a:solidFill>
                <a:latin typeface="Courier New"/>
                <a:ea typeface="DejaVu Sans"/>
              </a:rPr>
              <a:t>void</a:t>
            </a:r>
            <a:r>
              <a:rPr b="0" lang="ru-RU" sz="1300" spc="-1" strike="noStrike">
                <a:solidFill>
                  <a:srgbClr val="000000"/>
                </a:solidFill>
                <a:latin typeface="Courier New"/>
                <a:ea typeface="DejaVu Sans"/>
              </a:rPr>
              <a:t> draw(){</a:t>
            </a:r>
            <a:endParaRPr b="0" lang="ru-RU" sz="1300" spc="-1" strike="noStrike">
              <a:latin typeface="Arial"/>
            </a:endParaRPr>
          </a:p>
          <a:p>
            <a:pPr marL="285840" indent="-284040">
              <a:lnSpc>
                <a:spcPct val="80000"/>
              </a:lnSpc>
              <a:spcBef>
                <a:spcPts val="261"/>
              </a:spcBef>
              <a:tabLst>
                <a:tab algn="l" pos="0"/>
              </a:tabLst>
            </a:pPr>
            <a:r>
              <a:rPr b="0" lang="ru-RU" sz="1300" spc="-1" strike="noStrike">
                <a:solidFill>
                  <a:srgbClr val="3f7f5f"/>
                </a:solidFill>
                <a:latin typeface="Courier New"/>
                <a:ea typeface="DejaVu Sans"/>
              </a:rPr>
              <a:t>	</a:t>
            </a:r>
            <a:r>
              <a:rPr b="0" lang="ru-RU" sz="1300" spc="-1" strike="noStrike">
                <a:solidFill>
                  <a:srgbClr val="3f7f5f"/>
                </a:solidFill>
                <a:latin typeface="Courier New"/>
                <a:ea typeface="DejaVu Sans"/>
              </a:rPr>
              <a:t>	</a:t>
            </a:r>
            <a:r>
              <a:rPr b="0" lang="ru-RU" sz="1300" spc="-1" strike="noStrike">
                <a:solidFill>
                  <a:srgbClr val="3f7f5f"/>
                </a:solidFill>
                <a:latin typeface="Courier New"/>
                <a:ea typeface="DejaVu Sans"/>
              </a:rPr>
              <a:t>//рисуем круг</a:t>
            </a:r>
            <a:endParaRPr b="0" lang="ru-RU" sz="1300" spc="-1" strike="noStrike">
              <a:latin typeface="Arial"/>
            </a:endParaRPr>
          </a:p>
          <a:p>
            <a:pPr marL="285840" indent="-284040">
              <a:lnSpc>
                <a:spcPct val="80000"/>
              </a:lnSpc>
              <a:spcBef>
                <a:spcPts val="261"/>
              </a:spcBef>
              <a:tabLst>
                <a:tab algn="l" pos="0"/>
              </a:tabLst>
            </a:pPr>
            <a:r>
              <a:rPr b="0" lang="ru-RU" sz="1300" spc="-1" strike="noStrike">
                <a:solidFill>
                  <a:srgbClr val="000000"/>
                </a:solidFill>
                <a:latin typeface="Courier New"/>
                <a:ea typeface="DejaVu Sans"/>
              </a:rPr>
              <a:t>	</a:t>
            </a:r>
            <a:r>
              <a:rPr b="0" lang="ru-RU" sz="1300" spc="-1" strike="noStrike">
                <a:solidFill>
                  <a:srgbClr val="000000"/>
                </a:solidFill>
                <a:latin typeface="Courier New"/>
                <a:ea typeface="DejaVu Sans"/>
              </a:rPr>
              <a:t>}</a:t>
            </a:r>
            <a:endParaRPr b="0" lang="ru-RU" sz="1300" spc="-1" strike="noStrike">
              <a:latin typeface="Arial"/>
            </a:endParaRPr>
          </a:p>
          <a:p>
            <a:pPr marL="285840" indent="-284040">
              <a:lnSpc>
                <a:spcPct val="80000"/>
              </a:lnSpc>
              <a:spcBef>
                <a:spcPts val="261"/>
              </a:spcBef>
              <a:tabLst>
                <a:tab algn="l" pos="0"/>
              </a:tabLst>
            </a:pPr>
            <a:r>
              <a:rPr b="0" lang="ru-RU" sz="1300" spc="-1" strike="noStrike">
                <a:solidFill>
                  <a:srgbClr val="000000"/>
                </a:solidFill>
                <a:latin typeface="Courier New"/>
                <a:ea typeface="DejaVu Sans"/>
              </a:rPr>
              <a:t>}</a:t>
            </a:r>
            <a:endParaRPr b="0" lang="ru-RU" sz="1300" spc="-1" strike="noStrike">
              <a:latin typeface="Arial"/>
            </a:endParaRPr>
          </a:p>
          <a:p>
            <a:pPr marL="285840" indent="-284040">
              <a:lnSpc>
                <a:spcPct val="80000"/>
              </a:lnSpc>
              <a:spcBef>
                <a:spcPts val="261"/>
              </a:spcBef>
              <a:tabLst>
                <a:tab algn="l" pos="0"/>
              </a:tabLst>
            </a:pPr>
            <a:r>
              <a:rPr b="0" lang="ru-RU" sz="1300" spc="-1" strike="noStrike">
                <a:solidFill>
                  <a:srgbClr val="000000"/>
                </a:solidFill>
                <a:latin typeface="Courier New"/>
                <a:ea typeface="DejaVu Sans"/>
              </a:rPr>
              <a:t> </a:t>
            </a:r>
            <a:endParaRPr b="0" lang="ru-RU" sz="1300" spc="-1" strike="noStrike">
              <a:latin typeface="Arial"/>
            </a:endParaRPr>
          </a:p>
          <a:p>
            <a:pPr marL="285840" indent="-284040">
              <a:lnSpc>
                <a:spcPct val="80000"/>
              </a:lnSpc>
              <a:spcBef>
                <a:spcPts val="261"/>
              </a:spcBef>
              <a:tabLst>
                <a:tab algn="l" pos="0"/>
              </a:tabLst>
            </a:pPr>
            <a:r>
              <a:rPr b="0" lang="ru-RU" sz="1300" spc="-1" strike="noStrike">
                <a:solidFill>
                  <a:srgbClr val="7f0055"/>
                </a:solidFill>
                <a:latin typeface="Courier New"/>
                <a:ea typeface="DejaVu Sans"/>
              </a:rPr>
              <a:t>class</a:t>
            </a:r>
            <a:r>
              <a:rPr b="0" lang="ru-RU" sz="1300" spc="-1" strike="noStrike">
                <a:solidFill>
                  <a:srgbClr val="000000"/>
                </a:solidFill>
                <a:latin typeface="Courier New"/>
                <a:ea typeface="DejaVu Sans"/>
              </a:rPr>
              <a:t> Sample707 {</a:t>
            </a:r>
            <a:endParaRPr b="0" lang="ru-RU" sz="1300" spc="-1" strike="noStrike">
              <a:latin typeface="Arial"/>
            </a:endParaRPr>
          </a:p>
          <a:p>
            <a:pPr marL="285840" indent="-284040">
              <a:lnSpc>
                <a:spcPct val="80000"/>
              </a:lnSpc>
              <a:spcBef>
                <a:spcPts val="261"/>
              </a:spcBef>
              <a:tabLst>
                <a:tab algn="l" pos="0"/>
              </a:tabLst>
            </a:pPr>
            <a:r>
              <a:rPr b="0" lang="ru-RU" sz="1300" spc="-1" strike="noStrike">
                <a:solidFill>
                  <a:srgbClr val="7f0055"/>
                </a:solidFill>
                <a:latin typeface="Courier New"/>
                <a:ea typeface="DejaVu Sans"/>
              </a:rPr>
              <a:t>	</a:t>
            </a:r>
            <a:r>
              <a:rPr b="0" lang="ru-RU" sz="1300" spc="-1" strike="noStrike">
                <a:solidFill>
                  <a:srgbClr val="7f0055"/>
                </a:solidFill>
                <a:latin typeface="Courier New"/>
                <a:ea typeface="DejaVu Sans"/>
              </a:rPr>
              <a:t>public</a:t>
            </a:r>
            <a:r>
              <a:rPr b="0" lang="ru-RU" sz="1300" spc="-1" strike="noStrike">
                <a:solidFill>
                  <a:srgbClr val="000000"/>
                </a:solidFill>
                <a:latin typeface="Courier New"/>
                <a:ea typeface="DejaVu Sans"/>
              </a:rPr>
              <a:t> </a:t>
            </a:r>
            <a:r>
              <a:rPr b="0" lang="ru-RU" sz="1300" spc="-1" strike="noStrike">
                <a:solidFill>
                  <a:srgbClr val="7f0055"/>
                </a:solidFill>
                <a:latin typeface="Courier New"/>
                <a:ea typeface="DejaVu Sans"/>
              </a:rPr>
              <a:t>static</a:t>
            </a:r>
            <a:r>
              <a:rPr b="0" lang="ru-RU" sz="1300" spc="-1" strike="noStrike">
                <a:solidFill>
                  <a:srgbClr val="000000"/>
                </a:solidFill>
                <a:latin typeface="Courier New"/>
                <a:ea typeface="DejaVu Sans"/>
              </a:rPr>
              <a:t> </a:t>
            </a:r>
            <a:r>
              <a:rPr b="0" lang="ru-RU" sz="1300" spc="-1" strike="noStrike">
                <a:solidFill>
                  <a:srgbClr val="7f0055"/>
                </a:solidFill>
                <a:latin typeface="Courier New"/>
                <a:ea typeface="DejaVu Sans"/>
              </a:rPr>
              <a:t>void</a:t>
            </a:r>
            <a:r>
              <a:rPr b="0" lang="ru-RU" sz="1300" spc="-1" strike="noStrike">
                <a:solidFill>
                  <a:srgbClr val="000000"/>
                </a:solidFill>
                <a:latin typeface="Courier New"/>
                <a:ea typeface="DejaVu Sans"/>
              </a:rPr>
              <a:t> main(String[] args) {</a:t>
            </a:r>
            <a:endParaRPr b="0" lang="ru-RU" sz="1300" spc="-1" strike="noStrike">
              <a:latin typeface="Arial"/>
            </a:endParaRPr>
          </a:p>
          <a:p>
            <a:pPr marL="285840" indent="-284040">
              <a:lnSpc>
                <a:spcPct val="80000"/>
              </a:lnSpc>
              <a:spcBef>
                <a:spcPts val="261"/>
              </a:spcBef>
              <a:tabLst>
                <a:tab algn="l" pos="0"/>
              </a:tabLst>
            </a:pPr>
            <a:r>
              <a:rPr b="0" lang="ru-RU" sz="1300" spc="-1" strike="noStrike">
                <a:solidFill>
                  <a:srgbClr val="000000"/>
                </a:solidFill>
                <a:latin typeface="Courier New"/>
                <a:ea typeface="DejaVu Sans"/>
              </a:rPr>
              <a:t>	</a:t>
            </a:r>
            <a:r>
              <a:rPr b="0" lang="ru-RU" sz="1300" spc="-1" strike="noStrike">
                <a:solidFill>
                  <a:srgbClr val="000000"/>
                </a:solidFill>
                <a:latin typeface="Courier New"/>
                <a:ea typeface="DejaVu Sans"/>
              </a:rPr>
              <a:t>	</a:t>
            </a:r>
            <a:r>
              <a:rPr b="0" lang="ru-RU" sz="1300" spc="-1" strike="noStrike">
                <a:solidFill>
                  <a:srgbClr val="000000"/>
                </a:solidFill>
                <a:latin typeface="Courier New"/>
                <a:ea typeface="DejaVu Sans"/>
              </a:rPr>
              <a:t>GraphicObject mng; </a:t>
            </a:r>
            <a:r>
              <a:rPr b="0" lang="ru-RU" sz="1300" spc="-1" strike="noStrike">
                <a:solidFill>
                  <a:srgbClr val="3f7f5f"/>
                </a:solidFill>
                <a:latin typeface="Courier New"/>
                <a:ea typeface="DejaVu Sans"/>
              </a:rPr>
              <a:t>//  можно объявить ссылку</a:t>
            </a:r>
            <a:endParaRPr b="0" lang="ru-RU" sz="1300" spc="-1" strike="noStrike">
              <a:latin typeface="Arial"/>
            </a:endParaRPr>
          </a:p>
          <a:p>
            <a:pPr marL="285840" indent="-284040">
              <a:lnSpc>
                <a:spcPct val="80000"/>
              </a:lnSpc>
              <a:spcBef>
                <a:spcPts val="261"/>
              </a:spcBef>
              <a:tabLst>
                <a:tab algn="l" pos="0"/>
              </a:tabLst>
            </a:pPr>
            <a:r>
              <a:rPr b="0" lang="ru-RU" sz="1300" spc="-1" strike="noStrike">
                <a:solidFill>
                  <a:srgbClr val="3f7f5f"/>
                </a:solidFill>
                <a:latin typeface="Courier New"/>
                <a:ea typeface="DejaVu Sans"/>
              </a:rPr>
              <a:t>	</a:t>
            </a:r>
            <a:r>
              <a:rPr b="0" lang="ru-RU" sz="1300" spc="-1" strike="noStrike">
                <a:solidFill>
                  <a:srgbClr val="3f7f5f"/>
                </a:solidFill>
                <a:latin typeface="Courier New"/>
                <a:ea typeface="DejaVu Sans"/>
              </a:rPr>
              <a:t>	</a:t>
            </a:r>
            <a:r>
              <a:rPr b="0" lang="ru-RU" sz="1300" spc="-1" strike="noStrike">
                <a:solidFill>
                  <a:srgbClr val="3f7f5f"/>
                </a:solidFill>
                <a:latin typeface="Courier New"/>
                <a:ea typeface="DejaVu Sans"/>
              </a:rPr>
              <a:t>//mng = new GraphicObject();</a:t>
            </a:r>
            <a:endParaRPr b="0" lang="ru-RU" sz="1300" spc="-1" strike="noStrike">
              <a:latin typeface="Arial"/>
            </a:endParaRPr>
          </a:p>
          <a:p>
            <a:pPr marL="285840" indent="-284040">
              <a:lnSpc>
                <a:spcPct val="80000"/>
              </a:lnSpc>
              <a:spcBef>
                <a:spcPts val="261"/>
              </a:spcBef>
              <a:tabLst>
                <a:tab algn="l" pos="0"/>
              </a:tabLst>
            </a:pPr>
            <a:r>
              <a:rPr b="0" lang="ru-RU" sz="1300" spc="-1" strike="noStrike">
                <a:solidFill>
                  <a:srgbClr val="3f7f5f"/>
                </a:solidFill>
                <a:latin typeface="Courier New"/>
                <a:ea typeface="DejaVu Sans"/>
              </a:rPr>
              <a:t>	</a:t>
            </a:r>
            <a:r>
              <a:rPr b="0" lang="ru-RU" sz="1300" spc="-1" strike="noStrike">
                <a:solidFill>
                  <a:srgbClr val="3f7f5f"/>
                </a:solidFill>
                <a:latin typeface="Courier New"/>
                <a:ea typeface="DejaVu Sans"/>
              </a:rPr>
              <a:t>	</a:t>
            </a:r>
            <a:r>
              <a:rPr b="0" lang="en-US" sz="1300" spc="-1" strike="noStrike">
                <a:solidFill>
                  <a:srgbClr val="3f7f5f"/>
                </a:solidFill>
                <a:latin typeface="Courier New"/>
                <a:ea typeface="DejaVu Sans"/>
              </a:rPr>
              <a:t>//</a:t>
            </a:r>
            <a:r>
              <a:rPr b="0" lang="ru-RU" sz="1300" spc="-1" strike="noStrike">
                <a:solidFill>
                  <a:srgbClr val="3f7f5f"/>
                </a:solidFill>
                <a:latin typeface="Courier New"/>
                <a:ea typeface="DejaVu Sans"/>
              </a:rPr>
              <a:t>нельзя создать объект!</a:t>
            </a:r>
            <a:endParaRPr b="0" lang="ru-RU" sz="1300" spc="-1" strike="noStrike">
              <a:latin typeface="Arial"/>
            </a:endParaRPr>
          </a:p>
          <a:p>
            <a:pPr marL="285840" indent="-284040">
              <a:lnSpc>
                <a:spcPct val="80000"/>
              </a:lnSpc>
              <a:spcBef>
                <a:spcPts val="261"/>
              </a:spcBef>
              <a:tabLst>
                <a:tab algn="l" pos="0"/>
              </a:tabLst>
            </a:pPr>
            <a:r>
              <a:rPr b="0" lang="ru-RU" sz="1300" spc="-1" strike="noStrike">
                <a:solidFill>
                  <a:srgbClr val="000000"/>
                </a:solidFill>
                <a:latin typeface="Courier New"/>
                <a:ea typeface="DejaVu Sans"/>
              </a:rPr>
              <a:t>	</a:t>
            </a:r>
            <a:r>
              <a:rPr b="0" lang="ru-RU" sz="1300" spc="-1" strike="noStrike">
                <a:solidFill>
                  <a:srgbClr val="000000"/>
                </a:solidFill>
                <a:latin typeface="Courier New"/>
                <a:ea typeface="DejaVu Sans"/>
              </a:rPr>
              <a:t>	</a:t>
            </a:r>
            <a:r>
              <a:rPr b="0" lang="ru-RU" sz="1300" spc="-1" strike="noStrike">
                <a:solidFill>
                  <a:srgbClr val="000000"/>
                </a:solidFill>
                <a:latin typeface="Courier New"/>
                <a:ea typeface="DejaVu Sans"/>
              </a:rPr>
              <a:t>mng = </a:t>
            </a:r>
            <a:r>
              <a:rPr b="0" lang="ru-RU" sz="1300" spc="-1" strike="noStrike">
                <a:solidFill>
                  <a:srgbClr val="7f0055"/>
                </a:solidFill>
                <a:latin typeface="Courier New"/>
                <a:ea typeface="DejaVu Sans"/>
              </a:rPr>
              <a:t>new</a:t>
            </a:r>
            <a:r>
              <a:rPr b="0" lang="ru-RU" sz="1300" spc="-1" strike="noStrike">
                <a:solidFill>
                  <a:srgbClr val="000000"/>
                </a:solidFill>
                <a:latin typeface="Courier New"/>
                <a:ea typeface="DejaVu Sans"/>
              </a:rPr>
              <a:t> Circle();</a:t>
            </a:r>
            <a:endParaRPr b="0" lang="ru-RU" sz="1300" spc="-1" strike="noStrike">
              <a:latin typeface="Arial"/>
            </a:endParaRPr>
          </a:p>
          <a:p>
            <a:pPr marL="285840" indent="-284040">
              <a:lnSpc>
                <a:spcPct val="80000"/>
              </a:lnSpc>
              <a:spcBef>
                <a:spcPts val="261"/>
              </a:spcBef>
              <a:tabLst>
                <a:tab algn="l" pos="0"/>
              </a:tabLst>
            </a:pPr>
            <a:r>
              <a:rPr b="0" lang="ru-RU" sz="1300" spc="-1" strike="noStrike">
                <a:solidFill>
                  <a:srgbClr val="000000"/>
                </a:solidFill>
                <a:latin typeface="Courier New"/>
                <a:ea typeface="DejaVu Sans"/>
              </a:rPr>
              <a:t>	</a:t>
            </a:r>
            <a:r>
              <a:rPr b="0" lang="ru-RU" sz="1300" spc="-1" strike="noStrike">
                <a:solidFill>
                  <a:srgbClr val="000000"/>
                </a:solidFill>
                <a:latin typeface="Courier New"/>
                <a:ea typeface="DejaVu Sans"/>
              </a:rPr>
              <a:t>	</a:t>
            </a:r>
            <a:r>
              <a:rPr b="0" lang="ru-RU" sz="1300" spc="-1" strike="noStrike">
                <a:solidFill>
                  <a:srgbClr val="000000"/>
                </a:solidFill>
                <a:latin typeface="Courier New"/>
                <a:ea typeface="DejaVu Sans"/>
              </a:rPr>
              <a:t>mng.draw();</a:t>
            </a:r>
            <a:endParaRPr b="0" lang="ru-RU" sz="1300" spc="-1" strike="noStrike">
              <a:latin typeface="Arial"/>
            </a:endParaRPr>
          </a:p>
          <a:p>
            <a:pPr marL="285840" indent="-284040">
              <a:lnSpc>
                <a:spcPct val="80000"/>
              </a:lnSpc>
              <a:spcBef>
                <a:spcPts val="261"/>
              </a:spcBef>
              <a:tabLst>
                <a:tab algn="l" pos="0"/>
              </a:tabLst>
            </a:pPr>
            <a:r>
              <a:rPr b="0" lang="en-US" sz="1300" spc="-1" strike="noStrike">
                <a:solidFill>
                  <a:srgbClr val="000000"/>
                </a:solidFill>
                <a:latin typeface="Courier New"/>
                <a:ea typeface="DejaVu Sans"/>
              </a:rPr>
              <a:t>	</a:t>
            </a:r>
            <a:r>
              <a:rPr b="0" lang="ru-RU" sz="1300" spc="-1" strike="noStrike">
                <a:solidFill>
                  <a:srgbClr val="000000"/>
                </a:solidFill>
                <a:latin typeface="Courier New"/>
                <a:ea typeface="DejaVu Sans"/>
              </a:rPr>
              <a:t>}</a:t>
            </a:r>
            <a:endParaRPr b="0" lang="ru-RU" sz="1300" spc="-1" strike="noStrike">
              <a:latin typeface="Arial"/>
            </a:endParaRPr>
          </a:p>
          <a:p>
            <a:pPr marL="285840" indent="-284040">
              <a:lnSpc>
                <a:spcPct val="80000"/>
              </a:lnSpc>
              <a:spcBef>
                <a:spcPts val="261"/>
              </a:spcBef>
              <a:tabLst>
                <a:tab algn="l" pos="0"/>
              </a:tabLst>
            </a:pPr>
            <a:r>
              <a:rPr b="0" lang="ru-RU" sz="1300" spc="-1" strike="noStrike">
                <a:solidFill>
                  <a:srgbClr val="000000"/>
                </a:solidFill>
                <a:latin typeface="Courier New"/>
                <a:ea typeface="DejaVu Sans"/>
              </a:rPr>
              <a:t>}</a:t>
            </a:r>
            <a:endParaRPr b="0" lang="ru-RU" sz="1300" spc="-1" strike="noStrike">
              <a:latin typeface="Arial"/>
            </a:endParaRPr>
          </a:p>
          <a:p>
            <a:pPr marL="285840" indent="-284040">
              <a:lnSpc>
                <a:spcPct val="100000"/>
              </a:lnSpc>
              <a:spcBef>
                <a:spcPts val="261"/>
              </a:spcBef>
              <a:tabLst>
                <a:tab algn="l" pos="0"/>
              </a:tabLst>
            </a:pPr>
            <a:endParaRPr b="0" lang="ru-RU" sz="1300" spc="-1" strike="noStrike">
              <a:latin typeface="Arial"/>
            </a:endParaRPr>
          </a:p>
        </p:txBody>
      </p:sp>
      <p:pic>
        <p:nvPicPr>
          <p:cNvPr id="570" name="Picture 4" descr=""/>
          <p:cNvPicPr/>
          <p:nvPr/>
        </p:nvPicPr>
        <p:blipFill>
          <a:blip r:embed="rId1"/>
          <a:stretch/>
        </p:blipFill>
        <p:spPr>
          <a:xfrm>
            <a:off x="755640" y="1219320"/>
            <a:ext cx="2196720" cy="2007000"/>
          </a:xfrm>
          <a:prstGeom prst="rect">
            <a:avLst/>
          </a:prstGeom>
          <a:ln w="9360">
            <a:noFill/>
          </a:ln>
        </p:spPr>
      </p:pic>
    </p:spTree>
  </p:cSld>
  <mc:AlternateContent>
    <mc:Choice Requires="p14">
      <p:transition spd="slow" p14:dur="2000"/>
    </mc:Choice>
    <mc:Fallback>
      <p:transition spd="slow"/>
    </mc:Fallback>
  </mc:AlternateContent>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endParaRPr b="0" lang="ru-RU" sz="1800" spc="-1" strike="noStrike">
              <a:latin typeface="Arial"/>
            </a:endParaRPr>
          </a:p>
        </p:txBody>
      </p:sp>
      <p:sp>
        <p:nvSpPr>
          <p:cNvPr id="572"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При расширении абстрактного класса все его абстрактные методы необходимо определить или подкласс также объявить абстрактным. Нельзя создавать объекты абстрактных классов, однако можно объявлять объектные переменные.</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r>
              <a:rPr b="1" lang="en-GB" sz="1800" spc="-1" strike="noStrike">
                <a:solidFill>
                  <a:srgbClr val="376092"/>
                </a:solidFill>
                <a:latin typeface="Tahoma"/>
                <a:ea typeface="Tahoma"/>
              </a:rPr>
              <a:t>. Пример 8</a:t>
            </a:r>
            <a:endParaRPr b="0" lang="ru-RU" sz="1800" spc="-1" strike="noStrike">
              <a:latin typeface="Arial"/>
            </a:endParaRPr>
          </a:p>
        </p:txBody>
      </p:sp>
      <p:sp>
        <p:nvSpPr>
          <p:cNvPr id="574"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360"/>
              </a:spcBef>
              <a:tabLst>
                <a:tab algn="l" pos="0"/>
              </a:tabLst>
            </a:pPr>
            <a:r>
              <a:rPr b="1" lang="ru-RU" sz="1800" spc="-1" strike="noStrike">
                <a:solidFill>
                  <a:srgbClr val="000000"/>
                </a:solidFill>
                <a:latin typeface="Arial"/>
                <a:ea typeface="DejaVu Sans"/>
              </a:rPr>
              <a:t>Статические методы при наследовании. </a:t>
            </a:r>
            <a:r>
              <a:rPr b="0" lang="ru-RU" sz="1800" spc="-1" strike="noStrike">
                <a:solidFill>
                  <a:srgbClr val="000000"/>
                </a:solidFill>
                <a:latin typeface="Arial"/>
                <a:ea typeface="DejaVu Sans"/>
              </a:rPr>
              <a:t>Для статических методов в Java полиморфизм неприменим</a:t>
            </a:r>
            <a:endParaRPr b="0" lang="ru-RU" sz="1800" spc="-1" strike="noStrike">
              <a:latin typeface="Arial"/>
            </a:endParaRPr>
          </a:p>
          <a:p>
            <a:pPr marL="457200">
              <a:lnSpc>
                <a:spcPct val="100000"/>
              </a:lnSpc>
              <a:tabLst>
                <a:tab algn="l" pos="0"/>
              </a:tabLst>
            </a:pPr>
            <a:endParaRPr b="0" lang="ru-RU" sz="1800" spc="-1" strike="noStrike">
              <a:latin typeface="Arial"/>
            </a:endParaRPr>
          </a:p>
          <a:p>
            <a:pPr marL="457200">
              <a:lnSpc>
                <a:spcPct val="100000"/>
              </a:lnSpc>
              <a:tabLst>
                <a:tab algn="l" pos="0"/>
              </a:tabLst>
            </a:pPr>
            <a:endParaRPr b="0" lang="ru-RU" sz="1800" spc="-1" strike="noStrike">
              <a:latin typeface="Arial"/>
            </a:endParaRPr>
          </a:p>
          <a:p>
            <a:pPr marL="457200">
              <a:lnSpc>
                <a:spcPct val="100000"/>
              </a:lnSpc>
              <a:spcBef>
                <a:spcPts val="300"/>
              </a:spcBef>
              <a:tabLst>
                <a:tab algn="l" pos="0"/>
              </a:tabLst>
            </a:pPr>
            <a:endParaRPr b="0" lang="ru-RU" sz="1800" spc="-1" strike="noStrike">
              <a:latin typeface="Arial"/>
            </a:endParaRPr>
          </a:p>
        </p:txBody>
      </p:sp>
      <p:sp>
        <p:nvSpPr>
          <p:cNvPr id="575" name="CustomShape 3"/>
          <p:cNvSpPr/>
          <p:nvPr/>
        </p:nvSpPr>
        <p:spPr>
          <a:xfrm>
            <a:off x="432000" y="1958040"/>
            <a:ext cx="8278920" cy="4049640"/>
          </a:xfrm>
          <a:prstGeom prst="rect">
            <a:avLst/>
          </a:prstGeom>
          <a:solidFill>
            <a:srgbClr val="f2f2f2"/>
          </a:solidFill>
          <a:ln w="0">
            <a:noFill/>
          </a:ln>
        </p:spPr>
        <p:style>
          <a:lnRef idx="0"/>
          <a:fillRef idx="0"/>
          <a:effectRef idx="0"/>
          <a:fontRef idx="minor"/>
        </p:style>
        <p:txBody>
          <a:bodyPr lIns="90000" rIns="90000" tIns="45000" bIns="45000">
            <a:spAutoFit/>
          </a:bodyPr>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Person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static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printReport()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System.</a:t>
            </a:r>
            <a:r>
              <a:rPr b="0" i="1" lang="en-US" sz="1300" spc="-1" strike="noStrike">
                <a:solidFill>
                  <a:srgbClr val="0000c0"/>
                </a:solidFill>
                <a:latin typeface="Courier New"/>
                <a:ea typeface="Times New Roman"/>
              </a:rPr>
              <a:t>out</a:t>
            </a:r>
            <a:r>
              <a:rPr b="0" lang="en-US" sz="1300" spc="-1" strike="noStrike">
                <a:solidFill>
                  <a:srgbClr val="000000"/>
                </a:solidFill>
                <a:latin typeface="Courier New"/>
                <a:ea typeface="Times New Roman"/>
              </a:rPr>
              <a:t>.println(</a:t>
            </a:r>
            <a:r>
              <a:rPr b="0" lang="en-US" sz="1300" spc="-1" strike="noStrike">
                <a:solidFill>
                  <a:srgbClr val="2a00ff"/>
                </a:solidFill>
                <a:latin typeface="Courier New"/>
                <a:ea typeface="Times New Roman"/>
              </a:rPr>
              <a:t>"</a:t>
            </a:r>
            <a:r>
              <a:rPr b="0" lang="ru-RU" sz="1300" spc="-1" strike="noStrike">
                <a:solidFill>
                  <a:srgbClr val="2a00ff"/>
                </a:solidFill>
                <a:latin typeface="Courier New"/>
                <a:ea typeface="Times New Roman"/>
              </a:rPr>
              <a:t>Метод</a:t>
            </a:r>
            <a:r>
              <a:rPr b="0" lang="en-US" sz="1300" spc="-1" strike="noStrike">
                <a:solidFill>
                  <a:srgbClr val="2a00ff"/>
                </a:solidFill>
                <a:latin typeface="Courier New"/>
                <a:ea typeface="Times New Roman"/>
              </a:rPr>
              <a:t> printReport()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Student </a:t>
            </a:r>
            <a:r>
              <a:rPr b="1" lang="en-US" sz="1300" spc="-1" strike="noStrike">
                <a:solidFill>
                  <a:srgbClr val="7f0055"/>
                </a:solidFill>
                <a:latin typeface="Courier New"/>
                <a:ea typeface="Times New Roman"/>
              </a:rPr>
              <a:t>extends</a:t>
            </a:r>
            <a:r>
              <a:rPr b="0" lang="en-US" sz="1300" spc="-1" strike="noStrike">
                <a:solidFill>
                  <a:srgbClr val="000000"/>
                </a:solidFill>
                <a:latin typeface="Courier New"/>
                <a:ea typeface="Times New Roman"/>
              </a:rPr>
              <a:t> Person{</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static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printReport()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System.</a:t>
            </a:r>
            <a:r>
              <a:rPr b="0" i="1" lang="en-US" sz="1300" spc="-1" strike="noStrike">
                <a:solidFill>
                  <a:srgbClr val="0000c0"/>
                </a:solidFill>
                <a:latin typeface="Courier New"/>
                <a:ea typeface="Times New Roman"/>
              </a:rPr>
              <a:t>out</a:t>
            </a:r>
            <a:r>
              <a:rPr b="0" lang="en-US" sz="1300" spc="-1" strike="noStrike">
                <a:solidFill>
                  <a:srgbClr val="000000"/>
                </a:solidFill>
                <a:latin typeface="Courier New"/>
                <a:ea typeface="Times New Roman"/>
              </a:rPr>
              <a:t>.println(</a:t>
            </a:r>
            <a:r>
              <a:rPr b="0" lang="en-US" sz="1300" spc="-1" strike="noStrike">
                <a:solidFill>
                  <a:srgbClr val="2a00ff"/>
                </a:solidFill>
                <a:latin typeface="Courier New"/>
                <a:ea typeface="Times New Roman"/>
              </a:rPr>
              <a:t>"</a:t>
            </a:r>
            <a:r>
              <a:rPr b="0" lang="ru-RU" sz="1300" spc="-1" strike="noStrike">
                <a:solidFill>
                  <a:srgbClr val="2a00ff"/>
                </a:solidFill>
                <a:latin typeface="Courier New"/>
                <a:ea typeface="Times New Roman"/>
              </a:rPr>
              <a:t>Метод</a:t>
            </a:r>
            <a:r>
              <a:rPr b="0" lang="en-US" sz="1300" spc="-1" strike="noStrike">
                <a:solidFill>
                  <a:srgbClr val="2a00ff"/>
                </a:solidFill>
                <a:latin typeface="Courier New"/>
                <a:ea typeface="Times New Roman"/>
              </a:rPr>
              <a:t> printReport() </a:t>
            </a:r>
            <a:r>
              <a:rPr b="0" lang="ru-RU" sz="1300" spc="-1" strike="noStrike">
                <a:solidFill>
                  <a:srgbClr val="2a00ff"/>
                </a:solidFill>
                <a:latin typeface="Courier New"/>
                <a:ea typeface="Times New Roman"/>
              </a:rPr>
              <a:t>из</a:t>
            </a:r>
            <a:r>
              <a:rPr b="0" lang="en-US" sz="1300" spc="-1" strike="noStrike">
                <a:solidFill>
                  <a:srgbClr val="2a00ff"/>
                </a:solidFill>
                <a:latin typeface="Courier New"/>
                <a:ea typeface="Times New Roman"/>
              </a:rPr>
              <a:t> </a:t>
            </a:r>
            <a:r>
              <a:rPr b="0" lang="ru-RU" sz="1300" spc="-1" strike="noStrike">
                <a:solidFill>
                  <a:srgbClr val="2a00ff"/>
                </a:solidFill>
                <a:latin typeface="Courier New"/>
                <a:ea typeface="Times New Roman"/>
              </a:rPr>
              <a:t>класса</a:t>
            </a:r>
            <a:r>
              <a:rPr b="0" lang="en-US" sz="1300" spc="-1" strike="noStrike">
                <a:solidFill>
                  <a:srgbClr val="2a00ff"/>
                </a:solidFill>
                <a:latin typeface="Courier New"/>
                <a:ea typeface="Times New Roman"/>
              </a:rPr>
              <a:t> Student"</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endParaRPr b="0" lang="ru-RU" sz="1300" spc="-1" strike="noStrike">
              <a:latin typeface="Arial"/>
            </a:endParaRPr>
          </a:p>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Sample708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static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main(String[] args)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Person[] people = </a:t>
            </a:r>
            <a:r>
              <a:rPr b="1" lang="en-US" sz="1300" spc="-1" strike="noStrike">
                <a:solidFill>
                  <a:srgbClr val="7f0055"/>
                </a:solidFill>
                <a:latin typeface="Courier New"/>
                <a:ea typeface="Times New Roman"/>
              </a:rPr>
              <a:t>new</a:t>
            </a:r>
            <a:r>
              <a:rPr b="0" lang="en-US" sz="1300" spc="-1" strike="noStrike">
                <a:solidFill>
                  <a:srgbClr val="000000"/>
                </a:solidFill>
                <a:latin typeface="Courier New"/>
                <a:ea typeface="Times New Roman"/>
              </a:rPr>
              <a:t> Person[2];</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people[0] =  </a:t>
            </a:r>
            <a:r>
              <a:rPr b="1" lang="en-US" sz="1300" spc="-1" strike="noStrike">
                <a:solidFill>
                  <a:srgbClr val="7f0055"/>
                </a:solidFill>
                <a:latin typeface="Courier New"/>
                <a:ea typeface="Times New Roman"/>
              </a:rPr>
              <a:t>new</a:t>
            </a:r>
            <a:r>
              <a:rPr b="0" lang="en-US" sz="1300" spc="-1" strike="noStrike">
                <a:solidFill>
                  <a:srgbClr val="000000"/>
                </a:solidFill>
                <a:latin typeface="Courier New"/>
                <a:ea typeface="Times New Roman"/>
              </a:rPr>
              <a:t> Person();</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people[1] =  </a:t>
            </a:r>
            <a:r>
              <a:rPr b="1" lang="en-US" sz="1300" spc="-1" strike="noStrike">
                <a:solidFill>
                  <a:srgbClr val="7f0055"/>
                </a:solidFill>
                <a:latin typeface="Courier New"/>
                <a:ea typeface="Times New Roman"/>
              </a:rPr>
              <a:t>new</a:t>
            </a:r>
            <a:r>
              <a:rPr b="0" lang="en-US" sz="1300" spc="-1" strike="noStrike">
                <a:solidFill>
                  <a:srgbClr val="000000"/>
                </a:solidFill>
                <a:latin typeface="Courier New"/>
                <a:ea typeface="Times New Roman"/>
              </a:rPr>
              <a:t> Student();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people[0].printReport(); </a:t>
            </a:r>
            <a:r>
              <a:rPr b="0" lang="en-US" sz="1300" spc="-1" strike="noStrike">
                <a:solidFill>
                  <a:srgbClr val="3f7f5f"/>
                </a:solidFill>
                <a:latin typeface="Courier New"/>
                <a:ea typeface="Times New Roman"/>
              </a:rPr>
              <a:t>// </a:t>
            </a:r>
            <a:r>
              <a:rPr b="0" lang="ru-RU" sz="1300" spc="-1" strike="noStrike">
                <a:solidFill>
                  <a:srgbClr val="3f7f5f"/>
                </a:solidFill>
                <a:latin typeface="Courier New"/>
                <a:ea typeface="Times New Roman"/>
              </a:rPr>
              <a:t>Метод</a:t>
            </a:r>
            <a:r>
              <a:rPr b="0" lang="en-US" sz="1300" spc="-1" strike="noStrike">
                <a:solidFill>
                  <a:srgbClr val="3f7f5f"/>
                </a:solidFill>
                <a:latin typeface="Courier New"/>
                <a:ea typeface="Times New Roman"/>
              </a:rPr>
              <a:t> printReport()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people[1].printReport(); </a:t>
            </a:r>
            <a:r>
              <a:rPr b="0" lang="en-US" sz="1300" spc="-1" strike="noStrike">
                <a:solidFill>
                  <a:srgbClr val="3f7f5f"/>
                </a:solidFill>
                <a:latin typeface="Courier New"/>
                <a:ea typeface="Times New Roman"/>
              </a:rPr>
              <a:t>// Метод printReport() </a:t>
            </a:r>
            <a:r>
              <a:rPr b="0" lang="ru-RU" sz="1300" spc="-1" strike="noStrike">
                <a:solidFill>
                  <a:srgbClr val="3f7f5f"/>
                </a:solidFill>
                <a:latin typeface="Courier New"/>
                <a:ea typeface="Times New Roman"/>
              </a:rPr>
              <a:t>из</a:t>
            </a:r>
            <a:r>
              <a:rPr b="0" lang="en-US" sz="1300" spc="-1" strike="noStrike">
                <a:solidFill>
                  <a:srgbClr val="3f7f5f"/>
                </a:solidFill>
                <a:latin typeface="Courier New"/>
                <a:ea typeface="Times New Roman"/>
              </a:rPr>
              <a:t> </a:t>
            </a:r>
            <a:r>
              <a:rPr b="0" lang="ru-RU" sz="1300" spc="-1" strike="noStrike">
                <a:solidFill>
                  <a:srgbClr val="3f7f5f"/>
                </a:solidFill>
                <a:latin typeface="Courier New"/>
                <a:ea typeface="Times New Roman"/>
              </a:rPr>
              <a:t>класса</a:t>
            </a:r>
            <a:r>
              <a:rPr b="0" lang="en-US" sz="1300" spc="-1" strike="noStrike">
                <a:solidFill>
                  <a:srgbClr val="3f7f5f"/>
                </a:solidFill>
                <a:latin typeface="Courier New"/>
                <a:ea typeface="Times New Roman"/>
              </a:rPr>
              <a:t> Student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ru-RU"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ru-RU" sz="1300" spc="-1" strike="noStrike">
                <a:solidFill>
                  <a:srgbClr val="000000"/>
                </a:solidFill>
                <a:latin typeface="Courier New"/>
                <a:ea typeface="Times New Roman"/>
              </a:rPr>
              <a:t>}</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6"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r>
              <a:rPr b="1" lang="en-GB" sz="1800" spc="-1" strike="noStrike">
                <a:solidFill>
                  <a:srgbClr val="376092"/>
                </a:solidFill>
                <a:latin typeface="Tahoma"/>
                <a:ea typeface="Tahoma"/>
              </a:rPr>
              <a:t>. Пример 9</a:t>
            </a:r>
            <a:endParaRPr b="0" lang="ru-RU" sz="1800" spc="-1" strike="noStrike">
              <a:latin typeface="Arial"/>
            </a:endParaRPr>
          </a:p>
        </p:txBody>
      </p:sp>
      <p:sp>
        <p:nvSpPr>
          <p:cNvPr id="577"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Наследование от стандартных классов. </a:t>
            </a:r>
            <a:r>
              <a:rPr b="0" lang="ru-RU" sz="1800" spc="-1" strike="noStrike">
                <a:solidFill>
                  <a:srgbClr val="000000"/>
                </a:solidFill>
                <a:latin typeface="Arial"/>
                <a:ea typeface="DejaVu Sans"/>
              </a:rPr>
              <a:t>Кроме собственных Java позволяет расширять и стандартные классы.</a:t>
            </a:r>
            <a:endParaRPr b="0" lang="ru-RU" sz="1800" spc="-1" strike="noStrike">
              <a:latin typeface="Arial"/>
            </a:endParaRPr>
          </a:p>
          <a:p>
            <a:pPr>
              <a:lnSpc>
                <a:spcPct val="100000"/>
              </a:lnSpc>
              <a:tabLst>
                <a:tab algn="l" pos="0"/>
              </a:tabLst>
            </a:pP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
        <p:nvSpPr>
          <p:cNvPr id="578" name="CustomShape 3"/>
          <p:cNvSpPr/>
          <p:nvPr/>
        </p:nvSpPr>
        <p:spPr>
          <a:xfrm>
            <a:off x="1000080" y="2143080"/>
            <a:ext cx="7142040" cy="3455640"/>
          </a:xfrm>
          <a:prstGeom prst="rect">
            <a:avLst/>
          </a:prstGeom>
          <a:solidFill>
            <a:srgbClr val="f2f2f2"/>
          </a:solidFill>
          <a:ln w="0">
            <a:noFill/>
          </a:ln>
        </p:spPr>
        <p:style>
          <a:lnRef idx="0"/>
          <a:fillRef idx="0"/>
          <a:effectRef idx="0"/>
          <a:fontRef idx="minor"/>
        </p:style>
        <p:txBody>
          <a:bodyPr lIns="90000" rIns="90000" tIns="45000" bIns="45000">
            <a:spAutoFit/>
          </a:bodyPr>
          <a:p>
            <a:pPr marL="457200">
              <a:lnSpc>
                <a:spcPct val="100000"/>
              </a:lnSpc>
            </a:pPr>
            <a:r>
              <a:rPr b="1" lang="en-US" sz="1300" spc="-1" strike="noStrike">
                <a:solidFill>
                  <a:srgbClr val="7f0055"/>
                </a:solidFill>
                <a:latin typeface="Courier New"/>
                <a:ea typeface="Times New Roman"/>
              </a:rPr>
              <a:t>import</a:t>
            </a:r>
            <a:r>
              <a:rPr b="0" lang="en-US" sz="1300" spc="-1" strike="noStrike">
                <a:solidFill>
                  <a:srgbClr val="000000"/>
                </a:solidFill>
                <a:latin typeface="Courier New"/>
                <a:ea typeface="Times New Roman"/>
              </a:rPr>
              <a:t> java.sql.Time;</a:t>
            </a:r>
            <a:endParaRPr b="0" lang="ru-RU" sz="1300" spc="-1" strike="noStrike">
              <a:latin typeface="Arial"/>
            </a:endParaRPr>
          </a:p>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Sample709 </a:t>
            </a:r>
            <a:r>
              <a:rPr b="1" lang="en-US" sz="1300" spc="-1" strike="noStrike">
                <a:solidFill>
                  <a:srgbClr val="7f0055"/>
                </a:solidFill>
                <a:latin typeface="Courier New"/>
                <a:ea typeface="Times New Roman"/>
              </a:rPr>
              <a:t>extends</a:t>
            </a:r>
            <a:r>
              <a:rPr b="0" lang="en-US" sz="1300" spc="-1" strike="noStrike">
                <a:solidFill>
                  <a:srgbClr val="000000"/>
                </a:solidFill>
                <a:latin typeface="Courier New"/>
                <a:ea typeface="Times New Roman"/>
              </a:rPr>
              <a:t> Time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Sample709(</a:t>
            </a:r>
            <a:r>
              <a:rPr b="1" lang="en-US" sz="1300" spc="-1" strike="noStrike">
                <a:solidFill>
                  <a:srgbClr val="7f0055"/>
                </a:solidFill>
                <a:latin typeface="Courier New"/>
                <a:ea typeface="Times New Roman"/>
              </a:rPr>
              <a:t>long</a:t>
            </a:r>
            <a:r>
              <a:rPr b="0" lang="en-US" sz="1300" spc="-1" strike="noStrike">
                <a:solidFill>
                  <a:srgbClr val="000000"/>
                </a:solidFill>
                <a:latin typeface="Courier New"/>
                <a:ea typeface="Times New Roman"/>
              </a:rPr>
              <a:t> i)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super</a:t>
            </a:r>
            <a:r>
              <a:rPr b="0" lang="en-US" sz="1300" spc="-1" strike="noStrike">
                <a:solidFill>
                  <a:srgbClr val="000000"/>
                </a:solidFill>
                <a:latin typeface="Courier New"/>
                <a:ea typeface="Times New Roman"/>
              </a:rPr>
              <a:t>(i);</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String current(){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long</a:t>
            </a:r>
            <a:r>
              <a:rPr b="0" lang="en-US" sz="1300" spc="-1" strike="noStrike">
                <a:solidFill>
                  <a:srgbClr val="000000"/>
                </a:solidFill>
                <a:latin typeface="Courier New"/>
                <a:ea typeface="Times New Roman"/>
              </a:rPr>
              <a:t> hours = getHours();</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if</a:t>
            </a:r>
            <a:r>
              <a:rPr b="0" lang="en-US" sz="1300" spc="-1" strike="noStrike">
                <a:solidFill>
                  <a:srgbClr val="000000"/>
                </a:solidFill>
                <a:latin typeface="Courier New"/>
                <a:ea typeface="Times New Roman"/>
              </a:rPr>
              <a:t>(hours &gt;= 4 &amp;&amp; hours &lt; 12) </a:t>
            </a:r>
            <a:r>
              <a:rPr b="1" lang="en-US" sz="1300" spc="-1" strike="noStrike">
                <a:solidFill>
                  <a:srgbClr val="7f0055"/>
                </a:solidFill>
                <a:latin typeface="Courier New"/>
                <a:ea typeface="Times New Roman"/>
              </a:rPr>
              <a:t>return</a:t>
            </a:r>
            <a:r>
              <a:rPr b="0" lang="en-US" sz="1300" spc="-1" strike="noStrike">
                <a:solidFill>
                  <a:srgbClr val="000000"/>
                </a:solidFill>
                <a:latin typeface="Courier New"/>
                <a:ea typeface="Times New Roman"/>
              </a:rPr>
              <a:t> </a:t>
            </a:r>
            <a:r>
              <a:rPr b="0" lang="en-US" sz="1300" spc="-1" strike="noStrike">
                <a:solidFill>
                  <a:srgbClr val="2a00ff"/>
                </a:solidFill>
                <a:latin typeface="Courier New"/>
                <a:ea typeface="Times New Roman"/>
              </a:rPr>
              <a:t>"</a:t>
            </a:r>
            <a:r>
              <a:rPr b="0" lang="ru-RU" sz="1300" spc="-1" strike="noStrike">
                <a:solidFill>
                  <a:srgbClr val="2a00ff"/>
                </a:solidFill>
                <a:latin typeface="Courier New"/>
                <a:ea typeface="Times New Roman"/>
              </a:rPr>
              <a:t>утро</a:t>
            </a:r>
            <a:r>
              <a:rPr b="0" lang="en-US" sz="1300" spc="-1" strike="noStrike">
                <a:solidFill>
                  <a:srgbClr val="2a00ff"/>
                </a:solidFill>
                <a:latin typeface="Courier New"/>
                <a:ea typeface="Times New Roman"/>
              </a:rPr>
              <a:t>"</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else</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if</a:t>
            </a:r>
            <a:r>
              <a:rPr b="0" lang="en-US" sz="1300" spc="-1" strike="noStrike">
                <a:solidFill>
                  <a:srgbClr val="000000"/>
                </a:solidFill>
                <a:latin typeface="Courier New"/>
                <a:ea typeface="Times New Roman"/>
              </a:rPr>
              <a:t> ((hours &gt;12 &amp;&amp; hours &lt; 17)) </a:t>
            </a:r>
            <a:r>
              <a:rPr b="1" lang="en-US" sz="1300" spc="-1" strike="noStrike">
                <a:solidFill>
                  <a:srgbClr val="7f0055"/>
                </a:solidFill>
                <a:latin typeface="Courier New"/>
                <a:ea typeface="Times New Roman"/>
              </a:rPr>
              <a:t>return</a:t>
            </a:r>
            <a:r>
              <a:rPr b="0" lang="en-US" sz="1300" spc="-1" strike="noStrike">
                <a:solidFill>
                  <a:srgbClr val="000000"/>
                </a:solidFill>
                <a:latin typeface="Courier New"/>
                <a:ea typeface="Times New Roman"/>
              </a:rPr>
              <a:t> </a:t>
            </a:r>
            <a:r>
              <a:rPr b="0" lang="en-US" sz="1300" spc="-1" strike="noStrike">
                <a:solidFill>
                  <a:srgbClr val="2a00ff"/>
                </a:solidFill>
                <a:latin typeface="Courier New"/>
                <a:ea typeface="Times New Roman"/>
              </a:rPr>
              <a:t>"</a:t>
            </a:r>
            <a:r>
              <a:rPr b="0" lang="ru-RU" sz="1300" spc="-1" strike="noStrike">
                <a:solidFill>
                  <a:srgbClr val="2a00ff"/>
                </a:solidFill>
                <a:latin typeface="Courier New"/>
                <a:ea typeface="Times New Roman"/>
              </a:rPr>
              <a:t>день</a:t>
            </a:r>
            <a:r>
              <a:rPr b="0" lang="en-US" sz="1300" spc="-1" strike="noStrike">
                <a:solidFill>
                  <a:srgbClr val="2a00ff"/>
                </a:solidFill>
                <a:latin typeface="Courier New"/>
                <a:ea typeface="Times New Roman"/>
              </a:rPr>
              <a:t>"</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else</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if</a:t>
            </a:r>
            <a:r>
              <a:rPr b="0" lang="en-US" sz="1300" spc="-1" strike="noStrike">
                <a:solidFill>
                  <a:srgbClr val="000000"/>
                </a:solidFill>
                <a:latin typeface="Courier New"/>
                <a:ea typeface="Times New Roman"/>
              </a:rPr>
              <a:t> (hours &gt;= 17 &amp;&amp; hours &lt; 23) </a:t>
            </a:r>
            <a:r>
              <a:rPr b="1" lang="en-US" sz="1300" spc="-1" strike="noStrike">
                <a:solidFill>
                  <a:srgbClr val="7f0055"/>
                </a:solidFill>
                <a:latin typeface="Courier New"/>
                <a:ea typeface="Times New Roman"/>
              </a:rPr>
              <a:t>return</a:t>
            </a:r>
            <a:r>
              <a:rPr b="0" lang="en-US" sz="1300" spc="-1" strike="noStrike">
                <a:solidFill>
                  <a:srgbClr val="000000"/>
                </a:solidFill>
                <a:latin typeface="Courier New"/>
                <a:ea typeface="Times New Roman"/>
              </a:rPr>
              <a:t> </a:t>
            </a:r>
            <a:r>
              <a:rPr b="0" lang="en-US" sz="1300" spc="-1" strike="noStrike">
                <a:solidFill>
                  <a:srgbClr val="2a00ff"/>
                </a:solidFill>
                <a:latin typeface="Courier New"/>
                <a:ea typeface="Times New Roman"/>
              </a:rPr>
              <a:t>"</a:t>
            </a:r>
            <a:r>
              <a:rPr b="0" lang="ru-RU" sz="1300" spc="-1" strike="noStrike">
                <a:solidFill>
                  <a:srgbClr val="2a00ff"/>
                </a:solidFill>
                <a:latin typeface="Courier New"/>
                <a:ea typeface="Times New Roman"/>
              </a:rPr>
              <a:t>вечер</a:t>
            </a:r>
            <a:r>
              <a:rPr b="0" lang="en-US" sz="1300" spc="-1" strike="noStrike">
                <a:solidFill>
                  <a:srgbClr val="2a00ff"/>
                </a:solidFill>
                <a:latin typeface="Courier New"/>
                <a:ea typeface="Times New Roman"/>
              </a:rPr>
              <a:t>"</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else</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return</a:t>
            </a:r>
            <a:r>
              <a:rPr b="0" lang="en-US" sz="1300" spc="-1" strike="noStrike">
                <a:solidFill>
                  <a:srgbClr val="000000"/>
                </a:solidFill>
                <a:latin typeface="Courier New"/>
                <a:ea typeface="Times New Roman"/>
              </a:rPr>
              <a:t> </a:t>
            </a:r>
            <a:r>
              <a:rPr b="0" lang="en-US" sz="1300" spc="-1" strike="noStrike">
                <a:solidFill>
                  <a:srgbClr val="2a00ff"/>
                </a:solidFill>
                <a:latin typeface="Courier New"/>
                <a:ea typeface="Times New Roman"/>
              </a:rPr>
              <a:t>"</a:t>
            </a:r>
            <a:r>
              <a:rPr b="0" lang="ru-RU" sz="1300" spc="-1" strike="noStrike">
                <a:solidFill>
                  <a:srgbClr val="2a00ff"/>
                </a:solidFill>
                <a:latin typeface="Courier New"/>
                <a:ea typeface="Times New Roman"/>
              </a:rPr>
              <a:t>ночь</a:t>
            </a:r>
            <a:r>
              <a:rPr b="0" lang="en-US" sz="1300" spc="-1" strike="noStrike">
                <a:solidFill>
                  <a:srgbClr val="2a00ff"/>
                </a:solidFill>
                <a:latin typeface="Courier New"/>
                <a:ea typeface="Times New Roman"/>
              </a:rPr>
              <a:t>"</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static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main(String[] args){</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Sample709 mytime = </a:t>
            </a:r>
            <a:r>
              <a:rPr b="1" lang="en-US" sz="1300" spc="-1" strike="noStrike">
                <a:solidFill>
                  <a:srgbClr val="7f0055"/>
                </a:solidFill>
                <a:latin typeface="Courier New"/>
                <a:ea typeface="Times New Roman"/>
              </a:rPr>
              <a:t>new</a:t>
            </a:r>
            <a:r>
              <a:rPr b="0" lang="en-US" sz="1300" spc="-1" strike="noStrike">
                <a:solidFill>
                  <a:srgbClr val="000000"/>
                </a:solidFill>
                <a:latin typeface="Courier New"/>
                <a:ea typeface="Times New Roman"/>
              </a:rPr>
              <a:t> Sample709(300000000);</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System.</a:t>
            </a:r>
            <a:r>
              <a:rPr b="0" i="1" lang="en-US" sz="1300" spc="-1" strike="noStrike">
                <a:solidFill>
                  <a:srgbClr val="0000c0"/>
                </a:solidFill>
                <a:latin typeface="Courier New"/>
                <a:ea typeface="Times New Roman"/>
              </a:rPr>
              <a:t>out</a:t>
            </a:r>
            <a:r>
              <a:rPr b="0" lang="en-US" sz="1300" spc="-1" strike="noStrike">
                <a:solidFill>
                  <a:srgbClr val="000000"/>
                </a:solidFill>
                <a:latin typeface="Courier New"/>
                <a:ea typeface="Times New Roman"/>
              </a:rPr>
              <a:t>.println(mytime.current());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ru-RU"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ru-RU" sz="1300" spc="-1" strike="noStrike">
                <a:solidFill>
                  <a:srgbClr val="000000"/>
                </a:solidFill>
                <a:latin typeface="Courier New"/>
                <a:ea typeface="Times New Roman"/>
              </a:rPr>
              <a:t>} </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9" name="CustomShape 1"/>
          <p:cNvSpPr/>
          <p:nvPr/>
        </p:nvSpPr>
        <p:spPr>
          <a:xfrm>
            <a:off x="1828800" y="2514600"/>
            <a:ext cx="6399000" cy="14364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3000" spc="-1" strike="noStrike" cap="all">
                <a:solidFill>
                  <a:srgbClr val="376092"/>
                </a:solidFill>
                <a:latin typeface="Tahoma"/>
                <a:ea typeface="Tahoma"/>
              </a:rPr>
              <a:t>Интерфейсы</a:t>
            </a:r>
            <a:endParaRPr b="0" lang="ru-RU" sz="3000" spc="-1" strike="noStrike">
              <a:latin typeface="Arial"/>
            </a:endParaRPr>
          </a:p>
        </p:txBody>
      </p:sp>
    </p:spTree>
  </p:cSld>
  <mc:AlternateContent>
    <mc:Choice Requires="p14">
      <p:transition spd="slow" p14:dur="2000"/>
    </mc:Choice>
    <mc:Fallback>
      <p:transition spd="slow"/>
    </mc:Fallback>
  </mc:AlternateContent>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0"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endParaRPr b="0" lang="ru-RU" sz="1800" spc="-1" strike="noStrike">
              <a:latin typeface="Arial"/>
            </a:endParaRPr>
          </a:p>
        </p:txBody>
      </p:sp>
      <p:sp>
        <p:nvSpPr>
          <p:cNvPr id="581"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40"/>
              </a:spcBef>
              <a:tabLst>
                <a:tab algn="l" pos="0"/>
              </a:tabLst>
            </a:pPr>
            <a:r>
              <a:rPr b="1" lang="ru-RU" sz="1700" spc="-1" strike="noStrike">
                <a:solidFill>
                  <a:srgbClr val="000000"/>
                </a:solidFill>
                <a:latin typeface="Arial"/>
                <a:ea typeface="DejaVu Sans"/>
              </a:rPr>
              <a:t>Интерфейсы</a:t>
            </a:r>
            <a:r>
              <a:rPr b="0" lang="ru-RU" sz="1700" spc="-1" strike="noStrike">
                <a:solidFill>
                  <a:srgbClr val="000000"/>
                </a:solidFill>
                <a:latin typeface="Arial"/>
                <a:ea typeface="DejaVu Sans"/>
              </a:rPr>
              <a:t> в Java применяются для добавления к классам новых возможностей, которых нет и не может быть в базовых классах. Интерфейсы говорят о том, что класс может делать, но не говорят, как он должен это делать. Предположим,  что существует интерфейс ПЛАТИТЬ_ЗАРПЛАТУ. Возможность “платить зарплату” должна быть у многих классов. Например, класс ДИРЕКТОР может реализовывать интерфейс ПЛАТИТЬ_ЗАРПЛАТУ, класс КАССИР также может иметь возможность ПЛАТИТЬ_ЗАРПЛАТУ. Однако, в интерфейсе не будет сказано, как классы будут эту возможность (платить долгожданную зарплату) осуществлять. Интерфейс только гарантирует, что класс выполняет какие-то функции, а как он их выполняет – дело неинтерфейсное. Так, диплом подтверждает, что человек может делать какую-то работу, однако то, как он её будет выполнять по диплому непонятно. Следовательно, диплом здесь выступает в роли интерфейса.</a:t>
            </a:r>
            <a:endParaRPr b="0" lang="ru-RU" sz="1700" spc="-1" strike="noStrike">
              <a:latin typeface="Arial"/>
            </a:endParaRPr>
          </a:p>
          <a:p>
            <a:pPr algn="just">
              <a:lnSpc>
                <a:spcPct val="100000"/>
              </a:lnSpc>
              <a:spcBef>
                <a:spcPts val="340"/>
              </a:spcBef>
              <a:tabLst>
                <a:tab algn="l" pos="0"/>
              </a:tabLst>
            </a:pPr>
            <a:r>
              <a:rPr b="0" lang="ru-RU" sz="1700" spc="-1" strike="noStrike">
                <a:solidFill>
                  <a:srgbClr val="000000"/>
                </a:solidFill>
                <a:latin typeface="Arial"/>
                <a:ea typeface="DejaVu Sans"/>
              </a:rPr>
              <a:t>Во многих источниках ещё можно прочитать, что интерфейсы являются заменой множественному наследованию. Только интерфейсы более удобны, более логичны и менее громоздки. </a:t>
            </a:r>
            <a:endParaRPr b="0" lang="ru-RU" sz="1700" spc="-1" strike="noStrike">
              <a:latin typeface="Arial"/>
            </a:endParaRPr>
          </a:p>
          <a:p>
            <a:pPr>
              <a:lnSpc>
                <a:spcPct val="100000"/>
              </a:lnSpc>
              <a:spcBef>
                <a:spcPts val="340"/>
              </a:spcBef>
              <a:tabLst>
                <a:tab algn="l" pos="0"/>
              </a:tabLst>
            </a:pPr>
            <a:endParaRPr b="0" lang="ru-RU" sz="1700" spc="-1" strike="noStrike">
              <a:latin typeface="Arial"/>
            </a:endParaRPr>
          </a:p>
        </p:txBody>
      </p:sp>
    </p:spTree>
  </p:cSld>
  <mc:AlternateContent>
    <mc:Choice Requires="p14">
      <p:transition spd="slow" p14:dur="2000"/>
    </mc:Choice>
    <mc:Fallback>
      <p:transition spd="slow"/>
    </mc:Fallback>
  </mc:AlternateContent>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2"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endParaRPr b="0" lang="ru-RU" sz="1800" spc="-1" strike="noStrike">
              <a:latin typeface="Arial"/>
            </a:endParaRPr>
          </a:p>
        </p:txBody>
      </p:sp>
      <p:sp>
        <p:nvSpPr>
          <p:cNvPr id="583"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Определение интерфейса. </a:t>
            </a:r>
            <a:r>
              <a:rPr b="0" lang="ru-RU" sz="1800" spc="-1" strike="noStrike">
                <a:solidFill>
                  <a:srgbClr val="000000"/>
                </a:solidFill>
                <a:latin typeface="Arial"/>
                <a:ea typeface="DejaVu Sans"/>
              </a:rPr>
              <a:t>Синтаксис определения интерфейса следующий.</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p:txBody>
      </p:sp>
      <p:sp>
        <p:nvSpPr>
          <p:cNvPr id="584" name="CustomShape 3"/>
          <p:cNvSpPr/>
          <p:nvPr/>
        </p:nvSpPr>
        <p:spPr>
          <a:xfrm>
            <a:off x="2895480" y="1757160"/>
            <a:ext cx="3274920" cy="1079640"/>
          </a:xfrm>
          <a:prstGeom prst="rect">
            <a:avLst/>
          </a:prstGeom>
          <a:solidFill>
            <a:srgbClr val="f2f2f2"/>
          </a:solidFill>
          <a:ln w="0">
            <a:noFill/>
          </a:ln>
        </p:spPr>
        <p:style>
          <a:lnRef idx="0"/>
          <a:fillRef idx="0"/>
          <a:effectRef idx="0"/>
          <a:fontRef idx="minor"/>
        </p:style>
        <p:txBody>
          <a:bodyPr lIns="90000" rIns="90000" tIns="45000" bIns="45000">
            <a:spAutoFit/>
          </a:bodyPr>
          <a:p>
            <a:pPr>
              <a:lnSpc>
                <a:spcPct val="100000"/>
              </a:lnSpc>
            </a:pPr>
            <a:r>
              <a:rPr b="1" lang="ru-RU" sz="1300" spc="-1" strike="noStrike">
                <a:solidFill>
                  <a:srgbClr val="000000"/>
                </a:solidFill>
                <a:latin typeface="Courier New"/>
                <a:ea typeface="DejaVu Sans"/>
              </a:rPr>
              <a:t>доступ interface имя_интерфейса</a:t>
            </a:r>
            <a:endParaRPr b="0" lang="ru-RU" sz="1300" spc="-1" strike="noStrike">
              <a:latin typeface="Arial"/>
            </a:endParaRPr>
          </a:p>
          <a:p>
            <a:pPr>
              <a:lnSpc>
                <a:spcPct val="100000"/>
              </a:lnSpc>
            </a:pPr>
            <a:r>
              <a:rPr b="1" lang="ru-RU" sz="1300" spc="-1" strike="noStrike">
                <a:solidFill>
                  <a:srgbClr val="000000"/>
                </a:solidFill>
                <a:latin typeface="Courier New"/>
                <a:ea typeface="DejaVu Sans"/>
              </a:rPr>
              <a:t>{</a:t>
            </a:r>
            <a:endParaRPr b="0" lang="ru-RU" sz="1300" spc="-1" strike="noStrike">
              <a:latin typeface="Arial"/>
            </a:endParaRPr>
          </a:p>
          <a:p>
            <a:pPr>
              <a:lnSpc>
                <a:spcPct val="100000"/>
              </a:lnSpc>
            </a:pPr>
            <a:r>
              <a:rPr b="1" lang="ru-RU" sz="1300" spc="-1" strike="noStrike">
                <a:solidFill>
                  <a:srgbClr val="000000"/>
                </a:solidFill>
                <a:latin typeface="Courier New"/>
                <a:ea typeface="DejaVu Sans"/>
              </a:rPr>
              <a:t>// поля интерфейса</a:t>
            </a:r>
            <a:endParaRPr b="0" lang="ru-RU" sz="1300" spc="-1" strike="noStrike">
              <a:latin typeface="Arial"/>
            </a:endParaRPr>
          </a:p>
          <a:p>
            <a:pPr>
              <a:lnSpc>
                <a:spcPct val="100000"/>
              </a:lnSpc>
            </a:pPr>
            <a:r>
              <a:rPr b="1" lang="ru-RU" sz="1300" spc="-1" strike="noStrike">
                <a:solidFill>
                  <a:srgbClr val="000000"/>
                </a:solidFill>
                <a:latin typeface="Courier New"/>
                <a:ea typeface="DejaVu Sans"/>
              </a:rPr>
              <a:t>// методы интерфейса</a:t>
            </a:r>
            <a:endParaRPr b="0" lang="ru-RU" sz="1300" spc="-1" strike="noStrike">
              <a:latin typeface="Arial"/>
            </a:endParaRPr>
          </a:p>
          <a:p>
            <a:pPr>
              <a:lnSpc>
                <a:spcPct val="100000"/>
              </a:lnSpc>
            </a:pPr>
            <a:r>
              <a:rPr b="1" lang="ru-RU" sz="1300" spc="-1" strike="noStrike">
                <a:solidFill>
                  <a:srgbClr val="000000"/>
                </a:solidFill>
                <a:latin typeface="Courier New"/>
                <a:ea typeface="DejaVu Sans"/>
              </a:rPr>
              <a:t>}</a:t>
            </a:r>
            <a:endParaRPr b="0" lang="ru-RU" sz="1300" spc="-1" strike="noStrike">
              <a:latin typeface="Arial"/>
            </a:endParaRPr>
          </a:p>
        </p:txBody>
      </p:sp>
      <p:sp>
        <p:nvSpPr>
          <p:cNvPr id="585" name="CustomShape 4"/>
          <p:cNvSpPr/>
          <p:nvPr/>
        </p:nvSpPr>
        <p:spPr>
          <a:xfrm>
            <a:off x="914400" y="3048120"/>
            <a:ext cx="7313400" cy="912600"/>
          </a:xfrm>
          <a:prstGeom prst="rect">
            <a:avLst/>
          </a:prstGeom>
          <a:noFill/>
          <a:ln w="0">
            <a:noFill/>
          </a:ln>
        </p:spPr>
        <p:style>
          <a:lnRef idx="0"/>
          <a:fillRef idx="0"/>
          <a:effectRef idx="0"/>
          <a:fontRef idx="minor"/>
        </p:style>
        <p:txBody>
          <a:bodyPr lIns="90000" rIns="90000" tIns="45000" bIns="45000">
            <a:spAutoFit/>
          </a:bodyPr>
          <a:p>
            <a:pPr algn="just">
              <a:lnSpc>
                <a:spcPct val="100000"/>
              </a:lnSpc>
            </a:pPr>
            <a:r>
              <a:rPr b="0" lang="ru-RU" sz="1800" spc="-1" strike="noStrike">
                <a:solidFill>
                  <a:srgbClr val="000000"/>
                </a:solidFill>
                <a:latin typeface="Arial"/>
                <a:ea typeface="DejaVu Sans"/>
              </a:rPr>
              <a:t>Поля интерфейса по умолчанию являются </a:t>
            </a:r>
            <a:r>
              <a:rPr b="1" lang="ru-RU" sz="1800" spc="-1" strike="noStrike">
                <a:solidFill>
                  <a:srgbClr val="000000"/>
                </a:solidFill>
                <a:latin typeface="Arial"/>
                <a:ea typeface="DejaVu Sans"/>
              </a:rPr>
              <a:t>final static</a:t>
            </a:r>
            <a:r>
              <a:rPr b="0" lang="ru-RU" sz="1800" spc="-1" strike="noStrike">
                <a:solidFill>
                  <a:srgbClr val="000000"/>
                </a:solidFill>
                <a:latin typeface="Arial"/>
                <a:ea typeface="DejaVu Sans"/>
              </a:rPr>
              <a:t>. Все методы по умолчанию открыты (</a:t>
            </a:r>
            <a:r>
              <a:rPr b="1" lang="ru-RU" sz="1800" spc="-1" strike="noStrike">
                <a:solidFill>
                  <a:srgbClr val="000000"/>
                </a:solidFill>
                <a:latin typeface="Arial"/>
                <a:ea typeface="DejaVu Sans"/>
              </a:rPr>
              <a:t>public</a:t>
            </a:r>
            <a:r>
              <a:rPr b="0" lang="ru-RU" sz="1800" spc="-1" strike="noStrike">
                <a:solidFill>
                  <a:srgbClr val="000000"/>
                </a:solidFill>
                <a:latin typeface="Arial"/>
                <a:ea typeface="DejaVu Sans"/>
              </a:rPr>
              <a:t>). </a:t>
            </a:r>
            <a:endParaRPr b="0" lang="ru-RU" sz="1800" spc="-1" strike="noStrike">
              <a:latin typeface="Arial"/>
            </a:endParaRPr>
          </a:p>
          <a:p>
            <a:pPr>
              <a:lnSpc>
                <a:spcPct val="100000"/>
              </a:lnSpc>
            </a:pPr>
            <a:endParaRPr b="0" lang="ru-RU" sz="1800" spc="-1" strike="noStrike">
              <a:latin typeface="Arial"/>
            </a:endParaRPr>
          </a:p>
        </p:txBody>
      </p:sp>
      <p:sp>
        <p:nvSpPr>
          <p:cNvPr id="586" name="CustomShape 5"/>
          <p:cNvSpPr/>
          <p:nvPr/>
        </p:nvSpPr>
        <p:spPr>
          <a:xfrm>
            <a:off x="2895480" y="3936600"/>
            <a:ext cx="3763440" cy="1475640"/>
          </a:xfrm>
          <a:prstGeom prst="rect">
            <a:avLst/>
          </a:prstGeom>
          <a:solidFill>
            <a:srgbClr val="f2f2f2"/>
          </a:solidFill>
          <a:ln w="0">
            <a:noFill/>
          </a:ln>
        </p:spPr>
        <p:style>
          <a:lnRef idx="0"/>
          <a:fillRef idx="0"/>
          <a:effectRef idx="0"/>
          <a:fontRef idx="minor"/>
        </p:style>
        <p:txBody>
          <a:bodyPr lIns="90000" rIns="90000" tIns="45000" bIns="45000">
            <a:spAutoFit/>
          </a:bodyPr>
          <a:p>
            <a:pPr>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interface</a:t>
            </a:r>
            <a:r>
              <a:rPr b="0" lang="en-US" sz="1300" spc="-1" strike="noStrike">
                <a:solidFill>
                  <a:srgbClr val="000000"/>
                </a:solidFill>
                <a:latin typeface="Courier New"/>
                <a:ea typeface="Times New Roman"/>
              </a:rPr>
              <a:t> GeometryShape {</a:t>
            </a:r>
            <a:endParaRPr b="0" lang="ru-RU" sz="1300" spc="-1" strike="noStrike">
              <a:latin typeface="Arial"/>
            </a:endParaRPr>
          </a:p>
          <a:p>
            <a:pPr>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double</a:t>
            </a:r>
            <a:r>
              <a:rPr b="0" lang="en-US" sz="1300" spc="-1" strike="noStrike">
                <a:solidFill>
                  <a:srgbClr val="000000"/>
                </a:solidFill>
                <a:latin typeface="Courier New"/>
                <a:ea typeface="Times New Roman"/>
              </a:rPr>
              <a:t> square();</a:t>
            </a:r>
            <a:endParaRPr b="0" lang="ru-RU" sz="1300" spc="-1" strike="noStrike">
              <a:latin typeface="Arial"/>
            </a:endParaRPr>
          </a:p>
          <a:p>
            <a:pPr>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double</a:t>
            </a:r>
            <a:r>
              <a:rPr b="0" lang="en-US" sz="1300" spc="-1" strike="noStrike">
                <a:solidFill>
                  <a:srgbClr val="000000"/>
                </a:solidFill>
                <a:latin typeface="Courier New"/>
                <a:ea typeface="Times New Roman"/>
              </a:rPr>
              <a:t> perimeter();</a:t>
            </a:r>
            <a:endParaRPr b="0" lang="ru-RU" sz="1300" spc="-1" strike="noStrike">
              <a:latin typeface="Arial"/>
            </a:endParaRPr>
          </a:p>
          <a:p>
            <a:pPr>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double</a:t>
            </a:r>
            <a:r>
              <a:rPr b="0" lang="en-US" sz="1300" spc="-1" strike="noStrike">
                <a:solidFill>
                  <a:srgbClr val="000000"/>
                </a:solidFill>
                <a:latin typeface="Courier New"/>
                <a:ea typeface="Times New Roman"/>
              </a:rPr>
              <a:t> draw();</a:t>
            </a:r>
            <a:endParaRPr b="0" lang="ru-RU" sz="1300" spc="-1" strike="noStrike">
              <a:latin typeface="Arial"/>
            </a:endParaRPr>
          </a:p>
          <a:p>
            <a:pPr>
              <a:lnSpc>
                <a:spcPct val="100000"/>
              </a:lnSpc>
            </a:pPr>
            <a:r>
              <a:rPr b="0" lang="en-US" sz="1300" spc="-1" strike="noStrike">
                <a:solidFill>
                  <a:srgbClr val="000000"/>
                </a:solidFill>
                <a:latin typeface="Courier New"/>
                <a:ea typeface="Times New Roman"/>
              </a:rPr>
              <a:t>    </a:t>
            </a:r>
            <a:endParaRPr b="0" lang="ru-RU" sz="1300" spc="-1" strike="noStrike">
              <a:latin typeface="Arial"/>
            </a:endParaRPr>
          </a:p>
          <a:p>
            <a:pPr>
              <a:lnSpc>
                <a:spcPct val="100000"/>
              </a:lnSpc>
            </a:pPr>
            <a:r>
              <a:rPr b="0" lang="en-US" sz="1300" spc="-1" strike="noStrike">
                <a:solidFill>
                  <a:srgbClr val="000000"/>
                </a:solidFill>
                <a:latin typeface="Courier New"/>
                <a:ea typeface="Times New Roman"/>
              </a:rPr>
              <a:t>    </a:t>
            </a:r>
            <a:r>
              <a:rPr b="1" lang="ru-RU" sz="1300" spc="-1" strike="noStrike">
                <a:solidFill>
                  <a:srgbClr val="7f0055"/>
                </a:solidFill>
                <a:latin typeface="Courier New"/>
                <a:ea typeface="Times New Roman"/>
              </a:rPr>
              <a:t>double</a:t>
            </a:r>
            <a:r>
              <a:rPr b="0" lang="ru-RU" sz="1300" spc="-1" strike="noStrike">
                <a:solidFill>
                  <a:srgbClr val="000000"/>
                </a:solidFill>
                <a:latin typeface="Courier New"/>
                <a:ea typeface="Times New Roman"/>
              </a:rPr>
              <a:t> </a:t>
            </a:r>
            <a:r>
              <a:rPr b="0" i="1" lang="ru-RU" sz="1300" spc="-1" strike="noStrike">
                <a:solidFill>
                  <a:srgbClr val="0000c0"/>
                </a:solidFill>
                <a:latin typeface="Courier New"/>
                <a:ea typeface="Times New Roman"/>
              </a:rPr>
              <a:t>PI</a:t>
            </a:r>
            <a:r>
              <a:rPr b="0" lang="ru-RU" sz="1300" spc="-1" strike="noStrike">
                <a:solidFill>
                  <a:srgbClr val="000000"/>
                </a:solidFill>
                <a:latin typeface="Courier New"/>
                <a:ea typeface="Times New Roman"/>
              </a:rPr>
              <a:t> = 3.1415926;</a:t>
            </a:r>
            <a:endParaRPr b="0" lang="ru-RU" sz="1300" spc="-1" strike="noStrike">
              <a:latin typeface="Arial"/>
            </a:endParaRPr>
          </a:p>
          <a:p>
            <a:pPr>
              <a:lnSpc>
                <a:spcPct val="100000"/>
              </a:lnSpc>
            </a:pPr>
            <a:r>
              <a:rPr b="0" lang="ru-RU" sz="1300" spc="-1" strike="noStrike">
                <a:solidFill>
                  <a:srgbClr val="000000"/>
                </a:solidFill>
                <a:latin typeface="Courier New"/>
                <a:ea typeface="Times New Roman"/>
              </a:rPr>
              <a:t>} </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7"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Пример 1</a:t>
            </a:r>
            <a:endParaRPr b="0" lang="ru-RU" sz="1800" spc="-1" strike="noStrike">
              <a:latin typeface="Arial"/>
            </a:endParaRPr>
          </a:p>
        </p:txBody>
      </p:sp>
      <p:sp>
        <p:nvSpPr>
          <p:cNvPr id="588"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Реализация интерфейса </a:t>
            </a:r>
            <a:r>
              <a:rPr b="0" lang="ru-RU" sz="1800" spc="-1" strike="noStrike">
                <a:solidFill>
                  <a:srgbClr val="000000"/>
                </a:solidFill>
                <a:latin typeface="Arial"/>
                <a:ea typeface="DejaVu Sans"/>
              </a:rPr>
              <a:t>происходит в классе с помощью ключевого слова implements.</a:t>
            </a: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Если реализуемых интерфейсов несколько, то они перечисляются через запятую. Интерфейс считается реализованным, когда в классе и/или в его суперклассе реализованы все методы интерфейса. </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p:txBody>
      </p:sp>
      <p:sp>
        <p:nvSpPr>
          <p:cNvPr id="589" name="CustomShape 3"/>
          <p:cNvSpPr/>
          <p:nvPr/>
        </p:nvSpPr>
        <p:spPr>
          <a:xfrm>
            <a:off x="1676520" y="3124080"/>
            <a:ext cx="5941800" cy="2069640"/>
          </a:xfrm>
          <a:prstGeom prst="rect">
            <a:avLst/>
          </a:prstGeom>
          <a:solidFill>
            <a:srgbClr val="f2f2f2"/>
          </a:solidFill>
          <a:ln w="0">
            <a:noFill/>
          </a:ln>
        </p:spPr>
        <p:style>
          <a:lnRef idx="0"/>
          <a:fillRef idx="0"/>
          <a:effectRef idx="0"/>
          <a:fontRef idx="minor"/>
        </p:style>
        <p:txBody>
          <a:bodyPr lIns="90000" rIns="90000" tIns="45000" bIns="45000">
            <a:spAutoFit/>
          </a:bodyPr>
          <a:p>
            <a:pPr>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Rectangle </a:t>
            </a:r>
            <a:r>
              <a:rPr b="1" lang="en-US" sz="1300" spc="-1" strike="noStrike">
                <a:solidFill>
                  <a:srgbClr val="7f0055"/>
                </a:solidFill>
                <a:latin typeface="Courier New"/>
                <a:ea typeface="Times New Roman"/>
              </a:rPr>
              <a:t>implements</a:t>
            </a:r>
            <a:r>
              <a:rPr b="0" lang="en-US" sz="1300" spc="-1" strike="noStrike">
                <a:solidFill>
                  <a:srgbClr val="000000"/>
                </a:solidFill>
                <a:latin typeface="Courier New"/>
                <a:ea typeface="Times New Roman"/>
              </a:rPr>
              <a:t> GeometryShape{</a:t>
            </a:r>
            <a:endParaRPr b="0" lang="ru-RU" sz="1300" spc="-1" strike="noStrike">
              <a:latin typeface="Arial"/>
            </a:endParaRPr>
          </a:p>
          <a:p>
            <a:pPr>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private</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int</a:t>
            </a:r>
            <a:r>
              <a:rPr b="0" lang="en-US" sz="1300" spc="-1" strike="noStrike">
                <a:solidFill>
                  <a:srgbClr val="000000"/>
                </a:solidFill>
                <a:latin typeface="Courier New"/>
                <a:ea typeface="Times New Roman"/>
              </a:rPr>
              <a:t> </a:t>
            </a:r>
            <a:r>
              <a:rPr b="0" lang="en-US" sz="1300" spc="-1" strike="noStrike">
                <a:solidFill>
                  <a:srgbClr val="0000c0"/>
                </a:solidFill>
                <a:latin typeface="Courier New"/>
                <a:ea typeface="Times New Roman"/>
              </a:rPr>
              <a:t>a</a:t>
            </a:r>
            <a:r>
              <a:rPr b="0" lang="en-US" sz="1300" spc="-1" strike="noStrike">
                <a:solidFill>
                  <a:srgbClr val="000000"/>
                </a:solidFill>
                <a:latin typeface="Courier New"/>
                <a:ea typeface="Times New Roman"/>
              </a:rPr>
              <a:t>, </a:t>
            </a:r>
            <a:r>
              <a:rPr b="0" lang="en-US" sz="1300" spc="-1" strike="noStrike">
                <a:solidFill>
                  <a:srgbClr val="0000c0"/>
                </a:solidFill>
                <a:latin typeface="Courier New"/>
                <a:ea typeface="Times New Roman"/>
              </a:rPr>
              <a:t>b</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pPr>
            <a:endParaRPr b="0" lang="ru-RU" sz="1300" spc="-1" strike="noStrike">
              <a:latin typeface="Arial"/>
            </a:endParaRPr>
          </a:p>
          <a:p>
            <a:pPr>
              <a:lnSpc>
                <a:spcPct val="100000"/>
              </a:lnSpc>
            </a:pPr>
            <a:r>
              <a:rPr b="0" lang="ru-RU"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Rectangle(</a:t>
            </a:r>
            <a:r>
              <a:rPr b="1" lang="en-US" sz="1300" spc="-1" strike="noStrike">
                <a:solidFill>
                  <a:srgbClr val="7f0055"/>
                </a:solidFill>
                <a:latin typeface="Courier New"/>
                <a:ea typeface="Times New Roman"/>
              </a:rPr>
              <a:t>int</a:t>
            </a:r>
            <a:r>
              <a:rPr b="0" lang="en-US" sz="1300" spc="-1" strike="noStrike">
                <a:solidFill>
                  <a:srgbClr val="000000"/>
                </a:solidFill>
                <a:latin typeface="Courier New"/>
                <a:ea typeface="Times New Roman"/>
              </a:rPr>
              <a:t> a, </a:t>
            </a:r>
            <a:r>
              <a:rPr b="1" lang="en-US" sz="1300" spc="-1" strike="noStrike">
                <a:solidFill>
                  <a:srgbClr val="7f0055"/>
                </a:solidFill>
                <a:latin typeface="Courier New"/>
                <a:ea typeface="Times New Roman"/>
              </a:rPr>
              <a:t>int</a:t>
            </a:r>
            <a:r>
              <a:rPr b="0" lang="en-US" sz="1300" spc="-1" strike="noStrike">
                <a:solidFill>
                  <a:srgbClr val="000000"/>
                </a:solidFill>
                <a:latin typeface="Courier New"/>
                <a:ea typeface="Times New Roman"/>
              </a:rPr>
              <a:t> b) {</a:t>
            </a:r>
            <a:r>
              <a:rPr b="1" lang="en-US" sz="1300" spc="-1" strike="noStrike">
                <a:solidFill>
                  <a:srgbClr val="7f0055"/>
                </a:solidFill>
                <a:latin typeface="Courier New"/>
                <a:ea typeface="Times New Roman"/>
              </a:rPr>
              <a:t>this</a:t>
            </a:r>
            <a:r>
              <a:rPr b="0" lang="en-US" sz="1300" spc="-1" strike="noStrike">
                <a:solidFill>
                  <a:srgbClr val="000000"/>
                </a:solidFill>
                <a:latin typeface="Courier New"/>
                <a:ea typeface="Times New Roman"/>
              </a:rPr>
              <a:t>.</a:t>
            </a:r>
            <a:r>
              <a:rPr b="0" lang="en-US" sz="1300" spc="-1" strike="noStrike">
                <a:solidFill>
                  <a:srgbClr val="0000c0"/>
                </a:solidFill>
                <a:latin typeface="Courier New"/>
                <a:ea typeface="Times New Roman"/>
              </a:rPr>
              <a:t>a</a:t>
            </a:r>
            <a:r>
              <a:rPr b="0" lang="en-US" sz="1300" spc="-1" strike="noStrike">
                <a:solidFill>
                  <a:srgbClr val="000000"/>
                </a:solidFill>
                <a:latin typeface="Courier New"/>
                <a:ea typeface="Times New Roman"/>
              </a:rPr>
              <a:t>=a; </a:t>
            </a:r>
            <a:r>
              <a:rPr b="1" lang="en-US" sz="1300" spc="-1" strike="noStrike">
                <a:solidFill>
                  <a:srgbClr val="7f0055"/>
                </a:solidFill>
                <a:latin typeface="Courier New"/>
                <a:ea typeface="Times New Roman"/>
              </a:rPr>
              <a:t>this</a:t>
            </a:r>
            <a:r>
              <a:rPr b="0" lang="en-US" sz="1300" spc="-1" strike="noStrike">
                <a:solidFill>
                  <a:srgbClr val="000000"/>
                </a:solidFill>
                <a:latin typeface="Courier New"/>
                <a:ea typeface="Times New Roman"/>
              </a:rPr>
              <a:t>.</a:t>
            </a:r>
            <a:r>
              <a:rPr b="0" lang="en-US" sz="1300" spc="-1" strike="noStrike">
                <a:solidFill>
                  <a:srgbClr val="0000c0"/>
                </a:solidFill>
                <a:latin typeface="Courier New"/>
                <a:ea typeface="Times New Roman"/>
              </a:rPr>
              <a:t>b</a:t>
            </a:r>
            <a:r>
              <a:rPr b="0" lang="en-US" sz="1300" spc="-1" strike="noStrike">
                <a:solidFill>
                  <a:srgbClr val="000000"/>
                </a:solidFill>
                <a:latin typeface="Courier New"/>
                <a:ea typeface="Times New Roman"/>
              </a:rPr>
              <a:t>=b; }</a:t>
            </a:r>
            <a:endParaRPr b="0" lang="ru-RU" sz="1300" spc="-1" strike="noStrike">
              <a:latin typeface="Arial"/>
            </a:endParaRPr>
          </a:p>
          <a:p>
            <a:pPr>
              <a:lnSpc>
                <a:spcPct val="100000"/>
              </a:lnSpc>
            </a:pPr>
            <a:endParaRPr b="0" lang="ru-RU" sz="1300" spc="-1" strike="noStrike">
              <a:latin typeface="Arial"/>
            </a:endParaRPr>
          </a:p>
          <a:p>
            <a:pPr>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double</a:t>
            </a:r>
            <a:r>
              <a:rPr b="0" lang="en-US" sz="1300" spc="-1" strike="noStrike">
                <a:solidFill>
                  <a:srgbClr val="000000"/>
                </a:solidFill>
                <a:latin typeface="Courier New"/>
                <a:ea typeface="Times New Roman"/>
              </a:rPr>
              <a:t> square() { </a:t>
            </a:r>
            <a:r>
              <a:rPr b="1" lang="en-US" sz="1300" spc="-1" strike="noStrike">
                <a:solidFill>
                  <a:srgbClr val="7f0055"/>
                </a:solidFill>
                <a:latin typeface="Courier New"/>
                <a:ea typeface="Times New Roman"/>
              </a:rPr>
              <a:t>return</a:t>
            </a:r>
            <a:r>
              <a:rPr b="0" lang="en-US" sz="1300" spc="-1" strike="noStrike">
                <a:solidFill>
                  <a:srgbClr val="000000"/>
                </a:solidFill>
                <a:latin typeface="Courier New"/>
                <a:ea typeface="Times New Roman"/>
              </a:rPr>
              <a:t> </a:t>
            </a:r>
            <a:r>
              <a:rPr b="0" lang="en-US" sz="1300" spc="-1" strike="noStrike">
                <a:solidFill>
                  <a:srgbClr val="0000c0"/>
                </a:solidFill>
                <a:latin typeface="Courier New"/>
                <a:ea typeface="Times New Roman"/>
              </a:rPr>
              <a:t>a</a:t>
            </a:r>
            <a:r>
              <a:rPr b="0" lang="en-US" sz="1300" spc="-1" strike="noStrike">
                <a:solidFill>
                  <a:srgbClr val="000000"/>
                </a:solidFill>
                <a:latin typeface="Courier New"/>
                <a:ea typeface="Times New Roman"/>
              </a:rPr>
              <a:t>*</a:t>
            </a:r>
            <a:r>
              <a:rPr b="0" lang="en-US" sz="1300" spc="-1" strike="noStrike">
                <a:solidFill>
                  <a:srgbClr val="0000c0"/>
                </a:solidFill>
                <a:latin typeface="Courier New"/>
                <a:ea typeface="Times New Roman"/>
              </a:rPr>
              <a:t>b</a:t>
            </a:r>
            <a:r>
              <a:rPr b="0" lang="en-US" sz="1300" spc="-1" strike="noStrike">
                <a:solidFill>
                  <a:srgbClr val="000000"/>
                </a:solidFill>
                <a:latin typeface="Courier New"/>
                <a:ea typeface="Times New Roman"/>
              </a:rPr>
              <a:t>; }</a:t>
            </a:r>
            <a:endParaRPr b="0" lang="ru-RU" sz="1300" spc="-1" strike="noStrike">
              <a:latin typeface="Arial"/>
            </a:endParaRPr>
          </a:p>
          <a:p>
            <a:pPr>
              <a:lnSpc>
                <a:spcPct val="100000"/>
              </a:lnSpc>
            </a:pPr>
            <a:endParaRPr b="0" lang="ru-RU" sz="1300" spc="-1" strike="noStrike">
              <a:latin typeface="Arial"/>
            </a:endParaRPr>
          </a:p>
          <a:p>
            <a:pPr>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draw() {System.</a:t>
            </a:r>
            <a:r>
              <a:rPr b="0" i="1" lang="en-US" sz="1300" spc="-1" strike="noStrike">
                <a:solidFill>
                  <a:srgbClr val="0000c0"/>
                </a:solidFill>
                <a:latin typeface="Courier New"/>
                <a:ea typeface="Times New Roman"/>
              </a:rPr>
              <a:t>out</a:t>
            </a:r>
            <a:r>
              <a:rPr b="0" lang="en-US" sz="1300" spc="-1" strike="noStrike">
                <a:solidFill>
                  <a:srgbClr val="000000"/>
                </a:solidFill>
                <a:latin typeface="Courier New"/>
                <a:ea typeface="Times New Roman"/>
              </a:rPr>
              <a:t>.println(</a:t>
            </a:r>
            <a:r>
              <a:rPr b="0" lang="en-US" sz="1300" spc="-1" strike="noStrike">
                <a:solidFill>
                  <a:srgbClr val="2a00ff"/>
                </a:solidFill>
                <a:latin typeface="Courier New"/>
                <a:ea typeface="Times New Roman"/>
              </a:rPr>
              <a:t>"Rectangle: "</a:t>
            </a:r>
            <a:r>
              <a:rPr b="0" lang="en-US" sz="1300" spc="-1" strike="noStrike">
                <a:solidFill>
                  <a:srgbClr val="000000"/>
                </a:solidFill>
                <a:latin typeface="Courier New"/>
                <a:ea typeface="Times New Roman"/>
              </a:rPr>
              <a:t>+square());}</a:t>
            </a:r>
            <a:endParaRPr b="0" lang="ru-RU" sz="1300" spc="-1" strike="noStrike">
              <a:latin typeface="Arial"/>
            </a:endParaRPr>
          </a:p>
          <a:p>
            <a:pPr>
              <a:lnSpc>
                <a:spcPct val="100000"/>
              </a:lnSpc>
            </a:pPr>
            <a:r>
              <a:rPr b="0" lang="en-US" sz="1300" spc="-1" strike="noStrike">
                <a:solidFill>
                  <a:srgbClr val="000000"/>
                </a:solidFill>
                <a:latin typeface="Courier New"/>
                <a:ea typeface="Times New Roman"/>
              </a:rPr>
              <a:t>}</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06"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360"/>
              </a:spcBef>
              <a:tabLst>
                <a:tab algn="l" pos="0"/>
              </a:tabLst>
            </a:pPr>
            <a:r>
              <a:rPr b="1" lang="ru-RU" sz="1800" spc="-1" strike="noStrike">
                <a:solidFill>
                  <a:srgbClr val="000000"/>
                </a:solidFill>
                <a:latin typeface="Arial"/>
                <a:ea typeface="DejaVu Sans"/>
              </a:rPr>
              <a:t>Объект</a:t>
            </a:r>
            <a:r>
              <a:rPr b="0" lang="ru-RU" sz="1800" spc="-1" strike="noStrike">
                <a:solidFill>
                  <a:srgbClr val="000000"/>
                </a:solidFill>
                <a:latin typeface="Arial"/>
                <a:ea typeface="DejaVu Sans"/>
              </a:rPr>
              <a:t>. Понятие "объект" не имеет в ООП канонического определения </a:t>
            </a:r>
            <a:endParaRPr b="0" lang="ru-RU" sz="1800" spc="-1" strike="noStrike">
              <a:latin typeface="Arial"/>
            </a:endParaRPr>
          </a:p>
          <a:p>
            <a:pPr>
              <a:lnSpc>
                <a:spcPct val="100000"/>
              </a:lnSpc>
              <a:spcBef>
                <a:spcPts val="360"/>
              </a:spcBef>
              <a:tabLst>
                <a:tab algn="l" pos="0"/>
              </a:tabLst>
            </a:pPr>
            <a:r>
              <a:rPr b="0" lang="en-US" sz="1800" spc="-1" strike="noStrike">
                <a:solidFill>
                  <a:srgbClr val="000000"/>
                </a:solidFill>
                <a:latin typeface="Arial"/>
                <a:ea typeface="DejaVu Sans"/>
              </a:rPr>
              <a:t>	</a:t>
            </a:r>
            <a:endParaRPr b="0" lang="ru-RU" sz="1800" spc="-1" strike="noStrike">
              <a:latin typeface="Arial"/>
            </a:endParaRPr>
          </a:p>
          <a:p>
            <a:pPr marL="457200">
              <a:lnSpc>
                <a:spcPct val="100000"/>
              </a:lnSpc>
              <a:spcBef>
                <a:spcPts val="360"/>
              </a:spcBef>
              <a:tabLst>
                <a:tab algn="l" pos="0"/>
              </a:tabLst>
            </a:pPr>
            <a:r>
              <a:rPr b="1" i="1" lang="ru-RU" sz="1800" spc="-1" strike="noStrike">
                <a:solidFill>
                  <a:srgbClr val="376092"/>
                </a:solidFill>
                <a:latin typeface="Arial"/>
                <a:ea typeface="DejaVu Sans"/>
              </a:rPr>
              <a:t>Объект</a:t>
            </a:r>
            <a:r>
              <a:rPr b="0" lang="ru-RU" sz="1800" spc="-1" strike="noStrike">
                <a:solidFill>
                  <a:srgbClr val="376092"/>
                </a:solidFill>
                <a:latin typeface="Arial"/>
                <a:ea typeface="DejaVu Sans"/>
              </a:rPr>
              <a:t>- </a:t>
            </a:r>
            <a:r>
              <a:rPr b="0" i="1" lang="ru-RU" sz="1800" spc="-1" strike="noStrike">
                <a:solidFill>
                  <a:srgbClr val="376092"/>
                </a:solidFill>
                <a:latin typeface="Arial"/>
                <a:ea typeface="DejaVu Sans"/>
              </a:rPr>
              <a:t>это осязаемая сущность, которая четко проявляет свое поведение</a:t>
            </a:r>
            <a:r>
              <a:rPr b="0" lang="ru-RU" sz="1800" spc="-1" strike="noStrike">
                <a:solidFill>
                  <a:srgbClr val="376092"/>
                </a:solidFill>
                <a:latin typeface="Arial"/>
                <a:ea typeface="DejaVu Sans"/>
              </a:rPr>
              <a:t>. </a:t>
            </a:r>
            <a:endParaRPr b="0" lang="ru-RU" sz="1800" spc="-1" strike="noStrike">
              <a:latin typeface="Arial"/>
            </a:endParaRPr>
          </a:p>
          <a:p>
            <a:pPr marL="457200">
              <a:lnSpc>
                <a:spcPct val="100000"/>
              </a:lnSpc>
              <a:spcBef>
                <a:spcPts val="360"/>
              </a:spcBef>
              <a:tabLst>
                <a:tab algn="l" pos="0"/>
              </a:tabLst>
            </a:pPr>
            <a:r>
              <a:rPr b="0" lang="en-US" sz="1800" spc="-1" strike="noStrike">
                <a:solidFill>
                  <a:srgbClr val="000000"/>
                </a:solidFill>
                <a:latin typeface="Arial"/>
                <a:ea typeface="DejaVu Sans"/>
              </a:rPr>
              <a:t>	</a:t>
            </a:r>
            <a:endParaRPr b="0" lang="ru-RU" sz="1800" spc="-1" strike="noStrike">
              <a:latin typeface="Arial"/>
            </a:endParaRPr>
          </a:p>
          <a:p>
            <a:pPr marL="457200">
              <a:lnSpc>
                <a:spcPct val="100000"/>
              </a:lnSpc>
              <a:spcBef>
                <a:spcPts val="360"/>
              </a:spcBef>
              <a:tabLst>
                <a:tab algn="l" pos="0"/>
              </a:tabLst>
            </a:pPr>
            <a:r>
              <a:rPr b="0" lang="ru-RU" sz="1800" spc="-1" strike="noStrike">
                <a:solidFill>
                  <a:srgbClr val="000000"/>
                </a:solidFill>
                <a:latin typeface="Arial"/>
                <a:ea typeface="DejaVu Sans"/>
              </a:rPr>
              <a:t>Объект состоит из следующих трех частей: </a:t>
            </a:r>
            <a:endParaRPr b="0" lang="ru-RU" sz="1800" spc="-1" strike="noStrike">
              <a:latin typeface="Arial"/>
            </a:endParaRPr>
          </a:p>
          <a:p>
            <a:pPr lvl="2" marL="1042920" indent="-396720">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имя объекта; </a:t>
            </a:r>
            <a:endParaRPr b="0" lang="ru-RU" sz="1800" spc="-1" strike="noStrike">
              <a:latin typeface="Arial"/>
            </a:endParaRPr>
          </a:p>
          <a:p>
            <a:pPr lvl="2" marL="1042920" indent="-396720">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состояние (переменные состояния); </a:t>
            </a:r>
            <a:endParaRPr b="0" lang="ru-RU" sz="1800" spc="-1" strike="noStrike">
              <a:latin typeface="Arial"/>
            </a:endParaRPr>
          </a:p>
          <a:p>
            <a:pPr lvl="2" marL="1042920" indent="-396720">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методы (операции)</a:t>
            </a:r>
            <a:endParaRPr b="0" lang="ru-RU" sz="1800" spc="-1" strike="noStrike">
              <a:latin typeface="Arial"/>
            </a:endParaRPr>
          </a:p>
          <a:p>
            <a:pPr marL="457200">
              <a:lnSpc>
                <a:spcPct val="100000"/>
              </a:lnSpc>
              <a:spcBef>
                <a:spcPts val="360"/>
              </a:spcBef>
              <a:tabLst>
                <a:tab algn="l" pos="0"/>
              </a:tabLst>
            </a:pPr>
            <a:endParaRPr b="0" lang="ru-RU" sz="1800" spc="-1" strike="noStrike">
              <a:latin typeface="Arial"/>
            </a:endParaRPr>
          </a:p>
          <a:p>
            <a:pPr marL="457200" algn="just">
              <a:lnSpc>
                <a:spcPct val="100000"/>
              </a:lnSpc>
              <a:spcBef>
                <a:spcPts val="360"/>
              </a:spcBef>
              <a:tabLst>
                <a:tab algn="l" pos="0"/>
              </a:tabLst>
            </a:pPr>
            <a:r>
              <a:rPr b="1" i="1" lang="ru-RU" sz="1800" spc="-1" strike="noStrike">
                <a:solidFill>
                  <a:srgbClr val="376092"/>
                </a:solidFill>
                <a:latin typeface="Arial"/>
                <a:ea typeface="DejaVu Sans"/>
              </a:rPr>
              <a:t>Объект ООП </a:t>
            </a:r>
            <a:r>
              <a:rPr b="0" lang="ru-RU" sz="1800" spc="-1" strike="noStrike">
                <a:solidFill>
                  <a:srgbClr val="376092"/>
                </a:solidFill>
                <a:latin typeface="Arial"/>
                <a:ea typeface="DejaVu Sans"/>
              </a:rPr>
              <a:t>- </a:t>
            </a:r>
            <a:r>
              <a:rPr b="0" i="1" lang="ru-RU" sz="1800" spc="-1" strike="noStrike">
                <a:solidFill>
                  <a:srgbClr val="376092"/>
                </a:solidFill>
                <a:latin typeface="Arial"/>
                <a:ea typeface="DejaVu Sans"/>
              </a:rPr>
              <a:t>это совокупность переменных состояния и связанных с ними методов(операций). Эти методы определяют как объект взаимодействует с окружающим миром. </a:t>
            </a:r>
            <a:endParaRPr b="0" lang="ru-RU" sz="1800" spc="-1" strike="noStrike">
              <a:latin typeface="Arial"/>
            </a:endParaRPr>
          </a:p>
          <a:p>
            <a:pPr marL="457200">
              <a:lnSpc>
                <a:spcPct val="100000"/>
              </a:lnSpc>
              <a:tabLst>
                <a:tab algn="l" pos="0"/>
              </a:tabLst>
            </a:pPr>
            <a:endParaRPr b="0" lang="ru-RU" sz="1800" spc="-1" strike="noStrike">
              <a:latin typeface="Arial"/>
            </a:endParaRPr>
          </a:p>
          <a:p>
            <a:pPr marL="457200">
              <a:lnSpc>
                <a:spcPct val="100000"/>
              </a:lnSpc>
              <a:spcBef>
                <a:spcPts val="360"/>
              </a:spcBef>
              <a:tabLst>
                <a:tab algn="l" pos="0"/>
              </a:tabLst>
            </a:pPr>
            <a:endParaRPr b="0" lang="ru-RU" sz="1800" spc="-1" strike="noStrike">
              <a:latin typeface="Arial"/>
            </a:endParaRPr>
          </a:p>
        </p:txBody>
      </p:sp>
      <p:pic>
        <p:nvPicPr>
          <p:cNvPr id="307" name="Picture 9" descr="MPj04308360000[1]"/>
          <p:cNvPicPr/>
          <p:nvPr/>
        </p:nvPicPr>
        <p:blipFill>
          <a:blip r:embed="rId1"/>
          <a:stretch/>
        </p:blipFill>
        <p:spPr>
          <a:xfrm>
            <a:off x="7215120" y="1143000"/>
            <a:ext cx="1035000" cy="1035000"/>
          </a:xfrm>
          <a:prstGeom prst="rect">
            <a:avLst/>
          </a:prstGeom>
          <a:ln w="0">
            <a:noFill/>
          </a:ln>
        </p:spPr>
      </p:pic>
      <p:pic>
        <p:nvPicPr>
          <p:cNvPr id="308" name="Picture 11" descr="MPj03143310000[1]"/>
          <p:cNvPicPr/>
          <p:nvPr/>
        </p:nvPicPr>
        <p:blipFill>
          <a:blip r:embed="rId2"/>
          <a:stretch/>
        </p:blipFill>
        <p:spPr>
          <a:xfrm>
            <a:off x="6357960" y="3429000"/>
            <a:ext cx="1188720" cy="1188720"/>
          </a:xfrm>
          <a:prstGeom prst="rect">
            <a:avLst/>
          </a:prstGeom>
          <a:ln w="0">
            <a:noFill/>
          </a:ln>
        </p:spPr>
      </p:pic>
      <p:pic>
        <p:nvPicPr>
          <p:cNvPr id="309" name="Picture 2" descr="http://www.pacificcoastmanuals.com/images/JW96.jpg"/>
          <p:cNvPicPr/>
          <p:nvPr/>
        </p:nvPicPr>
        <p:blipFill>
          <a:blip r:embed="rId3"/>
          <a:stretch/>
        </p:blipFill>
        <p:spPr>
          <a:xfrm flipH="1">
            <a:off x="7002360" y="2357280"/>
            <a:ext cx="1469160" cy="989280"/>
          </a:xfrm>
          <a:prstGeom prst="rect">
            <a:avLst/>
          </a:prstGeom>
          <a:ln w="0">
            <a:noFill/>
          </a:ln>
        </p:spPr>
      </p:pic>
    </p:spTree>
  </p:cSld>
  <mc:AlternateContent>
    <mc:Choice Requires="p14">
      <p:transition spd="slow" p14:dur="2000"/>
    </mc:Choice>
    <mc:Fallback>
      <p:transition spd="slow"/>
    </mc:Fallback>
  </mc:AlternateContent>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0"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Пример 1</a:t>
            </a:r>
            <a:endParaRPr b="0" lang="ru-RU" sz="1800" spc="-1" strike="noStrike">
              <a:latin typeface="Arial"/>
            </a:endParaRPr>
          </a:p>
        </p:txBody>
      </p:sp>
      <p:sp>
        <p:nvSpPr>
          <p:cNvPr id="591" name="CustomShape 2"/>
          <p:cNvSpPr/>
          <p:nvPr/>
        </p:nvSpPr>
        <p:spPr>
          <a:xfrm>
            <a:off x="914400" y="1219320"/>
            <a:ext cx="7313400" cy="4798800"/>
          </a:xfrm>
          <a:prstGeom prst="rect">
            <a:avLst/>
          </a:prstGeom>
          <a:solidFill>
            <a:srgbClr val="f2f2f2"/>
          </a:solidFill>
          <a:ln w="0">
            <a:noFill/>
          </a:ln>
        </p:spPr>
        <p:style>
          <a:lnRef idx="0"/>
          <a:fillRef idx="0"/>
          <a:effectRef idx="0"/>
          <a:fontRef idx="minor"/>
        </p:style>
        <p:txBody>
          <a:bodyPr lIns="90000" rIns="90000" tIns="45000" bIns="45000">
            <a:noAutofit/>
          </a:bodyPr>
          <a:p>
            <a:pPr>
              <a:lnSpc>
                <a:spcPct val="100000"/>
              </a:lnSpc>
              <a:tabLst>
                <a:tab algn="l" pos="0"/>
              </a:tabLst>
            </a:pPr>
            <a:r>
              <a:rPr b="1" lang="en-US" sz="1400" spc="-1" strike="noStrike">
                <a:solidFill>
                  <a:srgbClr val="7f0055"/>
                </a:solidFill>
                <a:latin typeface="Courier New"/>
                <a:ea typeface="Times New Roman"/>
              </a:rPr>
              <a:t>public</a:t>
            </a: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class</a:t>
            </a:r>
            <a:r>
              <a:rPr b="0" lang="en-US" sz="1400" spc="-1" strike="noStrike">
                <a:solidFill>
                  <a:srgbClr val="000000"/>
                </a:solidFill>
                <a:latin typeface="Courier New"/>
                <a:ea typeface="Times New Roman"/>
              </a:rPr>
              <a:t> Circle </a:t>
            </a:r>
            <a:r>
              <a:rPr b="1" lang="en-US" sz="1400" spc="-1" strike="noStrike">
                <a:solidFill>
                  <a:srgbClr val="7f0055"/>
                </a:solidFill>
                <a:latin typeface="Courier New"/>
                <a:ea typeface="Times New Roman"/>
              </a:rPr>
              <a:t>implements</a:t>
            </a:r>
            <a:r>
              <a:rPr b="0" lang="en-US" sz="1400" spc="-1" strike="noStrike">
                <a:solidFill>
                  <a:srgbClr val="000000"/>
                </a:solidFill>
                <a:latin typeface="Courier New"/>
                <a:ea typeface="Times New Roman"/>
              </a:rPr>
              <a:t> Square{</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private</a:t>
            </a: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int</a:t>
            </a:r>
            <a:r>
              <a:rPr b="0" lang="en-US" sz="1400" spc="-1" strike="noStrike">
                <a:solidFill>
                  <a:srgbClr val="000000"/>
                </a:solidFill>
                <a:latin typeface="Courier New"/>
                <a:ea typeface="Times New Roman"/>
              </a:rPr>
              <a:t> </a:t>
            </a:r>
            <a:r>
              <a:rPr b="0" lang="en-US" sz="1400" spc="-1" strike="noStrike">
                <a:solidFill>
                  <a:srgbClr val="0000c0"/>
                </a:solidFill>
                <a:latin typeface="Courier New"/>
                <a:ea typeface="Times New Roman"/>
              </a:rPr>
              <a:t>r</a:t>
            </a:r>
            <a:r>
              <a:rPr b="0" lang="en-US" sz="1400" spc="-1" strike="noStrike">
                <a:solidFill>
                  <a:srgbClr val="000000"/>
                </a:solidFill>
                <a:latin typeface="Courier New"/>
                <a:ea typeface="Times New Roman"/>
              </a:rPr>
              <a:t>;</a:t>
            </a: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Times New Roman"/>
              </a:rPr>
              <a:t>    </a:t>
            </a:r>
            <a:r>
              <a:rPr b="1" lang="en-US" sz="1400" spc="-1" strike="noStrike">
                <a:solidFill>
                  <a:srgbClr val="7f0055"/>
                </a:solidFill>
                <a:latin typeface="Courier New"/>
                <a:ea typeface="Times New Roman"/>
              </a:rPr>
              <a:t>public</a:t>
            </a:r>
            <a:r>
              <a:rPr b="0" lang="en-US" sz="1400" spc="-1" strike="noStrike">
                <a:solidFill>
                  <a:srgbClr val="000000"/>
                </a:solidFill>
                <a:latin typeface="Courier New"/>
                <a:ea typeface="Times New Roman"/>
              </a:rPr>
              <a:t> Circle(</a:t>
            </a:r>
            <a:r>
              <a:rPr b="1" lang="en-US" sz="1400" spc="-1" strike="noStrike">
                <a:solidFill>
                  <a:srgbClr val="7f0055"/>
                </a:solidFill>
                <a:latin typeface="Courier New"/>
                <a:ea typeface="Times New Roman"/>
              </a:rPr>
              <a:t>int</a:t>
            </a:r>
            <a:r>
              <a:rPr b="0" lang="en-US" sz="1400" spc="-1" strike="noStrike">
                <a:solidFill>
                  <a:srgbClr val="000000"/>
                </a:solidFill>
                <a:latin typeface="Courier New"/>
                <a:ea typeface="Times New Roman"/>
              </a:rPr>
              <a:t> r) { </a:t>
            </a:r>
            <a:r>
              <a:rPr b="1" lang="en-US" sz="1400" spc="-1" strike="noStrike">
                <a:solidFill>
                  <a:srgbClr val="7f0055"/>
                </a:solidFill>
                <a:latin typeface="Courier New"/>
                <a:ea typeface="Times New Roman"/>
              </a:rPr>
              <a:t>this</a:t>
            </a:r>
            <a:r>
              <a:rPr b="0" lang="en-US" sz="1400" spc="-1" strike="noStrike">
                <a:solidFill>
                  <a:srgbClr val="000000"/>
                </a:solidFill>
                <a:latin typeface="Courier New"/>
                <a:ea typeface="Times New Roman"/>
              </a:rPr>
              <a:t>.</a:t>
            </a:r>
            <a:r>
              <a:rPr b="0" lang="en-US" sz="1400" spc="-1" strike="noStrike">
                <a:solidFill>
                  <a:srgbClr val="0000c0"/>
                </a:solidFill>
                <a:latin typeface="Courier New"/>
                <a:ea typeface="Times New Roman"/>
              </a:rPr>
              <a:t>r</a:t>
            </a:r>
            <a:r>
              <a:rPr b="0" lang="en-US" sz="1400" spc="-1" strike="noStrike">
                <a:solidFill>
                  <a:srgbClr val="000000"/>
                </a:solidFill>
                <a:latin typeface="Courier New"/>
                <a:ea typeface="Times New Roman"/>
              </a:rPr>
              <a:t> = r;}</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public</a:t>
            </a: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double</a:t>
            </a:r>
            <a:r>
              <a:rPr b="0" lang="en-US" sz="1400" spc="-1" strike="noStrike">
                <a:solidFill>
                  <a:srgbClr val="000000"/>
                </a:solidFill>
                <a:latin typeface="Courier New"/>
                <a:ea typeface="Times New Roman"/>
              </a:rPr>
              <a:t> square() { </a:t>
            </a:r>
            <a:r>
              <a:rPr b="1" lang="en-US" sz="1400" spc="-1" strike="noStrike">
                <a:solidFill>
                  <a:srgbClr val="7f0055"/>
                </a:solidFill>
                <a:latin typeface="Courier New"/>
                <a:ea typeface="Times New Roman"/>
              </a:rPr>
              <a:t>return</a:t>
            </a:r>
            <a:r>
              <a:rPr b="0" lang="en-US" sz="1400" spc="-1" strike="noStrike">
                <a:solidFill>
                  <a:srgbClr val="000000"/>
                </a:solidFill>
                <a:latin typeface="Courier New"/>
                <a:ea typeface="Times New Roman"/>
              </a:rPr>
              <a:t> </a:t>
            </a:r>
            <a:r>
              <a:rPr b="0" lang="en-US" sz="1400" spc="-1" strike="noStrike">
                <a:solidFill>
                  <a:srgbClr val="0000c0"/>
                </a:solidFill>
                <a:latin typeface="Courier New"/>
                <a:ea typeface="Times New Roman"/>
              </a:rPr>
              <a:t>r</a:t>
            </a:r>
            <a:r>
              <a:rPr b="0" lang="en-US" sz="1400" spc="-1" strike="noStrike">
                <a:solidFill>
                  <a:srgbClr val="000000"/>
                </a:solidFill>
                <a:latin typeface="Courier New"/>
                <a:ea typeface="Times New Roman"/>
              </a:rPr>
              <a:t>*</a:t>
            </a:r>
            <a:r>
              <a:rPr b="0" lang="en-US" sz="1400" spc="-1" strike="noStrike">
                <a:solidFill>
                  <a:srgbClr val="0000c0"/>
                </a:solidFill>
                <a:latin typeface="Courier New"/>
                <a:ea typeface="Times New Roman"/>
              </a:rPr>
              <a:t>r</a:t>
            </a:r>
            <a:r>
              <a:rPr b="0" lang="en-US" sz="1400" spc="-1" strike="noStrike">
                <a:solidFill>
                  <a:srgbClr val="000000"/>
                </a:solidFill>
                <a:latin typeface="Courier New"/>
                <a:ea typeface="Times New Roman"/>
              </a:rPr>
              <a:t>*Square.PI;}</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public</a:t>
            </a: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void</a:t>
            </a:r>
            <a:r>
              <a:rPr b="0" lang="en-US" sz="1400" spc="-1" strike="noStrike">
                <a:solidFill>
                  <a:srgbClr val="000000"/>
                </a:solidFill>
                <a:latin typeface="Courier New"/>
                <a:ea typeface="Times New Roman"/>
              </a:rPr>
              <a:t> print() {System.</a:t>
            </a:r>
            <a:r>
              <a:rPr b="0" i="1" lang="en-US" sz="1400" spc="-1" strike="noStrike">
                <a:solidFill>
                  <a:srgbClr val="0000c0"/>
                </a:solidFill>
                <a:latin typeface="Courier New"/>
                <a:ea typeface="Times New Roman"/>
              </a:rPr>
              <a:t>out</a:t>
            </a:r>
            <a:r>
              <a:rPr b="0" lang="en-US" sz="1400" spc="-1" strike="noStrike">
                <a:solidFill>
                  <a:srgbClr val="000000"/>
                </a:solidFill>
                <a:latin typeface="Courier New"/>
                <a:ea typeface="Times New Roman"/>
              </a:rPr>
              <a:t>.println(</a:t>
            </a:r>
            <a:r>
              <a:rPr b="0" lang="en-US" sz="1400" spc="-1" strike="noStrike">
                <a:solidFill>
                  <a:srgbClr val="2a00ff"/>
                </a:solidFill>
                <a:latin typeface="Courier New"/>
                <a:ea typeface="Times New Roman"/>
              </a:rPr>
              <a:t>"Square circle: «</a:t>
            </a:r>
            <a:r>
              <a:rPr b="0" lang="ru-RU" sz="1400" spc="-1" strike="noStrike">
                <a:solidFill>
                  <a:srgbClr val="2a00ff"/>
                </a:solidFill>
                <a:latin typeface="Courier New"/>
                <a:ea typeface="Times New Roman"/>
              </a:rPr>
              <a:t> </a:t>
            </a:r>
            <a:endParaRPr b="0" lang="ru-RU" sz="1400" spc="-1" strike="noStrike">
              <a:latin typeface="Arial"/>
            </a:endParaRPr>
          </a:p>
          <a:p>
            <a:pPr>
              <a:lnSpc>
                <a:spcPct val="100000"/>
              </a:lnSpc>
              <a:tabLst>
                <a:tab algn="l" pos="0"/>
              </a:tabLst>
            </a:pPr>
            <a:r>
              <a:rPr b="0" lang="ru-RU" sz="1400" spc="-1" strike="noStrike">
                <a:solidFill>
                  <a:srgbClr val="2a00ff"/>
                </a:solidFill>
                <a:latin typeface="Courier New"/>
                <a:ea typeface="Times New Roman"/>
              </a:rPr>
              <a:t>	</a:t>
            </a:r>
            <a:r>
              <a:rPr b="0" lang="ru-RU" sz="1400" spc="-1" strike="noStrike">
                <a:solidFill>
                  <a:srgbClr val="2a00ff"/>
                </a:solidFill>
                <a:latin typeface="Courier New"/>
                <a:ea typeface="Times New Roman"/>
              </a:rPr>
              <a:t>	</a:t>
            </a:r>
            <a:r>
              <a:rPr b="0" lang="ru-RU" sz="1400" spc="-1" strike="noStrike">
                <a:solidFill>
                  <a:srgbClr val="2a00ff"/>
                </a:solidFill>
                <a:latin typeface="Courier New"/>
                <a:ea typeface="Times New Roman"/>
              </a:rPr>
              <a:t>	</a:t>
            </a:r>
            <a:r>
              <a:rPr b="0" lang="ru-RU" sz="1400" spc="-1" strike="noStrike">
                <a:solidFill>
                  <a:srgbClr val="2a00ff"/>
                </a:solidFill>
                <a:latin typeface="Courier New"/>
                <a:ea typeface="Times New Roman"/>
              </a:rPr>
              <a:t>	</a:t>
            </a:r>
            <a:r>
              <a:rPr b="0" lang="ru-RU" sz="1400" spc="-1" strike="noStrike">
                <a:solidFill>
                  <a:srgbClr val="2a00ff"/>
                </a:solidFill>
                <a:latin typeface="Courier New"/>
                <a:ea typeface="Times New Roman"/>
              </a:rPr>
              <a:t>	</a:t>
            </a:r>
            <a:r>
              <a:rPr b="0" lang="en-US" sz="1400" spc="-1" strike="noStrike">
                <a:solidFill>
                  <a:srgbClr val="000000"/>
                </a:solidFill>
                <a:latin typeface="Courier New"/>
                <a:ea typeface="Times New Roman"/>
              </a:rPr>
              <a:t>+square());}</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Times New Roman"/>
              </a:rPr>
              <a:t>}</a:t>
            </a:r>
            <a:endParaRPr b="0" lang="ru-RU" sz="1400" spc="-1" strike="noStrike">
              <a:latin typeface="Arial"/>
            </a:endParaRPr>
          </a:p>
          <a:p>
            <a:pPr>
              <a:lnSpc>
                <a:spcPct val="100000"/>
              </a:lnSpc>
              <a:tabLst>
                <a:tab algn="l" pos="0"/>
              </a:tabLst>
            </a:pPr>
            <a:r>
              <a:rPr b="1" lang="en-US" sz="1400" spc="-1" strike="noStrike">
                <a:solidFill>
                  <a:srgbClr val="7f0055"/>
                </a:solidFill>
                <a:latin typeface="Courier New"/>
                <a:ea typeface="Times New Roman"/>
              </a:rPr>
              <a:t>public</a:t>
            </a: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class</a:t>
            </a:r>
            <a:r>
              <a:rPr b="0" lang="en-US" sz="1400" spc="-1" strike="noStrike">
                <a:solidFill>
                  <a:srgbClr val="000000"/>
                </a:solidFill>
                <a:latin typeface="Courier New"/>
                <a:ea typeface="Times New Roman"/>
              </a:rPr>
              <a:t> Sample801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public</a:t>
            </a: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static</a:t>
            </a: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void</a:t>
            </a:r>
            <a:r>
              <a:rPr b="0" lang="en-US" sz="1400" spc="-1" strike="noStrike">
                <a:solidFill>
                  <a:srgbClr val="000000"/>
                </a:solidFill>
                <a:latin typeface="Courier New"/>
                <a:ea typeface="Times New Roman"/>
              </a:rPr>
              <a:t> main(String[] args){</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Times New Roman"/>
              </a:rPr>
              <a:t>        </a:t>
            </a:r>
            <a:r>
              <a:rPr b="0" lang="en-US" sz="1400" spc="-1" strike="noStrike">
                <a:solidFill>
                  <a:srgbClr val="000000"/>
                </a:solidFill>
                <a:latin typeface="Courier New"/>
                <a:ea typeface="Times New Roman"/>
              </a:rPr>
              <a:t>Rectangle rectangle = </a:t>
            </a:r>
            <a:r>
              <a:rPr b="1" lang="en-US" sz="1400" spc="-1" strike="noStrike">
                <a:solidFill>
                  <a:srgbClr val="7f0055"/>
                </a:solidFill>
                <a:latin typeface="Courier New"/>
                <a:ea typeface="Times New Roman"/>
              </a:rPr>
              <a:t>new</a:t>
            </a:r>
            <a:r>
              <a:rPr b="0" lang="en-US" sz="1400" spc="-1" strike="noStrike">
                <a:solidFill>
                  <a:srgbClr val="000000"/>
                </a:solidFill>
                <a:latin typeface="Courier New"/>
                <a:ea typeface="Times New Roman"/>
              </a:rPr>
              <a:t> Rectangle(2,3);</a:t>
            </a:r>
            <a:endParaRPr b="0" lang="ru-RU" sz="1400" spc="-1" strike="noStrike">
              <a:latin typeface="Arial"/>
            </a:endParaRPr>
          </a:p>
          <a:p>
            <a:pPr>
              <a:lnSpc>
                <a:spcPct val="100000"/>
              </a:lnSpc>
              <a:tabLst>
                <a:tab algn="l" pos="0"/>
              </a:tabLst>
            </a:pPr>
            <a:r>
              <a:rPr b="0" lang="fr-FR" sz="1400" spc="-1" strike="noStrike">
                <a:solidFill>
                  <a:srgbClr val="000000"/>
                </a:solidFill>
                <a:latin typeface="Courier New"/>
                <a:ea typeface="Times New Roman"/>
              </a:rPr>
              <a:t>        </a:t>
            </a:r>
            <a:r>
              <a:rPr b="0" lang="fr-FR" sz="1400" spc="-1" strike="noStrike">
                <a:solidFill>
                  <a:srgbClr val="000000"/>
                </a:solidFill>
                <a:latin typeface="Courier New"/>
                <a:ea typeface="Times New Roman"/>
              </a:rPr>
              <a:t>rectangle.draw();</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Times New Roman"/>
              </a:rPr>
              <a:t>        </a:t>
            </a:r>
            <a:r>
              <a:rPr b="0" lang="fr-FR" sz="1400" spc="-1" strike="noStrike">
                <a:solidFill>
                  <a:srgbClr val="000000"/>
                </a:solidFill>
                <a:latin typeface="Courier New"/>
                <a:ea typeface="Times New Roman"/>
              </a:rPr>
              <a:t>Circle circle = </a:t>
            </a:r>
            <a:r>
              <a:rPr b="1" lang="fr-FR" sz="1400" spc="-1" strike="noStrike">
                <a:solidFill>
                  <a:srgbClr val="7f0055"/>
                </a:solidFill>
                <a:latin typeface="Courier New"/>
                <a:ea typeface="Times New Roman"/>
              </a:rPr>
              <a:t>new</a:t>
            </a:r>
            <a:r>
              <a:rPr b="0" lang="fr-FR" sz="1400" spc="-1" strike="noStrike">
                <a:solidFill>
                  <a:srgbClr val="000000"/>
                </a:solidFill>
                <a:latin typeface="Courier New"/>
                <a:ea typeface="Times New Roman"/>
              </a:rPr>
              <a:t> Circle(3);</a:t>
            </a:r>
            <a:endParaRPr b="0" lang="ru-RU" sz="1400" spc="-1" strike="noStrike">
              <a:latin typeface="Arial"/>
            </a:endParaRPr>
          </a:p>
          <a:p>
            <a:pPr>
              <a:lnSpc>
                <a:spcPct val="100000"/>
              </a:lnSpc>
              <a:tabLst>
                <a:tab algn="l" pos="0"/>
              </a:tabLst>
            </a:pPr>
            <a:r>
              <a:rPr b="0" lang="fr-FR" sz="1400" spc="-1" strike="noStrike">
                <a:solidFill>
                  <a:srgbClr val="000000"/>
                </a:solidFill>
                <a:latin typeface="Courier New"/>
                <a:ea typeface="Times New Roman"/>
              </a:rPr>
              <a:t>        </a:t>
            </a:r>
            <a:r>
              <a:rPr b="0" lang="fr-FR" sz="1400" spc="-1" strike="noStrike">
                <a:solidFill>
                  <a:srgbClr val="000000"/>
                </a:solidFill>
                <a:latin typeface="Courier New"/>
                <a:ea typeface="Times New Roman"/>
              </a:rPr>
              <a:t>circle.draw();</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0" lang="fr-FR" sz="1400" spc="-1" strike="noStrike">
                <a:solidFill>
                  <a:srgbClr val="000000"/>
                </a:solidFill>
                <a:latin typeface="Courier New"/>
                <a:ea typeface="Times New Roman"/>
              </a:rPr>
              <a:t>    </a:t>
            </a:r>
            <a:r>
              <a:rPr b="0" lang="fr-FR" sz="1400" spc="-1" strike="noStrike">
                <a:solidFill>
                  <a:srgbClr val="000000"/>
                </a:solidFill>
                <a:latin typeface="Courier New"/>
                <a:ea typeface="Times New Roman"/>
              </a:rPr>
              <a:t>}</a:t>
            </a:r>
            <a:endParaRPr b="0" lang="ru-RU" sz="1400" spc="-1" strike="noStrike">
              <a:latin typeface="Arial"/>
            </a:endParaRPr>
          </a:p>
          <a:p>
            <a:pPr>
              <a:lnSpc>
                <a:spcPct val="100000"/>
              </a:lnSpc>
              <a:tabLst>
                <a:tab algn="l" pos="0"/>
              </a:tabLst>
            </a:pPr>
            <a:r>
              <a:rPr b="0" lang="fr-FR" sz="1400" spc="-1" strike="noStrike">
                <a:solidFill>
                  <a:srgbClr val="000000"/>
                </a:solidFill>
                <a:latin typeface="Courier New"/>
                <a:ea typeface="Times New Roman"/>
              </a:rPr>
              <a:t>}</a:t>
            </a:r>
            <a:endParaRPr b="0" lang="ru-RU" sz="1400" spc="-1" strike="noStrike">
              <a:latin typeface="Arial"/>
            </a:endParaRPr>
          </a:p>
          <a:p>
            <a:pPr>
              <a:lnSpc>
                <a:spcPct val="100000"/>
              </a:lnSpc>
              <a:spcBef>
                <a:spcPts val="281"/>
              </a:spcBef>
              <a:tabLst>
                <a:tab algn="l" pos="0"/>
              </a:tabLst>
            </a:pP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2"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endParaRPr b="0" lang="ru-RU" sz="1800" spc="-1" strike="noStrike">
              <a:latin typeface="Arial"/>
            </a:endParaRPr>
          </a:p>
        </p:txBody>
      </p:sp>
      <p:sp>
        <p:nvSpPr>
          <p:cNvPr id="593"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marL="285840" indent="-284040" algn="just">
              <a:lnSpc>
                <a:spcPct val="100000"/>
              </a:lnSpc>
              <a:spcBef>
                <a:spcPts val="360"/>
              </a:spcBef>
              <a:tabLst>
                <a:tab algn="l" pos="0"/>
              </a:tabLst>
            </a:pPr>
            <a:r>
              <a:rPr b="1" lang="ru-RU" sz="1800" spc="-1" strike="noStrike">
                <a:solidFill>
                  <a:srgbClr val="000000"/>
                </a:solidFill>
                <a:latin typeface="Arial"/>
                <a:ea typeface="DejaVu Sans"/>
              </a:rPr>
              <a:t>Свойства интерфейсов.</a:t>
            </a:r>
            <a:endParaRPr b="0" lang="ru-RU" sz="1800" spc="-1" strike="noStrike">
              <a:latin typeface="Arial"/>
            </a:endParaRPr>
          </a:p>
          <a:p>
            <a:pPr marL="285840" indent="-284040" algn="just">
              <a:lnSpc>
                <a:spcPct val="100000"/>
              </a:lnSpc>
              <a:spcBef>
                <a:spcPts val="360"/>
              </a:spcBef>
              <a:buClr>
                <a:srgbClr val="376092"/>
              </a:buClr>
              <a:buSzPct val="140000"/>
              <a:buFont typeface="Wingdings" charset="2"/>
              <a:buChar char=""/>
              <a:tabLst>
                <a:tab algn="l" pos="0"/>
              </a:tabLst>
            </a:pPr>
            <a:r>
              <a:rPr b="0" lang="en-US" sz="1800" spc="-1" strike="noStrike">
                <a:solidFill>
                  <a:srgbClr val="000000"/>
                </a:solidFill>
                <a:latin typeface="Arial"/>
                <a:ea typeface="DejaVu Sans"/>
              </a:rPr>
              <a:t>C</a:t>
            </a:r>
            <a:r>
              <a:rPr b="0" lang="ru-RU" sz="1800" spc="-1" strike="noStrike">
                <a:solidFill>
                  <a:srgbClr val="000000"/>
                </a:solidFill>
                <a:latin typeface="Arial"/>
                <a:ea typeface="DejaVu Sans"/>
              </a:rPr>
              <a:t> помощью оператора </a:t>
            </a:r>
            <a:r>
              <a:rPr b="1" lang="ru-RU" sz="1800" spc="-1" strike="noStrike">
                <a:solidFill>
                  <a:srgbClr val="000000"/>
                </a:solidFill>
                <a:latin typeface="Arial"/>
                <a:ea typeface="DejaVu Sans"/>
              </a:rPr>
              <a:t>new</a:t>
            </a:r>
            <a:r>
              <a:rPr b="0" lang="ru-RU" sz="1800" spc="-1" strike="noStrike">
                <a:solidFill>
                  <a:srgbClr val="000000"/>
                </a:solidFill>
                <a:latin typeface="Arial"/>
                <a:ea typeface="DejaVu Sans"/>
              </a:rPr>
              <a:t> нельзя создать экземпляр интерфейса</a:t>
            </a:r>
            <a:r>
              <a:rPr b="0" lang="en-US" sz="1800" spc="-1" strike="noStrike">
                <a:solidFill>
                  <a:srgbClr val="000000"/>
                </a:solidFill>
                <a:latin typeface="Arial"/>
                <a:ea typeface="DejaVu Sans"/>
              </a:rPr>
              <a:t>.</a:t>
            </a:r>
            <a:endParaRPr b="0" lang="ru-RU" sz="1800" spc="-1" strike="noStrike">
              <a:latin typeface="Arial"/>
            </a:endParaRPr>
          </a:p>
          <a:p>
            <a:pPr marL="285840" indent="-28404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Можно объявлять интерфейсные ссылки.</a:t>
            </a:r>
            <a:endParaRPr b="0" lang="ru-RU" sz="1800" spc="-1" strike="noStrike">
              <a:latin typeface="Arial"/>
            </a:endParaRPr>
          </a:p>
          <a:p>
            <a:pPr marL="285840" indent="-28404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Интерфейсные ссылки должны ссылать на объекты классов, реализующих данный интерфейс.</a:t>
            </a:r>
            <a:endParaRPr b="0" lang="ru-RU" sz="1800" spc="-1" strike="noStrike">
              <a:latin typeface="Arial"/>
            </a:endParaRPr>
          </a:p>
          <a:p>
            <a:pPr marL="285840" indent="-28404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Через интерфейсную ссылку можно вызвать только методы определенные с интерфейсе. </a:t>
            </a:r>
            <a:endParaRPr b="0" lang="ru-RU" sz="1800" spc="-1" strike="noStrike">
              <a:latin typeface="Arial"/>
            </a:endParaRPr>
          </a:p>
          <a:p>
            <a:pPr marL="285840" indent="-28404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С помощью оператора </a:t>
            </a:r>
            <a:r>
              <a:rPr b="1" lang="ru-RU" sz="1800" spc="-1" strike="noStrike">
                <a:solidFill>
                  <a:srgbClr val="000000"/>
                </a:solidFill>
                <a:latin typeface="Arial"/>
                <a:ea typeface="DejaVu Sans"/>
              </a:rPr>
              <a:t>instanseof</a:t>
            </a:r>
            <a:r>
              <a:rPr b="0" lang="ru-RU" sz="1800" spc="-1" strike="noStrike">
                <a:solidFill>
                  <a:srgbClr val="000000"/>
                </a:solidFill>
                <a:latin typeface="Arial"/>
                <a:ea typeface="DejaVu Sans"/>
              </a:rPr>
              <a:t>  можно проверять, реализует ли объект определенный интерфейс.</a:t>
            </a:r>
            <a:endParaRPr b="0" lang="ru-RU" sz="1800" spc="-1" strike="noStrike">
              <a:latin typeface="Arial"/>
            </a:endParaRPr>
          </a:p>
          <a:p>
            <a:pPr marL="285840" indent="-28404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Если класс не полностью реализует интерфейс, то он должен быть объявлен как </a:t>
            </a:r>
            <a:r>
              <a:rPr b="1" lang="ru-RU" sz="1800" spc="-1" strike="noStrike">
                <a:solidFill>
                  <a:srgbClr val="000000"/>
                </a:solidFill>
                <a:latin typeface="Arial"/>
                <a:ea typeface="DejaVu Sans"/>
              </a:rPr>
              <a:t>abstract</a:t>
            </a:r>
            <a:r>
              <a:rPr b="0" lang="ru-RU" sz="1800" spc="-1" strike="noStrike">
                <a:solidFill>
                  <a:srgbClr val="000000"/>
                </a:solidFill>
                <a:latin typeface="Arial"/>
                <a:ea typeface="DejaVu Sans"/>
              </a:rPr>
              <a:t>.</a:t>
            </a:r>
            <a:endParaRPr b="0" lang="ru-RU" sz="1800" spc="-1" strike="noStrike">
              <a:latin typeface="Arial"/>
            </a:endParaRPr>
          </a:p>
          <a:p>
            <a:pPr marL="285840" indent="-28404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Интерфейс может быть расширен при помощи наследования от другого интерфейса, синтаксис в этом случае аналогичен синтаксисом наследования классов .</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4"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Пример 2</a:t>
            </a:r>
            <a:endParaRPr b="0" lang="ru-RU" sz="1800" spc="-1" strike="noStrike">
              <a:latin typeface="Arial"/>
            </a:endParaRPr>
          </a:p>
        </p:txBody>
      </p:sp>
      <p:sp>
        <p:nvSpPr>
          <p:cNvPr id="595" name="CustomShape 2"/>
          <p:cNvSpPr/>
          <p:nvPr/>
        </p:nvSpPr>
        <p:spPr>
          <a:xfrm>
            <a:off x="396000" y="751320"/>
            <a:ext cx="8278920" cy="5511600"/>
          </a:xfrm>
          <a:prstGeom prst="rect">
            <a:avLst/>
          </a:prstGeom>
          <a:solidFill>
            <a:srgbClr val="f2f2f2"/>
          </a:solidFill>
          <a:ln w="0">
            <a:noFill/>
          </a:ln>
        </p:spPr>
        <p:style>
          <a:lnRef idx="0"/>
          <a:fillRef idx="0"/>
          <a:effectRef idx="0"/>
          <a:fontRef idx="minor"/>
        </p:style>
        <p:txBody>
          <a:bodyPr lIns="90000" rIns="90000" tIns="45000" bIns="45000">
            <a:noAutofit/>
          </a:bodyPr>
          <a:p>
            <a:pPr>
              <a:lnSpc>
                <a:spcPct val="100000"/>
              </a:lnSpc>
              <a:tabLst>
                <a:tab algn="l" pos="0"/>
              </a:tabLst>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Sample802 {</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static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main(String[] args)   {</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GeometryShape rectangle = </a:t>
            </a:r>
            <a:r>
              <a:rPr b="1" lang="en-US" sz="1300" spc="-1" strike="noStrike">
                <a:solidFill>
                  <a:srgbClr val="7f0055"/>
                </a:solidFill>
                <a:latin typeface="Courier New"/>
                <a:ea typeface="Times New Roman"/>
              </a:rPr>
              <a:t>new </a:t>
            </a:r>
            <a:r>
              <a:rPr b="0" lang="en-US" sz="1300" spc="-1" strike="noStrike">
                <a:solidFill>
                  <a:srgbClr val="000000"/>
                </a:solidFill>
                <a:latin typeface="Courier New"/>
                <a:ea typeface="Times New Roman"/>
              </a:rPr>
              <a:t>Rectangle(10,20);</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   </a:t>
            </a:r>
            <a:r>
              <a:rPr b="0" i="1" lang="en-US" sz="1300" spc="-1" strike="noStrike">
                <a:solidFill>
                  <a:srgbClr val="000000"/>
                </a:solidFill>
                <a:latin typeface="Courier New"/>
                <a:ea typeface="Times New Roman"/>
              </a:rPr>
              <a:t>// rectangle = </a:t>
            </a:r>
            <a:r>
              <a:rPr b="1" i="1" lang="en-US" sz="1300" spc="-1" strike="noStrike">
                <a:solidFill>
                  <a:srgbClr val="7f0055"/>
                </a:solidFill>
                <a:latin typeface="Courier New"/>
                <a:ea typeface="Times New Roman"/>
              </a:rPr>
              <a:t>new</a:t>
            </a:r>
            <a:r>
              <a:rPr b="0" i="1" lang="en-US" sz="1300" spc="-1" strike="noStrike">
                <a:solidFill>
                  <a:srgbClr val="000000"/>
                </a:solidFill>
                <a:latin typeface="Courier New"/>
                <a:ea typeface="Times New Roman"/>
              </a:rPr>
              <a:t> GeometryShape();</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GeometryShape geometryShape;</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geometryShape = rectangle;</a:t>
            </a:r>
            <a:endParaRPr b="0" lang="ru-RU" sz="1300" spc="-1" strike="noStrike">
              <a:latin typeface="Arial"/>
            </a:endParaRPr>
          </a:p>
          <a:p>
            <a:pPr>
              <a:lnSpc>
                <a:spcPct val="100000"/>
              </a:lnSpc>
              <a:tabLst>
                <a:tab algn="l" pos="0"/>
              </a:tabLst>
            </a:pP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System.</a:t>
            </a:r>
            <a:r>
              <a:rPr b="1" lang="en-US" sz="1300" spc="-1" strike="noStrike">
                <a:solidFill>
                  <a:srgbClr val="a7074b"/>
                </a:solidFill>
                <a:latin typeface="Courier New"/>
                <a:ea typeface="Times New Roman"/>
              </a:rPr>
              <a:t>out</a:t>
            </a:r>
            <a:r>
              <a:rPr b="0" lang="en-US" sz="1300" spc="-1" strike="noStrike">
                <a:solidFill>
                  <a:srgbClr val="000000"/>
                </a:solidFill>
                <a:latin typeface="Courier New"/>
                <a:ea typeface="Times New Roman"/>
              </a:rPr>
              <a:t>.println(</a:t>
            </a:r>
            <a:r>
              <a:rPr b="0" lang="en-US" sz="1300" spc="-1" strike="noStrike">
                <a:solidFill>
                  <a:srgbClr val="069a2e"/>
                </a:solidFill>
                <a:latin typeface="Courier New"/>
                <a:ea typeface="Times New Roman"/>
              </a:rPr>
              <a:t>"geometryShape is " </a:t>
            </a:r>
            <a:r>
              <a:rPr b="0" lang="en-US" sz="1300" spc="-1" strike="noStrike">
                <a:solidFill>
                  <a:srgbClr val="000000"/>
                </a:solidFill>
                <a:latin typeface="Courier New"/>
                <a:ea typeface="Times New Roman"/>
              </a:rPr>
              <a:t>+ </a:t>
            </a:r>
            <a:r>
              <a:rPr b="0" i="1" lang="en-US" sz="1300" spc="-1" strike="noStrike">
                <a:solidFill>
                  <a:srgbClr val="000000"/>
                </a:solidFill>
                <a:latin typeface="Courier New"/>
                <a:ea typeface="Times New Roman"/>
              </a:rPr>
              <a:t>checkShape</a:t>
            </a:r>
            <a:r>
              <a:rPr b="0" lang="en-US" sz="1300" spc="-1" strike="noStrike">
                <a:solidFill>
                  <a:srgbClr val="000000"/>
                </a:solidFill>
                <a:latin typeface="Courier New"/>
                <a:ea typeface="Times New Roman"/>
              </a:rPr>
              <a:t>(geometryShape));</a:t>
            </a:r>
            <a:endParaRPr b="0" lang="ru-RU" sz="1300" spc="-1" strike="noStrike">
              <a:latin typeface="Arial"/>
            </a:endParaRPr>
          </a:p>
          <a:p>
            <a:pPr>
              <a:lnSpc>
                <a:spcPct val="100000"/>
              </a:lnSpc>
              <a:tabLst>
                <a:tab algn="l" pos="0"/>
              </a:tabLst>
            </a:pP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geometryShape = </a:t>
            </a:r>
            <a:r>
              <a:rPr b="1" lang="en-US" sz="1300" spc="-1" strike="noStrike">
                <a:solidFill>
                  <a:srgbClr val="a7074b"/>
                </a:solidFill>
                <a:latin typeface="Courier New"/>
                <a:ea typeface="Times New Roman"/>
              </a:rPr>
              <a:t>new</a:t>
            </a:r>
            <a:r>
              <a:rPr b="0" lang="en-US" sz="1300" spc="-1" strike="noStrike">
                <a:solidFill>
                  <a:srgbClr val="000000"/>
                </a:solidFill>
                <a:latin typeface="Courier New"/>
                <a:ea typeface="Times New Roman"/>
              </a:rPr>
              <a:t> Circle(10);</a:t>
            </a:r>
            <a:endParaRPr b="0" lang="ru-RU" sz="1300" spc="-1" strike="noStrike">
              <a:latin typeface="Arial"/>
            </a:endParaRPr>
          </a:p>
          <a:p>
            <a:pPr>
              <a:lnSpc>
                <a:spcPct val="100000"/>
              </a:lnSpc>
              <a:tabLst>
                <a:tab algn="l" pos="0"/>
              </a:tabLst>
            </a:pP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System.</a:t>
            </a:r>
            <a:r>
              <a:rPr b="1" lang="en-US" sz="1300" spc="-1" strike="noStrike">
                <a:solidFill>
                  <a:srgbClr val="a7074b"/>
                </a:solidFill>
                <a:latin typeface="Courier New"/>
                <a:ea typeface="Times New Roman"/>
              </a:rPr>
              <a:t>out</a:t>
            </a:r>
            <a:r>
              <a:rPr b="0" lang="en-US" sz="1300" spc="-1" strike="noStrike">
                <a:solidFill>
                  <a:srgbClr val="000000"/>
                </a:solidFill>
                <a:latin typeface="Courier New"/>
                <a:ea typeface="Times New Roman"/>
              </a:rPr>
              <a:t>.println(</a:t>
            </a:r>
            <a:r>
              <a:rPr b="0" lang="en-US" sz="1300" spc="-1" strike="noStrike">
                <a:solidFill>
                  <a:srgbClr val="00a933"/>
                </a:solidFill>
                <a:latin typeface="Courier New"/>
                <a:ea typeface="Times New Roman"/>
              </a:rPr>
              <a:t>"geometryShape is "</a:t>
            </a:r>
            <a:r>
              <a:rPr b="0" lang="en-US" sz="1300" spc="-1" strike="noStrike">
                <a:solidFill>
                  <a:srgbClr val="000000"/>
                </a:solidFill>
                <a:latin typeface="Courier New"/>
                <a:ea typeface="Times New Roman"/>
              </a:rPr>
              <a:t> + checkShape(geometryShape));</a:t>
            </a:r>
            <a:endParaRPr b="0" lang="ru-RU" sz="1300" spc="-1" strike="noStrike">
              <a:latin typeface="Arial"/>
            </a:endParaRPr>
          </a:p>
          <a:p>
            <a:pPr>
              <a:lnSpc>
                <a:spcPct val="100000"/>
              </a:lnSpc>
              <a:tabLst>
                <a:tab algn="l" pos="0"/>
              </a:tabLst>
            </a:pP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geometryShape = </a:t>
            </a:r>
            <a:r>
              <a:rPr b="1" i="1" lang="en-US" sz="1300" spc="-1" strike="noStrike">
                <a:solidFill>
                  <a:srgbClr val="2a6099"/>
                </a:solidFill>
                <a:latin typeface="Courier New"/>
                <a:ea typeface="Times New Roman"/>
              </a:rPr>
              <a:t>null</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System.</a:t>
            </a:r>
            <a:r>
              <a:rPr b="1" lang="en-US" sz="1300" spc="-1" strike="noStrike">
                <a:solidFill>
                  <a:srgbClr val="a7074b"/>
                </a:solidFill>
                <a:latin typeface="Courier New"/>
                <a:ea typeface="Times New Roman"/>
              </a:rPr>
              <a:t>out</a:t>
            </a:r>
            <a:r>
              <a:rPr b="0" lang="en-US" sz="1300" spc="-1" strike="noStrike">
                <a:solidFill>
                  <a:srgbClr val="000000"/>
                </a:solidFill>
                <a:latin typeface="Courier New"/>
                <a:ea typeface="Times New Roman"/>
              </a:rPr>
              <a:t>.println(</a:t>
            </a:r>
            <a:r>
              <a:rPr b="0" lang="en-US" sz="1300" spc="-1" strike="noStrike">
                <a:solidFill>
                  <a:srgbClr val="00a933"/>
                </a:solidFill>
                <a:latin typeface="Courier New"/>
                <a:ea typeface="Times New Roman"/>
              </a:rPr>
              <a:t>"geometryShape is "</a:t>
            </a:r>
            <a:r>
              <a:rPr b="0" lang="en-US" sz="1300" spc="-1" strike="noStrike">
                <a:solidFill>
                  <a:srgbClr val="000000"/>
                </a:solidFill>
                <a:latin typeface="Courier New"/>
                <a:ea typeface="Times New Roman"/>
              </a:rPr>
              <a:t> + checkShape(geometryShape));</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    </a:t>
            </a:r>
            <a:r>
              <a:rPr b="0" lang="ru-RU"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	</a:t>
            </a:r>
            <a:r>
              <a:rPr b="1" lang="ru-RU" sz="1300" spc="-1" strike="noStrike">
                <a:solidFill>
                  <a:srgbClr val="7f0055"/>
                </a:solidFill>
                <a:latin typeface="Courier New"/>
                <a:ea typeface="Times New Roman"/>
              </a:rPr>
              <a:t>public static </a:t>
            </a:r>
            <a:r>
              <a:rPr b="0" lang="ru-RU" sz="1300" spc="-1" strike="noStrike">
                <a:solidFill>
                  <a:srgbClr val="000000"/>
                </a:solidFill>
                <a:latin typeface="Courier New"/>
                <a:ea typeface="Times New Roman"/>
              </a:rPr>
              <a:t>String checkShape(</a:t>
            </a:r>
            <a:r>
              <a:rPr b="1" lang="ru-RU" sz="1300" spc="-1" strike="noStrike">
                <a:solidFill>
                  <a:srgbClr val="7f0055"/>
                </a:solidFill>
                <a:latin typeface="Courier New"/>
                <a:ea typeface="Times New Roman"/>
              </a:rPr>
              <a:t>GeometryShape </a:t>
            </a:r>
            <a:r>
              <a:rPr b="0" lang="ru-RU" sz="1300" spc="-1" strike="noStrike">
                <a:solidFill>
                  <a:srgbClr val="000000"/>
                </a:solidFill>
                <a:latin typeface="Courier New"/>
                <a:ea typeface="Times New Roman"/>
              </a:rPr>
              <a:t>geometryShape){</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        </a:t>
            </a:r>
            <a:r>
              <a:rPr b="0" lang="ru-RU" sz="1300" spc="-1" strike="noStrike">
                <a:solidFill>
                  <a:srgbClr val="000000"/>
                </a:solidFill>
                <a:latin typeface="Courier New"/>
                <a:ea typeface="Times New Roman"/>
              </a:rPr>
              <a:t>if(geometryShape </a:t>
            </a:r>
            <a:r>
              <a:rPr b="1" lang="ru-RU" sz="1300" spc="-1" strike="noStrike">
                <a:solidFill>
                  <a:srgbClr val="2a6099"/>
                </a:solidFill>
                <a:latin typeface="Courier New"/>
                <a:ea typeface="Times New Roman"/>
              </a:rPr>
              <a:t>instanceof</a:t>
            </a:r>
            <a:r>
              <a:rPr b="0" lang="ru-RU" sz="1300" spc="-1" strike="noStrike">
                <a:solidFill>
                  <a:srgbClr val="000000"/>
                </a:solidFill>
                <a:latin typeface="Courier New"/>
                <a:ea typeface="Times New Roman"/>
              </a:rPr>
              <a:t> Circle){</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            </a:t>
            </a:r>
            <a:r>
              <a:rPr b="1" lang="ru-RU" sz="1300" spc="-1" strike="noStrike">
                <a:solidFill>
                  <a:srgbClr val="7f0055"/>
                </a:solidFill>
                <a:latin typeface="Courier New"/>
                <a:ea typeface="Times New Roman"/>
              </a:rPr>
              <a:t>return</a:t>
            </a:r>
            <a:r>
              <a:rPr b="0" lang="ru-RU" sz="1300" spc="-1" strike="noStrike">
                <a:solidFill>
                  <a:srgbClr val="000000"/>
                </a:solidFill>
                <a:latin typeface="Courier New"/>
                <a:ea typeface="Times New Roman"/>
              </a:rPr>
              <a:t> </a:t>
            </a:r>
            <a:r>
              <a:rPr b="0" lang="ru-RU" sz="1300" spc="-1" strike="noStrike">
                <a:solidFill>
                  <a:srgbClr val="069a2e"/>
                </a:solidFill>
                <a:latin typeface="Courier New"/>
                <a:ea typeface="Times New Roman"/>
              </a:rPr>
              <a:t>"Circle"</a:t>
            </a:r>
            <a:r>
              <a:rPr b="0" lang="ru-RU"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        </a:t>
            </a:r>
            <a:r>
              <a:rPr b="0" lang="ru-RU" sz="1300" spc="-1" strike="noStrike">
                <a:solidFill>
                  <a:srgbClr val="000000"/>
                </a:solidFill>
                <a:latin typeface="Courier New"/>
                <a:ea typeface="Times New Roman"/>
              </a:rPr>
              <a:t>} else if(geometryShape </a:t>
            </a:r>
            <a:r>
              <a:rPr b="1" lang="ru-RU" sz="1300" spc="-1" strike="noStrike">
                <a:solidFill>
                  <a:srgbClr val="2a6099"/>
                </a:solidFill>
                <a:latin typeface="Courier New"/>
                <a:ea typeface="Times New Roman"/>
              </a:rPr>
              <a:t>instanceof</a:t>
            </a:r>
            <a:r>
              <a:rPr b="0" lang="ru-RU" sz="1300" spc="-1" strike="noStrike">
                <a:solidFill>
                  <a:srgbClr val="000000"/>
                </a:solidFill>
                <a:latin typeface="Courier New"/>
                <a:ea typeface="Times New Roman"/>
              </a:rPr>
              <a:t> Rectangle){</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            </a:t>
            </a:r>
            <a:r>
              <a:rPr b="1" lang="ru-RU" sz="1300" spc="-1" strike="noStrike">
                <a:solidFill>
                  <a:srgbClr val="7f0055"/>
                </a:solidFill>
                <a:latin typeface="Courier New"/>
                <a:ea typeface="Times New Roman"/>
              </a:rPr>
              <a:t>return </a:t>
            </a:r>
            <a:r>
              <a:rPr b="0" lang="ru-RU" sz="1300" spc="-1" strike="noStrike">
                <a:solidFill>
                  <a:srgbClr val="069a2e"/>
                </a:solidFill>
                <a:latin typeface="Courier New"/>
                <a:ea typeface="Times New Roman"/>
              </a:rPr>
              <a:t>"Rectangle"</a:t>
            </a:r>
            <a:r>
              <a:rPr b="0" lang="ru-RU"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        </a:t>
            </a:r>
            <a:r>
              <a:rPr b="0" lang="ru-RU" sz="1300" spc="-1" strike="noStrike">
                <a:solidFill>
                  <a:srgbClr val="000000"/>
                </a:solidFill>
                <a:latin typeface="Courier New"/>
                <a:ea typeface="Times New Roman"/>
              </a:rPr>
              <a:t>} else if(geometryShape </a:t>
            </a:r>
            <a:r>
              <a:rPr b="1" lang="ru-RU" sz="1300" spc="-1" strike="noStrike">
                <a:solidFill>
                  <a:srgbClr val="2a6099"/>
                </a:solidFill>
                <a:latin typeface="Courier New"/>
                <a:ea typeface="Times New Roman"/>
              </a:rPr>
              <a:t>instanceof </a:t>
            </a:r>
            <a:r>
              <a:rPr b="0" lang="ru-RU" sz="1300" spc="-1" strike="noStrike">
                <a:solidFill>
                  <a:srgbClr val="000000"/>
                </a:solidFill>
                <a:latin typeface="Courier New"/>
                <a:ea typeface="Times New Roman"/>
              </a:rPr>
              <a:t>GeometryShape){</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            </a:t>
            </a:r>
            <a:r>
              <a:rPr b="1" lang="ru-RU" sz="1300" spc="-1" strike="noStrike">
                <a:solidFill>
                  <a:srgbClr val="7f0055"/>
                </a:solidFill>
                <a:latin typeface="Courier New"/>
                <a:ea typeface="Times New Roman"/>
              </a:rPr>
              <a:t>return</a:t>
            </a:r>
            <a:r>
              <a:rPr b="0" lang="ru-RU" sz="1300" spc="-1" strike="noStrike">
                <a:solidFill>
                  <a:srgbClr val="000000"/>
                </a:solidFill>
                <a:latin typeface="Courier New"/>
                <a:ea typeface="Times New Roman"/>
              </a:rPr>
              <a:t> </a:t>
            </a:r>
            <a:r>
              <a:rPr b="0" lang="ru-RU" sz="1300" spc="-1" strike="noStrike">
                <a:solidFill>
                  <a:srgbClr val="069a2e"/>
                </a:solidFill>
                <a:latin typeface="Courier New"/>
                <a:ea typeface="Times New Roman"/>
              </a:rPr>
              <a:t>"GeometryShape"</a:t>
            </a:r>
            <a:r>
              <a:rPr b="0" lang="ru-RU"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        </a:t>
            </a:r>
            <a:r>
              <a:rPr b="0" lang="ru-RU" sz="1300" spc="-1" strike="noStrike">
                <a:solidFill>
                  <a:srgbClr val="000000"/>
                </a:solidFill>
                <a:latin typeface="Courier New"/>
                <a:ea typeface="Times New Roman"/>
              </a:rPr>
              <a:t>} else </a:t>
            </a:r>
            <a:r>
              <a:rPr b="1" lang="ru-RU" sz="1300" spc="-1" strike="noStrike">
                <a:solidFill>
                  <a:srgbClr val="7f0055"/>
                </a:solidFill>
                <a:latin typeface="Courier New"/>
                <a:ea typeface="Times New Roman"/>
              </a:rPr>
              <a:t>return</a:t>
            </a:r>
            <a:r>
              <a:rPr b="0" lang="ru-RU" sz="1300" spc="-1" strike="noStrike">
                <a:solidFill>
                  <a:srgbClr val="000000"/>
                </a:solidFill>
                <a:latin typeface="Courier New"/>
                <a:ea typeface="Times New Roman"/>
              </a:rPr>
              <a:t> </a:t>
            </a:r>
            <a:r>
              <a:rPr b="0" lang="ru-RU" sz="1300" spc="-1" strike="noStrike">
                <a:solidFill>
                  <a:srgbClr val="069a2e"/>
                </a:solidFill>
                <a:latin typeface="Courier New"/>
                <a:ea typeface="Times New Roman"/>
              </a:rPr>
              <a:t>"Other Shape"</a:t>
            </a:r>
            <a:r>
              <a:rPr b="0" lang="ru-RU"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    </a:t>
            </a:r>
            <a:r>
              <a:rPr b="0" lang="ru-RU"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a:t>
            </a:r>
            <a:endParaRPr b="0" lang="ru-RU" sz="1300" spc="-1" strike="noStrike">
              <a:latin typeface="Arial"/>
            </a:endParaRPr>
          </a:p>
          <a:p>
            <a:pPr>
              <a:lnSpc>
                <a:spcPct val="100000"/>
              </a:lnSpc>
              <a:spcBef>
                <a:spcPts val="261"/>
              </a:spcBef>
              <a:tabLst>
                <a:tab algn="l" pos="0"/>
              </a:tabLst>
            </a:pP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6"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Методы по умолчанию.</a:t>
            </a:r>
            <a:endParaRPr b="0" lang="ru-RU" sz="1800" spc="-1" strike="noStrike">
              <a:latin typeface="Arial"/>
            </a:endParaRPr>
          </a:p>
        </p:txBody>
      </p:sp>
      <p:sp>
        <p:nvSpPr>
          <p:cNvPr id="597" name="CustomShape 2"/>
          <p:cNvSpPr/>
          <p:nvPr/>
        </p:nvSpPr>
        <p:spPr>
          <a:xfrm>
            <a:off x="878400" y="1111320"/>
            <a:ext cx="7313400" cy="49716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2000" spc="-1" strike="noStrike">
                <a:solidFill>
                  <a:srgbClr val="000000"/>
                </a:solidFill>
                <a:latin typeface="Arial"/>
                <a:ea typeface="DejaVu Sans"/>
              </a:rPr>
              <a:t>Методы по умолчанию (методы расширения)</a:t>
            </a:r>
            <a:r>
              <a:rPr b="1" lang="ru-RU" sz="1800" spc="-1" strike="noStrike">
                <a:solidFill>
                  <a:srgbClr val="000000"/>
                </a:solidFill>
                <a:latin typeface="Arial"/>
                <a:ea typeface="DejaVu Sans"/>
              </a:rPr>
              <a:t> </a:t>
            </a:r>
            <a:r>
              <a:rPr b="0" lang="ru-RU" sz="1800" spc="-1" strike="noStrike">
                <a:solidFill>
                  <a:srgbClr val="000000"/>
                </a:solidFill>
                <a:latin typeface="Arial"/>
                <a:ea typeface="DejaVu Sans"/>
              </a:rPr>
              <a:t>были добавлены в </a:t>
            </a:r>
            <a:r>
              <a:rPr b="1" lang="ru-RU" sz="1800" spc="-1" strike="noStrike">
                <a:solidFill>
                  <a:srgbClr val="000000"/>
                </a:solidFill>
                <a:latin typeface="Arial"/>
                <a:ea typeface="DejaVu Sans"/>
              </a:rPr>
              <a:t>Java 8</a:t>
            </a:r>
            <a:r>
              <a:rPr b="0" lang="ru-RU" sz="1800" spc="-1" strike="noStrike">
                <a:solidFill>
                  <a:srgbClr val="000000"/>
                </a:solidFill>
                <a:latin typeface="Arial"/>
                <a:ea typeface="DejaVu Sans"/>
              </a:rPr>
              <a:t>, позволяющие добавлять </a:t>
            </a:r>
            <a:r>
              <a:rPr b="1" lang="ru-RU" sz="1800" spc="-1" strike="noStrike">
                <a:solidFill>
                  <a:srgbClr val="000000"/>
                </a:solidFill>
                <a:latin typeface="Arial"/>
                <a:ea typeface="DejaVu Sans"/>
              </a:rPr>
              <a:t>методы в интерфейс</a:t>
            </a:r>
            <a:r>
              <a:rPr b="0" lang="ru-RU" sz="1800" spc="-1" strike="noStrike">
                <a:solidFill>
                  <a:srgbClr val="000000"/>
                </a:solidFill>
                <a:latin typeface="Arial"/>
                <a:ea typeface="DejaVu Sans"/>
              </a:rPr>
              <a:t>, который поставляется с </a:t>
            </a:r>
            <a:r>
              <a:rPr b="1" lang="ru-RU" sz="1800" spc="-1" strike="noStrike">
                <a:solidFill>
                  <a:srgbClr val="000000"/>
                </a:solidFill>
                <a:latin typeface="Arial"/>
                <a:ea typeface="DejaVu Sans"/>
              </a:rPr>
              <a:t>реализацией по умолчанию</a:t>
            </a:r>
            <a:r>
              <a:rPr b="0" lang="ru-RU" sz="1800" spc="-1" strike="noStrike">
                <a:solidFill>
                  <a:srgbClr val="000000"/>
                </a:solidFill>
                <a:latin typeface="Arial"/>
                <a:ea typeface="DejaVu Sans"/>
              </a:rPr>
              <a:t>, которые можно </a:t>
            </a:r>
            <a:r>
              <a:rPr b="1" lang="ru-RU" sz="1800" spc="-1" strike="noStrike">
                <a:solidFill>
                  <a:srgbClr val="000000"/>
                </a:solidFill>
                <a:latin typeface="Arial"/>
                <a:ea typeface="DejaVu Sans"/>
              </a:rPr>
              <a:t>использовать</a:t>
            </a:r>
            <a:r>
              <a:rPr b="0" lang="ru-RU" sz="1800" spc="-1" strike="noStrike">
                <a:solidFill>
                  <a:srgbClr val="000000"/>
                </a:solidFill>
                <a:latin typeface="Arial"/>
                <a:ea typeface="DejaVu Sans"/>
              </a:rPr>
              <a:t>, </a:t>
            </a:r>
            <a:r>
              <a:rPr b="1" lang="ru-RU" sz="1800" spc="-1" strike="noStrike">
                <a:solidFill>
                  <a:srgbClr val="000000"/>
                </a:solidFill>
                <a:latin typeface="Arial"/>
                <a:ea typeface="DejaVu Sans"/>
              </a:rPr>
              <a:t>переопределять </a:t>
            </a:r>
            <a:r>
              <a:rPr b="0" lang="ru-RU" sz="1800" spc="-1" strike="noStrike">
                <a:solidFill>
                  <a:srgbClr val="000000"/>
                </a:solidFill>
                <a:latin typeface="Arial"/>
                <a:ea typeface="DejaVu Sans"/>
              </a:rPr>
              <a:t>или </a:t>
            </a:r>
            <a:r>
              <a:rPr b="1" lang="ru-RU" sz="1800" spc="-1" strike="noStrike">
                <a:solidFill>
                  <a:srgbClr val="000000"/>
                </a:solidFill>
                <a:latin typeface="Arial"/>
                <a:ea typeface="DejaVu Sans"/>
              </a:rPr>
              <a:t>игнорировать</a:t>
            </a:r>
            <a:r>
              <a:rPr b="0" lang="ru-RU" sz="1800" spc="-1" strike="noStrike">
                <a:solidFill>
                  <a:srgbClr val="000000"/>
                </a:solidFill>
                <a:latin typeface="Arial"/>
                <a:ea typeface="DejaVu Sans"/>
              </a:rPr>
              <a:t>, </a:t>
            </a:r>
            <a:r>
              <a:rPr b="1" lang="ru-RU" sz="1800" spc="-1" strike="noStrike">
                <a:solidFill>
                  <a:srgbClr val="000000"/>
                </a:solidFill>
                <a:latin typeface="Arial"/>
                <a:ea typeface="DejaVu Sans"/>
              </a:rPr>
              <a:t>не вызывая проблем </a:t>
            </a:r>
            <a:r>
              <a:rPr b="0" lang="ru-RU" sz="1800" spc="-1" strike="noStrike">
                <a:solidFill>
                  <a:srgbClr val="000000"/>
                </a:solidFill>
                <a:latin typeface="Arial"/>
                <a:ea typeface="DejaVu Sans"/>
              </a:rPr>
              <a:t>с существующими </a:t>
            </a:r>
            <a:r>
              <a:rPr b="1" lang="ru-RU" sz="1800" spc="-1" strike="noStrike">
                <a:solidFill>
                  <a:srgbClr val="000000"/>
                </a:solidFill>
                <a:latin typeface="Arial"/>
                <a:ea typeface="DejaVu Sans"/>
              </a:rPr>
              <a:t>классами</a:t>
            </a:r>
            <a:r>
              <a:rPr b="0" lang="ru-RU" sz="1800" spc="-1" strike="noStrike">
                <a:solidFill>
                  <a:srgbClr val="000000"/>
                </a:solidFill>
                <a:latin typeface="Arial"/>
                <a:ea typeface="DejaVu Sans"/>
              </a:rPr>
              <a:t>, в которых реализован интерфейс. Частные методы отсутствовали при добавлении методов по умолчанию, что предотвращало разделение кода на более мелкие методы в интерфейсе.</a:t>
            </a: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Чтобы добавить </a:t>
            </a:r>
            <a:r>
              <a:rPr b="1" lang="ru-RU" sz="1800" spc="-1" strike="noStrike">
                <a:solidFill>
                  <a:srgbClr val="000000"/>
                </a:solidFill>
                <a:latin typeface="Arial"/>
                <a:ea typeface="DejaVu Sans"/>
              </a:rPr>
              <a:t>метод по умолчанию</a:t>
            </a:r>
            <a:r>
              <a:rPr b="0" lang="ru-RU" sz="1800" spc="-1" strike="noStrike">
                <a:solidFill>
                  <a:srgbClr val="000000"/>
                </a:solidFill>
                <a:latin typeface="Arial"/>
                <a:ea typeface="DejaVu Sans"/>
              </a:rPr>
              <a:t>, просто добавьте ключевое слово </a:t>
            </a:r>
            <a:r>
              <a:rPr b="1" lang="ru-RU" sz="1800" spc="-1" strike="noStrike">
                <a:solidFill>
                  <a:srgbClr val="000000"/>
                </a:solidFill>
                <a:latin typeface="Arial"/>
                <a:ea typeface="DejaVu Sans"/>
              </a:rPr>
              <a:t>default </a:t>
            </a:r>
            <a:r>
              <a:rPr b="0" lang="ru-RU" sz="1800" spc="-1" strike="noStrike">
                <a:solidFill>
                  <a:srgbClr val="000000"/>
                </a:solidFill>
                <a:latin typeface="Arial"/>
                <a:ea typeface="DejaVu Sans"/>
              </a:rPr>
              <a:t>в определение метода</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marL="457200">
              <a:lnSpc>
                <a:spcPct val="100000"/>
              </a:lnSpc>
              <a:spcBef>
                <a:spcPts val="261"/>
              </a:spcBef>
              <a:tabLst>
                <a:tab algn="l" pos="0"/>
              </a:tabLst>
            </a:pPr>
            <a:endParaRPr b="0" lang="ru-RU" sz="1800" spc="-1" strike="noStrike">
              <a:latin typeface="Arial"/>
            </a:endParaRPr>
          </a:p>
          <a:p>
            <a:pPr marL="457200">
              <a:lnSpc>
                <a:spcPct val="100000"/>
              </a:lnSpc>
              <a:spcBef>
                <a:spcPts val="36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8"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Пример 3</a:t>
            </a:r>
            <a:endParaRPr b="0" lang="ru-RU" sz="1800" spc="-1" strike="noStrike">
              <a:latin typeface="Arial"/>
            </a:endParaRPr>
          </a:p>
        </p:txBody>
      </p:sp>
      <p:sp>
        <p:nvSpPr>
          <p:cNvPr id="599" name="CustomShape 2"/>
          <p:cNvSpPr/>
          <p:nvPr/>
        </p:nvSpPr>
        <p:spPr>
          <a:xfrm>
            <a:off x="900000" y="1980000"/>
            <a:ext cx="7213320" cy="2861640"/>
          </a:xfrm>
          <a:prstGeom prst="rect">
            <a:avLst/>
          </a:prstGeom>
          <a:solidFill>
            <a:srgbClr val="f2f2f2"/>
          </a:solidFill>
          <a:ln w="0">
            <a:noFill/>
          </a:ln>
        </p:spPr>
        <p:style>
          <a:lnRef idx="0"/>
          <a:fillRef idx="0"/>
          <a:effectRef idx="0"/>
          <a:fontRef idx="minor"/>
        </p:style>
        <p:txBody>
          <a:bodyPr lIns="90000" rIns="90000" tIns="45000" bIns="45000">
            <a:spAutoFit/>
          </a:bodyPr>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interface</a:t>
            </a:r>
            <a:r>
              <a:rPr b="0" lang="en-US" sz="1300" spc="-1" strike="noStrike">
                <a:solidFill>
                  <a:srgbClr val="000000"/>
                </a:solidFill>
                <a:latin typeface="Courier New"/>
                <a:ea typeface="Times New Roman"/>
              </a:rPr>
              <a:t> GeometryShape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double</a:t>
            </a:r>
            <a:r>
              <a:rPr b="0" lang="en-US" sz="1300" spc="-1" strike="noStrike">
                <a:solidFill>
                  <a:srgbClr val="000000"/>
                </a:solidFill>
                <a:latin typeface="Courier New"/>
                <a:ea typeface="Times New Roman"/>
              </a:rPr>
              <a:t> </a:t>
            </a:r>
            <a:r>
              <a:rPr b="0" i="1" lang="en-US" sz="1300" spc="-1" strike="noStrike">
                <a:solidFill>
                  <a:srgbClr val="0000c0"/>
                </a:solidFill>
                <a:latin typeface="Courier New"/>
                <a:ea typeface="Times New Roman"/>
              </a:rPr>
              <a:t>PI</a:t>
            </a:r>
            <a:r>
              <a:rPr b="0" lang="en-US" sz="1300" spc="-1" strike="noStrike">
                <a:solidFill>
                  <a:srgbClr val="000000"/>
                </a:solidFill>
                <a:latin typeface="Courier New"/>
                <a:ea typeface="Times New Roman"/>
              </a:rPr>
              <a:t> = 3.1415926;</a:t>
            </a:r>
            <a:endParaRPr b="0" lang="ru-RU" sz="1300" spc="-1" strike="noStrike">
              <a:latin typeface="Arial"/>
            </a:endParaRPr>
          </a:p>
          <a:p>
            <a:pPr marL="457200">
              <a:lnSpc>
                <a:spcPct val="100000"/>
              </a:lnSpc>
            </a:pPr>
            <a:r>
              <a:rPr b="1" lang="ru-RU" sz="1300" spc="-1" strike="noStrike">
                <a:solidFill>
                  <a:srgbClr val="7f0055"/>
                </a:solidFill>
                <a:latin typeface="Courier New"/>
                <a:ea typeface="Times New Roman"/>
              </a:rPr>
              <a:t>    </a:t>
            </a:r>
            <a:r>
              <a:rPr b="1" lang="en-US" sz="1300" spc="-1" strike="noStrike">
                <a:solidFill>
                  <a:srgbClr val="7f0055"/>
                </a:solidFill>
                <a:latin typeface="Courier New"/>
                <a:ea typeface="Times New Roman"/>
              </a:rPr>
              <a:t>double</a:t>
            </a:r>
            <a:r>
              <a:rPr b="0" lang="en-US" sz="1300" spc="-1" strike="noStrike">
                <a:solidFill>
                  <a:srgbClr val="000000"/>
                </a:solidFill>
                <a:latin typeface="Courier New"/>
                <a:ea typeface="Times New Roman"/>
              </a:rPr>
              <a:t> square();</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default</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isMovable{</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System.out.println(“Фигура перемещаемая”);</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Sample803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static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main(String[] args){</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Circle circle = new Circle(10);</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circle.isMovable();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0"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Методы по умолчанию.</a:t>
            </a:r>
            <a:endParaRPr b="0" lang="ru-RU" sz="1800" spc="-1" strike="noStrike">
              <a:latin typeface="Arial"/>
            </a:endParaRPr>
          </a:p>
          <a:p>
            <a:pPr>
              <a:lnSpc>
                <a:spcPct val="100000"/>
              </a:lnSpc>
            </a:pPr>
            <a:r>
              <a:rPr b="1" lang="en-GB" sz="1800" spc="-1" strike="noStrike">
                <a:solidFill>
                  <a:srgbClr val="376092"/>
                </a:solidFill>
                <a:latin typeface="Tahoma"/>
                <a:ea typeface="Tahoma"/>
              </a:rPr>
              <a:t>Вопросы множественного наследования.</a:t>
            </a:r>
            <a:endParaRPr b="0" lang="ru-RU" sz="1800" spc="-1" strike="noStrike">
              <a:latin typeface="Arial"/>
            </a:endParaRPr>
          </a:p>
        </p:txBody>
      </p:sp>
      <p:sp>
        <p:nvSpPr>
          <p:cNvPr id="601" name="CustomShape 2"/>
          <p:cNvSpPr/>
          <p:nvPr/>
        </p:nvSpPr>
        <p:spPr>
          <a:xfrm>
            <a:off x="878400" y="1111320"/>
            <a:ext cx="7313400" cy="49716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Что произойдет, если </a:t>
            </a:r>
            <a:r>
              <a:rPr b="1" lang="ru-RU" sz="1800" spc="-1" strike="noStrike">
                <a:solidFill>
                  <a:srgbClr val="000000"/>
                </a:solidFill>
                <a:latin typeface="Arial"/>
                <a:ea typeface="DejaVu Sans"/>
              </a:rPr>
              <a:t>класс </a:t>
            </a:r>
            <a:r>
              <a:rPr b="0" lang="ru-RU" sz="1800" spc="-1" strike="noStrike">
                <a:solidFill>
                  <a:srgbClr val="000000"/>
                </a:solidFill>
                <a:latin typeface="Arial"/>
                <a:ea typeface="DejaVu Sans"/>
              </a:rPr>
              <a:t>реализует </a:t>
            </a:r>
            <a:r>
              <a:rPr b="1" lang="ru-RU" sz="1800" spc="-1" strike="noStrike">
                <a:solidFill>
                  <a:srgbClr val="000000"/>
                </a:solidFill>
                <a:latin typeface="Arial"/>
                <a:ea typeface="DejaVu Sans"/>
              </a:rPr>
              <a:t>несколько </a:t>
            </a:r>
            <a:r>
              <a:rPr b="0" lang="ru-RU" sz="1800" spc="-1" strike="noStrike">
                <a:solidFill>
                  <a:srgbClr val="000000"/>
                </a:solidFill>
                <a:latin typeface="Arial"/>
                <a:ea typeface="DejaVu Sans"/>
              </a:rPr>
              <a:t>интерфейсов, для каждого из которых определен </a:t>
            </a:r>
            <a:r>
              <a:rPr b="1" lang="ru-RU" sz="1800" spc="-1" strike="noStrike">
                <a:solidFill>
                  <a:srgbClr val="000000"/>
                </a:solidFill>
                <a:latin typeface="Arial"/>
                <a:ea typeface="DejaVu Sans"/>
              </a:rPr>
              <a:t>один и тот же метод по умолчанию</a:t>
            </a:r>
            <a:r>
              <a:rPr b="0" lang="ru-RU" sz="1800" spc="-1" strike="noStrike">
                <a:solidFill>
                  <a:srgbClr val="000000"/>
                </a:solidFill>
                <a:latin typeface="Arial"/>
                <a:ea typeface="DejaVu Sans"/>
              </a:rPr>
              <a:t>? </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ctr">
              <a:lnSpc>
                <a:spcPct val="100000"/>
              </a:lnSpc>
              <a:spcBef>
                <a:spcPts val="360"/>
              </a:spcBef>
              <a:tabLst>
                <a:tab algn="l" pos="0"/>
              </a:tabLst>
            </a:pPr>
            <a:r>
              <a:rPr b="1" lang="ru-RU" sz="1800" spc="-1" strike="noStrike">
                <a:solidFill>
                  <a:srgbClr val="c9211e"/>
                </a:solidFill>
                <a:latin typeface="Arial"/>
                <a:ea typeface="DejaVu Sans"/>
              </a:rPr>
              <a:t>ОШИБКА</a:t>
            </a:r>
            <a:r>
              <a:rPr b="0" lang="ru-RU" sz="1800" spc="-1" strike="noStrike">
                <a:solidFill>
                  <a:srgbClr val="c9211e"/>
                </a:solidFill>
                <a:latin typeface="Arial"/>
                <a:ea typeface="DejaVu Sans"/>
              </a:rPr>
              <a:t>!!!</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Необходимо предоставить </a:t>
            </a:r>
            <a:r>
              <a:rPr b="1" lang="ru-RU" sz="1800" spc="-1" strike="noStrike">
                <a:solidFill>
                  <a:srgbClr val="000000"/>
                </a:solidFill>
                <a:latin typeface="Arial"/>
                <a:ea typeface="DejaVu Sans"/>
              </a:rPr>
              <a:t>реализацию</a:t>
            </a:r>
            <a:r>
              <a:rPr b="0" lang="ru-RU" sz="1800" spc="-1" strike="noStrike">
                <a:solidFill>
                  <a:srgbClr val="000000"/>
                </a:solidFill>
                <a:latin typeface="Arial"/>
                <a:ea typeface="DejaVu Sans"/>
              </a:rPr>
              <a:t>, которая переопределит </a:t>
            </a:r>
            <a:r>
              <a:rPr b="1" lang="ru-RU" sz="1800" spc="-1" strike="noStrike">
                <a:solidFill>
                  <a:srgbClr val="000000"/>
                </a:solidFill>
                <a:latin typeface="Arial"/>
                <a:ea typeface="DejaVu Sans"/>
              </a:rPr>
              <a:t>версии</a:t>
            </a:r>
            <a:r>
              <a:rPr b="0" lang="ru-RU" sz="1800" spc="-1" strike="noStrike">
                <a:solidFill>
                  <a:srgbClr val="000000"/>
                </a:solidFill>
                <a:latin typeface="Arial"/>
                <a:ea typeface="DejaVu Sans"/>
              </a:rPr>
              <a:t>, которые интерфейсы предоставляют классу, который будет использоваться вместо этого, и, таким образом, устранит двусмысленность, которая привела к ошибке.</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1" lang="ru-RU" sz="1800" spc="-1" strike="noStrike">
                <a:solidFill>
                  <a:srgbClr val="000000"/>
                </a:solidFill>
                <a:latin typeface="Arial"/>
                <a:ea typeface="DejaVu Sans"/>
              </a:rPr>
              <a:t>Класс </a:t>
            </a:r>
            <a:r>
              <a:rPr b="0" lang="ru-RU" sz="1800" spc="-1" strike="noStrike">
                <a:solidFill>
                  <a:srgbClr val="000000"/>
                </a:solidFill>
                <a:latin typeface="Arial"/>
                <a:ea typeface="DejaVu Sans"/>
              </a:rPr>
              <a:t>может переопределить метод интерфейса по умолчанию и вызвать исходный метод с помощью супер , сохраняя его в соответствии с вызовом супер метода из расширенного класса. С одним условием: необходимо указать </a:t>
            </a:r>
            <a:r>
              <a:rPr b="1" lang="ru-RU" sz="1800" spc="-1" strike="noStrike">
                <a:solidFill>
                  <a:srgbClr val="000000"/>
                </a:solidFill>
                <a:latin typeface="Arial"/>
                <a:ea typeface="DejaVu Sans"/>
              </a:rPr>
              <a:t>имя интерфейса </a:t>
            </a:r>
            <a:r>
              <a:rPr b="0" lang="ru-RU" sz="1800" spc="-1" strike="noStrike">
                <a:solidFill>
                  <a:srgbClr val="000000"/>
                </a:solidFill>
                <a:latin typeface="Arial"/>
                <a:ea typeface="DejaVu Sans"/>
              </a:rPr>
              <a:t>перед вызовом super это необходимо, даже если добавлен только один интерфейс.</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2"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Методы по умолчанию.</a:t>
            </a:r>
            <a:endParaRPr b="0" lang="ru-RU" sz="1800" spc="-1" strike="noStrike">
              <a:latin typeface="Arial"/>
            </a:endParaRPr>
          </a:p>
          <a:p>
            <a:pPr>
              <a:lnSpc>
                <a:spcPct val="100000"/>
              </a:lnSpc>
            </a:pPr>
            <a:r>
              <a:rPr b="1" lang="en-GB" sz="1800" spc="-1" strike="noStrike">
                <a:solidFill>
                  <a:srgbClr val="376092"/>
                </a:solidFill>
                <a:latin typeface="Tahoma"/>
                <a:ea typeface="Tahoma"/>
              </a:rPr>
              <a:t>Вопросы множественного наследования. Пример 4</a:t>
            </a:r>
            <a:endParaRPr b="0" lang="ru-RU" sz="1800" spc="-1" strike="noStrike">
              <a:latin typeface="Arial"/>
            </a:endParaRPr>
          </a:p>
        </p:txBody>
      </p:sp>
      <p:sp>
        <p:nvSpPr>
          <p:cNvPr id="603" name="CustomShape 2"/>
          <p:cNvSpPr/>
          <p:nvPr/>
        </p:nvSpPr>
        <p:spPr>
          <a:xfrm>
            <a:off x="900000" y="1004040"/>
            <a:ext cx="7213320" cy="5709960"/>
          </a:xfrm>
          <a:prstGeom prst="rect">
            <a:avLst/>
          </a:prstGeom>
          <a:solidFill>
            <a:srgbClr val="f2f2f2"/>
          </a:solidFill>
          <a:ln w="0">
            <a:noFill/>
          </a:ln>
        </p:spPr>
        <p:style>
          <a:lnRef idx="0"/>
          <a:fillRef idx="0"/>
          <a:effectRef idx="0"/>
          <a:fontRef idx="minor"/>
        </p:style>
        <p:txBody>
          <a:bodyPr lIns="90000" rIns="90000" tIns="45000" bIns="45000">
            <a:spAutoFit/>
          </a:bodyPr>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interface</a:t>
            </a:r>
            <a:r>
              <a:rPr b="0" lang="en-US" sz="1300" spc="-1" strike="noStrike">
                <a:solidFill>
                  <a:srgbClr val="000000"/>
                </a:solidFill>
                <a:latin typeface="Courier New"/>
                <a:ea typeface="Times New Roman"/>
              </a:rPr>
              <a:t> GeometryShape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double</a:t>
            </a:r>
            <a:r>
              <a:rPr b="0" lang="en-US" sz="1300" spc="-1" strike="noStrike">
                <a:solidFill>
                  <a:srgbClr val="000000"/>
                </a:solidFill>
                <a:latin typeface="Courier New"/>
                <a:ea typeface="Times New Roman"/>
              </a:rPr>
              <a:t> </a:t>
            </a:r>
            <a:r>
              <a:rPr b="0" i="1" lang="en-US" sz="1300" spc="-1" strike="noStrike">
                <a:solidFill>
                  <a:srgbClr val="0000c0"/>
                </a:solidFill>
                <a:latin typeface="Courier New"/>
                <a:ea typeface="Times New Roman"/>
              </a:rPr>
              <a:t>PI</a:t>
            </a:r>
            <a:r>
              <a:rPr b="0" lang="en-US" sz="1300" spc="-1" strike="noStrike">
                <a:solidFill>
                  <a:srgbClr val="000000"/>
                </a:solidFill>
                <a:latin typeface="Courier New"/>
                <a:ea typeface="Times New Roman"/>
              </a:rPr>
              <a:t> = 3.1415926;</a:t>
            </a:r>
            <a:endParaRPr b="0" lang="ru-RU" sz="1300" spc="-1" strike="noStrike">
              <a:latin typeface="Arial"/>
            </a:endParaRPr>
          </a:p>
          <a:p>
            <a:pPr marL="457200">
              <a:lnSpc>
                <a:spcPct val="100000"/>
              </a:lnSpc>
            </a:pPr>
            <a:r>
              <a:rPr b="1" lang="ru-RU" sz="1300" spc="-1" strike="noStrike">
                <a:solidFill>
                  <a:srgbClr val="7f0055"/>
                </a:solidFill>
                <a:latin typeface="Courier New"/>
                <a:ea typeface="Times New Roman"/>
              </a:rPr>
              <a:t>    </a:t>
            </a:r>
            <a:r>
              <a:rPr b="1" lang="en-US" sz="1300" spc="-1" strike="noStrike">
                <a:solidFill>
                  <a:srgbClr val="7f0055"/>
                </a:solidFill>
                <a:latin typeface="Courier New"/>
                <a:ea typeface="Times New Roman"/>
              </a:rPr>
              <a:t>double</a:t>
            </a:r>
            <a:r>
              <a:rPr b="0" lang="en-US" sz="1300" spc="-1" strike="noStrike">
                <a:solidFill>
                  <a:srgbClr val="000000"/>
                </a:solidFill>
                <a:latin typeface="Courier New"/>
                <a:ea typeface="Times New Roman"/>
              </a:rPr>
              <a:t> square();</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default</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isMovable{</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System.out.println(“Фигура перемещаемая”);</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endParaRPr b="0" lang="ru-RU" sz="1300" spc="-1" strike="noStrike">
              <a:latin typeface="Arial"/>
            </a:endParaRPr>
          </a:p>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interface</a:t>
            </a:r>
            <a:r>
              <a:rPr b="0" lang="en-US" sz="1300" spc="-1" strike="noStrike">
                <a:solidFill>
                  <a:srgbClr val="000000"/>
                </a:solidFill>
                <a:latin typeface="Courier New"/>
                <a:ea typeface="Times New Roman"/>
              </a:rPr>
              <a:t> Movable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default</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isMovable{</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System.out.println(“Любая фигура перемещаемая”);</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endParaRPr b="0" lang="ru-RU" sz="1300" spc="-1" strike="noStrike">
              <a:latin typeface="Arial"/>
            </a:endParaRPr>
          </a:p>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Circle </a:t>
            </a:r>
            <a:r>
              <a:rPr b="1" lang="en-US" sz="1300" spc="-1" strike="noStrike">
                <a:solidFill>
                  <a:srgbClr val="7f0055"/>
                </a:solidFill>
                <a:latin typeface="Courier New"/>
                <a:ea typeface="Times New Roman"/>
              </a:rPr>
              <a:t>implements </a:t>
            </a:r>
            <a:r>
              <a:rPr b="0" lang="en-US" sz="1300" spc="-1" strike="noStrike">
                <a:solidFill>
                  <a:srgbClr val="000000"/>
                </a:solidFill>
                <a:latin typeface="Courier New"/>
                <a:ea typeface="Times New Roman"/>
              </a:rPr>
              <a:t>GeometryShape, Movable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isMovable(){</a:t>
            </a:r>
            <a:endParaRPr b="0" lang="ru-RU" sz="1300" spc="-1" strike="noStrike">
              <a:latin typeface="Arial"/>
            </a:endParaRPr>
          </a:p>
          <a:p>
            <a:pPr marL="457200">
              <a:lnSpc>
                <a:spcPct val="100000"/>
              </a:lnSpc>
            </a:pPr>
            <a:r>
              <a:rPr b="0" lang="en-US" sz="18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GeometryShape.</a:t>
            </a:r>
            <a:r>
              <a:rPr b="1" lang="en-US" sz="1300" spc="-1" strike="noStrike">
                <a:solidFill>
                  <a:srgbClr val="7f0055"/>
                </a:solidFill>
                <a:latin typeface="Courier New"/>
                <a:ea typeface="Times New Roman"/>
              </a:rPr>
              <a:t>super</a:t>
            </a:r>
            <a:r>
              <a:rPr b="0" lang="en-US" sz="1300" spc="-1" strike="noStrike">
                <a:solidFill>
                  <a:srgbClr val="000000"/>
                </a:solidFill>
                <a:latin typeface="Courier New"/>
                <a:ea typeface="Times New Roman"/>
              </a:rPr>
              <a:t>.isMovable();</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Movable.</a:t>
            </a:r>
            <a:r>
              <a:rPr b="1" lang="en-US" sz="1300" spc="-1" strike="noStrike">
                <a:solidFill>
                  <a:srgbClr val="7f0055"/>
                </a:solidFill>
                <a:latin typeface="Courier New"/>
                <a:ea typeface="Times New Roman"/>
              </a:rPr>
              <a:t>super</a:t>
            </a:r>
            <a:r>
              <a:rPr b="0" lang="en-US" sz="1300" spc="-1" strike="noStrike">
                <a:solidFill>
                  <a:srgbClr val="000000"/>
                </a:solidFill>
                <a:latin typeface="Courier New"/>
                <a:ea typeface="Times New Roman"/>
              </a:rPr>
              <a:t>.isMovable();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endParaRPr b="0" lang="ru-RU" sz="1300" spc="-1" strike="noStrike">
              <a:latin typeface="Arial"/>
            </a:endParaRPr>
          </a:p>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Sample804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static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main(String[] args){</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Circle circle = new Circle(10);</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circle.isMovable();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Статические методы.</a:t>
            </a:r>
            <a:endParaRPr b="0" lang="ru-RU" sz="1800" spc="-1" strike="noStrike">
              <a:latin typeface="Arial"/>
            </a:endParaRPr>
          </a:p>
        </p:txBody>
      </p:sp>
      <p:sp>
        <p:nvSpPr>
          <p:cNvPr id="605" name="CustomShape 2"/>
          <p:cNvSpPr/>
          <p:nvPr/>
        </p:nvSpPr>
        <p:spPr>
          <a:xfrm>
            <a:off x="878400" y="1111320"/>
            <a:ext cx="7313400" cy="49716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Начиная с версии JDK 8, у интерфейсов появилась еще одна возможность: определять в нем один или несколько статических методов. Аналогично статическим методам в классе, метод, объявляемый как </a:t>
            </a:r>
            <a:r>
              <a:rPr b="1" lang="ru-RU" sz="1800" spc="-1" strike="noStrike">
                <a:solidFill>
                  <a:srgbClr val="000000"/>
                </a:solidFill>
                <a:latin typeface="Arial"/>
                <a:ea typeface="DejaVu Sans"/>
              </a:rPr>
              <a:t>static в интерфейсе</a:t>
            </a:r>
            <a:r>
              <a:rPr b="0" lang="ru-RU" sz="1800" spc="-1" strike="noStrike">
                <a:solidFill>
                  <a:srgbClr val="000000"/>
                </a:solidFill>
                <a:latin typeface="Arial"/>
                <a:ea typeface="DejaVu Sans"/>
              </a:rPr>
              <a:t>, можно вызывать независимо от </a:t>
            </a:r>
            <a:r>
              <a:rPr b="1" lang="ru-RU" sz="1800" spc="-1" strike="noStrike">
                <a:solidFill>
                  <a:srgbClr val="000000"/>
                </a:solidFill>
                <a:latin typeface="Arial"/>
                <a:ea typeface="DejaVu Sans"/>
              </a:rPr>
              <a:t>любого объекта</a:t>
            </a:r>
            <a:r>
              <a:rPr b="0" lang="ru-RU" sz="1800" spc="-1" strike="noStrike">
                <a:solidFill>
                  <a:srgbClr val="000000"/>
                </a:solidFill>
                <a:latin typeface="Arial"/>
                <a:ea typeface="DejaVu Sans"/>
              </a:rPr>
              <a:t>. Для этого метод должен быть определен в интерфейсе. Для </a:t>
            </a:r>
            <a:r>
              <a:rPr b="1" lang="ru-RU" sz="1800" spc="-1" strike="noStrike">
                <a:solidFill>
                  <a:srgbClr val="000000"/>
                </a:solidFill>
                <a:latin typeface="Arial"/>
                <a:ea typeface="DejaVu Sans"/>
              </a:rPr>
              <a:t>вызова </a:t>
            </a:r>
            <a:r>
              <a:rPr b="0" lang="ru-RU" sz="1800" spc="-1" strike="noStrike">
                <a:solidFill>
                  <a:srgbClr val="000000"/>
                </a:solidFill>
                <a:latin typeface="Arial"/>
                <a:ea typeface="DejaVu Sans"/>
              </a:rPr>
              <a:t>статического метода достаточно указать </a:t>
            </a:r>
            <a:r>
              <a:rPr b="1" lang="ru-RU" sz="1800" spc="-1" strike="noStrike">
                <a:solidFill>
                  <a:srgbClr val="000000"/>
                </a:solidFill>
                <a:latin typeface="Arial"/>
                <a:ea typeface="DejaVu Sans"/>
              </a:rPr>
              <a:t>имя интерфейса </a:t>
            </a:r>
            <a:r>
              <a:rPr b="0" lang="ru-RU" sz="1800" spc="-1" strike="noStrike">
                <a:solidFill>
                  <a:srgbClr val="000000"/>
                </a:solidFill>
                <a:latin typeface="Arial"/>
                <a:ea typeface="DejaVu Sans"/>
              </a:rPr>
              <a:t>и через точку имя самого метода. Ниже приведена общая форма вызова статического метода из интерфейса. Обратите внимание на ее сходство с формой вызова статического метода из класса.</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1" i="1" lang="ru-RU" sz="1800" spc="-1" strike="noStrike">
                <a:solidFill>
                  <a:srgbClr val="000000"/>
                </a:solidFill>
                <a:latin typeface="Arial"/>
                <a:ea typeface="DejaVu Sans"/>
              </a:rPr>
              <a:t>&lt;имя_интерфейса&gt;.&lt;имя_статического_метода&gt;</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1" lang="ru-RU" sz="1800" spc="-1" strike="noStrike">
                <a:solidFill>
                  <a:srgbClr val="000000"/>
                </a:solidFill>
                <a:latin typeface="Arial"/>
                <a:ea typeface="DejaVu Sans"/>
              </a:rPr>
              <a:t>Статические методы </a:t>
            </a:r>
            <a:r>
              <a:rPr b="0" lang="ru-RU" sz="1800" spc="-1" strike="noStrike">
                <a:solidFill>
                  <a:srgbClr val="000000"/>
                </a:solidFill>
                <a:latin typeface="Arial"/>
                <a:ea typeface="DejaVu Sans"/>
              </a:rPr>
              <a:t>из интерфейсов </a:t>
            </a:r>
            <a:r>
              <a:rPr b="1" lang="ru-RU" sz="1800" spc="-1" strike="noStrike">
                <a:solidFill>
                  <a:srgbClr val="000000"/>
                </a:solidFill>
                <a:latin typeface="Arial"/>
                <a:ea typeface="DejaVu Sans"/>
              </a:rPr>
              <a:t>не наследуются ни реализующими их классами, ни интерфейсами наследниками</a:t>
            </a:r>
            <a:r>
              <a:rPr b="0" lang="ru-RU" sz="1800" spc="-1" strike="noStrike">
                <a:solidFill>
                  <a:srgbClr val="000000"/>
                </a:solidFill>
                <a:latin typeface="Arial"/>
                <a:ea typeface="DejaVu Sans"/>
              </a:rPr>
              <a:t>.</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6"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Статические методы. Пример 5</a:t>
            </a:r>
            <a:endParaRPr b="0" lang="ru-RU" sz="1800" spc="-1" strike="noStrike">
              <a:latin typeface="Arial"/>
            </a:endParaRPr>
          </a:p>
        </p:txBody>
      </p:sp>
      <p:sp>
        <p:nvSpPr>
          <p:cNvPr id="607" name="CustomShape 2"/>
          <p:cNvSpPr/>
          <p:nvPr/>
        </p:nvSpPr>
        <p:spPr>
          <a:xfrm>
            <a:off x="540000" y="1004040"/>
            <a:ext cx="8099280" cy="3558600"/>
          </a:xfrm>
          <a:prstGeom prst="rect">
            <a:avLst/>
          </a:prstGeom>
          <a:solidFill>
            <a:srgbClr val="f2f2f2"/>
          </a:solidFill>
          <a:ln w="0">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33b3"/>
                </a:solidFill>
                <a:latin typeface="JetBrains Mono"/>
                <a:ea typeface="JetBrains Mono"/>
              </a:rPr>
              <a:t>public interface </a:t>
            </a:r>
            <a:r>
              <a:rPr b="0" lang="en-US" sz="1600" spc="-1" strike="noStrike">
                <a:solidFill>
                  <a:srgbClr val="000000"/>
                </a:solidFill>
                <a:latin typeface="JetBrains Mono"/>
                <a:ea typeface="JetBrains Mono"/>
              </a:rPr>
              <a:t>MyData </a:t>
            </a:r>
            <a:r>
              <a:rPr b="0" lang="en-US" sz="1600" spc="-1" strike="noStrike">
                <a:solidFill>
                  <a:srgbClr val="080808"/>
                </a:solidFill>
                <a:latin typeface="JetBrains Mono"/>
                <a:ea typeface="JetBrains Mono"/>
              </a:rPr>
              <a:t>{</a:t>
            </a:r>
            <a:br/>
            <a:r>
              <a:rPr b="0" lang="en-US" sz="1600" spc="-1" strike="noStrike">
                <a:solidFill>
                  <a:srgbClr val="080808"/>
                </a:solidFill>
                <a:latin typeface="JetBrains Mono"/>
                <a:ea typeface="JetBrains Mono"/>
              </a:rPr>
              <a:t>    </a:t>
            </a:r>
            <a:r>
              <a:rPr b="0" lang="en-US" sz="1600" spc="-1" strike="noStrike">
                <a:solidFill>
                  <a:srgbClr val="0033b3"/>
                </a:solidFill>
                <a:latin typeface="JetBrains Mono"/>
                <a:ea typeface="JetBrains Mono"/>
              </a:rPr>
              <a:t>default void </a:t>
            </a:r>
            <a:r>
              <a:rPr b="0" lang="en-US" sz="1600" spc="-1" strike="noStrike">
                <a:solidFill>
                  <a:srgbClr val="00627a"/>
                </a:solidFill>
                <a:latin typeface="JetBrains Mono"/>
                <a:ea typeface="JetBrains Mono"/>
              </a:rPr>
              <a:t>print</a:t>
            </a:r>
            <a:r>
              <a:rPr b="0" lang="en-US" sz="1600" spc="-1" strike="noStrike">
                <a:solidFill>
                  <a:srgbClr val="080808"/>
                </a:solidFill>
                <a:latin typeface="JetBrains Mono"/>
                <a:ea typeface="JetBrains Mono"/>
              </a:rPr>
              <a:t>(</a:t>
            </a:r>
            <a:r>
              <a:rPr b="0" lang="en-US" sz="1600" spc="-1" strike="noStrike">
                <a:solidFill>
                  <a:srgbClr val="000000"/>
                </a:solidFill>
                <a:latin typeface="JetBrains Mono"/>
                <a:ea typeface="JetBrains Mono"/>
              </a:rPr>
              <a:t>String </a:t>
            </a:r>
            <a:r>
              <a:rPr b="0" lang="en-US" sz="1600" spc="-1" strike="noStrike">
                <a:solidFill>
                  <a:srgbClr val="080808"/>
                </a:solidFill>
                <a:latin typeface="JetBrains Mono"/>
                <a:ea typeface="JetBrains Mono"/>
              </a:rPr>
              <a:t>str) {</a:t>
            </a:r>
            <a:br/>
            <a:r>
              <a:rPr b="0" lang="en-US" sz="1600" spc="-1" strike="noStrike">
                <a:solidFill>
                  <a:srgbClr val="080808"/>
                </a:solidFill>
                <a:latin typeface="JetBrains Mono"/>
                <a:ea typeface="JetBrains Mono"/>
              </a:rPr>
              <a:t>        </a:t>
            </a:r>
            <a:r>
              <a:rPr b="0" lang="en-US" sz="1600" spc="-1" strike="noStrike">
                <a:solidFill>
                  <a:srgbClr val="0033b3"/>
                </a:solidFill>
                <a:latin typeface="JetBrains Mono"/>
                <a:ea typeface="JetBrains Mono"/>
              </a:rPr>
              <a:t>if </a:t>
            </a:r>
            <a:r>
              <a:rPr b="0" lang="en-US" sz="1600" spc="-1" strike="noStrike">
                <a:solidFill>
                  <a:srgbClr val="080808"/>
                </a:solidFill>
                <a:latin typeface="JetBrains Mono"/>
                <a:ea typeface="JetBrains Mono"/>
              </a:rPr>
              <a:t>(!</a:t>
            </a:r>
            <a:r>
              <a:rPr b="0" i="1" lang="en-US" sz="1600" spc="-1" strike="noStrike">
                <a:solidFill>
                  <a:srgbClr val="080808"/>
                </a:solidFill>
                <a:latin typeface="JetBrains Mono"/>
                <a:ea typeface="JetBrains Mono"/>
              </a:rPr>
              <a:t>isNull</a:t>
            </a:r>
            <a:r>
              <a:rPr b="0" lang="en-US" sz="1600" spc="-1" strike="noStrike">
                <a:solidFill>
                  <a:srgbClr val="080808"/>
                </a:solidFill>
                <a:latin typeface="JetBrains Mono"/>
                <a:ea typeface="JetBrains Mono"/>
              </a:rPr>
              <a:t>(str))</a:t>
            </a:r>
            <a:br/>
            <a:r>
              <a:rPr b="0" lang="en-US" sz="1600" spc="-1" strike="noStrike">
                <a:solidFill>
                  <a:srgbClr val="080808"/>
                </a:solidFill>
                <a:latin typeface="JetBrains Mono"/>
                <a:ea typeface="JetBrains Mono"/>
              </a:rPr>
              <a:t>            </a:t>
            </a:r>
            <a:r>
              <a:rPr b="0" lang="en-US" sz="1600" spc="-1" strike="noStrike">
                <a:solidFill>
                  <a:srgbClr val="000000"/>
                </a:solidFill>
                <a:latin typeface="JetBrains Mono"/>
                <a:ea typeface="JetBrains Mono"/>
              </a:rPr>
              <a:t>System</a:t>
            </a:r>
            <a:r>
              <a:rPr b="0" lang="en-US" sz="1600" spc="-1" strike="noStrike">
                <a:solidFill>
                  <a:srgbClr val="080808"/>
                </a:solidFill>
                <a:latin typeface="JetBrains Mono"/>
                <a:ea typeface="JetBrains Mono"/>
              </a:rPr>
              <a:t>.</a:t>
            </a:r>
            <a:r>
              <a:rPr b="0" i="1" lang="en-US" sz="1600" spc="-1" strike="noStrike">
                <a:solidFill>
                  <a:srgbClr val="871094"/>
                </a:solidFill>
                <a:latin typeface="JetBrains Mono"/>
                <a:ea typeface="JetBrains Mono"/>
              </a:rPr>
              <a:t>out</a:t>
            </a:r>
            <a:r>
              <a:rPr b="0" lang="en-US" sz="1600" spc="-1" strike="noStrike">
                <a:solidFill>
                  <a:srgbClr val="080808"/>
                </a:solidFill>
                <a:latin typeface="JetBrains Mono"/>
                <a:ea typeface="JetBrains Mono"/>
              </a:rPr>
              <a:t>.println(</a:t>
            </a:r>
            <a:r>
              <a:rPr b="0" lang="en-US" sz="1600" spc="-1" strike="noStrike">
                <a:solidFill>
                  <a:srgbClr val="067d17"/>
                </a:solidFill>
                <a:latin typeface="JetBrains Mono"/>
                <a:ea typeface="JetBrains Mono"/>
              </a:rPr>
              <a:t>"Класс MyData. Печатаем строку: " </a:t>
            </a:r>
            <a:r>
              <a:rPr b="0" lang="en-US" sz="1600" spc="-1" strike="noStrike">
                <a:solidFill>
                  <a:srgbClr val="080808"/>
                </a:solidFill>
                <a:latin typeface="JetBrains Mono"/>
                <a:ea typeface="JetBrains Mono"/>
              </a:rPr>
              <a:t>+ str);</a:t>
            </a:r>
            <a:br/>
            <a:r>
              <a:rPr b="0" lang="en-US" sz="1600" spc="-1" strike="noStrike">
                <a:solidFill>
                  <a:srgbClr val="080808"/>
                </a:solidFill>
                <a:latin typeface="JetBrains Mono"/>
                <a:ea typeface="JetBrains Mono"/>
              </a:rPr>
              <a:t>    }</a:t>
            </a:r>
            <a:br/>
            <a:br/>
            <a:r>
              <a:rPr b="0" i="1" lang="en-US" sz="1600" spc="-1" strike="noStrike">
                <a:solidFill>
                  <a:srgbClr val="8c8c8c"/>
                </a:solidFill>
                <a:latin typeface="JetBrains Mono"/>
                <a:ea typeface="JetBrains Mono"/>
              </a:rPr>
              <a:t>//    default</a:t>
            </a:r>
            <a:br/>
            <a:r>
              <a:rPr b="0" i="1" lang="en-US" sz="1600" spc="-1" strike="noStrike">
                <a:solidFill>
                  <a:srgbClr val="8c8c8c"/>
                </a:solidFill>
                <a:latin typeface="JetBrains Mono"/>
                <a:ea typeface="JetBrains Mono"/>
              </a:rPr>
              <a:t>    </a:t>
            </a:r>
            <a:r>
              <a:rPr b="0" lang="en-US" sz="1600" spc="-1" strike="noStrike">
                <a:solidFill>
                  <a:srgbClr val="0033b3"/>
                </a:solidFill>
                <a:latin typeface="JetBrains Mono"/>
                <a:ea typeface="JetBrains Mono"/>
              </a:rPr>
              <a:t>static</a:t>
            </a:r>
            <a:br/>
            <a:r>
              <a:rPr b="0" lang="en-US" sz="1600" spc="-1" strike="noStrike">
                <a:solidFill>
                  <a:srgbClr val="0033b3"/>
                </a:solidFill>
                <a:latin typeface="JetBrains Mono"/>
                <a:ea typeface="JetBrains Mono"/>
              </a:rPr>
              <a:t>    boolean </a:t>
            </a:r>
            <a:r>
              <a:rPr b="0" lang="en-US" sz="1600" spc="-1" strike="noStrike">
                <a:solidFill>
                  <a:srgbClr val="00627a"/>
                </a:solidFill>
                <a:latin typeface="JetBrains Mono"/>
                <a:ea typeface="JetBrains Mono"/>
              </a:rPr>
              <a:t>isNull</a:t>
            </a:r>
            <a:r>
              <a:rPr b="0" lang="en-US" sz="1600" spc="-1" strike="noStrike">
                <a:solidFill>
                  <a:srgbClr val="080808"/>
                </a:solidFill>
                <a:latin typeface="JetBrains Mono"/>
                <a:ea typeface="JetBrains Mono"/>
              </a:rPr>
              <a:t>(</a:t>
            </a:r>
            <a:r>
              <a:rPr b="0" lang="en-US" sz="1600" spc="-1" strike="noStrike">
                <a:solidFill>
                  <a:srgbClr val="000000"/>
                </a:solidFill>
                <a:latin typeface="JetBrains Mono"/>
                <a:ea typeface="JetBrains Mono"/>
              </a:rPr>
              <a:t>String </a:t>
            </a:r>
            <a:r>
              <a:rPr b="0" lang="en-US" sz="1600" spc="-1" strike="noStrike">
                <a:solidFill>
                  <a:srgbClr val="080808"/>
                </a:solidFill>
                <a:latin typeface="JetBrains Mono"/>
                <a:ea typeface="JetBrains Mono"/>
              </a:rPr>
              <a:t>str) {</a:t>
            </a:r>
            <a:br/>
            <a:r>
              <a:rPr b="0" lang="en-US" sz="1600" spc="-1" strike="noStrike">
                <a:solidFill>
                  <a:srgbClr val="080808"/>
                </a:solidFill>
                <a:latin typeface="JetBrains Mono"/>
                <a:ea typeface="JetBrains Mono"/>
              </a:rPr>
              <a:t>        </a:t>
            </a:r>
            <a:r>
              <a:rPr b="0" lang="en-US" sz="1600" spc="-1" strike="noStrike">
                <a:solidFill>
                  <a:srgbClr val="000000"/>
                </a:solidFill>
                <a:latin typeface="JetBrains Mono"/>
                <a:ea typeface="JetBrains Mono"/>
              </a:rPr>
              <a:t>System</a:t>
            </a:r>
            <a:r>
              <a:rPr b="0" lang="en-US" sz="1600" spc="-1" strike="noStrike">
                <a:solidFill>
                  <a:srgbClr val="080808"/>
                </a:solidFill>
                <a:latin typeface="JetBrains Mono"/>
                <a:ea typeface="JetBrains Mono"/>
              </a:rPr>
              <a:t>.</a:t>
            </a:r>
            <a:r>
              <a:rPr b="0" i="1" lang="en-US" sz="1600" spc="-1" strike="noStrike">
                <a:solidFill>
                  <a:srgbClr val="871094"/>
                </a:solidFill>
                <a:latin typeface="JetBrains Mono"/>
                <a:ea typeface="JetBrains Mono"/>
              </a:rPr>
              <a:t>out</a:t>
            </a:r>
            <a:r>
              <a:rPr b="0" lang="en-US" sz="1600" spc="-1" strike="noStrike">
                <a:solidFill>
                  <a:srgbClr val="080808"/>
                </a:solidFill>
                <a:latin typeface="JetBrains Mono"/>
                <a:ea typeface="JetBrains Mono"/>
              </a:rPr>
              <a:t>.println(</a:t>
            </a:r>
            <a:r>
              <a:rPr b="0" lang="en-US" sz="1600" spc="-1" strike="noStrike">
                <a:solidFill>
                  <a:srgbClr val="067d17"/>
                </a:solidFill>
                <a:latin typeface="JetBrains Mono"/>
                <a:ea typeface="JetBrains Mono"/>
              </a:rPr>
              <a:t>"Статический метод проверки на null"</a:t>
            </a:r>
            <a:r>
              <a:rPr b="0" lang="en-US" sz="1600" spc="-1" strike="noStrike">
                <a:solidFill>
                  <a:srgbClr val="080808"/>
                </a:solidFill>
                <a:latin typeface="JetBrains Mono"/>
                <a:ea typeface="JetBrains Mono"/>
              </a:rPr>
              <a:t>);</a:t>
            </a:r>
            <a:br/>
            <a:br/>
            <a:r>
              <a:rPr b="0" lang="en-US" sz="1600" spc="-1" strike="noStrike">
                <a:solidFill>
                  <a:srgbClr val="080808"/>
                </a:solidFill>
                <a:latin typeface="JetBrains Mono"/>
                <a:ea typeface="JetBrains Mono"/>
              </a:rPr>
              <a:t>        </a:t>
            </a:r>
            <a:r>
              <a:rPr b="0" lang="en-US" sz="1600" spc="-1" strike="noStrike">
                <a:solidFill>
                  <a:srgbClr val="0033b3"/>
                </a:solidFill>
                <a:latin typeface="JetBrains Mono"/>
                <a:ea typeface="JetBrains Mono"/>
              </a:rPr>
              <a:t>return </a:t>
            </a:r>
            <a:r>
              <a:rPr b="0" lang="en-US" sz="1600" spc="-1" strike="noStrike">
                <a:solidFill>
                  <a:srgbClr val="080808"/>
                </a:solidFill>
                <a:latin typeface="JetBrains Mono"/>
                <a:ea typeface="JetBrains Mono"/>
              </a:rPr>
              <a:t>str == </a:t>
            </a:r>
            <a:r>
              <a:rPr b="0" lang="en-US" sz="1600" spc="-1" strike="noStrike">
                <a:solidFill>
                  <a:srgbClr val="0033b3"/>
                </a:solidFill>
                <a:latin typeface="JetBrains Mono"/>
                <a:ea typeface="JetBrains Mono"/>
              </a:rPr>
              <a:t>null </a:t>
            </a:r>
            <a:r>
              <a:rPr b="0" lang="en-US" sz="1600" spc="-1" strike="noStrike">
                <a:solidFill>
                  <a:srgbClr val="080808"/>
                </a:solidFill>
                <a:latin typeface="JetBrains Mono"/>
                <a:ea typeface="JetBrains Mono"/>
              </a:rPr>
              <a:t>? </a:t>
            </a:r>
            <a:r>
              <a:rPr b="0" lang="en-US" sz="1600" spc="-1" strike="noStrike">
                <a:solidFill>
                  <a:srgbClr val="0033b3"/>
                </a:solidFill>
                <a:latin typeface="JetBrains Mono"/>
                <a:ea typeface="JetBrains Mono"/>
              </a:rPr>
              <a:t>true </a:t>
            </a:r>
            <a:r>
              <a:rPr b="0" lang="en-US" sz="1600" spc="-1" strike="noStrike">
                <a:solidFill>
                  <a:srgbClr val="080808"/>
                </a:solidFill>
                <a:latin typeface="JetBrains Mono"/>
                <a:ea typeface="JetBrains Mono"/>
              </a:rPr>
              <a:t>: </a:t>
            </a:r>
            <a:r>
              <a:rPr b="0" lang="en-US" sz="1600" spc="-1" strike="noStrike">
                <a:solidFill>
                  <a:srgbClr val="067d17"/>
                </a:solidFill>
                <a:latin typeface="JetBrains Mono"/>
                <a:ea typeface="JetBrains Mono"/>
              </a:rPr>
              <a:t>""</a:t>
            </a:r>
            <a:r>
              <a:rPr b="0" lang="en-US" sz="1600" spc="-1" strike="noStrike">
                <a:solidFill>
                  <a:srgbClr val="080808"/>
                </a:solidFill>
                <a:latin typeface="JetBrains Mono"/>
                <a:ea typeface="JetBrains Mono"/>
              </a:rPr>
              <a:t>.equals(str) ? </a:t>
            </a:r>
            <a:r>
              <a:rPr b="0" lang="en-US" sz="1600" spc="-1" strike="noStrike">
                <a:solidFill>
                  <a:srgbClr val="0033b3"/>
                </a:solidFill>
                <a:latin typeface="JetBrains Mono"/>
                <a:ea typeface="JetBrains Mono"/>
              </a:rPr>
              <a:t>true </a:t>
            </a:r>
            <a:r>
              <a:rPr b="0" lang="en-US" sz="1600" spc="-1" strike="noStrike">
                <a:solidFill>
                  <a:srgbClr val="080808"/>
                </a:solidFill>
                <a:latin typeface="JetBrains Mono"/>
                <a:ea typeface="JetBrains Mono"/>
              </a:rPr>
              <a:t>: </a:t>
            </a:r>
            <a:r>
              <a:rPr b="0" lang="en-US" sz="1600" spc="-1" strike="noStrike">
                <a:solidFill>
                  <a:srgbClr val="0033b3"/>
                </a:solidFill>
                <a:latin typeface="JetBrains Mono"/>
                <a:ea typeface="JetBrains Mono"/>
              </a:rPr>
              <a:t>false</a:t>
            </a:r>
            <a:r>
              <a:rPr b="0" lang="en-US" sz="1600" spc="-1" strike="noStrike">
                <a:solidFill>
                  <a:srgbClr val="080808"/>
                </a:solidFill>
                <a:latin typeface="JetBrains Mono"/>
                <a:ea typeface="JetBrains Mono"/>
              </a:rPr>
              <a:t>;</a:t>
            </a:r>
            <a:br/>
            <a:r>
              <a:rPr b="0" lang="en-US" sz="1600" spc="-1" strike="noStrike">
                <a:solidFill>
                  <a:srgbClr val="080808"/>
                </a:solidFill>
                <a:latin typeface="JetBrains Mono"/>
                <a:ea typeface="JetBrains Mono"/>
              </a:rPr>
              <a:t>    }</a:t>
            </a:r>
            <a:br/>
            <a:r>
              <a:rPr b="0" lang="en-US" sz="1600" spc="-1" strike="noStrike">
                <a:solidFill>
                  <a:srgbClr val="080808"/>
                </a:solidFill>
                <a:latin typeface="JetBrains Mono"/>
                <a:ea typeface="JetBrains Mono"/>
              </a:rPr>
              <a:t>}</a:t>
            </a:r>
            <a:endParaRPr b="0" lang="ru-RU" sz="1600" spc="-1" strike="noStrike">
              <a:latin typeface="Arial"/>
            </a:endParaRPr>
          </a:p>
        </p:txBody>
      </p:sp>
    </p:spTree>
  </p:cSld>
  <mc:AlternateContent>
    <mc:Choice Requires="p14">
      <p:transition spd="slow" p14:dur="2000"/>
    </mc:Choice>
    <mc:Fallback>
      <p:transition spd="slow"/>
    </mc:Fallback>
  </mc:AlternateContent>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Статические методы. Пример 5</a:t>
            </a:r>
            <a:endParaRPr b="0" lang="ru-RU" sz="1800" spc="-1" strike="noStrike">
              <a:latin typeface="Arial"/>
            </a:endParaRPr>
          </a:p>
        </p:txBody>
      </p:sp>
      <p:sp>
        <p:nvSpPr>
          <p:cNvPr id="609" name="CustomShape 2"/>
          <p:cNvSpPr/>
          <p:nvPr/>
        </p:nvSpPr>
        <p:spPr>
          <a:xfrm>
            <a:off x="540000" y="1256040"/>
            <a:ext cx="8099280" cy="4876920"/>
          </a:xfrm>
          <a:prstGeom prst="rect">
            <a:avLst/>
          </a:prstGeom>
          <a:solidFill>
            <a:srgbClr val="f2f2f2"/>
          </a:solidFill>
          <a:ln w="0">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33b3"/>
                </a:solidFill>
                <a:latin typeface="JetBrains Mono"/>
                <a:ea typeface="JetBrains Mono"/>
              </a:rPr>
              <a:t>public class </a:t>
            </a:r>
            <a:r>
              <a:rPr b="0" lang="en-US" sz="2000" spc="-1" strike="noStrike">
                <a:solidFill>
                  <a:srgbClr val="000000"/>
                </a:solidFill>
                <a:latin typeface="JetBrains Mono"/>
                <a:ea typeface="JetBrains Mono"/>
              </a:rPr>
              <a:t>Sample805 </a:t>
            </a:r>
            <a:r>
              <a:rPr b="0" lang="en-US" sz="2000" spc="-1" strike="noStrike">
                <a:solidFill>
                  <a:srgbClr val="0033b3"/>
                </a:solidFill>
                <a:latin typeface="JetBrains Mono"/>
                <a:ea typeface="JetBrains Mono"/>
              </a:rPr>
              <a:t>implements </a:t>
            </a:r>
            <a:r>
              <a:rPr b="0" lang="en-US" sz="2000" spc="-1" strike="noStrike">
                <a:solidFill>
                  <a:srgbClr val="000000"/>
                </a:solidFill>
                <a:latin typeface="JetBrains Mono"/>
                <a:ea typeface="JetBrains Mono"/>
              </a:rPr>
              <a:t>MyData</a:t>
            </a:r>
            <a:r>
              <a:rPr b="0" lang="en-US" sz="2000" spc="-1" strike="noStrike">
                <a:solidFill>
                  <a:srgbClr val="080808"/>
                </a:solidFill>
                <a:latin typeface="JetBrains Mono"/>
                <a:ea typeface="JetBrains Mono"/>
              </a:rPr>
              <a:t>{</a:t>
            </a:r>
            <a:endParaRPr b="0" lang="ru-RU" sz="2000" spc="-1" strike="noStrike">
              <a:latin typeface="Arial"/>
            </a:endParaRPr>
          </a:p>
          <a:p>
            <a:pPr>
              <a:lnSpc>
                <a:spcPct val="100000"/>
              </a:lnSpc>
            </a:pPr>
            <a:br/>
            <a:r>
              <a:rPr b="0" lang="en-US" sz="2000" spc="-1" strike="noStrike">
                <a:solidFill>
                  <a:srgbClr val="080808"/>
                </a:solidFill>
                <a:latin typeface="JetBrains Mono"/>
                <a:ea typeface="JetBrains Mono"/>
              </a:rPr>
              <a:t>    </a:t>
            </a:r>
            <a:r>
              <a:rPr b="0" i="1" lang="en-US" sz="2000" spc="-1" strike="noStrike">
                <a:solidFill>
                  <a:srgbClr val="8c8c8c"/>
                </a:solidFill>
                <a:latin typeface="JetBrains Mono"/>
                <a:ea typeface="JetBrains Mono"/>
              </a:rPr>
              <a:t>//@Override // Приводит к ошибке</a:t>
            </a:r>
            <a:br/>
            <a:r>
              <a:rPr b="0" i="1" lang="en-US" sz="2000" spc="-1" strike="noStrike">
                <a:solidFill>
                  <a:srgbClr val="8c8c8c"/>
                </a:solidFill>
                <a:latin typeface="JetBrains Mono"/>
                <a:ea typeface="JetBrains Mono"/>
              </a:rPr>
              <a:t>    </a:t>
            </a:r>
            <a:r>
              <a:rPr b="0" lang="en-US" sz="2000" spc="-1" strike="noStrike">
                <a:solidFill>
                  <a:srgbClr val="0033b3"/>
                </a:solidFill>
                <a:latin typeface="JetBrains Mono"/>
                <a:ea typeface="JetBrains Mono"/>
              </a:rPr>
              <a:t>public boolean </a:t>
            </a:r>
            <a:r>
              <a:rPr b="0" lang="en-US" sz="2000" spc="-1" strike="noStrike">
                <a:solidFill>
                  <a:srgbClr val="00627a"/>
                </a:solidFill>
                <a:latin typeface="JetBrains Mono"/>
                <a:ea typeface="JetBrains Mono"/>
              </a:rPr>
              <a:t>isNull</a:t>
            </a:r>
            <a:r>
              <a:rPr b="0" lang="en-US" sz="2000" spc="-1" strike="noStrike">
                <a:solidFill>
                  <a:srgbClr val="080808"/>
                </a:solidFill>
                <a:latin typeface="JetBrains Mono"/>
                <a:ea typeface="JetBrains Mono"/>
              </a:rPr>
              <a:t>(</a:t>
            </a:r>
            <a:r>
              <a:rPr b="0" lang="en-US" sz="2000" spc="-1" strike="noStrike">
                <a:solidFill>
                  <a:srgbClr val="000000"/>
                </a:solidFill>
                <a:latin typeface="JetBrains Mono"/>
                <a:ea typeface="JetBrains Mono"/>
              </a:rPr>
              <a:t>String </a:t>
            </a:r>
            <a:r>
              <a:rPr b="0" lang="en-US" sz="2000" spc="-1" strike="noStrike">
                <a:solidFill>
                  <a:srgbClr val="080808"/>
                </a:solidFill>
                <a:latin typeface="JetBrains Mono"/>
                <a:ea typeface="JetBrains Mono"/>
              </a:rPr>
              <a:t>str) {</a:t>
            </a:r>
            <a:br/>
            <a:r>
              <a:rPr b="0" lang="en-US" sz="2000" spc="-1" strike="noStrike">
                <a:solidFill>
                  <a:srgbClr val="080808"/>
                </a:solidFill>
                <a:latin typeface="JetBrains Mono"/>
                <a:ea typeface="JetBrains Mono"/>
              </a:rPr>
              <a:t>        </a:t>
            </a:r>
            <a:r>
              <a:rPr b="0" lang="en-US" sz="2000" spc="-1" strike="noStrike">
                <a:solidFill>
                  <a:srgbClr val="000000"/>
                </a:solidFill>
                <a:latin typeface="JetBrains Mono"/>
                <a:ea typeface="JetBrains Mono"/>
              </a:rPr>
              <a:t>System</a:t>
            </a:r>
            <a:r>
              <a:rPr b="0" lang="en-US" sz="2000" spc="-1" strike="noStrike">
                <a:solidFill>
                  <a:srgbClr val="080808"/>
                </a:solidFill>
                <a:latin typeface="JetBrains Mono"/>
                <a:ea typeface="JetBrains Mono"/>
              </a:rPr>
              <a:t>.</a:t>
            </a:r>
            <a:r>
              <a:rPr b="0" i="1" lang="en-US" sz="2000" spc="-1" strike="noStrike">
                <a:solidFill>
                  <a:srgbClr val="871094"/>
                </a:solidFill>
                <a:latin typeface="JetBrains Mono"/>
                <a:ea typeface="JetBrains Mono"/>
              </a:rPr>
              <a:t>out</a:t>
            </a:r>
            <a:r>
              <a:rPr b="0" lang="en-US" sz="2000" spc="-1" strike="noStrike">
                <a:solidFill>
                  <a:srgbClr val="080808"/>
                </a:solidFill>
                <a:latin typeface="JetBrains Mono"/>
                <a:ea typeface="JetBrains Mono"/>
              </a:rPr>
              <a:t>.println(</a:t>
            </a:r>
            <a:r>
              <a:rPr b="0" lang="en-US" sz="2000" spc="-1" strike="noStrike">
                <a:solidFill>
                  <a:srgbClr val="067d17"/>
                </a:solidFill>
                <a:latin typeface="JetBrains Mono"/>
                <a:ea typeface="JetBrains Mono"/>
              </a:rPr>
              <a:t>"Проверяем на null"</a:t>
            </a:r>
            <a:r>
              <a:rPr b="0" lang="en-US" sz="2000" spc="-1" strike="noStrike">
                <a:solidFill>
                  <a:srgbClr val="080808"/>
                </a:solidFill>
                <a:latin typeface="JetBrains Mono"/>
                <a:ea typeface="JetBrains Mono"/>
              </a:rPr>
              <a:t>);</a:t>
            </a:r>
            <a:br/>
            <a:r>
              <a:rPr b="0" lang="en-US" sz="2000" spc="-1" strike="noStrike">
                <a:solidFill>
                  <a:srgbClr val="080808"/>
                </a:solidFill>
                <a:latin typeface="JetBrains Mono"/>
                <a:ea typeface="JetBrains Mono"/>
              </a:rPr>
              <a:t>        </a:t>
            </a:r>
            <a:r>
              <a:rPr b="0" lang="en-US" sz="2000" spc="-1" strike="noStrike">
                <a:solidFill>
                  <a:srgbClr val="0033b3"/>
                </a:solidFill>
                <a:latin typeface="JetBrains Mono"/>
                <a:ea typeface="JetBrains Mono"/>
              </a:rPr>
              <a:t>return </a:t>
            </a:r>
            <a:r>
              <a:rPr b="0" lang="en-US" sz="2000" spc="-1" strike="noStrike">
                <a:solidFill>
                  <a:srgbClr val="080808"/>
                </a:solidFill>
                <a:latin typeface="JetBrains Mono"/>
                <a:ea typeface="JetBrains Mono"/>
              </a:rPr>
              <a:t>str == </a:t>
            </a:r>
            <a:r>
              <a:rPr b="0" lang="en-US" sz="2000" spc="-1" strike="noStrike">
                <a:solidFill>
                  <a:srgbClr val="0033b3"/>
                </a:solidFill>
                <a:latin typeface="JetBrains Mono"/>
                <a:ea typeface="JetBrains Mono"/>
              </a:rPr>
              <a:t>null </a:t>
            </a:r>
            <a:r>
              <a:rPr b="0" lang="en-US" sz="2000" spc="-1" strike="noStrike">
                <a:solidFill>
                  <a:srgbClr val="080808"/>
                </a:solidFill>
                <a:latin typeface="JetBrains Mono"/>
                <a:ea typeface="JetBrains Mono"/>
              </a:rPr>
              <a:t>? </a:t>
            </a:r>
            <a:r>
              <a:rPr b="0" lang="en-US" sz="2000" spc="-1" strike="noStrike">
                <a:solidFill>
                  <a:srgbClr val="0033b3"/>
                </a:solidFill>
                <a:latin typeface="JetBrains Mono"/>
                <a:ea typeface="JetBrains Mono"/>
              </a:rPr>
              <a:t>true </a:t>
            </a:r>
            <a:r>
              <a:rPr b="0" lang="en-US" sz="2000" spc="-1" strike="noStrike">
                <a:solidFill>
                  <a:srgbClr val="080808"/>
                </a:solidFill>
                <a:latin typeface="JetBrains Mono"/>
                <a:ea typeface="JetBrains Mono"/>
              </a:rPr>
              <a:t>: </a:t>
            </a:r>
            <a:r>
              <a:rPr b="0" lang="en-US" sz="2000" spc="-1" strike="noStrike">
                <a:solidFill>
                  <a:srgbClr val="0033b3"/>
                </a:solidFill>
                <a:latin typeface="JetBrains Mono"/>
                <a:ea typeface="JetBrains Mono"/>
              </a:rPr>
              <a:t>false</a:t>
            </a:r>
            <a:r>
              <a:rPr b="0" lang="en-US" sz="2000" spc="-1" strike="noStrike">
                <a:solidFill>
                  <a:srgbClr val="080808"/>
                </a:solidFill>
                <a:latin typeface="JetBrains Mono"/>
                <a:ea typeface="JetBrains Mono"/>
              </a:rPr>
              <a:t>;</a:t>
            </a:r>
            <a:br/>
            <a:r>
              <a:rPr b="0" lang="en-US" sz="2000" spc="-1" strike="noStrike">
                <a:solidFill>
                  <a:srgbClr val="080808"/>
                </a:solidFill>
                <a:latin typeface="JetBrains Mono"/>
                <a:ea typeface="JetBrains Mono"/>
              </a:rPr>
              <a:t>    }</a:t>
            </a:r>
            <a:br/>
            <a:br/>
            <a:r>
              <a:rPr b="0" lang="en-US" sz="2000" spc="-1" strike="noStrike">
                <a:solidFill>
                  <a:srgbClr val="080808"/>
                </a:solidFill>
                <a:latin typeface="JetBrains Mono"/>
                <a:ea typeface="JetBrains Mono"/>
              </a:rPr>
              <a:t>    </a:t>
            </a:r>
            <a:r>
              <a:rPr b="0" lang="en-US" sz="2000" spc="-1" strike="noStrike">
                <a:solidFill>
                  <a:srgbClr val="0033b3"/>
                </a:solidFill>
                <a:latin typeface="JetBrains Mono"/>
                <a:ea typeface="JetBrains Mono"/>
              </a:rPr>
              <a:t>public static void </a:t>
            </a:r>
            <a:r>
              <a:rPr b="0" lang="en-US" sz="2000" spc="-1" strike="noStrike">
                <a:solidFill>
                  <a:srgbClr val="00627a"/>
                </a:solidFill>
                <a:latin typeface="JetBrains Mono"/>
                <a:ea typeface="JetBrains Mono"/>
              </a:rPr>
              <a:t>main</a:t>
            </a:r>
            <a:r>
              <a:rPr b="0" lang="en-US" sz="2000" spc="-1" strike="noStrike">
                <a:solidFill>
                  <a:srgbClr val="080808"/>
                </a:solidFill>
                <a:latin typeface="JetBrains Mono"/>
                <a:ea typeface="JetBrains Mono"/>
              </a:rPr>
              <a:t>(</a:t>
            </a:r>
            <a:r>
              <a:rPr b="0" lang="en-US" sz="2000" spc="-1" strike="noStrike">
                <a:solidFill>
                  <a:srgbClr val="000000"/>
                </a:solidFill>
                <a:latin typeface="JetBrains Mono"/>
                <a:ea typeface="JetBrains Mono"/>
              </a:rPr>
              <a:t>String</a:t>
            </a:r>
            <a:r>
              <a:rPr b="0" lang="en-US" sz="2000" spc="-1" strike="noStrike">
                <a:solidFill>
                  <a:srgbClr val="080808"/>
                </a:solidFill>
                <a:latin typeface="JetBrains Mono"/>
                <a:ea typeface="JetBrains Mono"/>
              </a:rPr>
              <a:t>[] args) {</a:t>
            </a:r>
            <a:br/>
            <a:r>
              <a:rPr b="0" lang="en-US" sz="2000" spc="-1" strike="noStrike">
                <a:solidFill>
                  <a:srgbClr val="080808"/>
                </a:solidFill>
                <a:latin typeface="JetBrains Mono"/>
                <a:ea typeface="JetBrains Mono"/>
              </a:rPr>
              <a:t>        </a:t>
            </a:r>
            <a:r>
              <a:rPr b="0" lang="en-US" sz="2000" spc="-1" strike="noStrike">
                <a:solidFill>
                  <a:srgbClr val="000000"/>
                </a:solidFill>
                <a:latin typeface="JetBrains Mono"/>
                <a:ea typeface="JetBrains Mono"/>
              </a:rPr>
              <a:t>Sample805 myDataImplement </a:t>
            </a:r>
            <a:r>
              <a:rPr b="0" lang="en-US" sz="2000" spc="-1" strike="noStrike">
                <a:solidFill>
                  <a:srgbClr val="080808"/>
                </a:solidFill>
                <a:latin typeface="JetBrains Mono"/>
                <a:ea typeface="JetBrains Mono"/>
              </a:rPr>
              <a:t>= </a:t>
            </a:r>
            <a:r>
              <a:rPr b="0" lang="en-US" sz="2000" spc="-1" strike="noStrike">
                <a:solidFill>
                  <a:srgbClr val="0033b3"/>
                </a:solidFill>
                <a:latin typeface="JetBrains Mono"/>
                <a:ea typeface="JetBrains Mono"/>
              </a:rPr>
              <a:t>new </a:t>
            </a:r>
            <a:r>
              <a:rPr b="0" lang="en-US" sz="2000" spc="-1" strike="noStrike">
                <a:solidFill>
                  <a:srgbClr val="080808"/>
                </a:solidFill>
                <a:latin typeface="JetBrains Mono"/>
                <a:ea typeface="JetBrains Mono"/>
              </a:rPr>
              <a:t>Sample805();</a:t>
            </a:r>
            <a:br/>
            <a:r>
              <a:rPr b="0" lang="en-US" sz="2000" spc="-1" strike="noStrike">
                <a:solidFill>
                  <a:srgbClr val="080808"/>
                </a:solidFill>
                <a:latin typeface="JetBrains Mono"/>
                <a:ea typeface="JetBrains Mono"/>
              </a:rPr>
              <a:t>        </a:t>
            </a:r>
            <a:r>
              <a:rPr b="0" lang="en-US" sz="2000" spc="-1" strike="noStrike">
                <a:solidFill>
                  <a:srgbClr val="000000"/>
                </a:solidFill>
                <a:latin typeface="JetBrains Mono"/>
                <a:ea typeface="JetBrains Mono"/>
              </a:rPr>
              <a:t>myDataImplement</a:t>
            </a:r>
            <a:r>
              <a:rPr b="0" lang="en-US" sz="2000" spc="-1" strike="noStrike">
                <a:solidFill>
                  <a:srgbClr val="080808"/>
                </a:solidFill>
                <a:latin typeface="JetBrains Mono"/>
                <a:ea typeface="JetBrains Mono"/>
              </a:rPr>
              <a:t>.print(</a:t>
            </a:r>
            <a:r>
              <a:rPr b="0" lang="en-US" sz="2000" spc="-1" strike="noStrike">
                <a:solidFill>
                  <a:srgbClr val="067d17"/>
                </a:solidFill>
                <a:latin typeface="JetBrains Mono"/>
                <a:ea typeface="JetBrains Mono"/>
              </a:rPr>
              <a:t>""</a:t>
            </a:r>
            <a:r>
              <a:rPr b="0" lang="en-US" sz="2000" spc="-1" strike="noStrike">
                <a:solidFill>
                  <a:srgbClr val="080808"/>
                </a:solidFill>
                <a:latin typeface="JetBrains Mono"/>
                <a:ea typeface="JetBrains Mono"/>
              </a:rPr>
              <a:t>);</a:t>
            </a:r>
            <a:br/>
            <a:r>
              <a:rPr b="0" lang="en-US" sz="2000" spc="-1" strike="noStrike">
                <a:solidFill>
                  <a:srgbClr val="080808"/>
                </a:solidFill>
                <a:latin typeface="JetBrains Mono"/>
                <a:ea typeface="JetBrains Mono"/>
              </a:rPr>
              <a:t>        </a:t>
            </a:r>
            <a:r>
              <a:rPr b="0" lang="en-US" sz="2000" spc="-1" strike="noStrike">
                <a:solidFill>
                  <a:srgbClr val="000000"/>
                </a:solidFill>
                <a:latin typeface="JetBrains Mono"/>
                <a:ea typeface="JetBrains Mono"/>
              </a:rPr>
              <a:t>myDataImplement</a:t>
            </a:r>
            <a:r>
              <a:rPr b="0" lang="en-US" sz="2000" spc="-1" strike="noStrike">
                <a:solidFill>
                  <a:srgbClr val="080808"/>
                </a:solidFill>
                <a:latin typeface="JetBrains Mono"/>
                <a:ea typeface="JetBrains Mono"/>
              </a:rPr>
              <a:t>.isNull(</a:t>
            </a:r>
            <a:r>
              <a:rPr b="0" lang="en-US" sz="2000" spc="-1" strike="noStrike">
                <a:solidFill>
                  <a:srgbClr val="067d17"/>
                </a:solidFill>
                <a:latin typeface="JetBrains Mono"/>
                <a:ea typeface="JetBrains Mono"/>
              </a:rPr>
              <a:t>"abc"</a:t>
            </a:r>
            <a:r>
              <a:rPr b="0" lang="en-US" sz="2000" spc="-1" strike="noStrike">
                <a:solidFill>
                  <a:srgbClr val="080808"/>
                </a:solidFill>
                <a:latin typeface="JetBrains Mono"/>
                <a:ea typeface="JetBrains Mono"/>
              </a:rPr>
              <a:t>);</a:t>
            </a:r>
            <a:endParaRPr b="0" lang="ru-RU" sz="2000" spc="-1" strike="noStrike">
              <a:latin typeface="Arial"/>
            </a:endParaRPr>
          </a:p>
          <a:p>
            <a:pPr>
              <a:lnSpc>
                <a:spcPct val="100000"/>
              </a:lnSpc>
            </a:pPr>
            <a:br/>
            <a:r>
              <a:rPr b="0" lang="en-US" sz="2000" spc="-1" strike="noStrike">
                <a:solidFill>
                  <a:srgbClr val="080808"/>
                </a:solidFill>
                <a:latin typeface="JetBrains Mono"/>
                <a:ea typeface="JetBrains Mono"/>
              </a:rPr>
              <a:t>        </a:t>
            </a:r>
            <a:r>
              <a:rPr b="0" lang="en-US" sz="2000" spc="-1" strike="noStrike">
                <a:solidFill>
                  <a:srgbClr val="0033b3"/>
                </a:solidFill>
                <a:latin typeface="JetBrains Mono"/>
                <a:ea typeface="JetBrains Mono"/>
              </a:rPr>
              <a:t>boolean </a:t>
            </a:r>
            <a:r>
              <a:rPr b="0" lang="en-US" sz="2000" spc="-1" strike="noStrike">
                <a:solidFill>
                  <a:srgbClr val="000000"/>
                </a:solidFill>
                <a:latin typeface="JetBrains Mono"/>
                <a:ea typeface="JetBrains Mono"/>
              </a:rPr>
              <a:t>result </a:t>
            </a:r>
            <a:r>
              <a:rPr b="0" lang="en-US" sz="2000" spc="-1" strike="noStrike">
                <a:solidFill>
                  <a:srgbClr val="080808"/>
                </a:solidFill>
                <a:latin typeface="JetBrains Mono"/>
                <a:ea typeface="JetBrains Mono"/>
              </a:rPr>
              <a:t>=  </a:t>
            </a:r>
            <a:r>
              <a:rPr b="0" lang="en-US" sz="2000" spc="-1" strike="noStrike">
                <a:solidFill>
                  <a:srgbClr val="000000"/>
                </a:solidFill>
                <a:latin typeface="JetBrains Mono"/>
                <a:ea typeface="JetBrains Mono"/>
              </a:rPr>
              <a:t>MyData</a:t>
            </a:r>
            <a:r>
              <a:rPr b="0" lang="en-US" sz="2000" spc="-1" strike="noStrike">
                <a:solidFill>
                  <a:srgbClr val="080808"/>
                </a:solidFill>
                <a:latin typeface="JetBrains Mono"/>
                <a:ea typeface="JetBrains Mono"/>
              </a:rPr>
              <a:t>.</a:t>
            </a:r>
            <a:r>
              <a:rPr b="0" i="1" lang="en-US" sz="2000" spc="-1" strike="noStrike">
                <a:solidFill>
                  <a:srgbClr val="080808"/>
                </a:solidFill>
                <a:latin typeface="JetBrains Mono"/>
                <a:ea typeface="JetBrains Mono"/>
              </a:rPr>
              <a:t>isNull</a:t>
            </a:r>
            <a:r>
              <a:rPr b="0" lang="en-US" sz="2000" spc="-1" strike="noStrike">
                <a:solidFill>
                  <a:srgbClr val="080808"/>
                </a:solidFill>
                <a:latin typeface="JetBrains Mono"/>
                <a:ea typeface="JetBrains Mono"/>
              </a:rPr>
              <a:t>(</a:t>
            </a:r>
            <a:r>
              <a:rPr b="0" lang="en-US" sz="2000" spc="-1" strike="noStrike">
                <a:solidFill>
                  <a:srgbClr val="067d17"/>
                </a:solidFill>
                <a:latin typeface="JetBrains Mono"/>
                <a:ea typeface="JetBrains Mono"/>
              </a:rPr>
              <a:t>"abc"</a:t>
            </a:r>
            <a:r>
              <a:rPr b="0" lang="en-US" sz="2000" spc="-1" strike="noStrike">
                <a:solidFill>
                  <a:srgbClr val="080808"/>
                </a:solidFill>
                <a:latin typeface="JetBrains Mono"/>
                <a:ea typeface="JetBrains Mono"/>
              </a:rPr>
              <a:t>);</a:t>
            </a:r>
            <a:br/>
            <a:r>
              <a:rPr b="0" lang="en-US" sz="2000" spc="-1" strike="noStrike">
                <a:solidFill>
                  <a:srgbClr val="080808"/>
                </a:solidFill>
                <a:latin typeface="JetBrains Mono"/>
                <a:ea typeface="JetBrains Mono"/>
              </a:rPr>
              <a:t>    }</a:t>
            </a:r>
            <a:br/>
            <a:r>
              <a:rPr b="0" lang="en-US" sz="2000" spc="-1" strike="noStrike">
                <a:solidFill>
                  <a:srgbClr val="080808"/>
                </a:solidFill>
                <a:latin typeface="JetBrains Mono"/>
                <a:ea typeface="JetBrains Mono"/>
              </a:rPr>
              <a:t>}</a:t>
            </a:r>
            <a:endParaRPr b="0" lang="ru-RU"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11"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Класс / Экземпляр Класса</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1" lang="ru-RU" sz="1800" spc="-1" strike="noStrike">
                <a:solidFill>
                  <a:srgbClr val="376092"/>
                </a:solidFill>
                <a:latin typeface="Arial"/>
                <a:ea typeface="DejaVu Sans"/>
              </a:rPr>
              <a:t>Объект</a:t>
            </a:r>
            <a:r>
              <a:rPr b="0" lang="ru-RU" sz="1800" spc="-1" strike="noStrike">
                <a:solidFill>
                  <a:srgbClr val="000000"/>
                </a:solidFill>
                <a:latin typeface="Arial"/>
                <a:ea typeface="DejaVu Sans"/>
              </a:rPr>
              <a:t> совокупность (разнотипных) данных (полей объекта), </a:t>
            </a:r>
            <a:r>
              <a:rPr b="1" lang="ru-RU" sz="1800" spc="-1" strike="noStrike">
                <a:solidFill>
                  <a:srgbClr val="376092"/>
                </a:solidFill>
                <a:latin typeface="Arial"/>
                <a:ea typeface="DejaVu Sans"/>
              </a:rPr>
              <a:t>физически</a:t>
            </a:r>
            <a:r>
              <a:rPr b="0" lang="ru-RU" sz="1800" spc="-1" strike="noStrike">
                <a:solidFill>
                  <a:srgbClr val="000000"/>
                </a:solidFill>
                <a:latin typeface="Arial"/>
                <a:ea typeface="DejaVu Sans"/>
              </a:rPr>
              <a:t> находящихся в памяти ЭВМ, и алгоритмов, имеющих доступ к ним.</a:t>
            </a:r>
            <a:b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Каждый объект может обладать </a:t>
            </a:r>
            <a:r>
              <a:rPr b="0" i="1" lang="ru-RU" sz="1800" spc="-1" strike="noStrike">
                <a:solidFill>
                  <a:srgbClr val="376092"/>
                </a:solidFill>
                <a:latin typeface="Arial"/>
                <a:ea typeface="DejaVu Sans"/>
              </a:rPr>
              <a:t>именем</a:t>
            </a:r>
            <a:r>
              <a:rPr b="0" lang="ru-RU" sz="1800" spc="-1" strike="noStrike">
                <a:solidFill>
                  <a:srgbClr val="000000"/>
                </a:solidFill>
                <a:latin typeface="Arial"/>
                <a:ea typeface="DejaVu Sans"/>
              </a:rPr>
              <a:t> (идентификатором), используемым для доступа ко всей совокупности полей, его составляющих. В предельных случаях объект может не содержать полей или методов. </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1" lang="ru-RU" sz="1800" spc="-1" strike="noStrike">
                <a:solidFill>
                  <a:srgbClr val="376092"/>
                </a:solidFill>
                <a:latin typeface="Arial"/>
                <a:ea typeface="DejaVu Sans"/>
              </a:rPr>
              <a:t>Класс</a:t>
            </a:r>
            <a:r>
              <a:rPr b="0" lang="ru-RU" sz="1800" spc="-1" strike="noStrike">
                <a:solidFill>
                  <a:srgbClr val="000000"/>
                </a:solidFill>
                <a:latin typeface="Arial"/>
                <a:ea typeface="DejaVu Sans"/>
              </a:rPr>
              <a:t> - тип (описание структуры данных и операций над ними), предназначенный для описания множества объектов.</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Статические методы.</a:t>
            </a:r>
            <a:endParaRPr b="0" lang="ru-RU" sz="1800" spc="-1" strike="noStrike">
              <a:latin typeface="Arial"/>
            </a:endParaRPr>
          </a:p>
        </p:txBody>
      </p:sp>
      <p:sp>
        <p:nvSpPr>
          <p:cNvPr id="611" name="CustomShape 2"/>
          <p:cNvSpPr/>
          <p:nvPr/>
        </p:nvSpPr>
        <p:spPr>
          <a:xfrm>
            <a:off x="540000" y="1111320"/>
            <a:ext cx="8279280" cy="4971600"/>
          </a:xfrm>
          <a:prstGeom prst="rect">
            <a:avLst/>
          </a:prstGeom>
          <a:noFill/>
          <a:ln w="0">
            <a:noFill/>
          </a:ln>
        </p:spPr>
        <p:style>
          <a:lnRef idx="0"/>
          <a:fillRef idx="0"/>
          <a:effectRef idx="0"/>
          <a:fontRef idx="minor"/>
        </p:style>
        <p:txBody>
          <a:bodyPr lIns="90000" rIns="90000" tIns="45000" bIns="45000">
            <a:noAutofit/>
          </a:bodyPr>
          <a:p>
            <a:pPr marL="216000" indent="-215280" algn="just">
              <a:lnSpc>
                <a:spcPct val="100000"/>
              </a:lnSpc>
              <a:spcBef>
                <a:spcPts val="360"/>
              </a:spcBef>
              <a:buClr>
                <a:srgbClr val="000000"/>
              </a:buClr>
              <a:buFont typeface="Wingdings" charset="2"/>
              <a:buChar char=""/>
              <a:tabLst>
                <a:tab algn="l" pos="0"/>
              </a:tabLst>
            </a:pPr>
            <a:r>
              <a:rPr b="0" lang="ru-RU" sz="1800" spc="-1" strike="noStrike">
                <a:solidFill>
                  <a:srgbClr val="000000"/>
                </a:solidFill>
                <a:latin typeface="Arial"/>
                <a:ea typeface="DejaVu Sans"/>
              </a:rPr>
              <a:t>Статические методы в интерфейсе являются частью интерфейса, мы не можем использовать его для объектов класса реализации.</a:t>
            </a:r>
            <a:endParaRPr b="0" lang="ru-RU" sz="1800" spc="-1" strike="noStrike">
              <a:latin typeface="Arial"/>
            </a:endParaRPr>
          </a:p>
          <a:p>
            <a:pPr marL="216000" indent="-215280" algn="just">
              <a:lnSpc>
                <a:spcPct val="100000"/>
              </a:lnSpc>
              <a:spcBef>
                <a:spcPts val="360"/>
              </a:spcBef>
              <a:buClr>
                <a:srgbClr val="000000"/>
              </a:buClr>
              <a:buFont typeface="Wingdings" charset="2"/>
              <a:buChar char=""/>
              <a:tabLst>
                <a:tab algn="l" pos="0"/>
              </a:tabLst>
            </a:pPr>
            <a:r>
              <a:rPr b="0" lang="ru-RU" sz="1800" spc="-1" strike="noStrike">
                <a:solidFill>
                  <a:srgbClr val="000000"/>
                </a:solidFill>
                <a:latin typeface="Arial"/>
                <a:ea typeface="DejaVu Sans"/>
              </a:rPr>
              <a:t>Статические методы в интерфейсе хороши для обеспечения вспомогательных методов, например, проверки на null, сортировки коллекций и т.д.</a:t>
            </a:r>
            <a:endParaRPr b="0" lang="ru-RU" sz="1800" spc="-1" strike="noStrike">
              <a:latin typeface="Arial"/>
            </a:endParaRPr>
          </a:p>
          <a:p>
            <a:pPr marL="216000" indent="-215280" algn="just">
              <a:lnSpc>
                <a:spcPct val="100000"/>
              </a:lnSpc>
              <a:spcBef>
                <a:spcPts val="360"/>
              </a:spcBef>
              <a:buClr>
                <a:srgbClr val="000000"/>
              </a:buClr>
              <a:buFont typeface="Wingdings" charset="2"/>
              <a:buChar char=""/>
              <a:tabLst>
                <a:tab algn="l" pos="0"/>
              </a:tabLst>
            </a:pPr>
            <a:r>
              <a:rPr b="0" lang="ru-RU" sz="1800" spc="-1" strike="noStrike">
                <a:solidFill>
                  <a:srgbClr val="000000"/>
                </a:solidFill>
                <a:latin typeface="Arial"/>
                <a:ea typeface="DejaVu Sans"/>
              </a:rPr>
              <a:t>Статические методы в интерфейсе помогают обеспечивать безопасность, не позволяя классам, которые реализуют интерфейс, переопределить их.</a:t>
            </a:r>
            <a:endParaRPr b="0" lang="ru-RU" sz="1800" spc="-1" strike="noStrike">
              <a:latin typeface="Arial"/>
            </a:endParaRPr>
          </a:p>
          <a:p>
            <a:pPr marL="216000" indent="-215280" algn="just">
              <a:lnSpc>
                <a:spcPct val="100000"/>
              </a:lnSpc>
              <a:spcBef>
                <a:spcPts val="360"/>
              </a:spcBef>
              <a:buClr>
                <a:srgbClr val="000000"/>
              </a:buClr>
              <a:buFont typeface="Wingdings" charset="2"/>
              <a:buChar char=""/>
              <a:tabLst>
                <a:tab algn="l" pos="0"/>
              </a:tabLst>
            </a:pPr>
            <a:r>
              <a:rPr b="0" lang="ru-RU" sz="1800" spc="-1" strike="noStrike">
                <a:solidFill>
                  <a:srgbClr val="000000"/>
                </a:solidFill>
                <a:latin typeface="Arial"/>
                <a:ea typeface="DejaVu Sans"/>
              </a:rPr>
              <a:t>Мы не можем определить статические методы для методов класса Object, потому что получим ошибку компиляции: «This static method cannot hide the instance method from Object«. Это потому, что в Java так делать нельзя 🙂 . То есть Object является базовым классом для всех классов и мы не можем использовать статический метод и еще такой метод с одинаковой сигнатурой.</a:t>
            </a:r>
            <a:endParaRPr b="0" lang="ru-RU" sz="1800" spc="-1" strike="noStrike">
              <a:latin typeface="Arial"/>
            </a:endParaRPr>
          </a:p>
          <a:p>
            <a:pPr marL="216000" indent="-215280" algn="just">
              <a:lnSpc>
                <a:spcPct val="100000"/>
              </a:lnSpc>
              <a:spcBef>
                <a:spcPts val="360"/>
              </a:spcBef>
              <a:buClr>
                <a:srgbClr val="000000"/>
              </a:buClr>
              <a:buFont typeface="Wingdings" charset="2"/>
              <a:buChar char=""/>
              <a:tabLst>
                <a:tab algn="l" pos="0"/>
              </a:tabLst>
            </a:pPr>
            <a:r>
              <a:rPr b="0" lang="ru-RU" sz="1800" spc="-1" strike="noStrike">
                <a:solidFill>
                  <a:srgbClr val="000000"/>
                </a:solidFill>
                <a:latin typeface="Arial"/>
                <a:ea typeface="DejaVu Sans"/>
              </a:rPr>
              <a:t>Мы можем использовать статические методы интерфейса, чтобы не создавать вспомогательные классы, то есть переместить все статические методы в соответствующий интерфейс. Такой метод легко использовать и быстро находить.</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2"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Приватные методы.</a:t>
            </a:r>
            <a:endParaRPr b="0" lang="ru-RU" sz="1800" spc="-1" strike="noStrike">
              <a:latin typeface="Arial"/>
            </a:endParaRPr>
          </a:p>
        </p:txBody>
      </p:sp>
      <p:sp>
        <p:nvSpPr>
          <p:cNvPr id="613" name="CustomShape 2"/>
          <p:cNvSpPr/>
          <p:nvPr/>
        </p:nvSpPr>
        <p:spPr>
          <a:xfrm>
            <a:off x="540000" y="1111320"/>
            <a:ext cx="8279280" cy="49716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По умолчанию </a:t>
            </a:r>
            <a:r>
              <a:rPr b="0" lang="ru-RU" sz="1800" spc="-1" strike="noStrike">
                <a:solidFill>
                  <a:srgbClr val="000000"/>
                </a:solidFill>
                <a:latin typeface="Arial"/>
                <a:ea typeface="DejaVu Sans"/>
              </a:rPr>
              <a:t>все методы в интерфейсе фактически имеют модификатор </a:t>
            </a:r>
            <a:r>
              <a:rPr b="1" lang="ru-RU" sz="1800" spc="-1" strike="noStrike">
                <a:solidFill>
                  <a:srgbClr val="000000"/>
                </a:solidFill>
                <a:latin typeface="Arial"/>
                <a:ea typeface="DejaVu Sans"/>
              </a:rPr>
              <a:t>public</a:t>
            </a:r>
            <a:r>
              <a:rPr b="0" lang="ru-RU" sz="1800" spc="-1" strike="noStrike">
                <a:solidFill>
                  <a:srgbClr val="000000"/>
                </a:solidFill>
                <a:latin typeface="Arial"/>
                <a:ea typeface="DejaVu Sans"/>
              </a:rPr>
              <a:t>. Однако начиная с </a:t>
            </a:r>
            <a:r>
              <a:rPr b="1" lang="ru-RU" sz="1800" spc="-1" strike="noStrike">
                <a:solidFill>
                  <a:srgbClr val="000000"/>
                </a:solidFill>
                <a:latin typeface="Arial"/>
                <a:ea typeface="DejaVu Sans"/>
              </a:rPr>
              <a:t>Java 9 </a:t>
            </a:r>
            <a:r>
              <a:rPr b="0" lang="ru-RU" sz="1800" spc="-1" strike="noStrike">
                <a:solidFill>
                  <a:srgbClr val="000000"/>
                </a:solidFill>
                <a:latin typeface="Arial"/>
                <a:ea typeface="DejaVu Sans"/>
              </a:rPr>
              <a:t>мы также можем определять в интерфейсе </a:t>
            </a:r>
            <a:r>
              <a:rPr b="1" lang="ru-RU" sz="2200" spc="-1" strike="noStrike">
                <a:solidFill>
                  <a:srgbClr val="000000"/>
                </a:solidFill>
                <a:latin typeface="Arial"/>
                <a:ea typeface="DejaVu Sans"/>
              </a:rPr>
              <a:t>методы</a:t>
            </a:r>
            <a:r>
              <a:rPr b="1" lang="ru-RU" sz="1800" spc="-1" strike="noStrike">
                <a:solidFill>
                  <a:srgbClr val="000000"/>
                </a:solidFill>
                <a:latin typeface="Arial"/>
                <a:ea typeface="DejaVu Sans"/>
              </a:rPr>
              <a:t> </a:t>
            </a:r>
            <a:r>
              <a:rPr b="0" lang="ru-RU" sz="1800" spc="-1" strike="noStrike">
                <a:solidFill>
                  <a:srgbClr val="000000"/>
                </a:solidFill>
                <a:latin typeface="Arial"/>
                <a:ea typeface="DejaVu Sans"/>
              </a:rPr>
              <a:t>с модификатором </a:t>
            </a:r>
            <a:r>
              <a:rPr b="1" lang="ru-RU" sz="2200" spc="-1" strike="noStrike">
                <a:solidFill>
                  <a:srgbClr val="a7074b"/>
                </a:solidFill>
                <a:latin typeface="Arial"/>
                <a:ea typeface="DejaVu Sans"/>
              </a:rPr>
              <a:t>private</a:t>
            </a:r>
            <a:r>
              <a:rPr b="0" lang="ru-RU" sz="1800" spc="-1" strike="noStrike">
                <a:solidFill>
                  <a:srgbClr val="000000"/>
                </a:solidFill>
                <a:latin typeface="Arial"/>
                <a:ea typeface="DejaVu Sans"/>
              </a:rPr>
              <a:t>. Они могут быть </a:t>
            </a:r>
            <a:r>
              <a:rPr b="1" lang="ru-RU" sz="2200" spc="-1" strike="noStrike">
                <a:solidFill>
                  <a:srgbClr val="000000"/>
                </a:solidFill>
                <a:latin typeface="Arial"/>
                <a:ea typeface="DejaVu Sans"/>
              </a:rPr>
              <a:t>статическими и нестатическими</a:t>
            </a:r>
            <a:r>
              <a:rPr b="0" lang="ru-RU" sz="1800" spc="-1" strike="noStrike">
                <a:solidFill>
                  <a:srgbClr val="000000"/>
                </a:solidFill>
                <a:latin typeface="Arial"/>
                <a:ea typeface="DejaVu Sans"/>
              </a:rPr>
              <a:t>, но они не могут иметь реализации по умолчанию.</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Подобные методы могут использоваться </a:t>
            </a:r>
            <a:r>
              <a:rPr b="1" lang="ru-RU" sz="1800" spc="-1" strike="noStrike">
                <a:solidFill>
                  <a:srgbClr val="000000"/>
                </a:solidFill>
                <a:latin typeface="Arial"/>
                <a:ea typeface="DejaVu Sans"/>
              </a:rPr>
              <a:t>только внутри самого интерфейса</a:t>
            </a:r>
            <a:r>
              <a:rPr b="0" lang="ru-RU" sz="1800" spc="-1" strike="noStrike">
                <a:solidFill>
                  <a:srgbClr val="000000"/>
                </a:solidFill>
                <a:latin typeface="Arial"/>
                <a:ea typeface="DejaVu Sans"/>
              </a:rPr>
              <a:t>, в котором они определены. То есть к примеру нам надо выполнять в интерфейсе </a:t>
            </a:r>
            <a:r>
              <a:rPr b="1" lang="ru-RU" sz="1800" spc="-1" strike="noStrike">
                <a:solidFill>
                  <a:srgbClr val="000000"/>
                </a:solidFill>
                <a:latin typeface="Arial"/>
                <a:ea typeface="DejaVu Sans"/>
              </a:rPr>
              <a:t>некоторые повторяющиеся действия</a:t>
            </a:r>
            <a:r>
              <a:rPr b="0" lang="ru-RU" sz="1800" spc="-1" strike="noStrike">
                <a:solidFill>
                  <a:srgbClr val="000000"/>
                </a:solidFill>
                <a:latin typeface="Arial"/>
                <a:ea typeface="DejaVu Sans"/>
              </a:rPr>
              <a:t>, и в этом случае такие действия можно выделить в приватные методы:</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4"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Приватные методы. Пример 6</a:t>
            </a:r>
            <a:endParaRPr b="0" lang="ru-RU" sz="1800" spc="-1" strike="noStrike">
              <a:latin typeface="Arial"/>
            </a:endParaRPr>
          </a:p>
        </p:txBody>
      </p:sp>
      <p:sp>
        <p:nvSpPr>
          <p:cNvPr id="615" name="CustomShape 2"/>
          <p:cNvSpPr/>
          <p:nvPr/>
        </p:nvSpPr>
        <p:spPr>
          <a:xfrm>
            <a:off x="540000" y="989640"/>
            <a:ext cx="8099280" cy="3148920"/>
          </a:xfrm>
          <a:prstGeom prst="rect">
            <a:avLst/>
          </a:prstGeom>
          <a:solidFill>
            <a:srgbClr val="f2f2f2"/>
          </a:solidFill>
          <a:ln w="0">
            <a:noFill/>
          </a:ln>
        </p:spPr>
        <p:style>
          <a:lnRef idx="0"/>
          <a:fillRef idx="0"/>
          <a:effectRef idx="0"/>
          <a:fontRef idx="minor"/>
        </p:style>
        <p:txBody>
          <a:bodyPr lIns="90000" rIns="90000" tIns="45000" bIns="45000">
            <a:spAutoFit/>
          </a:bodyPr>
          <a:p>
            <a:pPr>
              <a:lnSpc>
                <a:spcPct val="100000"/>
              </a:lnSpc>
            </a:pPr>
            <a:r>
              <a:rPr b="0" lang="en-US" sz="1500" spc="-1" strike="noStrike">
                <a:solidFill>
                  <a:srgbClr val="0033b3"/>
                </a:solidFill>
                <a:latin typeface="JetBrains Mono"/>
                <a:ea typeface="JetBrains Mono"/>
              </a:rPr>
              <a:t>public interface </a:t>
            </a:r>
            <a:r>
              <a:rPr b="0" lang="en-US" sz="1500" spc="-1" strike="noStrike">
                <a:solidFill>
                  <a:srgbClr val="000000"/>
                </a:solidFill>
                <a:latin typeface="JetBrains Mono"/>
                <a:ea typeface="JetBrains Mono"/>
              </a:rPr>
              <a:t>Schedule </a:t>
            </a:r>
            <a:r>
              <a:rPr b="0" lang="en-US" sz="1500" spc="-1" strike="noStrike">
                <a:solidFill>
                  <a:srgbClr val="080808"/>
                </a:solidFill>
                <a:latin typeface="JetBrains Mono"/>
                <a:ea typeface="JetBrains Mono"/>
              </a:rPr>
              <a:t>{</a:t>
            </a:r>
            <a:br/>
            <a:br/>
            <a:r>
              <a:rPr b="0" lang="en-US" sz="1500" spc="-1" strike="noStrike">
                <a:solidFill>
                  <a:srgbClr val="080808"/>
                </a:solidFill>
                <a:latin typeface="JetBrains Mono"/>
                <a:ea typeface="JetBrains Mono"/>
              </a:rPr>
              <a:t>    </a:t>
            </a:r>
            <a:r>
              <a:rPr b="0" lang="en-US" sz="1500" spc="-1" strike="noStrike">
                <a:solidFill>
                  <a:srgbClr val="0033b3"/>
                </a:solidFill>
                <a:latin typeface="JetBrains Mono"/>
                <a:ea typeface="JetBrains Mono"/>
              </a:rPr>
              <a:t>default void </a:t>
            </a:r>
            <a:r>
              <a:rPr b="0" lang="en-US" sz="1500" spc="-1" strike="noStrike">
                <a:solidFill>
                  <a:srgbClr val="00627a"/>
                </a:solidFill>
                <a:latin typeface="JetBrains Mono"/>
                <a:ea typeface="JetBrains Mono"/>
              </a:rPr>
              <a:t>wakeUp</a:t>
            </a:r>
            <a:r>
              <a:rPr b="0" lang="en-US" sz="1500" spc="-1" strike="noStrike">
                <a:solidFill>
                  <a:srgbClr val="080808"/>
                </a:solidFill>
                <a:latin typeface="JetBrains Mono"/>
                <a:ea typeface="JetBrains Mono"/>
              </a:rPr>
              <a:t>() { </a:t>
            </a:r>
            <a:r>
              <a:rPr b="0" i="1" lang="en-US" sz="1500" spc="-1" strike="noStrike">
                <a:solidFill>
                  <a:srgbClr val="080808"/>
                </a:solidFill>
                <a:latin typeface="JetBrains Mono"/>
                <a:ea typeface="JetBrains Mono"/>
              </a:rPr>
              <a:t>checkTime</a:t>
            </a:r>
            <a:r>
              <a:rPr b="0" lang="en-US" sz="1500" spc="-1" strike="noStrike">
                <a:solidFill>
                  <a:srgbClr val="080808"/>
                </a:solidFill>
                <a:latin typeface="JetBrains Mono"/>
                <a:ea typeface="JetBrains Mono"/>
              </a:rPr>
              <a:t>(</a:t>
            </a:r>
            <a:r>
              <a:rPr b="0" lang="en-US" sz="1500" spc="-1" strike="noStrike">
                <a:solidFill>
                  <a:srgbClr val="1750eb"/>
                </a:solidFill>
                <a:latin typeface="JetBrains Mono"/>
                <a:ea typeface="JetBrains Mono"/>
              </a:rPr>
              <a:t>7</a:t>
            </a:r>
            <a:r>
              <a:rPr b="0" lang="en-US" sz="1500" spc="-1" strike="noStrike">
                <a:solidFill>
                  <a:srgbClr val="080808"/>
                </a:solidFill>
                <a:latin typeface="JetBrains Mono"/>
                <a:ea typeface="JetBrains Mono"/>
              </a:rPr>
              <a:t>); }</a:t>
            </a:r>
            <a:br/>
            <a:r>
              <a:rPr b="0" lang="en-US" sz="1500" spc="-1" strike="noStrike">
                <a:solidFill>
                  <a:srgbClr val="080808"/>
                </a:solidFill>
                <a:latin typeface="JetBrains Mono"/>
                <a:ea typeface="JetBrains Mono"/>
              </a:rPr>
              <a:t>    </a:t>
            </a:r>
            <a:r>
              <a:rPr b="0" lang="en-US" sz="1500" spc="-1" strike="noStrike">
                <a:solidFill>
                  <a:srgbClr val="0033b3"/>
                </a:solidFill>
                <a:latin typeface="JetBrains Mono"/>
                <a:ea typeface="JetBrains Mono"/>
              </a:rPr>
              <a:t>private void </a:t>
            </a:r>
            <a:r>
              <a:rPr b="0" lang="en-US" sz="1500" spc="-1" strike="noStrike">
                <a:solidFill>
                  <a:srgbClr val="00627a"/>
                </a:solidFill>
                <a:latin typeface="JetBrains Mono"/>
                <a:ea typeface="JetBrains Mono"/>
              </a:rPr>
              <a:t>haveBreakfast</a:t>
            </a:r>
            <a:r>
              <a:rPr b="0" lang="en-US" sz="1500" spc="-1" strike="noStrike">
                <a:solidFill>
                  <a:srgbClr val="080808"/>
                </a:solidFill>
                <a:latin typeface="JetBrains Mono"/>
                <a:ea typeface="JetBrains Mono"/>
              </a:rPr>
              <a:t>() { </a:t>
            </a:r>
            <a:r>
              <a:rPr b="0" i="1" lang="en-US" sz="1500" spc="-1" strike="noStrike">
                <a:solidFill>
                  <a:srgbClr val="080808"/>
                </a:solidFill>
                <a:latin typeface="JetBrains Mono"/>
                <a:ea typeface="JetBrains Mono"/>
              </a:rPr>
              <a:t>checkTime</a:t>
            </a:r>
            <a:r>
              <a:rPr b="0" lang="en-US" sz="1500" spc="-1" strike="noStrike">
                <a:solidFill>
                  <a:srgbClr val="080808"/>
                </a:solidFill>
                <a:latin typeface="JetBrains Mono"/>
                <a:ea typeface="JetBrains Mono"/>
              </a:rPr>
              <a:t>(</a:t>
            </a:r>
            <a:r>
              <a:rPr b="0" lang="en-US" sz="1500" spc="-1" strike="noStrike">
                <a:solidFill>
                  <a:srgbClr val="1750eb"/>
                </a:solidFill>
                <a:latin typeface="JetBrains Mono"/>
                <a:ea typeface="JetBrains Mono"/>
              </a:rPr>
              <a:t>9</a:t>
            </a:r>
            <a:r>
              <a:rPr b="0" lang="en-US" sz="1500" spc="-1" strike="noStrike">
                <a:solidFill>
                  <a:srgbClr val="080808"/>
                </a:solidFill>
                <a:latin typeface="JetBrains Mono"/>
                <a:ea typeface="JetBrains Mono"/>
              </a:rPr>
              <a:t>); }</a:t>
            </a:r>
            <a:br/>
            <a:r>
              <a:rPr b="0" lang="en-US" sz="1500" spc="-1" strike="noStrike">
                <a:solidFill>
                  <a:srgbClr val="080808"/>
                </a:solidFill>
                <a:latin typeface="JetBrains Mono"/>
                <a:ea typeface="JetBrains Mono"/>
              </a:rPr>
              <a:t>    </a:t>
            </a:r>
            <a:r>
              <a:rPr b="0" lang="en-US" sz="1500" spc="-1" strike="noStrike">
                <a:solidFill>
                  <a:srgbClr val="0033b3"/>
                </a:solidFill>
                <a:latin typeface="JetBrains Mono"/>
                <a:ea typeface="JetBrains Mono"/>
              </a:rPr>
              <a:t>static void </a:t>
            </a:r>
            <a:r>
              <a:rPr b="0" lang="en-US" sz="1500" spc="-1" strike="noStrike">
                <a:solidFill>
                  <a:srgbClr val="00627a"/>
                </a:solidFill>
                <a:latin typeface="JetBrains Mono"/>
                <a:ea typeface="JetBrains Mono"/>
              </a:rPr>
              <a:t>workOut</a:t>
            </a:r>
            <a:r>
              <a:rPr b="0" lang="en-US" sz="1500" spc="-1" strike="noStrike">
                <a:solidFill>
                  <a:srgbClr val="080808"/>
                </a:solidFill>
                <a:latin typeface="JetBrains Mono"/>
                <a:ea typeface="JetBrains Mono"/>
              </a:rPr>
              <a:t>() { </a:t>
            </a:r>
            <a:r>
              <a:rPr b="0" i="1" lang="en-US" sz="1500" spc="-1" strike="noStrike">
                <a:solidFill>
                  <a:srgbClr val="080808"/>
                </a:solidFill>
                <a:latin typeface="JetBrains Mono"/>
                <a:ea typeface="JetBrains Mono"/>
              </a:rPr>
              <a:t>checkTime</a:t>
            </a:r>
            <a:r>
              <a:rPr b="0" lang="en-US" sz="1500" spc="-1" strike="noStrike">
                <a:solidFill>
                  <a:srgbClr val="080808"/>
                </a:solidFill>
                <a:latin typeface="JetBrains Mono"/>
                <a:ea typeface="JetBrains Mono"/>
              </a:rPr>
              <a:t>(</a:t>
            </a:r>
            <a:r>
              <a:rPr b="0" lang="en-US" sz="1500" spc="-1" strike="noStrike">
                <a:solidFill>
                  <a:srgbClr val="1750eb"/>
                </a:solidFill>
                <a:latin typeface="JetBrains Mono"/>
                <a:ea typeface="JetBrains Mono"/>
              </a:rPr>
              <a:t>18</a:t>
            </a:r>
            <a:r>
              <a:rPr b="0" lang="en-US" sz="1500" spc="-1" strike="noStrike">
                <a:solidFill>
                  <a:srgbClr val="080808"/>
                </a:solidFill>
                <a:latin typeface="JetBrains Mono"/>
                <a:ea typeface="JetBrains Mono"/>
              </a:rPr>
              <a:t>); }</a:t>
            </a:r>
            <a:br/>
            <a:br/>
            <a:r>
              <a:rPr b="0" lang="en-US" sz="1500" spc="-1" strike="noStrike">
                <a:solidFill>
                  <a:srgbClr val="080808"/>
                </a:solidFill>
                <a:latin typeface="JetBrains Mono"/>
                <a:ea typeface="JetBrains Mono"/>
              </a:rPr>
              <a:t>    </a:t>
            </a:r>
            <a:r>
              <a:rPr b="0" lang="en-US" sz="1500" spc="-1" strike="noStrike">
                <a:solidFill>
                  <a:srgbClr val="0033b3"/>
                </a:solidFill>
                <a:latin typeface="JetBrains Mono"/>
                <a:ea typeface="JetBrains Mono"/>
              </a:rPr>
              <a:t>private static void </a:t>
            </a:r>
            <a:r>
              <a:rPr b="0" lang="en-US" sz="1500" spc="-1" strike="noStrike">
                <a:solidFill>
                  <a:srgbClr val="00627a"/>
                </a:solidFill>
                <a:latin typeface="JetBrains Mono"/>
                <a:ea typeface="JetBrains Mono"/>
              </a:rPr>
              <a:t>checkTime</a:t>
            </a:r>
            <a:r>
              <a:rPr b="0" lang="en-US" sz="1500" spc="-1" strike="noStrike">
                <a:solidFill>
                  <a:srgbClr val="080808"/>
                </a:solidFill>
                <a:latin typeface="JetBrains Mono"/>
                <a:ea typeface="JetBrains Mono"/>
              </a:rPr>
              <a:t>(</a:t>
            </a:r>
            <a:r>
              <a:rPr b="0" lang="en-US" sz="1500" spc="-1" strike="noStrike">
                <a:solidFill>
                  <a:srgbClr val="0033b3"/>
                </a:solidFill>
                <a:latin typeface="JetBrains Mono"/>
                <a:ea typeface="JetBrains Mono"/>
              </a:rPr>
              <a:t>int </a:t>
            </a:r>
            <a:r>
              <a:rPr b="0" lang="en-US" sz="1500" spc="-1" strike="noStrike">
                <a:solidFill>
                  <a:srgbClr val="080808"/>
                </a:solidFill>
                <a:latin typeface="JetBrains Mono"/>
                <a:ea typeface="JetBrains Mono"/>
              </a:rPr>
              <a:t>hour) {</a:t>
            </a:r>
            <a:br/>
            <a:r>
              <a:rPr b="0" lang="en-US" sz="1500" spc="-1" strike="noStrike">
                <a:solidFill>
                  <a:srgbClr val="080808"/>
                </a:solidFill>
                <a:latin typeface="JetBrains Mono"/>
                <a:ea typeface="JetBrains Mono"/>
              </a:rPr>
              <a:t>        </a:t>
            </a:r>
            <a:r>
              <a:rPr b="0" lang="en-US" sz="1500" spc="-1" strike="noStrike">
                <a:solidFill>
                  <a:srgbClr val="0033b3"/>
                </a:solidFill>
                <a:latin typeface="JetBrains Mono"/>
                <a:ea typeface="JetBrains Mono"/>
              </a:rPr>
              <a:t>if </a:t>
            </a:r>
            <a:r>
              <a:rPr b="0" lang="en-US" sz="1500" spc="-1" strike="noStrike">
                <a:solidFill>
                  <a:srgbClr val="080808"/>
                </a:solidFill>
                <a:latin typeface="JetBrains Mono"/>
                <a:ea typeface="JetBrains Mono"/>
              </a:rPr>
              <a:t>(hour&gt; </a:t>
            </a:r>
            <a:r>
              <a:rPr b="0" lang="en-US" sz="1500" spc="-1" strike="noStrike">
                <a:solidFill>
                  <a:srgbClr val="1750eb"/>
                </a:solidFill>
                <a:latin typeface="JetBrains Mono"/>
                <a:ea typeface="JetBrains Mono"/>
              </a:rPr>
              <a:t>17</a:t>
            </a:r>
            <a:r>
              <a:rPr b="0" lang="en-US" sz="1500" spc="-1" strike="noStrike">
                <a:solidFill>
                  <a:srgbClr val="080808"/>
                </a:solidFill>
                <a:latin typeface="JetBrains Mono"/>
                <a:ea typeface="JetBrains Mono"/>
              </a:rPr>
              <a:t>) {</a:t>
            </a:r>
            <a:r>
              <a:rPr b="0" lang="en-US" sz="1500" spc="-1" strike="noStrike">
                <a:solidFill>
                  <a:srgbClr val="000000"/>
                </a:solidFill>
                <a:latin typeface="JetBrains Mono"/>
                <a:ea typeface="JetBrains Mono"/>
              </a:rPr>
              <a:t>System</a:t>
            </a:r>
            <a:r>
              <a:rPr b="0" lang="en-US" sz="1500" spc="-1" strike="noStrike">
                <a:solidFill>
                  <a:srgbClr val="080808"/>
                </a:solidFill>
                <a:latin typeface="JetBrains Mono"/>
                <a:ea typeface="JetBrains Mono"/>
              </a:rPr>
              <a:t>.</a:t>
            </a:r>
            <a:r>
              <a:rPr b="0" i="1" lang="en-US" sz="1500" spc="-1" strike="noStrike">
                <a:solidFill>
                  <a:srgbClr val="871094"/>
                </a:solidFill>
                <a:latin typeface="JetBrains Mono"/>
                <a:ea typeface="JetBrains Mono"/>
              </a:rPr>
              <a:t>out</a:t>
            </a:r>
            <a:r>
              <a:rPr b="0" lang="en-US" sz="1500" spc="-1" strike="noStrike">
                <a:solidFill>
                  <a:srgbClr val="080808"/>
                </a:solidFill>
                <a:latin typeface="JetBrains Mono"/>
                <a:ea typeface="JetBrains Mono"/>
              </a:rPr>
              <a:t>.println(</a:t>
            </a:r>
            <a:r>
              <a:rPr b="0" lang="en-US" sz="1500" spc="-1" strike="noStrike">
                <a:solidFill>
                  <a:srgbClr val="067d17"/>
                </a:solidFill>
                <a:latin typeface="JetBrains Mono"/>
                <a:ea typeface="JetBrains Mono"/>
              </a:rPr>
              <a:t>"Вы опоздали!"</a:t>
            </a:r>
            <a:r>
              <a:rPr b="0" lang="en-US" sz="1500" spc="-1" strike="noStrike">
                <a:solidFill>
                  <a:srgbClr val="080808"/>
                </a:solidFill>
                <a:latin typeface="JetBrains Mono"/>
                <a:ea typeface="JetBrains Mono"/>
              </a:rPr>
              <a:t>);}</a:t>
            </a:r>
            <a:br/>
            <a:r>
              <a:rPr b="0" lang="en-US" sz="1500" spc="-1" strike="noStrike">
                <a:solidFill>
                  <a:srgbClr val="080808"/>
                </a:solidFill>
                <a:latin typeface="JetBrains Mono"/>
                <a:ea typeface="JetBrains Mono"/>
              </a:rPr>
              <a:t>        </a:t>
            </a:r>
            <a:r>
              <a:rPr b="0" lang="en-US" sz="1500" spc="-1" strike="noStrike">
                <a:solidFill>
                  <a:srgbClr val="0033b3"/>
                </a:solidFill>
                <a:latin typeface="JetBrains Mono"/>
                <a:ea typeface="JetBrains Mono"/>
              </a:rPr>
              <a:t>else </a:t>
            </a:r>
            <a:r>
              <a:rPr b="0" lang="en-US" sz="1500" spc="-1" strike="noStrike">
                <a:solidFill>
                  <a:srgbClr val="080808"/>
                </a:solidFill>
                <a:latin typeface="JetBrains Mono"/>
                <a:ea typeface="JetBrains Mono"/>
              </a:rPr>
              <a:t>{</a:t>
            </a:r>
            <a:br/>
            <a:r>
              <a:rPr b="0" lang="en-US" sz="1500" spc="-1" strike="noStrike">
                <a:solidFill>
                  <a:srgbClr val="080808"/>
                </a:solidFill>
                <a:latin typeface="JetBrains Mono"/>
                <a:ea typeface="JetBrains Mono"/>
              </a:rPr>
              <a:t>            </a:t>
            </a:r>
            <a:r>
              <a:rPr b="0" lang="en-US" sz="1500" spc="-1" strike="noStrike">
                <a:solidFill>
                  <a:srgbClr val="000000"/>
                </a:solidFill>
                <a:latin typeface="JetBrains Mono"/>
                <a:ea typeface="JetBrains Mono"/>
              </a:rPr>
              <a:t>System</a:t>
            </a:r>
            <a:r>
              <a:rPr b="0" lang="en-US" sz="1500" spc="-1" strike="noStrike">
                <a:solidFill>
                  <a:srgbClr val="080808"/>
                </a:solidFill>
                <a:latin typeface="JetBrains Mono"/>
                <a:ea typeface="JetBrains Mono"/>
              </a:rPr>
              <a:t>.</a:t>
            </a:r>
            <a:r>
              <a:rPr b="0" i="1" lang="en-US" sz="1500" spc="-1" strike="noStrike">
                <a:solidFill>
                  <a:srgbClr val="871094"/>
                </a:solidFill>
                <a:latin typeface="JetBrains Mono"/>
                <a:ea typeface="JetBrains Mono"/>
              </a:rPr>
              <a:t>out</a:t>
            </a:r>
            <a:r>
              <a:rPr b="0" lang="en-US" sz="1500" spc="-1" strike="noStrike">
                <a:solidFill>
                  <a:srgbClr val="080808"/>
                </a:solidFill>
                <a:latin typeface="JetBrains Mono"/>
                <a:ea typeface="JetBrains Mono"/>
              </a:rPr>
              <a:t>.println(</a:t>
            </a:r>
            <a:r>
              <a:rPr b="0" lang="en-US" sz="1500" spc="-1" strike="noStrike">
                <a:solidFill>
                  <a:srgbClr val="067d17"/>
                </a:solidFill>
                <a:latin typeface="JetBrains Mono"/>
                <a:ea typeface="JetBrains Mono"/>
              </a:rPr>
              <a:t>"У Вас осталось "</a:t>
            </a:r>
            <a:r>
              <a:rPr b="0" lang="en-US" sz="1500" spc="-1" strike="noStrike">
                <a:solidFill>
                  <a:srgbClr val="080808"/>
                </a:solidFill>
                <a:latin typeface="JetBrains Mono"/>
                <a:ea typeface="JetBrains Mono"/>
              </a:rPr>
              <a:t>+(</a:t>
            </a:r>
            <a:r>
              <a:rPr b="0" lang="en-US" sz="1500" spc="-1" strike="noStrike">
                <a:solidFill>
                  <a:srgbClr val="1750eb"/>
                </a:solidFill>
                <a:latin typeface="JetBrains Mono"/>
                <a:ea typeface="JetBrains Mono"/>
              </a:rPr>
              <a:t>17</a:t>
            </a:r>
            <a:r>
              <a:rPr b="0" lang="en-US" sz="1500" spc="-1" strike="noStrike">
                <a:solidFill>
                  <a:srgbClr val="080808"/>
                </a:solidFill>
                <a:latin typeface="JetBrains Mono"/>
                <a:ea typeface="JetBrains Mono"/>
              </a:rPr>
              <a:t>-hour)+</a:t>
            </a:r>
            <a:r>
              <a:rPr b="0" lang="en-US" sz="1500" spc="-1" strike="noStrike">
                <a:solidFill>
                  <a:srgbClr val="067d17"/>
                </a:solidFill>
                <a:latin typeface="JetBrains Mono"/>
                <a:ea typeface="JetBrains Mono"/>
              </a:rPr>
              <a:t>" до встречи!"</a:t>
            </a:r>
            <a:r>
              <a:rPr b="0" lang="en-US" sz="1500" spc="-1" strike="noStrike">
                <a:solidFill>
                  <a:srgbClr val="080808"/>
                </a:solidFill>
                <a:latin typeface="JetBrains Mono"/>
                <a:ea typeface="JetBrains Mono"/>
              </a:rPr>
              <a:t>);</a:t>
            </a:r>
            <a:br/>
            <a:r>
              <a:rPr b="0" lang="en-US" sz="1500" spc="-1" strike="noStrike">
                <a:solidFill>
                  <a:srgbClr val="080808"/>
                </a:solidFill>
                <a:latin typeface="JetBrains Mono"/>
                <a:ea typeface="JetBrains Mono"/>
              </a:rPr>
              <a:t>        }</a:t>
            </a:r>
            <a:br/>
            <a:r>
              <a:rPr b="0" lang="en-US" sz="1500" spc="-1" strike="noStrike">
                <a:solidFill>
                  <a:srgbClr val="080808"/>
                </a:solidFill>
                <a:latin typeface="JetBrains Mono"/>
                <a:ea typeface="JetBrains Mono"/>
              </a:rPr>
              <a:t>    }</a:t>
            </a:r>
            <a:br/>
            <a:r>
              <a:rPr b="0" lang="en-US" sz="1500" spc="-1" strike="noStrike">
                <a:solidFill>
                  <a:srgbClr val="080808"/>
                </a:solidFill>
                <a:latin typeface="JetBrains Mono"/>
                <a:ea typeface="JetBrains Mono"/>
              </a:rPr>
              <a:t>}</a:t>
            </a:r>
            <a:endParaRPr b="0" lang="ru-RU" sz="1500" spc="-1" strike="noStrike">
              <a:latin typeface="Arial"/>
            </a:endParaRPr>
          </a:p>
        </p:txBody>
      </p:sp>
      <p:sp>
        <p:nvSpPr>
          <p:cNvPr id="616" name="CustomShape 3"/>
          <p:cNvSpPr/>
          <p:nvPr/>
        </p:nvSpPr>
        <p:spPr>
          <a:xfrm>
            <a:off x="540000" y="4320000"/>
            <a:ext cx="8099280" cy="1614240"/>
          </a:xfrm>
          <a:prstGeom prst="rect">
            <a:avLst/>
          </a:prstGeom>
          <a:solidFill>
            <a:srgbClr val="f2f2f2"/>
          </a:solidFill>
          <a:ln w="0">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33b3"/>
                </a:solidFill>
                <a:latin typeface="JetBrains Mono"/>
                <a:ea typeface="JetBrains Mono"/>
              </a:rPr>
              <a:t>public class </a:t>
            </a:r>
            <a:r>
              <a:rPr b="0" lang="en-US" sz="2000" spc="-1" strike="noStrike">
                <a:solidFill>
                  <a:srgbClr val="000000"/>
                </a:solidFill>
                <a:latin typeface="JetBrains Mono"/>
                <a:ea typeface="JetBrains Mono"/>
              </a:rPr>
              <a:t>Sample806 </a:t>
            </a:r>
            <a:r>
              <a:rPr b="0" lang="en-US" sz="2000" spc="-1" strike="noStrike">
                <a:solidFill>
                  <a:srgbClr val="080808"/>
                </a:solidFill>
                <a:latin typeface="JetBrains Mono"/>
                <a:ea typeface="JetBrains Mono"/>
              </a:rPr>
              <a:t>{</a:t>
            </a:r>
            <a:br/>
            <a:r>
              <a:rPr b="0" lang="en-US" sz="2000" spc="-1" strike="noStrike">
                <a:solidFill>
                  <a:srgbClr val="080808"/>
                </a:solidFill>
                <a:latin typeface="JetBrains Mono"/>
                <a:ea typeface="JetBrains Mono"/>
              </a:rPr>
              <a:t>    </a:t>
            </a:r>
            <a:r>
              <a:rPr b="0" lang="en-US" sz="2000" spc="-1" strike="noStrike">
                <a:solidFill>
                  <a:srgbClr val="0033b3"/>
                </a:solidFill>
                <a:latin typeface="JetBrains Mono"/>
                <a:ea typeface="JetBrains Mono"/>
              </a:rPr>
              <a:t>public static void </a:t>
            </a:r>
            <a:r>
              <a:rPr b="0" lang="en-US" sz="2000" spc="-1" strike="noStrike">
                <a:solidFill>
                  <a:srgbClr val="00627a"/>
                </a:solidFill>
                <a:latin typeface="JetBrains Mono"/>
                <a:ea typeface="JetBrains Mono"/>
              </a:rPr>
              <a:t>main</a:t>
            </a:r>
            <a:r>
              <a:rPr b="0" lang="en-US" sz="2000" spc="-1" strike="noStrike">
                <a:solidFill>
                  <a:srgbClr val="080808"/>
                </a:solidFill>
                <a:latin typeface="JetBrains Mono"/>
                <a:ea typeface="JetBrains Mono"/>
              </a:rPr>
              <a:t>(</a:t>
            </a:r>
            <a:r>
              <a:rPr b="0" lang="en-US" sz="2000" spc="-1" strike="noStrike">
                <a:solidFill>
                  <a:srgbClr val="000000"/>
                </a:solidFill>
                <a:latin typeface="JetBrains Mono"/>
                <a:ea typeface="JetBrains Mono"/>
              </a:rPr>
              <a:t>String</a:t>
            </a:r>
            <a:r>
              <a:rPr b="0" lang="en-US" sz="2000" spc="-1" strike="noStrike">
                <a:solidFill>
                  <a:srgbClr val="080808"/>
                </a:solidFill>
                <a:latin typeface="JetBrains Mono"/>
                <a:ea typeface="JetBrains Mono"/>
              </a:rPr>
              <a:t>[] args) {</a:t>
            </a:r>
            <a:br/>
            <a:r>
              <a:rPr b="0" lang="en-US" sz="2000" spc="-1" strike="noStrike">
                <a:solidFill>
                  <a:srgbClr val="080808"/>
                </a:solidFill>
                <a:latin typeface="JetBrains Mono"/>
                <a:ea typeface="JetBrains Mono"/>
              </a:rPr>
              <a:t>        </a:t>
            </a:r>
            <a:r>
              <a:rPr b="0" lang="en-US" sz="2000" spc="-1" strike="noStrike">
                <a:solidFill>
                  <a:srgbClr val="000000"/>
                </a:solidFill>
                <a:latin typeface="JetBrains Mono"/>
                <a:ea typeface="JetBrains Mono"/>
              </a:rPr>
              <a:t>Schedule</a:t>
            </a:r>
            <a:r>
              <a:rPr b="0" lang="en-US" sz="2000" spc="-1" strike="noStrike">
                <a:solidFill>
                  <a:srgbClr val="080808"/>
                </a:solidFill>
                <a:latin typeface="JetBrains Mono"/>
                <a:ea typeface="JetBrains Mono"/>
              </a:rPr>
              <a:t>.</a:t>
            </a:r>
            <a:r>
              <a:rPr b="0" i="1" lang="en-US" sz="2000" spc="-1" strike="noStrike">
                <a:solidFill>
                  <a:srgbClr val="080808"/>
                </a:solidFill>
                <a:latin typeface="JetBrains Mono"/>
                <a:ea typeface="JetBrains Mono"/>
              </a:rPr>
              <a:t>workOut</a:t>
            </a:r>
            <a:r>
              <a:rPr b="0" lang="en-US" sz="2000" spc="-1" strike="noStrike">
                <a:solidFill>
                  <a:srgbClr val="080808"/>
                </a:solidFill>
                <a:latin typeface="JetBrains Mono"/>
                <a:ea typeface="JetBrains Mono"/>
              </a:rPr>
              <a:t>();</a:t>
            </a:r>
            <a:br/>
            <a:r>
              <a:rPr b="0" lang="en-US" sz="2000" spc="-1" strike="noStrike">
                <a:solidFill>
                  <a:srgbClr val="080808"/>
                </a:solidFill>
                <a:latin typeface="JetBrains Mono"/>
                <a:ea typeface="JetBrains Mono"/>
              </a:rPr>
              <a:t>    }</a:t>
            </a:r>
            <a:br/>
            <a:r>
              <a:rPr b="0" lang="en-US" sz="2000" spc="-1" strike="noStrike">
                <a:solidFill>
                  <a:srgbClr val="080808"/>
                </a:solidFill>
                <a:latin typeface="JetBrains Mono"/>
                <a:ea typeface="JetBrains Mono"/>
              </a:rPr>
              <a:t>}</a:t>
            </a:r>
            <a:endParaRPr b="0" lang="ru-RU" sz="2000" spc="-1" strike="noStrike">
              <a:latin typeface="Arial"/>
            </a:endParaRPr>
          </a:p>
        </p:txBody>
      </p:sp>
    </p:spTree>
  </p:cSld>
  <mc:AlternateContent>
    <mc:Choice Requires="p14">
      <p:transition spd="slow" p14:dur="2000"/>
    </mc:Choice>
    <mc:Fallback>
      <p:transition spd="slow"/>
    </mc:Fallback>
  </mc:AlternateContent>
</p:sld>
</file>

<file path=ppt/slides/slide1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7"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Наследование интерфейсов.</a:t>
            </a:r>
            <a:endParaRPr b="0" lang="ru-RU" sz="1800" spc="-1" strike="noStrike">
              <a:latin typeface="Arial"/>
            </a:endParaRPr>
          </a:p>
        </p:txBody>
      </p:sp>
      <p:sp>
        <p:nvSpPr>
          <p:cNvPr id="618" name="CustomShape 2"/>
          <p:cNvSpPr/>
          <p:nvPr/>
        </p:nvSpPr>
        <p:spPr>
          <a:xfrm>
            <a:off x="540000" y="1111320"/>
            <a:ext cx="8279280" cy="49716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Интерфейсы, как и классы, могут наследоваться, используя ключевое слово </a:t>
            </a:r>
            <a:r>
              <a:rPr b="1" lang="ru-RU" sz="2200" spc="-1" strike="noStrike">
                <a:solidFill>
                  <a:srgbClr val="a7074b"/>
                </a:solidFill>
                <a:latin typeface="Arial"/>
                <a:ea typeface="DejaVu Sans"/>
              </a:rPr>
              <a:t>extends</a:t>
            </a:r>
            <a:r>
              <a:rPr b="0" lang="ru-RU" sz="1800" spc="-1" strike="noStrike">
                <a:solidFill>
                  <a:srgbClr val="000000"/>
                </a:solidFill>
                <a:latin typeface="Arial"/>
                <a:ea typeface="DejaVu Sans"/>
              </a:rPr>
              <a:t>. Синтаксис определения такого наследования аналогичен синтаксису наследования классов, но в отличие от них интерфейсы могут наследоваться от </a:t>
            </a:r>
            <a:r>
              <a:rPr b="1" lang="ru-RU" sz="1800" spc="-1" strike="noStrike">
                <a:solidFill>
                  <a:srgbClr val="000000"/>
                </a:solidFill>
                <a:latin typeface="Arial"/>
                <a:ea typeface="DejaVu Sans"/>
              </a:rPr>
              <a:t>любого множества интерфейсов</a:t>
            </a:r>
            <a:r>
              <a:rPr b="0" lang="ru-RU" sz="1800" spc="-1" strike="noStrike">
                <a:solidFill>
                  <a:srgbClr val="000000"/>
                </a:solidFill>
                <a:latin typeface="Arial"/>
                <a:ea typeface="DejaVu Sans"/>
              </a:rPr>
              <a:t>, а не от одного как классы.</a:t>
            </a: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Интерфейс, который </a:t>
            </a:r>
            <a:r>
              <a:rPr b="1" lang="ru-RU" sz="1800" spc="-1" strike="noStrike">
                <a:solidFill>
                  <a:srgbClr val="000000"/>
                </a:solidFill>
                <a:latin typeface="Arial"/>
                <a:ea typeface="DejaVu Sans"/>
              </a:rPr>
              <a:t>расширяет (наследуется)</a:t>
            </a:r>
            <a:r>
              <a:rPr b="0" lang="ru-RU" sz="1800" spc="-1" strike="noStrike">
                <a:solidFill>
                  <a:srgbClr val="000000"/>
                </a:solidFill>
                <a:latin typeface="Arial"/>
                <a:ea typeface="DejaVu Sans"/>
              </a:rPr>
              <a:t> более одного интерфейса, наследует </a:t>
            </a:r>
            <a:r>
              <a:rPr b="1" lang="ru-RU" sz="1800" spc="-1" strike="noStrike">
                <a:solidFill>
                  <a:srgbClr val="000000"/>
                </a:solidFill>
                <a:latin typeface="Arial"/>
                <a:ea typeface="DejaVu Sans"/>
              </a:rPr>
              <a:t>все методы и константы </a:t>
            </a:r>
            <a:r>
              <a:rPr b="0" lang="ru-RU" sz="1800" spc="-1" strike="noStrike">
                <a:solidFill>
                  <a:srgbClr val="000000"/>
                </a:solidFill>
                <a:latin typeface="Arial"/>
                <a:ea typeface="DejaVu Sans"/>
              </a:rPr>
              <a:t>от каждого </a:t>
            </a:r>
            <a:r>
              <a:rPr b="1" lang="ru-RU" sz="1800" spc="-1" strike="noStrike">
                <a:solidFill>
                  <a:srgbClr val="000000"/>
                </a:solidFill>
                <a:latin typeface="Arial"/>
                <a:ea typeface="DejaVu Sans"/>
              </a:rPr>
              <a:t>родителя </a:t>
            </a:r>
            <a:r>
              <a:rPr b="0" lang="ru-RU" sz="1800" spc="-1" strike="noStrike">
                <a:solidFill>
                  <a:srgbClr val="000000"/>
                </a:solidFill>
                <a:latin typeface="Arial"/>
                <a:ea typeface="DejaVu Sans"/>
              </a:rPr>
              <a:t>и может определять </a:t>
            </a:r>
            <a:r>
              <a:rPr b="1" lang="ru-RU" sz="1800" spc="-1" strike="noStrike">
                <a:solidFill>
                  <a:srgbClr val="000000"/>
                </a:solidFill>
                <a:latin typeface="Arial"/>
                <a:ea typeface="DejaVu Sans"/>
              </a:rPr>
              <a:t>собственные </a:t>
            </a:r>
            <a:r>
              <a:rPr b="0" lang="ru-RU" sz="1800" spc="-1" strike="noStrike">
                <a:solidFill>
                  <a:srgbClr val="000000"/>
                </a:solidFill>
                <a:latin typeface="Arial"/>
                <a:ea typeface="DejaVu Sans"/>
              </a:rPr>
              <a:t>дополнительные абстрактные </a:t>
            </a:r>
            <a:r>
              <a:rPr b="1" lang="ru-RU" sz="1800" spc="-1" strike="noStrike">
                <a:solidFill>
                  <a:srgbClr val="000000"/>
                </a:solidFill>
                <a:latin typeface="Arial"/>
                <a:ea typeface="DejaVu Sans"/>
              </a:rPr>
              <a:t>методы и константы</a:t>
            </a:r>
            <a:r>
              <a:rPr b="0" lang="ru-RU" sz="1800" spc="-1" strike="noStrike">
                <a:solidFill>
                  <a:srgbClr val="000000"/>
                </a:solidFill>
                <a:latin typeface="Arial"/>
                <a:ea typeface="DejaVu Sans"/>
              </a:rPr>
              <a:t>.</a:t>
            </a: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Когда класс реализует интерфейс, который наследует другие интерфейсы, он должен предоставлять реализации всех методов, определенных внутри цепочки наследования интерфейса.</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p:txBody>
      </p:sp>
      <p:sp>
        <p:nvSpPr>
          <p:cNvPr id="619" name="CustomShape 3"/>
          <p:cNvSpPr/>
          <p:nvPr/>
        </p:nvSpPr>
        <p:spPr>
          <a:xfrm>
            <a:off x="900000" y="4751640"/>
            <a:ext cx="7213320" cy="1490760"/>
          </a:xfrm>
          <a:prstGeom prst="rect">
            <a:avLst/>
          </a:prstGeom>
          <a:solidFill>
            <a:srgbClr val="f2f2f2"/>
          </a:solidFill>
          <a:ln w="0">
            <a:noFill/>
          </a:ln>
        </p:spPr>
        <p:style>
          <a:lnRef idx="0"/>
          <a:fillRef idx="0"/>
          <a:effectRef idx="0"/>
          <a:fontRef idx="minor"/>
        </p:style>
        <p:txBody>
          <a:bodyPr lIns="90000" rIns="90000" tIns="45000" bIns="45000">
            <a:spAutoFit/>
          </a:bodyPr>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interface</a:t>
            </a:r>
            <a:r>
              <a:rPr b="0" lang="en-US" sz="1300" spc="-1" strike="noStrike">
                <a:solidFill>
                  <a:srgbClr val="000000"/>
                </a:solidFill>
                <a:latin typeface="Courier New"/>
                <a:ea typeface="Times New Roman"/>
              </a:rPr>
              <a:t> GeometryShape </a:t>
            </a:r>
            <a:r>
              <a:rPr b="1" lang="en-US" sz="1400" spc="-1" strike="noStrike">
                <a:solidFill>
                  <a:srgbClr val="7f0055"/>
                </a:solidFill>
                <a:latin typeface="Courier New"/>
                <a:ea typeface="Times New Roman"/>
              </a:rPr>
              <a:t>extends</a:t>
            </a:r>
            <a:r>
              <a:rPr b="1" lang="en-US" sz="1300" spc="-1" strike="noStrike">
                <a:solidFill>
                  <a:srgbClr val="a7074b"/>
                </a:solidFill>
                <a:latin typeface="Courier New"/>
                <a:ea typeface="Times New Roman"/>
              </a:rPr>
              <a:t> </a:t>
            </a:r>
            <a:r>
              <a:rPr b="0" lang="en-US" sz="1300" spc="-1" strike="noStrike">
                <a:solidFill>
                  <a:srgbClr val="000000"/>
                </a:solidFill>
                <a:latin typeface="Courier New"/>
                <a:ea typeface="Times New Roman"/>
              </a:rPr>
              <a:t>Movable{</a:t>
            </a:r>
            <a:endParaRPr b="0" lang="ru-RU" sz="1300" spc="-1" strike="noStrike">
              <a:latin typeface="Arial"/>
            </a:endParaRPr>
          </a:p>
          <a:p>
            <a:pPr marL="457200">
              <a:lnSpc>
                <a:spcPct val="100000"/>
              </a:lnSpc>
            </a:pP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default</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isMovable{</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Movable.</a:t>
            </a:r>
            <a:r>
              <a:rPr b="1" lang="en-US" sz="1300" spc="-1" strike="noStrike">
                <a:solidFill>
                  <a:srgbClr val="7f0055"/>
                </a:solidFill>
                <a:latin typeface="Courier New"/>
                <a:ea typeface="Times New Roman"/>
              </a:rPr>
              <a:t>super</a:t>
            </a:r>
            <a:r>
              <a:rPr b="0" lang="en-US" sz="1300" spc="-1" strike="noStrike">
                <a:solidFill>
                  <a:srgbClr val="000000"/>
                </a:solidFill>
                <a:latin typeface="Courier New"/>
                <a:ea typeface="Times New Roman"/>
              </a:rPr>
              <a:t>.isMovable();</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System.out.println(“Фигура перемещаемая”);</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1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0"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Пример 8.</a:t>
            </a:r>
            <a:endParaRPr b="0" lang="ru-RU" sz="1800" spc="-1" strike="noStrike">
              <a:latin typeface="Arial"/>
            </a:endParaRPr>
          </a:p>
        </p:txBody>
      </p:sp>
      <p:sp>
        <p:nvSpPr>
          <p:cNvPr id="621" name="CustomShape 2"/>
          <p:cNvSpPr/>
          <p:nvPr/>
        </p:nvSpPr>
        <p:spPr>
          <a:xfrm>
            <a:off x="914400" y="1219320"/>
            <a:ext cx="7313400" cy="148788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Вложенные интерфейсы. </a:t>
            </a:r>
            <a:r>
              <a:rPr b="0" lang="ru-RU" sz="1800" spc="-1" strike="noStrike">
                <a:solidFill>
                  <a:srgbClr val="000000"/>
                </a:solidFill>
                <a:latin typeface="Arial"/>
                <a:ea typeface="DejaVu Sans"/>
              </a:rPr>
              <a:t>Интерфейсы можно вложить (объявить членом) другого класса или интерфейса. В этом случае значение доступа может принимать значения </a:t>
            </a:r>
            <a:r>
              <a:rPr b="1" lang="ru-RU" sz="1800" spc="-1" strike="noStrike">
                <a:solidFill>
                  <a:srgbClr val="000000"/>
                </a:solidFill>
                <a:latin typeface="Arial"/>
                <a:ea typeface="DejaVu Sans"/>
              </a:rPr>
              <a:t>public, private, protected</a:t>
            </a:r>
            <a:r>
              <a:rPr b="0" lang="ru-RU" sz="1800" spc="-1" strike="noStrike">
                <a:solidFill>
                  <a:srgbClr val="000000"/>
                </a:solidFill>
                <a:latin typeface="Arial"/>
                <a:ea typeface="DejaVu Sans"/>
              </a:rPr>
              <a:t>. Когда вложенный интерфейс использует вне области вложения, то он используется вместе с именем класса или интерфейса.</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marL="457200">
              <a:lnSpc>
                <a:spcPct val="100000"/>
              </a:lnSpc>
              <a:spcBef>
                <a:spcPts val="261"/>
              </a:spcBef>
              <a:tabLst>
                <a:tab algn="l" pos="0"/>
              </a:tabLst>
            </a:pPr>
            <a:endParaRPr b="0" lang="ru-RU" sz="1800" spc="-1" strike="noStrike">
              <a:latin typeface="Arial"/>
            </a:endParaRPr>
          </a:p>
          <a:p>
            <a:pPr marL="457200">
              <a:lnSpc>
                <a:spcPct val="100000"/>
              </a:lnSpc>
              <a:spcBef>
                <a:spcPts val="360"/>
              </a:spcBef>
              <a:tabLst>
                <a:tab algn="l" pos="0"/>
              </a:tabLst>
            </a:pPr>
            <a:endParaRPr b="0" lang="ru-RU" sz="1800" spc="-1" strike="noStrike">
              <a:latin typeface="Arial"/>
            </a:endParaRPr>
          </a:p>
        </p:txBody>
      </p:sp>
      <p:sp>
        <p:nvSpPr>
          <p:cNvPr id="622" name="CustomShape 3"/>
          <p:cNvSpPr/>
          <p:nvPr/>
        </p:nvSpPr>
        <p:spPr>
          <a:xfrm>
            <a:off x="928800" y="3093480"/>
            <a:ext cx="7213320" cy="2663640"/>
          </a:xfrm>
          <a:prstGeom prst="rect">
            <a:avLst/>
          </a:prstGeom>
          <a:solidFill>
            <a:srgbClr val="f2f2f2"/>
          </a:solidFill>
          <a:ln w="0">
            <a:noFill/>
          </a:ln>
        </p:spPr>
        <p:style>
          <a:lnRef idx="0"/>
          <a:fillRef idx="0"/>
          <a:effectRef idx="0"/>
          <a:fontRef idx="minor"/>
        </p:style>
        <p:txBody>
          <a:bodyPr lIns="90000" rIns="90000" tIns="45000" bIns="45000">
            <a:spAutoFit/>
          </a:bodyPr>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interface</a:t>
            </a:r>
            <a:r>
              <a:rPr b="0" lang="en-US" sz="1300" spc="-1" strike="noStrike">
                <a:solidFill>
                  <a:srgbClr val="000000"/>
                </a:solidFill>
                <a:latin typeface="Courier New"/>
                <a:ea typeface="Times New Roman"/>
              </a:rPr>
              <a:t> GeometryShape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double</a:t>
            </a:r>
            <a:r>
              <a:rPr b="0" lang="en-US" sz="1300" spc="-1" strike="noStrike">
                <a:solidFill>
                  <a:srgbClr val="000000"/>
                </a:solidFill>
                <a:latin typeface="Courier New"/>
                <a:ea typeface="Times New Roman"/>
              </a:rPr>
              <a:t> </a:t>
            </a:r>
            <a:r>
              <a:rPr b="0" i="1" lang="en-US" sz="1300" spc="-1" strike="noStrike">
                <a:solidFill>
                  <a:srgbClr val="0000c0"/>
                </a:solidFill>
                <a:latin typeface="Courier New"/>
                <a:ea typeface="Times New Roman"/>
              </a:rPr>
              <a:t>PI</a:t>
            </a:r>
            <a:r>
              <a:rPr b="0" lang="en-US" sz="1300" spc="-1" strike="noStrike">
                <a:solidFill>
                  <a:srgbClr val="000000"/>
                </a:solidFill>
                <a:latin typeface="Courier New"/>
                <a:ea typeface="Times New Roman"/>
              </a:rPr>
              <a:t> = 3.1415926;</a:t>
            </a:r>
            <a:endParaRPr b="0" lang="ru-RU" sz="1300" spc="-1" strike="noStrike">
              <a:latin typeface="Arial"/>
            </a:endParaRPr>
          </a:p>
          <a:p>
            <a:pPr marL="457200">
              <a:lnSpc>
                <a:spcPct val="100000"/>
              </a:lnSpc>
            </a:pPr>
            <a:r>
              <a:rPr b="1" lang="ru-RU" sz="1300" spc="-1" strike="noStrike">
                <a:solidFill>
                  <a:srgbClr val="7f0055"/>
                </a:solidFill>
                <a:latin typeface="Courier New"/>
                <a:ea typeface="Times New Roman"/>
              </a:rPr>
              <a:t>    </a:t>
            </a:r>
            <a:r>
              <a:rPr b="1" lang="en-US" sz="1300" spc="-1" strike="noStrike">
                <a:solidFill>
                  <a:srgbClr val="7f0055"/>
                </a:solidFill>
                <a:latin typeface="Courier New"/>
                <a:ea typeface="Times New Roman"/>
              </a:rPr>
              <a:t>double</a:t>
            </a:r>
            <a:r>
              <a:rPr b="0" lang="en-US" sz="1300" spc="-1" strike="noStrike">
                <a:solidFill>
                  <a:srgbClr val="000000"/>
                </a:solidFill>
                <a:latin typeface="Courier New"/>
                <a:ea typeface="Times New Roman"/>
              </a:rPr>
              <a:t> square();</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interface</a:t>
            </a:r>
            <a:r>
              <a:rPr b="0" lang="en-US" sz="1300" spc="-1" strike="noStrike">
                <a:solidFill>
                  <a:srgbClr val="000000"/>
                </a:solidFill>
                <a:latin typeface="Courier New"/>
                <a:ea typeface="Times New Roman"/>
              </a:rPr>
              <a:t> InnerSquare{</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double</a:t>
            </a:r>
            <a:r>
              <a:rPr b="0" lang="en-US" sz="1300" spc="-1" strike="noStrike">
                <a:solidFill>
                  <a:srgbClr val="000000"/>
                </a:solidFill>
                <a:latin typeface="Courier New"/>
                <a:ea typeface="Times New Roman"/>
              </a:rPr>
              <a:t> getInnerSquare();</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Sample808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static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main(String[] args){</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Square.InnerSquare innerSquare;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1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Пример 9.</a:t>
            </a:r>
            <a:endParaRPr b="0" lang="ru-RU" sz="1800" spc="-1" strike="noStrike">
              <a:latin typeface="Arial"/>
            </a:endParaRPr>
          </a:p>
        </p:txBody>
      </p:sp>
      <p:sp>
        <p:nvSpPr>
          <p:cNvPr id="624" name="CustomShape 2"/>
          <p:cNvSpPr/>
          <p:nvPr/>
        </p:nvSpPr>
        <p:spPr>
          <a:xfrm>
            <a:off x="914400" y="1219320"/>
            <a:ext cx="7313400" cy="127188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Интерфейсы и обратные вызовы. </a:t>
            </a:r>
            <a:r>
              <a:rPr b="0" lang="ru-RU" sz="1800" spc="-1" strike="noStrike">
                <a:solidFill>
                  <a:srgbClr val="000000"/>
                </a:solidFill>
                <a:latin typeface="Arial"/>
                <a:ea typeface="DejaVu Sans"/>
              </a:rPr>
              <a:t>Обратным вызовом (callback) называется набор инструкций, который выполняется всякий раз, когда происходит какое-либо событие, например, действие, выполняемое при нажатии кнопки. Рассмотрим пример Кея Хорстманна.</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nSpc>
                <a:spcPct val="100000"/>
              </a:lnSpc>
              <a:spcBef>
                <a:spcPts val="261"/>
              </a:spcBef>
              <a:tabLst>
                <a:tab algn="l" pos="0"/>
              </a:tabLst>
            </a:pPr>
            <a:endParaRPr b="0" lang="ru-RU" sz="1800" spc="-1" strike="noStrike">
              <a:latin typeface="Arial"/>
            </a:endParaRPr>
          </a:p>
          <a:p>
            <a:pPr>
              <a:lnSpc>
                <a:spcPct val="100000"/>
              </a:lnSpc>
              <a:spcBef>
                <a:spcPts val="261"/>
              </a:spcBef>
              <a:tabLst>
                <a:tab algn="l" pos="0"/>
              </a:tabLst>
            </a:pPr>
            <a:endParaRPr b="0" lang="ru-RU" sz="1800" spc="-1" strike="noStrike">
              <a:latin typeface="Arial"/>
            </a:endParaRPr>
          </a:p>
        </p:txBody>
      </p:sp>
      <p:sp>
        <p:nvSpPr>
          <p:cNvPr id="625" name="CustomShape 3"/>
          <p:cNvSpPr/>
          <p:nvPr/>
        </p:nvSpPr>
        <p:spPr>
          <a:xfrm>
            <a:off x="1187640" y="2637000"/>
            <a:ext cx="6694920" cy="3257640"/>
          </a:xfrm>
          <a:prstGeom prst="rect">
            <a:avLst/>
          </a:prstGeom>
          <a:solidFill>
            <a:srgbClr val="f2f2f2"/>
          </a:solidFill>
          <a:ln w="0">
            <a:noFill/>
          </a:ln>
        </p:spPr>
        <p:style>
          <a:lnRef idx="0"/>
          <a:fillRef idx="0"/>
          <a:effectRef idx="0"/>
          <a:fontRef idx="minor"/>
        </p:style>
        <p:txBody>
          <a:bodyPr lIns="90000" rIns="90000" tIns="45000" bIns="45000">
            <a:spAutoFit/>
          </a:bodyPr>
          <a:p>
            <a:pPr marL="457200">
              <a:lnSpc>
                <a:spcPct val="100000"/>
              </a:lnSpc>
            </a:pPr>
            <a:r>
              <a:rPr b="1" lang="en-US" sz="1300" spc="-1" strike="noStrike">
                <a:solidFill>
                  <a:srgbClr val="7f0055"/>
                </a:solidFill>
                <a:latin typeface="Courier New"/>
                <a:ea typeface="Times New Roman"/>
              </a:rPr>
              <a:t>import</a:t>
            </a:r>
            <a:r>
              <a:rPr b="0" lang="ru-RU"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java</a:t>
            </a:r>
            <a:r>
              <a:rPr b="0" lang="ru-RU" sz="1300" spc="-1" strike="noStrike">
                <a:solidFill>
                  <a:srgbClr val="000000"/>
                </a:solidFill>
                <a:latin typeface="Courier New"/>
                <a:ea typeface="Times New Roman"/>
              </a:rPr>
              <a:t>.</a:t>
            </a:r>
            <a:r>
              <a:rPr b="0" lang="en-US" sz="1300" spc="-1" strike="noStrike">
                <a:solidFill>
                  <a:srgbClr val="000000"/>
                </a:solidFill>
                <a:latin typeface="Courier New"/>
                <a:ea typeface="Times New Roman"/>
              </a:rPr>
              <a:t>awt</a:t>
            </a:r>
            <a:r>
              <a:rPr b="0" lang="ru-RU" sz="1300" spc="-1" strike="noStrike">
                <a:solidFill>
                  <a:srgbClr val="000000"/>
                </a:solidFill>
                <a:latin typeface="Courier New"/>
                <a:ea typeface="Times New Roman"/>
              </a:rPr>
              <a:t>.* ;</a:t>
            </a:r>
            <a:endParaRPr b="0" lang="ru-RU" sz="1300" spc="-1" strike="noStrike">
              <a:latin typeface="Arial"/>
            </a:endParaRPr>
          </a:p>
          <a:p>
            <a:pPr marL="457200">
              <a:lnSpc>
                <a:spcPct val="100000"/>
              </a:lnSpc>
            </a:pPr>
            <a:r>
              <a:rPr b="1" lang="en-US" sz="1300" spc="-1" strike="noStrike">
                <a:solidFill>
                  <a:srgbClr val="7f0055"/>
                </a:solidFill>
                <a:latin typeface="Courier New"/>
                <a:ea typeface="Times New Roman"/>
              </a:rPr>
              <a:t>import</a:t>
            </a:r>
            <a:r>
              <a:rPr b="0" lang="ru-RU"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java</a:t>
            </a:r>
            <a:r>
              <a:rPr b="0" lang="ru-RU" sz="1300" spc="-1" strike="noStrike">
                <a:solidFill>
                  <a:srgbClr val="000000"/>
                </a:solidFill>
                <a:latin typeface="Courier New"/>
                <a:ea typeface="Times New Roman"/>
              </a:rPr>
              <a:t>.</a:t>
            </a:r>
            <a:r>
              <a:rPr b="0" lang="en-US" sz="1300" spc="-1" strike="noStrike">
                <a:solidFill>
                  <a:srgbClr val="000000"/>
                </a:solidFill>
                <a:latin typeface="Courier New"/>
                <a:ea typeface="Times New Roman"/>
              </a:rPr>
              <a:t>awt</a:t>
            </a:r>
            <a:r>
              <a:rPr b="0" lang="ru-RU" sz="1300" spc="-1" strike="noStrike">
                <a:solidFill>
                  <a:srgbClr val="000000"/>
                </a:solidFill>
                <a:latin typeface="Courier New"/>
                <a:ea typeface="Times New Roman"/>
              </a:rPr>
              <a:t>.</a:t>
            </a:r>
            <a:r>
              <a:rPr b="0" lang="en-US" sz="1300" spc="-1" strike="noStrike">
                <a:solidFill>
                  <a:srgbClr val="000000"/>
                </a:solidFill>
                <a:latin typeface="Courier New"/>
                <a:ea typeface="Times New Roman"/>
              </a:rPr>
              <a:t>event</a:t>
            </a:r>
            <a:r>
              <a:rPr b="0" lang="ru-RU"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1" lang="en-US" sz="1300" spc="-1" strike="noStrike">
                <a:solidFill>
                  <a:srgbClr val="7f0055"/>
                </a:solidFill>
                <a:latin typeface="Courier New"/>
                <a:ea typeface="Times New Roman"/>
              </a:rPr>
              <a:t>import</a:t>
            </a:r>
            <a:r>
              <a:rPr b="0" lang="en-US" sz="1300" spc="-1" strike="noStrike">
                <a:solidFill>
                  <a:srgbClr val="000000"/>
                </a:solidFill>
                <a:latin typeface="Courier New"/>
                <a:ea typeface="Times New Roman"/>
              </a:rPr>
              <a:t>   java.util.*;</a:t>
            </a:r>
            <a:endParaRPr b="0" lang="ru-RU" sz="1300" spc="-1" strike="noStrike">
              <a:latin typeface="Arial"/>
            </a:endParaRPr>
          </a:p>
          <a:p>
            <a:pPr marL="457200">
              <a:lnSpc>
                <a:spcPct val="100000"/>
              </a:lnSpc>
            </a:pPr>
            <a:r>
              <a:rPr b="1" lang="en-US" sz="1300" spc="-1" strike="noStrike">
                <a:solidFill>
                  <a:srgbClr val="7f0055"/>
                </a:solidFill>
                <a:latin typeface="Courier New"/>
                <a:ea typeface="Times New Roman"/>
              </a:rPr>
              <a:t>import</a:t>
            </a:r>
            <a:r>
              <a:rPr b="0" lang="en-US" sz="1300" spc="-1" strike="noStrike">
                <a:solidFill>
                  <a:srgbClr val="000000"/>
                </a:solidFill>
                <a:latin typeface="Courier New"/>
                <a:ea typeface="Times New Roman"/>
              </a:rPr>
              <a:t>   javax.swing.*;</a:t>
            </a:r>
            <a:endParaRPr b="0" lang="ru-RU" sz="1300" spc="-1" strike="noStrike">
              <a:latin typeface="Arial"/>
            </a:endParaRPr>
          </a:p>
          <a:p>
            <a:pPr marL="457200">
              <a:lnSpc>
                <a:spcPct val="100000"/>
              </a:lnSpc>
            </a:pPr>
            <a:r>
              <a:rPr b="1" lang="en-US" sz="1300" spc="-1" strike="noStrike">
                <a:solidFill>
                  <a:srgbClr val="7f0055"/>
                </a:solidFill>
                <a:latin typeface="Courier New"/>
                <a:ea typeface="Times New Roman"/>
              </a:rPr>
              <a:t>import</a:t>
            </a:r>
            <a:r>
              <a:rPr b="0" lang="en-US" sz="1300" spc="-1" strike="noStrike">
                <a:solidFill>
                  <a:srgbClr val="000000"/>
                </a:solidFill>
                <a:latin typeface="Courier New"/>
                <a:ea typeface="Times New Roman"/>
              </a:rPr>
              <a:t>   javax.swing.Timer;</a:t>
            </a:r>
            <a:endParaRPr b="0" lang="ru-RU" sz="1300" spc="-1" strike="noStrike">
              <a:latin typeface="Arial"/>
            </a:endParaRPr>
          </a:p>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Sample809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static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main(String[] args) </a:t>
            </a:r>
            <a:r>
              <a:rPr b="0" lang="ru-RU"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ru-RU" sz="1300" spc="-1" strike="noStrike">
                <a:solidFill>
                  <a:srgbClr val="000000"/>
                </a:solidFill>
                <a:latin typeface="Courier New"/>
                <a:ea typeface="Times New Roman"/>
              </a:rPr>
              <a:t>        </a:t>
            </a:r>
            <a:r>
              <a:rPr b="0" lang="ru-RU" sz="1300" spc="-1" strike="noStrike">
                <a:solidFill>
                  <a:srgbClr val="000000"/>
                </a:solidFill>
                <a:latin typeface="Courier New"/>
                <a:ea typeface="Times New Roman"/>
              </a:rPr>
              <a:t>ActionListener   listener   =  </a:t>
            </a:r>
            <a:r>
              <a:rPr b="1" lang="ru-RU" sz="1300" spc="-1" strike="noStrike">
                <a:solidFill>
                  <a:srgbClr val="7f0055"/>
                </a:solidFill>
                <a:latin typeface="Courier New"/>
                <a:ea typeface="Times New Roman"/>
              </a:rPr>
              <a:t>new</a:t>
            </a:r>
            <a:r>
              <a:rPr b="0" lang="ru-RU" sz="1300" spc="-1" strike="noStrike">
                <a:solidFill>
                  <a:srgbClr val="000000"/>
                </a:solidFill>
                <a:latin typeface="Courier New"/>
                <a:ea typeface="Times New Roman"/>
              </a:rPr>
              <a:t> TimePrinter();</a:t>
            </a:r>
            <a:endParaRPr b="0" lang="ru-RU" sz="1300" spc="-1" strike="noStrike">
              <a:latin typeface="Arial"/>
            </a:endParaRPr>
          </a:p>
          <a:p>
            <a:pPr marL="457200">
              <a:lnSpc>
                <a:spcPct val="100000"/>
              </a:lnSpc>
            </a:pPr>
            <a:r>
              <a:rPr b="0" lang="ru-RU" sz="1300" spc="-1" strike="noStrike">
                <a:solidFill>
                  <a:srgbClr val="000000"/>
                </a:solidFill>
                <a:latin typeface="Courier New"/>
                <a:ea typeface="Times New Roman"/>
              </a:rPr>
              <a:t>        </a:t>
            </a:r>
            <a:r>
              <a:rPr b="0" lang="ru-RU" sz="1300" spc="-1" strike="noStrike">
                <a:solidFill>
                  <a:srgbClr val="3f7f5f"/>
                </a:solidFill>
                <a:latin typeface="Courier New"/>
                <a:ea typeface="Times New Roman"/>
              </a:rPr>
              <a:t>// Создает таймер, вызывающий блок прослушивания  каждые   10  секунд.</a:t>
            </a:r>
            <a:endParaRPr b="0" lang="ru-RU" sz="1300" spc="-1" strike="noStrike">
              <a:latin typeface="Arial"/>
            </a:endParaRPr>
          </a:p>
          <a:p>
            <a:pPr marL="457200">
              <a:lnSpc>
                <a:spcPct val="100000"/>
              </a:lnSpc>
            </a:pPr>
            <a:r>
              <a:rPr b="0" lang="ru-RU"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Timer t   = </a:t>
            </a:r>
            <a:r>
              <a:rPr b="1" lang="en-US" sz="1300" spc="-1" strike="noStrike">
                <a:solidFill>
                  <a:srgbClr val="7f0055"/>
                </a:solidFill>
                <a:latin typeface="Courier New"/>
                <a:ea typeface="Times New Roman"/>
              </a:rPr>
              <a:t>new</a:t>
            </a:r>
            <a:r>
              <a:rPr b="0" lang="en-US" sz="1300" spc="-1" strike="noStrike">
                <a:solidFill>
                  <a:srgbClr val="000000"/>
                </a:solidFill>
                <a:latin typeface="Courier New"/>
                <a:ea typeface="Times New Roman"/>
              </a:rPr>
              <a:t> Timer(10000,    listener);</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t. start()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JOptionPane.</a:t>
            </a:r>
            <a:r>
              <a:rPr b="0" i="1" lang="en-US" sz="1300" spc="-1" strike="noStrike">
                <a:solidFill>
                  <a:srgbClr val="000000"/>
                </a:solidFill>
                <a:latin typeface="Courier New"/>
                <a:ea typeface="Times New Roman"/>
              </a:rPr>
              <a:t>showMessageDialog</a:t>
            </a:r>
            <a:r>
              <a:rPr b="0" lang="en-US" sz="1300" spc="-1" strike="noStrike">
                <a:solidFill>
                  <a:srgbClr val="000000"/>
                </a:solidFill>
                <a:latin typeface="Courier New"/>
                <a:ea typeface="Times New Roman"/>
              </a:rPr>
              <a:t>(</a:t>
            </a:r>
            <a:r>
              <a:rPr b="1" lang="en-US" sz="1300" spc="-1" strike="noStrike">
                <a:solidFill>
                  <a:srgbClr val="7f0055"/>
                </a:solidFill>
                <a:latin typeface="Courier New"/>
                <a:ea typeface="Times New Roman"/>
              </a:rPr>
              <a:t>null</a:t>
            </a:r>
            <a:r>
              <a:rPr b="0" lang="en-US" sz="1300" spc="-1" strike="noStrike">
                <a:solidFill>
                  <a:srgbClr val="000000"/>
                </a:solidFill>
                <a:latin typeface="Courier New"/>
                <a:ea typeface="Times New Roman"/>
              </a:rPr>
              <a:t>,</a:t>
            </a:r>
            <a:r>
              <a:rPr b="0" lang="en-US" sz="1300" spc="-1" strike="noStrike">
                <a:solidFill>
                  <a:srgbClr val="2a00ff"/>
                </a:solidFill>
                <a:latin typeface="Courier New"/>
                <a:ea typeface="Times New Roman"/>
              </a:rPr>
              <a:t>"</a:t>
            </a:r>
            <a:r>
              <a:rPr b="0" lang="ru-RU" sz="1300" spc="-1" strike="noStrike">
                <a:solidFill>
                  <a:srgbClr val="2a00ff"/>
                </a:solidFill>
                <a:latin typeface="Courier New"/>
                <a:ea typeface="Times New Roman"/>
              </a:rPr>
              <a:t>Выход</a:t>
            </a:r>
            <a:r>
              <a:rPr b="0" lang="en-US" sz="1300" spc="-1" strike="noStrike">
                <a:solidFill>
                  <a:srgbClr val="2a00ff"/>
                </a:solidFill>
                <a:latin typeface="Courier New"/>
                <a:ea typeface="Times New Roman"/>
              </a:rPr>
              <a:t>?"</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System.</a:t>
            </a:r>
            <a:r>
              <a:rPr b="0" i="1" lang="en-US" sz="1300" spc="-1" strike="noStrike">
                <a:solidFill>
                  <a:srgbClr val="000000"/>
                </a:solidFill>
                <a:latin typeface="Courier New"/>
                <a:ea typeface="Times New Roman"/>
              </a:rPr>
              <a:t>exit</a:t>
            </a:r>
            <a:r>
              <a:rPr b="0" lang="en-US" sz="1300" spc="-1" strike="noStrike">
                <a:solidFill>
                  <a:srgbClr val="000000"/>
                </a:solidFill>
                <a:latin typeface="Courier New"/>
                <a:ea typeface="Times New Roman"/>
              </a:rPr>
              <a:t>(0);</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a:t>
            </a:r>
            <a:r>
              <a:rPr b="0" lang="ru-RU" sz="1300" spc="-1" strike="noStrike">
                <a:solidFill>
                  <a:srgbClr val="000000"/>
                </a:solidFill>
                <a:latin typeface="Courier New"/>
                <a:ea typeface="Times New Roman"/>
              </a:rPr>
              <a:t> </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1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Пример 9</a:t>
            </a:r>
            <a:endParaRPr b="0" lang="ru-RU" sz="1800" spc="-1" strike="noStrike">
              <a:latin typeface="Arial"/>
            </a:endParaRPr>
          </a:p>
        </p:txBody>
      </p:sp>
      <p:sp>
        <p:nvSpPr>
          <p:cNvPr id="627" name="CustomShape 2"/>
          <p:cNvSpPr/>
          <p:nvPr/>
        </p:nvSpPr>
        <p:spPr>
          <a:xfrm>
            <a:off x="928800" y="1250640"/>
            <a:ext cx="7284960" cy="1581480"/>
          </a:xfrm>
          <a:prstGeom prst="rect">
            <a:avLst/>
          </a:prstGeom>
          <a:solidFill>
            <a:srgbClr val="f2f2f2"/>
          </a:solid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7f0055"/>
                </a:solidFill>
                <a:latin typeface="Courier New"/>
                <a:ea typeface="Times New Roman"/>
              </a:rPr>
              <a:t>class</a:t>
            </a:r>
            <a:r>
              <a:rPr b="0" lang="en-US" sz="1400" spc="-1" strike="noStrike">
                <a:solidFill>
                  <a:srgbClr val="000000"/>
                </a:solidFill>
                <a:latin typeface="Courier New"/>
                <a:ea typeface="Times New Roman"/>
              </a:rPr>
              <a:t> TimePrinter </a:t>
            </a:r>
            <a:r>
              <a:rPr b="1" lang="en-US" sz="1400" spc="-1" strike="noStrike">
                <a:solidFill>
                  <a:srgbClr val="7f0055"/>
                </a:solidFill>
                <a:latin typeface="Courier New"/>
                <a:ea typeface="Times New Roman"/>
              </a:rPr>
              <a:t>implements</a:t>
            </a:r>
            <a:r>
              <a:rPr b="0" lang="en-US" sz="1400" spc="-1" strike="noStrike">
                <a:solidFill>
                  <a:srgbClr val="000000"/>
                </a:solidFill>
                <a:latin typeface="Courier New"/>
                <a:ea typeface="Times New Roman"/>
              </a:rPr>
              <a:t> ActionListener {</a:t>
            </a:r>
            <a:endParaRPr b="0" lang="ru-RU" sz="1400" spc="-1" strike="noStrike">
              <a:latin typeface="Arial"/>
            </a:endParaRPr>
          </a:p>
          <a:p>
            <a:pPr>
              <a:lnSpc>
                <a:spcPct val="100000"/>
              </a:lnSpc>
            </a:pP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public</a:t>
            </a: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void</a:t>
            </a:r>
            <a:r>
              <a:rPr b="0" lang="en-US" sz="1400" spc="-1" strike="noStrike">
                <a:solidFill>
                  <a:srgbClr val="000000"/>
                </a:solidFill>
                <a:latin typeface="Courier New"/>
                <a:ea typeface="Times New Roman"/>
              </a:rPr>
              <a:t> actionPerformed(ActionEvent event){</a:t>
            </a:r>
            <a:endParaRPr b="0" lang="ru-RU" sz="1400" spc="-1" strike="noStrike">
              <a:latin typeface="Arial"/>
            </a:endParaRPr>
          </a:p>
          <a:p>
            <a:pPr>
              <a:lnSpc>
                <a:spcPct val="100000"/>
              </a:lnSpc>
            </a:pPr>
            <a:r>
              <a:rPr b="0" lang="en-US" sz="1400" spc="-1" strike="noStrike">
                <a:solidFill>
                  <a:srgbClr val="000000"/>
                </a:solidFill>
                <a:latin typeface="Courier New"/>
                <a:ea typeface="Times New Roman"/>
              </a:rPr>
              <a:t>        </a:t>
            </a:r>
            <a:r>
              <a:rPr b="0" lang="en-US" sz="1400" spc="-1" strike="noStrike">
                <a:solidFill>
                  <a:srgbClr val="000000"/>
                </a:solidFill>
                <a:latin typeface="Courier New"/>
                <a:ea typeface="Times New Roman"/>
              </a:rPr>
              <a:t>Date now = </a:t>
            </a:r>
            <a:r>
              <a:rPr b="1" lang="en-US" sz="1400" spc="-1" strike="noStrike">
                <a:solidFill>
                  <a:srgbClr val="7f0055"/>
                </a:solidFill>
                <a:latin typeface="Courier New"/>
                <a:ea typeface="Times New Roman"/>
              </a:rPr>
              <a:t>new</a:t>
            </a:r>
            <a:r>
              <a:rPr b="0" lang="en-US" sz="1400" spc="-1" strike="noStrike">
                <a:solidFill>
                  <a:srgbClr val="000000"/>
                </a:solidFill>
                <a:latin typeface="Courier New"/>
                <a:ea typeface="Times New Roman"/>
              </a:rPr>
              <a:t> Date();</a:t>
            </a:r>
            <a:endParaRPr b="0" lang="ru-RU" sz="1400" spc="-1" strike="noStrike">
              <a:latin typeface="Arial"/>
            </a:endParaRPr>
          </a:p>
          <a:p>
            <a:pPr>
              <a:lnSpc>
                <a:spcPct val="100000"/>
              </a:lnSpc>
            </a:pPr>
            <a:r>
              <a:rPr b="0" lang="en-US" sz="1400" spc="-1" strike="noStrike">
                <a:solidFill>
                  <a:srgbClr val="000000"/>
                </a:solidFill>
                <a:latin typeface="Courier New"/>
                <a:ea typeface="Times New Roman"/>
              </a:rPr>
              <a:t>        </a:t>
            </a:r>
            <a:r>
              <a:rPr b="0" lang="en-US" sz="1400" spc="-1" strike="noStrike">
                <a:solidFill>
                  <a:srgbClr val="000000"/>
                </a:solidFill>
                <a:latin typeface="Courier New"/>
                <a:ea typeface="Times New Roman"/>
              </a:rPr>
              <a:t>System.</a:t>
            </a:r>
            <a:r>
              <a:rPr b="0" i="1" lang="en-US" sz="1400" spc="-1" strike="noStrike">
                <a:solidFill>
                  <a:srgbClr val="0000c0"/>
                </a:solidFill>
                <a:latin typeface="Courier New"/>
                <a:ea typeface="Times New Roman"/>
              </a:rPr>
              <a:t>out</a:t>
            </a:r>
            <a:r>
              <a:rPr b="0" lang="en-US" sz="1400" spc="-1" strike="noStrike">
                <a:solidFill>
                  <a:srgbClr val="000000"/>
                </a:solidFill>
                <a:latin typeface="Courier New"/>
                <a:ea typeface="Times New Roman"/>
              </a:rPr>
              <a:t>.println(</a:t>
            </a:r>
            <a:r>
              <a:rPr b="0" lang="en-US" sz="1400" spc="-1" strike="noStrike">
                <a:solidFill>
                  <a:srgbClr val="2a00ff"/>
                </a:solidFill>
                <a:latin typeface="Courier New"/>
                <a:ea typeface="Times New Roman"/>
              </a:rPr>
              <a:t>"</a:t>
            </a:r>
            <a:r>
              <a:rPr b="0" lang="ru-RU" sz="1400" spc="-1" strike="noStrike">
                <a:solidFill>
                  <a:srgbClr val="2a00ff"/>
                </a:solidFill>
                <a:latin typeface="Courier New"/>
                <a:ea typeface="Times New Roman"/>
              </a:rPr>
              <a:t>Текущее</a:t>
            </a:r>
            <a:r>
              <a:rPr b="0" lang="en-US" sz="1400" spc="-1" strike="noStrike">
                <a:solidFill>
                  <a:srgbClr val="2a00ff"/>
                </a:solidFill>
                <a:latin typeface="Courier New"/>
                <a:ea typeface="Times New Roman"/>
              </a:rPr>
              <a:t> </a:t>
            </a:r>
            <a:r>
              <a:rPr b="0" lang="ru-RU" sz="1400" spc="-1" strike="noStrike">
                <a:solidFill>
                  <a:srgbClr val="2a00ff"/>
                </a:solidFill>
                <a:latin typeface="Courier New"/>
                <a:ea typeface="Times New Roman"/>
              </a:rPr>
              <a:t>время</a:t>
            </a:r>
            <a:r>
              <a:rPr b="0" lang="en-US" sz="1400" spc="-1" strike="noStrike">
                <a:solidFill>
                  <a:srgbClr val="2a00ff"/>
                </a:solidFill>
                <a:latin typeface="Courier New"/>
                <a:ea typeface="Times New Roman"/>
              </a:rPr>
              <a:t> ... </a:t>
            </a:r>
            <a:r>
              <a:rPr b="0" lang="ru-RU" sz="1400" spc="-1" strike="noStrike">
                <a:solidFill>
                  <a:srgbClr val="2a00ff"/>
                </a:solidFill>
                <a:latin typeface="Courier New"/>
                <a:ea typeface="Times New Roman"/>
              </a:rPr>
              <a:t>"</a:t>
            </a:r>
            <a:r>
              <a:rPr b="0" lang="ru-RU" sz="1400" spc="-1" strike="noStrike">
                <a:solidFill>
                  <a:srgbClr val="000000"/>
                </a:solidFill>
                <a:latin typeface="Courier New"/>
                <a:ea typeface="Times New Roman"/>
              </a:rPr>
              <a:t> + now);</a:t>
            </a:r>
            <a:endParaRPr b="0" lang="ru-RU" sz="1400" spc="-1" strike="noStrike">
              <a:latin typeface="Arial"/>
            </a:endParaRPr>
          </a:p>
          <a:p>
            <a:pPr>
              <a:lnSpc>
                <a:spcPct val="100000"/>
              </a:lnSpc>
            </a:pPr>
            <a:r>
              <a:rPr b="0" lang="ru-RU" sz="1400" spc="-1" strike="noStrike">
                <a:solidFill>
                  <a:srgbClr val="000000"/>
                </a:solidFill>
                <a:latin typeface="Courier New"/>
                <a:ea typeface="Times New Roman"/>
              </a:rPr>
              <a:t>        </a:t>
            </a:r>
            <a:r>
              <a:rPr b="0" lang="ru-RU" sz="1400" spc="-1" strike="noStrike">
                <a:solidFill>
                  <a:srgbClr val="000000"/>
                </a:solidFill>
                <a:latin typeface="Courier New"/>
                <a:ea typeface="Times New Roman"/>
              </a:rPr>
              <a:t>Toolkit.</a:t>
            </a:r>
            <a:r>
              <a:rPr b="0" i="1" lang="ru-RU" sz="1400" spc="-1" strike="noStrike">
                <a:solidFill>
                  <a:srgbClr val="000000"/>
                </a:solidFill>
                <a:latin typeface="Courier New"/>
                <a:ea typeface="Times New Roman"/>
              </a:rPr>
              <a:t>getDefaultToolkit</a:t>
            </a:r>
            <a:r>
              <a:rPr b="0" lang="ru-RU" sz="1400" spc="-1" strike="noStrike">
                <a:solidFill>
                  <a:srgbClr val="000000"/>
                </a:solidFill>
                <a:latin typeface="Courier New"/>
                <a:ea typeface="Times New Roman"/>
              </a:rPr>
              <a:t>().beep();</a:t>
            </a:r>
            <a:endParaRPr b="0" lang="ru-RU" sz="1400" spc="-1" strike="noStrike">
              <a:latin typeface="Arial"/>
            </a:endParaRPr>
          </a:p>
          <a:p>
            <a:pPr>
              <a:lnSpc>
                <a:spcPct val="100000"/>
              </a:lnSpc>
            </a:pPr>
            <a:r>
              <a:rPr b="0" lang="ru-RU" sz="1400" spc="-1" strike="noStrike">
                <a:solidFill>
                  <a:srgbClr val="000000"/>
                </a:solidFill>
                <a:latin typeface="Courier New"/>
                <a:ea typeface="Times New Roman"/>
              </a:rPr>
              <a:t>    </a:t>
            </a:r>
            <a:r>
              <a:rPr b="0" lang="ru-RU" sz="1400" spc="-1" strike="noStrike">
                <a:solidFill>
                  <a:srgbClr val="000000"/>
                </a:solidFill>
                <a:latin typeface="Courier New"/>
                <a:ea typeface="Times New Roman"/>
              </a:rPr>
              <a:t>}</a:t>
            </a:r>
            <a:endParaRPr b="0" lang="ru-RU" sz="1400" spc="-1" strike="noStrike">
              <a:latin typeface="Arial"/>
            </a:endParaRPr>
          </a:p>
          <a:p>
            <a:pPr>
              <a:lnSpc>
                <a:spcPct val="100000"/>
              </a:lnSpc>
            </a:pPr>
            <a:r>
              <a:rPr b="0" lang="ru-RU" sz="1400" spc="-1" strike="noStrike">
                <a:solidFill>
                  <a:srgbClr val="000000"/>
                </a:solidFill>
                <a:latin typeface="Courier New"/>
                <a:ea typeface="Times New Roman"/>
              </a:rPr>
              <a:t>} </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1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endParaRPr b="0" lang="ru-RU" sz="1800" spc="-1" strike="noStrike">
              <a:latin typeface="Arial"/>
            </a:endParaRPr>
          </a:p>
        </p:txBody>
      </p:sp>
      <p:sp>
        <p:nvSpPr>
          <p:cNvPr id="629" name="CustomShape 2"/>
          <p:cNvSpPr/>
          <p:nvPr/>
        </p:nvSpPr>
        <p:spPr>
          <a:xfrm>
            <a:off x="928800" y="1214280"/>
            <a:ext cx="7313400" cy="4498920"/>
          </a:xfrm>
          <a:prstGeom prst="rect">
            <a:avLst/>
          </a:prstGeom>
          <a:noFill/>
          <a:ln w="0">
            <a:noFill/>
          </a:ln>
        </p:spPr>
        <p:style>
          <a:lnRef idx="0"/>
          <a:fillRef idx="0"/>
          <a:effectRef idx="0"/>
          <a:fontRef idx="minor"/>
        </p:style>
        <p:txBody>
          <a:bodyPr lIns="90000" rIns="90000" tIns="45000" bIns="45000">
            <a:noAutofit/>
          </a:bodyPr>
          <a:p>
            <a:pPr algn="just">
              <a:lnSpc>
                <a:spcPct val="100000"/>
              </a:lnSpc>
              <a:tabLst>
                <a:tab algn="l" pos="0"/>
              </a:tabLst>
            </a:pPr>
            <a:r>
              <a:rPr b="0" lang="ru-RU" sz="1800" spc="-1" strike="noStrike">
                <a:solidFill>
                  <a:srgbClr val="000000"/>
                </a:solidFill>
                <a:latin typeface="Arial"/>
                <a:ea typeface="DejaVu Sans"/>
              </a:rPr>
              <a:t>Существуют ИСТОЧНИК события, СЛУШАТЕЛЬ события и непосредственно само СОБЫТИЕ. С точки зрения Java все эти существа – объекты каких-то классов. На источник не налагается никаких ограничений, главное, чтобы он мог генерировать хоть какое-нибудь событие. Самими событиями являются объекты классов, расширяющих класс Event или его потомков. А вот слушатель события обязательно должен быть объектом класса, реализующего интерфейс Listener или его потомка. В примере класс реализует интерфейс ActionListener, где содержится всего один метод </a:t>
            </a:r>
            <a:r>
              <a:rPr b="1" lang="ru-RU" sz="1800" spc="-1" strike="noStrike">
                <a:solidFill>
                  <a:srgbClr val="376092"/>
                </a:solidFill>
                <a:latin typeface="Arial"/>
                <a:ea typeface="DejaVu Sans"/>
              </a:rPr>
              <a:t>public void actionPerformed(ActionEvent event)</a:t>
            </a:r>
            <a:r>
              <a:rPr b="0" lang="ru-RU" sz="1800" spc="-1" strike="noStrike">
                <a:solidFill>
                  <a:srgbClr val="000000"/>
                </a:solidFill>
                <a:latin typeface="Arial"/>
                <a:ea typeface="DejaVu Sans"/>
              </a:rPr>
              <a:t>.</a:t>
            </a:r>
            <a:endParaRPr b="0" lang="ru-RU" sz="1800" spc="-1" strike="noStrike">
              <a:latin typeface="Arial"/>
            </a:endParaRPr>
          </a:p>
          <a:p>
            <a:pPr>
              <a:lnSpc>
                <a:spcPct val="100000"/>
              </a:lnSpc>
              <a:tabLst>
                <a:tab algn="l" pos="0"/>
              </a:tabLst>
            </a:pPr>
            <a:endParaRPr b="0" lang="ru-RU" sz="1800" spc="-1" strike="noStrike">
              <a:latin typeface="Arial"/>
            </a:endParaRPr>
          </a:p>
          <a:p>
            <a:pPr algn="just">
              <a:lnSpc>
                <a:spcPct val="100000"/>
              </a:lnSpc>
              <a:tabLst>
                <a:tab algn="l" pos="0"/>
              </a:tabLst>
            </a:pPr>
            <a:r>
              <a:rPr b="0" lang="ru-RU" sz="1800" spc="-1" strike="noStrike">
                <a:solidFill>
                  <a:srgbClr val="000000"/>
                </a:solidFill>
                <a:latin typeface="Arial"/>
                <a:ea typeface="DejaVu Sans"/>
              </a:rPr>
              <a:t>Объект-слушатель события должен зарегистрироваться в объекте источнике-событии. При наступлении самого события источник вызывает метод actionPerformed() зарегистрированного слушателя, передавая ему ссылку на объект-событие. </a:t>
            </a:r>
            <a:endParaRPr b="0" lang="ru-RU" sz="1800" spc="-1" strike="noStrike">
              <a:latin typeface="Arial"/>
            </a:endParaRPr>
          </a:p>
          <a:p>
            <a:pPr>
              <a:lnSpc>
                <a:spcPct val="100000"/>
              </a:lnSpc>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0"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 Клонирование объектов.</a:t>
            </a:r>
            <a:endParaRPr b="0" lang="ru-RU" sz="1800" spc="-1" strike="noStrike">
              <a:latin typeface="Arial"/>
            </a:endParaRPr>
          </a:p>
        </p:txBody>
      </p:sp>
      <p:sp>
        <p:nvSpPr>
          <p:cNvPr id="631"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Метод </a:t>
            </a:r>
            <a:r>
              <a:rPr b="1" lang="ru-RU" sz="1800" spc="-1" strike="noStrike">
                <a:solidFill>
                  <a:srgbClr val="000000"/>
                </a:solidFill>
                <a:latin typeface="Arial"/>
                <a:ea typeface="DejaVu Sans"/>
              </a:rPr>
              <a:t>clone</a:t>
            </a:r>
            <a:r>
              <a:rPr b="0" lang="ru-RU" sz="1800" spc="-1" strike="noStrike">
                <a:solidFill>
                  <a:srgbClr val="000000"/>
                </a:solidFill>
                <a:latin typeface="Arial"/>
                <a:ea typeface="DejaVu Sans"/>
              </a:rPr>
              <a:t>() существует практически во всех библиотечных классах. Однако, в классах, разрабатываемых самим программистом, метод </a:t>
            </a:r>
            <a:r>
              <a:rPr b="1" lang="ru-RU" sz="1800" spc="-1" strike="noStrike">
                <a:solidFill>
                  <a:srgbClr val="000000"/>
                </a:solidFill>
                <a:latin typeface="Arial"/>
                <a:ea typeface="DejaVu Sans"/>
              </a:rPr>
              <a:t>clone</a:t>
            </a:r>
            <a:r>
              <a:rPr b="0" lang="ru-RU" sz="1800" spc="-1" strike="noStrike">
                <a:solidFill>
                  <a:srgbClr val="000000"/>
                </a:solidFill>
                <a:latin typeface="Arial"/>
                <a:ea typeface="DejaVu Sans"/>
              </a:rPr>
              <a:t>() наследуется из класса </a:t>
            </a:r>
            <a:r>
              <a:rPr b="1" lang="ru-RU" sz="1800" spc="-1" strike="noStrike">
                <a:solidFill>
                  <a:srgbClr val="000000"/>
                </a:solidFill>
                <a:latin typeface="Arial"/>
                <a:ea typeface="DejaVu Sans"/>
              </a:rPr>
              <a:t>Object</a:t>
            </a:r>
            <a:r>
              <a:rPr b="0" lang="ru-RU" sz="1800" spc="-1" strike="noStrike">
                <a:solidFill>
                  <a:srgbClr val="000000"/>
                </a:solidFill>
                <a:latin typeface="Arial"/>
                <a:ea typeface="DejaVu Sans"/>
              </a:rPr>
              <a:t>, который умеет копировать лишь поля. Следовательно, если вызывать унаследованный метод </a:t>
            </a:r>
            <a:r>
              <a:rPr b="1" lang="ru-RU" sz="1800" spc="-1" strike="noStrike">
                <a:solidFill>
                  <a:srgbClr val="000000"/>
                </a:solidFill>
                <a:latin typeface="Arial"/>
                <a:ea typeface="DejaVu Sans"/>
              </a:rPr>
              <a:t>clone</a:t>
            </a:r>
            <a:r>
              <a:rPr b="0" lang="ru-RU" sz="1800" spc="-1" strike="noStrike">
                <a:solidFill>
                  <a:srgbClr val="000000"/>
                </a:solidFill>
                <a:latin typeface="Arial"/>
                <a:ea typeface="DejaVu Sans"/>
              </a:rPr>
              <a:t>() опять получиться ситуация, когда разные ссылки указывают на один и тот же объект (такое клонирование называют поверхностным). Часто объекты содержат подобъекты (ссылки на другие объекты), и, чтобы получить их копию, необходимо переопределять метод </a:t>
            </a:r>
            <a:r>
              <a:rPr b="1" lang="ru-RU" sz="1800" spc="-1" strike="noStrike">
                <a:solidFill>
                  <a:srgbClr val="000000"/>
                </a:solidFill>
                <a:latin typeface="Arial"/>
                <a:ea typeface="DejaVu Sans"/>
              </a:rPr>
              <a:t>clone</a:t>
            </a:r>
            <a:r>
              <a:rPr b="0" lang="ru-RU" sz="1800" spc="-1" strike="noStrike">
                <a:solidFill>
                  <a:srgbClr val="000000"/>
                </a:solidFill>
                <a:latin typeface="Arial"/>
                <a:ea typeface="DejaVu Sans"/>
              </a:rPr>
              <a:t>() (выполнять глубокое копирование).</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2"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 Клонирование объектов.</a:t>
            </a:r>
            <a:endParaRPr b="0" lang="ru-RU" sz="1800" spc="-1" strike="noStrike">
              <a:latin typeface="Arial"/>
            </a:endParaRPr>
          </a:p>
        </p:txBody>
      </p:sp>
      <p:sp>
        <p:nvSpPr>
          <p:cNvPr id="633"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Для того, чтобы переопределить метод </a:t>
            </a:r>
            <a:r>
              <a:rPr b="1" lang="ru-RU" sz="1800" spc="-1" strike="noStrike">
                <a:solidFill>
                  <a:srgbClr val="000000"/>
                </a:solidFill>
                <a:latin typeface="Arial"/>
                <a:ea typeface="DejaVu Sans"/>
              </a:rPr>
              <a:t>clone</a:t>
            </a:r>
            <a:r>
              <a:rPr b="0" lang="ru-RU" sz="1800" spc="-1" strike="noStrike">
                <a:solidFill>
                  <a:srgbClr val="000000"/>
                </a:solidFill>
                <a:latin typeface="Arial"/>
                <a:ea typeface="DejaVu Sans"/>
              </a:rPr>
              <a:t>() необходимо реализовать интерфейс </a:t>
            </a:r>
            <a:r>
              <a:rPr b="1" lang="ru-RU" sz="1800" spc="-1" strike="noStrike">
                <a:solidFill>
                  <a:srgbClr val="000000"/>
                </a:solidFill>
                <a:latin typeface="Arial"/>
                <a:ea typeface="DejaVu Sans"/>
              </a:rPr>
              <a:t>Cloneable</a:t>
            </a:r>
            <a:r>
              <a:rPr b="0" lang="ru-RU" sz="1800" spc="-1" strike="noStrike">
                <a:solidFill>
                  <a:srgbClr val="000000"/>
                </a:solidFill>
                <a:latin typeface="Arial"/>
                <a:ea typeface="DejaVu Sans"/>
              </a:rPr>
              <a:t> и описать метод </a:t>
            </a:r>
            <a:r>
              <a:rPr b="1" lang="ru-RU" sz="1800" spc="-1" strike="noStrike">
                <a:solidFill>
                  <a:srgbClr val="000000"/>
                </a:solidFill>
                <a:latin typeface="Arial"/>
                <a:ea typeface="DejaVu Sans"/>
              </a:rPr>
              <a:t>clone</a:t>
            </a:r>
            <a:r>
              <a:rPr b="0" lang="ru-RU" sz="1800" spc="-1" strike="noStrike">
                <a:solidFill>
                  <a:srgbClr val="000000"/>
                </a:solidFill>
                <a:latin typeface="Arial"/>
                <a:ea typeface="DejaVu Sans"/>
              </a:rPr>
              <a:t>() с модификатором </a:t>
            </a:r>
            <a:r>
              <a:rPr b="1" lang="ru-RU" sz="1800" spc="-1" strike="noStrike">
                <a:solidFill>
                  <a:srgbClr val="000000"/>
                </a:solidFill>
                <a:latin typeface="Arial"/>
                <a:ea typeface="DejaVu Sans"/>
              </a:rPr>
              <a:t>public</a:t>
            </a:r>
            <a:r>
              <a:rPr b="0" lang="ru-RU" sz="1800" spc="-1" strike="noStrike">
                <a:solidFill>
                  <a:srgbClr val="000000"/>
                </a:solidFill>
                <a:latin typeface="Arial"/>
                <a:ea typeface="DejaVu Sans"/>
              </a:rPr>
              <a:t>. </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Интерфейс </a:t>
            </a:r>
            <a:r>
              <a:rPr b="1" lang="en-US" sz="1800" spc="-1" strike="noStrike">
                <a:solidFill>
                  <a:srgbClr val="000000"/>
                </a:solidFill>
                <a:latin typeface="Arial"/>
                <a:ea typeface="DejaVu Sans"/>
              </a:rPr>
              <a:t>Cloneable</a:t>
            </a:r>
            <a:r>
              <a:rPr b="0" lang="ru-RU" sz="1800" spc="-1" strike="noStrike">
                <a:solidFill>
                  <a:srgbClr val="000000"/>
                </a:solidFill>
                <a:latin typeface="Arial"/>
                <a:ea typeface="DejaVu Sans"/>
              </a:rPr>
              <a:t> не содержит методов относится к помеченным (</a:t>
            </a:r>
            <a:r>
              <a:rPr b="1" lang="en-US" sz="1800" spc="-1" strike="noStrike">
                <a:solidFill>
                  <a:srgbClr val="000000"/>
                </a:solidFill>
                <a:latin typeface="Arial"/>
                <a:ea typeface="DejaVu Sans"/>
              </a:rPr>
              <a:t>tagged</a:t>
            </a:r>
            <a:r>
              <a:rPr b="0" lang="ru-RU" sz="1800" spc="-1" strike="noStrike">
                <a:solidFill>
                  <a:srgbClr val="000000"/>
                </a:solidFill>
                <a:latin typeface="Arial"/>
                <a:ea typeface="DejaVu Sans"/>
              </a:rPr>
              <a:t>) интерфейсам, а его реализация гарантирует, что метод </a:t>
            </a:r>
            <a:r>
              <a:rPr b="1" lang="en-US" sz="1800" spc="-1" strike="noStrike">
                <a:solidFill>
                  <a:srgbClr val="000000"/>
                </a:solidFill>
                <a:latin typeface="Arial"/>
                <a:ea typeface="DejaVu Sans"/>
              </a:rPr>
              <a:t>clone</a:t>
            </a:r>
            <a:r>
              <a:rPr b="0" lang="ru-RU" sz="1800" spc="-1" strike="noStrike">
                <a:solidFill>
                  <a:srgbClr val="000000"/>
                </a:solidFill>
                <a:latin typeface="Arial"/>
                <a:ea typeface="DejaVu Sans"/>
              </a:rPr>
              <a:t>() класса </a:t>
            </a:r>
            <a:r>
              <a:rPr b="1" lang="en-US" sz="1800" spc="-1" strike="noStrike">
                <a:solidFill>
                  <a:srgbClr val="000000"/>
                </a:solidFill>
                <a:latin typeface="Arial"/>
                <a:ea typeface="DejaVu Sans"/>
              </a:rPr>
              <a:t>Object</a:t>
            </a:r>
            <a:r>
              <a:rPr b="0" lang="en-US" sz="1800" spc="-1" strike="noStrike">
                <a:solidFill>
                  <a:srgbClr val="000000"/>
                </a:solidFill>
                <a:latin typeface="Arial"/>
                <a:ea typeface="DejaVu Sans"/>
              </a:rPr>
              <a:t> </a:t>
            </a:r>
            <a:r>
              <a:rPr b="0" lang="ru-RU" sz="1800" spc="-1" strike="noStrike">
                <a:solidFill>
                  <a:srgbClr val="000000"/>
                </a:solidFill>
                <a:latin typeface="Arial"/>
                <a:ea typeface="DejaVu Sans"/>
              </a:rPr>
              <a:t>возвратит точную копию вызвавшего его объекта с воспроизведением значений всех его полей. В противном случае метод генерирует исключение </a:t>
            </a:r>
            <a:r>
              <a:rPr b="1" lang="en-US" sz="1800" spc="-1" strike="noStrike">
                <a:solidFill>
                  <a:srgbClr val="000000"/>
                </a:solidFill>
                <a:latin typeface="Arial"/>
                <a:ea typeface="DejaVu Sans"/>
              </a:rPr>
              <a:t>CloneNotSupportedException</a:t>
            </a:r>
            <a:r>
              <a:rPr b="0" lang="ru-RU" sz="1800" spc="-1" strike="noStrike">
                <a:solidFill>
                  <a:srgbClr val="000000"/>
                </a:solidFill>
                <a:latin typeface="Arial"/>
                <a:ea typeface="DejaVu Sans"/>
              </a:rPr>
              <a:t>.</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13"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Каждый класс может иметь </a:t>
            </a:r>
            <a:r>
              <a:rPr b="0" i="1" lang="ru-RU" sz="1800" spc="-1" strike="noStrike">
                <a:solidFill>
                  <a:srgbClr val="376092"/>
                </a:solidFill>
                <a:latin typeface="Arial"/>
                <a:ea typeface="DejaVu Sans"/>
              </a:rPr>
              <a:t>подклассы</a:t>
            </a:r>
            <a:r>
              <a:rPr b="0" lang="ru-RU" sz="1800" spc="-1" strike="noStrike">
                <a:solidFill>
                  <a:srgbClr val="000000"/>
                </a:solidFill>
                <a:latin typeface="Arial"/>
                <a:ea typeface="DejaVu Sans"/>
              </a:rPr>
              <a:t> - классы, обладающие всеми или частью его свойств, а так же собственными свойствами. Класс, не имеющий ни одного представителя (объекта) обычно называют </a:t>
            </a:r>
            <a:r>
              <a:rPr b="0" i="1" lang="ru-RU" sz="1800" spc="-1" strike="noStrike">
                <a:solidFill>
                  <a:srgbClr val="376092"/>
                </a:solidFill>
                <a:latin typeface="Arial"/>
                <a:ea typeface="DejaVu Sans"/>
              </a:rPr>
              <a:t>абстрактным</a:t>
            </a:r>
            <a:r>
              <a:rPr b="0" lang="ru-RU" sz="1800" spc="-1" strike="noStrike">
                <a:solidFill>
                  <a:srgbClr val="000000"/>
                </a:solidFill>
                <a:latin typeface="Arial"/>
                <a:ea typeface="DejaVu Sans"/>
              </a:rPr>
              <a:t>. </a:t>
            </a:r>
            <a:endParaRPr b="0" lang="ru-RU" sz="1800" spc="-1" strike="noStrike">
              <a:latin typeface="Arial"/>
            </a:endParaRPr>
          </a:p>
        </p:txBody>
      </p:sp>
      <p:pic>
        <p:nvPicPr>
          <p:cNvPr id="314" name="Picture 4" descr="image250"/>
          <p:cNvPicPr/>
          <p:nvPr/>
        </p:nvPicPr>
        <p:blipFill>
          <a:blip r:embed="rId1"/>
          <a:stretch/>
        </p:blipFill>
        <p:spPr>
          <a:xfrm>
            <a:off x="1143000" y="2857320"/>
            <a:ext cx="7102800" cy="2641320"/>
          </a:xfrm>
          <a:prstGeom prst="rect">
            <a:avLst/>
          </a:prstGeom>
          <a:ln w="0">
            <a:noFill/>
          </a:ln>
        </p:spPr>
      </p:pic>
    </p:spTree>
  </p:cSld>
  <mc:AlternateContent>
    <mc:Choice Requires="p14">
      <p:transition spd="slow" p14:dur="2000"/>
    </mc:Choice>
    <mc:Fallback>
      <p:transition spd="slow"/>
    </mc:Fallback>
  </mc:AlternateContent>
</p:sld>
</file>

<file path=ppt/slides/slide1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4" name="CustomShape 1"/>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Класс </a:t>
            </a:r>
            <a:r>
              <a:rPr b="1" lang="en-US" sz="1800" spc="-1" strike="noStrike">
                <a:solidFill>
                  <a:srgbClr val="000000"/>
                </a:solidFill>
                <a:latin typeface="Arial"/>
                <a:ea typeface="DejaVu Sans"/>
              </a:rPr>
              <a:t>Object</a:t>
            </a:r>
            <a:r>
              <a:rPr b="0" lang="ru-RU" sz="1800" spc="-1" strike="noStrike">
                <a:solidFill>
                  <a:srgbClr val="000000"/>
                </a:solidFill>
                <a:latin typeface="Arial"/>
                <a:ea typeface="DejaVu Sans"/>
              </a:rPr>
              <a:t> содержит </a:t>
            </a:r>
            <a:r>
              <a:rPr b="0" lang="en-US" sz="1800" spc="-1" strike="noStrike">
                <a:solidFill>
                  <a:srgbClr val="000000"/>
                </a:solidFill>
                <a:latin typeface="Arial"/>
                <a:ea typeface="DejaVu Sans"/>
              </a:rPr>
              <a:t>protected</a:t>
            </a:r>
            <a:r>
              <a:rPr b="0" lang="ru-RU" sz="1800" spc="-1" strike="noStrike">
                <a:solidFill>
                  <a:srgbClr val="000000"/>
                </a:solidFill>
                <a:latin typeface="Arial"/>
                <a:ea typeface="DejaVu Sans"/>
              </a:rPr>
              <a:t>-метод </a:t>
            </a:r>
            <a:r>
              <a:rPr b="1" lang="en-US" sz="1800" spc="-1" strike="noStrike">
                <a:solidFill>
                  <a:srgbClr val="000000"/>
                </a:solidFill>
                <a:latin typeface="Arial"/>
                <a:ea typeface="DejaVu Sans"/>
              </a:rPr>
              <a:t>clone</a:t>
            </a:r>
            <a:r>
              <a:rPr b="0" lang="ru-RU" sz="1800" spc="-1" strike="noStrike">
                <a:solidFill>
                  <a:srgbClr val="000000"/>
                </a:solidFill>
                <a:latin typeface="Arial"/>
                <a:ea typeface="DejaVu Sans"/>
              </a:rPr>
              <a:t>(), осуществляющий побитовое копирование объекта производного класса.</a:t>
            </a:r>
            <a:endParaRPr b="0" lang="ru-RU" sz="1800" spc="-1" strike="noStrike">
              <a:latin typeface="Arial"/>
            </a:endParaRPr>
          </a:p>
          <a:p>
            <a:pPr marL="285840" indent="-284040" algn="just">
              <a:lnSpc>
                <a:spcPct val="100000"/>
              </a:lnSpc>
              <a:spcBef>
                <a:spcPts val="360"/>
              </a:spcBef>
              <a:tabLst>
                <a:tab algn="l" pos="0"/>
              </a:tabLst>
            </a:pPr>
            <a:r>
              <a:rPr b="0" lang="ru-RU" sz="1800" spc="-1" strike="noStrike">
                <a:solidFill>
                  <a:srgbClr val="000000"/>
                </a:solidFill>
                <a:latin typeface="Arial"/>
                <a:ea typeface="DejaVu Sans"/>
              </a:rPr>
              <a:t> </a:t>
            </a:r>
            <a:endParaRPr b="0" lang="ru-RU" sz="1800" spc="-1" strike="noStrike">
              <a:latin typeface="Arial"/>
            </a:endParaRPr>
          </a:p>
          <a:p>
            <a:pPr marL="990720" indent="-26496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Сначала необходимо переопределить метод </a:t>
            </a:r>
            <a:r>
              <a:rPr b="1" lang="en-US" sz="1800" spc="-1" strike="noStrike">
                <a:solidFill>
                  <a:srgbClr val="000000"/>
                </a:solidFill>
                <a:latin typeface="Arial"/>
                <a:ea typeface="DejaVu Sans"/>
              </a:rPr>
              <a:t>clone</a:t>
            </a:r>
            <a:r>
              <a:rPr b="0" lang="ru-RU" sz="1800" spc="-1" strike="noStrike">
                <a:solidFill>
                  <a:srgbClr val="000000"/>
                </a:solidFill>
                <a:latin typeface="Arial"/>
                <a:ea typeface="DejaVu Sans"/>
              </a:rPr>
              <a:t>() как </a:t>
            </a:r>
            <a:r>
              <a:rPr b="1" lang="en-US" sz="1800" spc="-1" strike="noStrike">
                <a:solidFill>
                  <a:srgbClr val="000000"/>
                </a:solidFill>
                <a:latin typeface="Arial"/>
                <a:ea typeface="DejaVu Sans"/>
              </a:rPr>
              <a:t>public</a:t>
            </a:r>
            <a:r>
              <a:rPr b="0" lang="ru-RU" sz="1800" spc="-1" strike="noStrike">
                <a:solidFill>
                  <a:srgbClr val="000000"/>
                </a:solidFill>
                <a:latin typeface="Arial"/>
                <a:ea typeface="DejaVu Sans"/>
              </a:rPr>
              <a:t> для обеспечения возможности вызова из другого пакета.</a:t>
            </a:r>
            <a:endParaRPr b="0" lang="ru-RU" sz="1800" spc="-1" strike="noStrike">
              <a:latin typeface="Arial"/>
            </a:endParaRPr>
          </a:p>
          <a:p>
            <a:pPr marL="990720" indent="-26496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В переопределенном методе следует вызвать базовую версию метода </a:t>
            </a:r>
            <a:r>
              <a:rPr b="1" lang="en-US" sz="1800" spc="-1" strike="noStrike">
                <a:solidFill>
                  <a:srgbClr val="000000"/>
                </a:solidFill>
                <a:latin typeface="Arial"/>
                <a:ea typeface="DejaVu Sans"/>
              </a:rPr>
              <a:t>super</a:t>
            </a:r>
            <a:r>
              <a:rPr b="1" lang="ru-RU" sz="1800" spc="-1" strike="noStrike">
                <a:solidFill>
                  <a:srgbClr val="000000"/>
                </a:solidFill>
                <a:latin typeface="Arial"/>
                <a:ea typeface="DejaVu Sans"/>
              </a:rPr>
              <a:t>.</a:t>
            </a:r>
            <a:r>
              <a:rPr b="1" lang="en-US" sz="1800" spc="-1" strike="noStrike">
                <a:solidFill>
                  <a:srgbClr val="000000"/>
                </a:solidFill>
                <a:latin typeface="Arial"/>
                <a:ea typeface="DejaVu Sans"/>
              </a:rPr>
              <a:t>clone</a:t>
            </a:r>
            <a:r>
              <a:rPr b="0" lang="ru-RU" sz="1800" spc="-1" strike="noStrike">
                <a:solidFill>
                  <a:srgbClr val="000000"/>
                </a:solidFill>
                <a:latin typeface="Arial"/>
                <a:ea typeface="DejaVu Sans"/>
              </a:rPr>
              <a:t>(), которая и выполняет собственно клонирование. </a:t>
            </a:r>
            <a:endParaRPr b="0" lang="ru-RU" sz="1800" spc="-1" strike="noStrike">
              <a:latin typeface="Arial"/>
            </a:endParaRPr>
          </a:p>
          <a:p>
            <a:pPr marL="990720" indent="-26496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Чтобы окончательно сделать объект клонируемым, класс должен реализовать интерфейс </a:t>
            </a:r>
            <a:r>
              <a:rPr b="1" lang="en-US" sz="1800" spc="-1" strike="noStrike">
                <a:solidFill>
                  <a:srgbClr val="000000"/>
                </a:solidFill>
                <a:latin typeface="Arial"/>
                <a:ea typeface="DejaVu Sans"/>
              </a:rPr>
              <a:t>Cloneable</a:t>
            </a:r>
            <a:r>
              <a:rPr b="1" lang="ru-RU" sz="1800" spc="-1" strike="noStrike">
                <a:solidFill>
                  <a:srgbClr val="000000"/>
                </a:solidFill>
                <a:latin typeface="Arial"/>
                <a:ea typeface="DejaVu Sans"/>
              </a:rPr>
              <a:t>.</a:t>
            </a:r>
            <a:r>
              <a:rPr b="0" lang="ru-RU" sz="1800" spc="-1" strike="noStrike">
                <a:solidFill>
                  <a:srgbClr val="000000"/>
                </a:solidFill>
                <a:latin typeface="Arial"/>
                <a:ea typeface="DejaVu Sans"/>
              </a:rPr>
              <a:t> </a:t>
            </a:r>
            <a:endParaRPr b="0" lang="ru-RU" sz="1800" spc="-1" strike="noStrike">
              <a:latin typeface="Arial"/>
            </a:endParaRPr>
          </a:p>
          <a:p>
            <a:pPr marL="285840" indent="-284040" algn="just">
              <a:lnSpc>
                <a:spcPct val="90000"/>
              </a:lnSpc>
              <a:spcBef>
                <a:spcPts val="320"/>
              </a:spcBef>
              <a:tabLst>
                <a:tab algn="l" pos="0"/>
              </a:tabLst>
            </a:pPr>
            <a:endParaRPr b="0" lang="ru-RU" sz="1800" spc="-1" strike="noStrike">
              <a:latin typeface="Arial"/>
            </a:endParaRPr>
          </a:p>
          <a:p>
            <a:pPr marL="285840" indent="-284040">
              <a:lnSpc>
                <a:spcPct val="100000"/>
              </a:lnSpc>
              <a:spcBef>
                <a:spcPts val="300"/>
              </a:spcBef>
              <a:tabLst>
                <a:tab algn="l" pos="0"/>
              </a:tabLst>
            </a:pPr>
            <a:endParaRPr b="0" lang="ru-RU" sz="1800" spc="-1" strike="noStrike">
              <a:latin typeface="Arial"/>
            </a:endParaRPr>
          </a:p>
        </p:txBody>
      </p:sp>
      <p:sp>
        <p:nvSpPr>
          <p:cNvPr id="635" name="CustomShape 2"/>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 Клонирование объектов.</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Пример 10 </a:t>
            </a:r>
            <a:endParaRPr b="0" lang="ru-RU" sz="1800" spc="-1" strike="noStrike">
              <a:latin typeface="Arial"/>
            </a:endParaRPr>
          </a:p>
        </p:txBody>
      </p:sp>
      <p:sp>
        <p:nvSpPr>
          <p:cNvPr id="637" name="CustomShape 2"/>
          <p:cNvSpPr/>
          <p:nvPr/>
        </p:nvSpPr>
        <p:spPr>
          <a:xfrm>
            <a:off x="1452600" y="1146600"/>
            <a:ext cx="6200640" cy="371268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1" lang="en-US" sz="1400" spc="-1" strike="noStrike">
                <a:solidFill>
                  <a:srgbClr val="7f0055"/>
                </a:solidFill>
                <a:latin typeface="Courier New"/>
                <a:ea typeface="Calibri"/>
              </a:rPr>
              <a:t>package</a:t>
            </a:r>
            <a:r>
              <a:rPr b="0" lang="en-US" sz="1400" spc="-1" strike="noStrike">
                <a:solidFill>
                  <a:srgbClr val="000000"/>
                </a:solidFill>
                <a:latin typeface="Courier New"/>
                <a:ea typeface="Calibri"/>
              </a:rPr>
              <a:t> ru.javalang.module08;</a:t>
            </a:r>
            <a:endParaRPr b="0" lang="ru-RU" sz="1400" spc="-1" strike="noStrike">
              <a:latin typeface="Arial"/>
            </a:endParaRPr>
          </a:p>
          <a:p>
            <a:pPr>
              <a:lnSpc>
                <a:spcPct val="100000"/>
              </a:lnSpc>
              <a:tabLst>
                <a:tab algn="l" pos="0"/>
              </a:tabLst>
            </a:pP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class</a:t>
            </a:r>
            <a:r>
              <a:rPr b="0" lang="en-US" sz="1400" spc="-1" strike="noStrike">
                <a:solidFill>
                  <a:srgbClr val="000000"/>
                </a:solidFill>
                <a:latin typeface="Courier New"/>
                <a:ea typeface="Calibri"/>
              </a:rPr>
              <a:t> Student </a:t>
            </a:r>
            <a:r>
              <a:rPr b="1" lang="en-US" sz="1400" spc="-1" strike="noStrike">
                <a:solidFill>
                  <a:srgbClr val="7f0055"/>
                </a:solidFill>
                <a:latin typeface="Courier New"/>
                <a:ea typeface="Calibri"/>
              </a:rPr>
              <a:t>implements</a:t>
            </a:r>
            <a:r>
              <a:rPr b="0" lang="en-US" sz="1400" spc="-1" strike="noStrike">
                <a:solidFill>
                  <a:srgbClr val="000000"/>
                </a:solidFill>
                <a:latin typeface="Courier New"/>
                <a:ea typeface="Calibri"/>
              </a:rPr>
              <a:t> Cloneable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private</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String</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name</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getName()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return</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name</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void</a:t>
            </a:r>
            <a:r>
              <a:rPr b="0" lang="en-US" sz="1400" spc="-1" strike="noStrike">
                <a:solidFill>
                  <a:srgbClr val="000000"/>
                </a:solidFill>
                <a:latin typeface="Courier New"/>
                <a:ea typeface="Calibri"/>
              </a:rPr>
              <a:t> setName(</a:t>
            </a:r>
            <a:r>
              <a:rPr b="1" lang="en-US" sz="1400" spc="-1" strike="noStrike">
                <a:solidFill>
                  <a:srgbClr val="7f0055"/>
                </a:solidFill>
                <a:latin typeface="Courier New"/>
                <a:ea typeface="Calibri"/>
              </a:rPr>
              <a:t>String</a:t>
            </a:r>
            <a:r>
              <a:rPr b="0" lang="en-US" sz="1400" spc="-1" strike="noStrike">
                <a:solidFill>
                  <a:srgbClr val="000000"/>
                </a:solidFill>
                <a:latin typeface="Courier New"/>
                <a:ea typeface="Calibri"/>
              </a:rPr>
              <a:t> name)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this.</a:t>
            </a:r>
            <a:r>
              <a:rPr b="0" lang="en-US" sz="1400" spc="-1" strike="noStrike">
                <a:solidFill>
                  <a:srgbClr val="0000c0"/>
                </a:solidFill>
                <a:latin typeface="Courier New"/>
                <a:ea typeface="Calibri"/>
              </a:rPr>
              <a:t>name</a:t>
            </a:r>
            <a:r>
              <a:rPr b="0" lang="en-US" sz="1400" spc="-1" strike="noStrike">
                <a:solidFill>
                  <a:srgbClr val="000000"/>
                </a:solidFill>
                <a:latin typeface="Courier New"/>
                <a:ea typeface="Calibri"/>
              </a:rPr>
              <a:t> = name;</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Object clone() {</a:t>
            </a:r>
            <a:r>
              <a:rPr b="0" lang="en-US" sz="1400" spc="-1" strike="noStrike">
                <a:solidFill>
                  <a:srgbClr val="3f7f5f"/>
                </a:solidFill>
                <a:latin typeface="Courier New"/>
                <a:ea typeface="Calibri"/>
              </a:rPr>
              <a:t>// переопределение метода</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try</a:t>
            </a:r>
            <a:r>
              <a:rPr b="0" lang="en-US" sz="1400" spc="-1" strike="noStrike">
                <a:solidFill>
                  <a:srgbClr val="000000"/>
                </a:solidFill>
                <a:latin typeface="Courier New"/>
                <a:ea typeface="Calibri"/>
              </a:rPr>
              <a:t>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ru-RU" sz="1400" spc="-1" strike="noStrike">
                <a:solidFill>
                  <a:srgbClr val="000000"/>
                </a:solidFill>
                <a:latin typeface="Courier New"/>
                <a:ea typeface="Calibri"/>
              </a:rPr>
              <a:t>  </a:t>
            </a:r>
            <a:r>
              <a:rPr b="1" lang="en-US" sz="1400" spc="-1" strike="noStrike">
                <a:solidFill>
                  <a:srgbClr val="7f0055"/>
                </a:solidFill>
                <a:latin typeface="Courier New"/>
                <a:ea typeface="Calibri"/>
              </a:rPr>
              <a:t>return</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super</a:t>
            </a:r>
            <a:r>
              <a:rPr b="0" lang="en-US" sz="1400" spc="-1" strike="noStrike">
                <a:solidFill>
                  <a:srgbClr val="000000"/>
                </a:solidFill>
                <a:latin typeface="Courier New"/>
                <a:ea typeface="Calibri"/>
              </a:rPr>
              <a:t>.clone(); </a:t>
            </a:r>
            <a:r>
              <a:rPr b="0" lang="en-US" sz="1400" spc="-1" strike="noStrike">
                <a:solidFill>
                  <a:srgbClr val="3f7f5f"/>
                </a:solidFill>
                <a:latin typeface="Courier New"/>
                <a:ea typeface="Calibri"/>
              </a:rPr>
              <a:t>// вызов базового метода</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catch</a:t>
            </a:r>
            <a:r>
              <a:rPr b="0" lang="en-US" sz="1400" spc="-1" strike="noStrike">
                <a:solidFill>
                  <a:srgbClr val="000000"/>
                </a:solidFill>
                <a:latin typeface="Courier New"/>
                <a:ea typeface="Calibri"/>
              </a:rPr>
              <a:t> (CloneNotSupportedException e)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ru-RU" sz="1400" spc="-1" strike="noStrike">
                <a:solidFill>
                  <a:srgbClr val="000000"/>
                </a:solidFill>
                <a:latin typeface="Courier New"/>
                <a:ea typeface="Calibri"/>
              </a:rPr>
              <a:t>  </a:t>
            </a:r>
            <a:r>
              <a:rPr b="1" lang="en-US" sz="1400" spc="-1" strike="noStrike">
                <a:solidFill>
                  <a:srgbClr val="7f0055"/>
                </a:solidFill>
                <a:latin typeface="Courier New"/>
                <a:ea typeface="Calibri"/>
              </a:rPr>
              <a:t>throw</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new</a:t>
            </a:r>
            <a:r>
              <a:rPr b="0" lang="en-US" sz="1400" spc="-1" strike="noStrike">
                <a:solidFill>
                  <a:srgbClr val="000000"/>
                </a:solidFill>
                <a:latin typeface="Courier New"/>
                <a:ea typeface="Calibri"/>
              </a:rPr>
              <a:t> AssertionError(</a:t>
            </a:r>
            <a:r>
              <a:rPr b="0" lang="en-US" sz="1400" spc="-1" strike="noStrike">
                <a:solidFill>
                  <a:srgbClr val="2a00ff"/>
                </a:solidFill>
                <a:latin typeface="Courier New"/>
                <a:ea typeface="Calibri"/>
              </a:rPr>
              <a:t>"невозможно!"</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1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8"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Comparable.</a:t>
            </a:r>
            <a:endParaRPr b="0" lang="ru-RU" sz="1800" spc="-1" strike="noStrike">
              <a:latin typeface="Arial"/>
            </a:endParaRPr>
          </a:p>
        </p:txBody>
      </p:sp>
      <p:sp>
        <p:nvSpPr>
          <p:cNvPr id="639" name="CustomShape 2"/>
          <p:cNvSpPr/>
          <p:nvPr/>
        </p:nvSpPr>
        <p:spPr>
          <a:xfrm>
            <a:off x="914400" y="1219320"/>
            <a:ext cx="7313400" cy="105588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Сравнение объектов. Интерфейс </a:t>
            </a:r>
            <a:r>
              <a:rPr b="1" lang="en-US" sz="1800" spc="-1" strike="noStrike">
                <a:solidFill>
                  <a:srgbClr val="000000"/>
                </a:solidFill>
                <a:latin typeface="Arial"/>
                <a:ea typeface="DejaVu Sans"/>
              </a:rPr>
              <a:t>Comparable</a:t>
            </a:r>
            <a:r>
              <a:rPr b="1" lang="ru-RU" sz="1800" spc="-1" strike="noStrike">
                <a:solidFill>
                  <a:srgbClr val="000000"/>
                </a:solidFill>
                <a:latin typeface="Arial"/>
                <a:ea typeface="DejaVu Sans"/>
              </a:rPr>
              <a:t>. </a:t>
            </a:r>
            <a:r>
              <a:rPr b="0" lang="ru-RU" sz="1800" spc="-1" strike="noStrike">
                <a:solidFill>
                  <a:srgbClr val="000000"/>
                </a:solidFill>
                <a:latin typeface="Arial"/>
                <a:ea typeface="DejaVu Sans"/>
              </a:rPr>
              <a:t>Метод sort(…) класса Arrays позволяет упорядочивать массив, переданный ему в качестве параметра. Для элементарных типов правила определения больше/меньше известны.</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
        <p:nvSpPr>
          <p:cNvPr id="640" name="CustomShape 3"/>
          <p:cNvSpPr/>
          <p:nvPr/>
        </p:nvSpPr>
        <p:spPr>
          <a:xfrm>
            <a:off x="928800" y="2500200"/>
            <a:ext cx="7213320" cy="2663640"/>
          </a:xfrm>
          <a:prstGeom prst="rect">
            <a:avLst/>
          </a:prstGeom>
          <a:solidFill>
            <a:srgbClr val="f2f2f2"/>
          </a:solidFill>
          <a:ln w="0">
            <a:noFill/>
          </a:ln>
        </p:spPr>
        <p:style>
          <a:lnRef idx="0"/>
          <a:fillRef idx="0"/>
          <a:effectRef idx="0"/>
          <a:fontRef idx="minor"/>
        </p:style>
        <p:txBody>
          <a:bodyPr lIns="90000" rIns="90000" tIns="45000" bIns="45000">
            <a:spAutoFit/>
          </a:bodyPr>
          <a:p>
            <a:pPr marL="457200">
              <a:lnSpc>
                <a:spcPct val="100000"/>
              </a:lnSpc>
            </a:pPr>
            <a:r>
              <a:rPr b="1" lang="en-US" sz="1300" spc="-1" strike="noStrike">
                <a:solidFill>
                  <a:srgbClr val="7f0055"/>
                </a:solidFill>
                <a:latin typeface="Courier New"/>
                <a:ea typeface="Times New Roman"/>
              </a:rPr>
              <a:t>import</a:t>
            </a:r>
            <a:r>
              <a:rPr b="0" lang="en-US" sz="1300" spc="-1" strike="noStrike">
                <a:solidFill>
                  <a:srgbClr val="000000"/>
                </a:solidFill>
                <a:latin typeface="Courier New"/>
                <a:ea typeface="Times New Roman"/>
              </a:rPr>
              <a:t> java</a:t>
            </a:r>
            <a:r>
              <a:rPr b="0" lang="ru-RU" sz="1300" spc="-1" strike="noStrike">
                <a:solidFill>
                  <a:srgbClr val="000000"/>
                </a:solidFill>
                <a:latin typeface="Courier New"/>
                <a:ea typeface="Times New Roman"/>
              </a:rPr>
              <a:t>.</a:t>
            </a:r>
            <a:r>
              <a:rPr b="0" lang="en-US" sz="1300" spc="-1" strike="noStrike">
                <a:solidFill>
                  <a:srgbClr val="000000"/>
                </a:solidFill>
                <a:latin typeface="Courier New"/>
                <a:ea typeface="Times New Roman"/>
              </a:rPr>
              <a:t>util</a:t>
            </a:r>
            <a:r>
              <a:rPr b="0" lang="ru-RU" sz="1300" spc="-1" strike="noStrike">
                <a:solidFill>
                  <a:srgbClr val="000000"/>
                </a:solidFill>
                <a:latin typeface="Courier New"/>
                <a:ea typeface="Times New Roman"/>
              </a:rPr>
              <a:t>.</a:t>
            </a:r>
            <a:r>
              <a:rPr b="0" lang="en-US" sz="1300" spc="-1" strike="noStrike">
                <a:solidFill>
                  <a:srgbClr val="000000"/>
                </a:solidFill>
                <a:latin typeface="Courier New"/>
                <a:ea typeface="Times New Roman"/>
              </a:rPr>
              <a:t>Arrays</a:t>
            </a:r>
            <a:r>
              <a:rPr b="0" lang="ru-RU"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SortArray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static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main(String[] args){</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int</a:t>
            </a:r>
            <a:r>
              <a:rPr b="0" lang="en-US" sz="1300" spc="-1" strike="noStrike">
                <a:solidFill>
                  <a:srgbClr val="000000"/>
                </a:solidFill>
                <a:latin typeface="Courier New"/>
                <a:ea typeface="Times New Roman"/>
              </a:rPr>
              <a:t>[] mas = {3,6,5,1,2,9,8};</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i="1" lang="en-US" sz="1300" spc="-1" strike="noStrike">
                <a:solidFill>
                  <a:srgbClr val="000000"/>
                </a:solidFill>
                <a:latin typeface="Courier New"/>
                <a:ea typeface="Times New Roman"/>
              </a:rPr>
              <a:t>printArray</a:t>
            </a:r>
            <a:r>
              <a:rPr b="0" lang="en-US" sz="1300" spc="-1" strike="noStrike">
                <a:solidFill>
                  <a:srgbClr val="000000"/>
                </a:solidFill>
                <a:latin typeface="Courier New"/>
                <a:ea typeface="Times New Roman"/>
              </a:rPr>
              <a:t>(mas);</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Arrays.</a:t>
            </a:r>
            <a:r>
              <a:rPr b="0" i="1" lang="en-US" sz="1300" spc="-1" strike="noStrike">
                <a:solidFill>
                  <a:srgbClr val="000000"/>
                </a:solidFill>
                <a:latin typeface="Courier New"/>
                <a:ea typeface="Times New Roman"/>
              </a:rPr>
              <a:t>sort</a:t>
            </a:r>
            <a:r>
              <a:rPr b="0" lang="en-US" sz="1300" spc="-1" strike="noStrike">
                <a:solidFill>
                  <a:srgbClr val="000000"/>
                </a:solidFill>
                <a:latin typeface="Courier New"/>
                <a:ea typeface="Times New Roman"/>
              </a:rPr>
              <a:t>(mas);</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i="1" lang="en-US" sz="1300" spc="-1" strike="noStrike">
                <a:solidFill>
                  <a:srgbClr val="000000"/>
                </a:solidFill>
                <a:latin typeface="Courier New"/>
                <a:ea typeface="Times New Roman"/>
              </a:rPr>
              <a:t>printArray</a:t>
            </a:r>
            <a:r>
              <a:rPr b="0" lang="en-US" sz="1300" spc="-1" strike="noStrike">
                <a:solidFill>
                  <a:srgbClr val="000000"/>
                </a:solidFill>
                <a:latin typeface="Courier New"/>
                <a:ea typeface="Times New Roman"/>
              </a:rPr>
              <a:t>(mas);</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static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printArray(</a:t>
            </a:r>
            <a:r>
              <a:rPr b="1" lang="en-US" sz="1300" spc="-1" strike="noStrike">
                <a:solidFill>
                  <a:srgbClr val="7f0055"/>
                </a:solidFill>
                <a:latin typeface="Courier New"/>
                <a:ea typeface="Times New Roman"/>
              </a:rPr>
              <a:t>int</a:t>
            </a:r>
            <a:r>
              <a:rPr b="0" lang="en-US" sz="1300" spc="-1" strike="noStrike">
                <a:solidFill>
                  <a:srgbClr val="000000"/>
                </a:solidFill>
                <a:latin typeface="Courier New"/>
                <a:ea typeface="Times New Roman"/>
              </a:rPr>
              <a:t>[] ar){</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for</a:t>
            </a:r>
            <a:r>
              <a:rPr b="0" lang="en-US" sz="1300" spc="-1" strike="noStrike">
                <a:solidFill>
                  <a:srgbClr val="000000"/>
                </a:solidFill>
                <a:latin typeface="Courier New"/>
                <a:ea typeface="Times New Roman"/>
              </a:rPr>
              <a:t>(</a:t>
            </a:r>
            <a:r>
              <a:rPr b="1" lang="en-US" sz="1300" spc="-1" strike="noStrike">
                <a:solidFill>
                  <a:srgbClr val="7f0055"/>
                </a:solidFill>
                <a:latin typeface="Courier New"/>
                <a:ea typeface="Times New Roman"/>
              </a:rPr>
              <a:t>int</a:t>
            </a:r>
            <a:r>
              <a:rPr b="0" lang="en-US" sz="1300" spc="-1" strike="noStrike">
                <a:solidFill>
                  <a:srgbClr val="000000"/>
                </a:solidFill>
                <a:latin typeface="Courier New"/>
                <a:ea typeface="Times New Roman"/>
              </a:rPr>
              <a:t> i : ar) System.</a:t>
            </a:r>
            <a:r>
              <a:rPr b="0" i="1" lang="en-US" sz="1300" spc="-1" strike="noStrike">
                <a:solidFill>
                  <a:srgbClr val="0000c0"/>
                </a:solidFill>
                <a:latin typeface="Courier New"/>
                <a:ea typeface="Times New Roman"/>
              </a:rPr>
              <a:t>out</a:t>
            </a:r>
            <a:r>
              <a:rPr b="0" lang="en-US" sz="1300" spc="-1" strike="noStrike">
                <a:solidFill>
                  <a:srgbClr val="000000"/>
                </a:solidFill>
                <a:latin typeface="Courier New"/>
                <a:ea typeface="Times New Roman"/>
              </a:rPr>
              <a:t>.print(i+</a:t>
            </a:r>
            <a:r>
              <a:rPr b="0" lang="en-US" sz="1300" spc="-1" strike="noStrike">
                <a:solidFill>
                  <a:srgbClr val="2a00ff"/>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ru-RU" sz="1300" spc="-1" strike="noStrike">
                <a:solidFill>
                  <a:srgbClr val="000000"/>
                </a:solidFill>
                <a:latin typeface="Courier New"/>
                <a:ea typeface="Times New Roman"/>
              </a:rPr>
              <a:t>System.</a:t>
            </a:r>
            <a:r>
              <a:rPr b="0" i="1" lang="ru-RU" sz="1300" spc="-1" strike="noStrike">
                <a:solidFill>
                  <a:srgbClr val="0000c0"/>
                </a:solidFill>
                <a:latin typeface="Courier New"/>
                <a:ea typeface="Times New Roman"/>
              </a:rPr>
              <a:t>out</a:t>
            </a:r>
            <a:r>
              <a:rPr b="0" lang="ru-RU" sz="1300" spc="-1" strike="noStrike">
                <a:solidFill>
                  <a:srgbClr val="000000"/>
                </a:solidFill>
                <a:latin typeface="Courier New"/>
                <a:ea typeface="Times New Roman"/>
              </a:rPr>
              <a:t>.println();</a:t>
            </a:r>
            <a:endParaRPr b="0" lang="ru-RU" sz="1300" spc="-1" strike="noStrike">
              <a:latin typeface="Arial"/>
            </a:endParaRPr>
          </a:p>
          <a:p>
            <a:pPr marL="457200">
              <a:lnSpc>
                <a:spcPct val="100000"/>
              </a:lnSpc>
            </a:pPr>
            <a:r>
              <a:rPr b="0" lang="ru-RU" sz="1300" spc="-1" strike="noStrike">
                <a:solidFill>
                  <a:srgbClr val="000000"/>
                </a:solidFill>
                <a:latin typeface="Courier New"/>
                <a:ea typeface="Times New Roman"/>
              </a:rPr>
              <a:t>    </a:t>
            </a:r>
            <a:r>
              <a:rPr b="0" lang="ru-RU"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ru-RU" sz="1300" spc="-1" strike="noStrike">
                <a:solidFill>
                  <a:srgbClr val="000000"/>
                </a:solidFill>
                <a:latin typeface="Courier New"/>
                <a:ea typeface="Times New Roman"/>
              </a:rPr>
              <a:t>}</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1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1"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endParaRPr b="0" lang="ru-RU" sz="1800" spc="-1" strike="noStrike">
              <a:latin typeface="Arial"/>
            </a:endParaRPr>
          </a:p>
        </p:txBody>
      </p:sp>
      <p:sp>
        <p:nvSpPr>
          <p:cNvPr id="642"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Также этот метод упорядочивает и массив объектов при одном условии: объекты массива должны принадлежать классу, реализующему интерфейс </a:t>
            </a:r>
            <a:r>
              <a:rPr b="1" lang="ru-RU" sz="1800" spc="-1" strike="noStrike">
                <a:solidFill>
                  <a:srgbClr val="376092"/>
                </a:solidFill>
                <a:latin typeface="Arial"/>
                <a:ea typeface="DejaVu Sans"/>
              </a:rPr>
              <a:t>Comparable</a:t>
            </a:r>
            <a:r>
              <a:rPr b="0" lang="ru-RU" sz="1800" spc="-1" strike="noStrike">
                <a:solidFill>
                  <a:srgbClr val="000000"/>
                </a:solidFill>
                <a:latin typeface="Arial"/>
                <a:ea typeface="DejaVu Sans"/>
              </a:rPr>
              <a:t>. Класс, реализующий интерфейс </a:t>
            </a:r>
            <a:r>
              <a:rPr b="0" lang="ru-RU" sz="1800" spc="-1" strike="noStrike">
                <a:solidFill>
                  <a:srgbClr val="376092"/>
                </a:solidFill>
                <a:latin typeface="Arial"/>
                <a:ea typeface="DejaVu Sans"/>
              </a:rPr>
              <a:t>Comparable</a:t>
            </a:r>
            <a:r>
              <a:rPr b="0" lang="ru-RU" sz="1800" spc="-1" strike="noStrike">
                <a:solidFill>
                  <a:srgbClr val="000000"/>
                </a:solidFill>
                <a:latin typeface="Arial"/>
                <a:ea typeface="DejaVu Sans"/>
              </a:rPr>
              <a:t> должен иметь метод </a:t>
            </a:r>
            <a:r>
              <a:rPr b="1" lang="ru-RU" sz="1800" spc="-1" strike="noStrike">
                <a:solidFill>
                  <a:srgbClr val="376092"/>
                </a:solidFill>
                <a:latin typeface="Arial"/>
                <a:ea typeface="DejaVu Sans"/>
              </a:rPr>
              <a:t>compareTo()</a:t>
            </a:r>
            <a:r>
              <a:rPr b="0" lang="ru-RU" sz="1800" spc="-1" strike="noStrike">
                <a:solidFill>
                  <a:srgbClr val="376092"/>
                </a:solidFill>
                <a:latin typeface="Arial"/>
                <a:ea typeface="DejaVu Sans"/>
              </a:rPr>
              <a:t>. </a:t>
            </a:r>
            <a:r>
              <a:rPr b="0" lang="ru-RU" sz="1800" spc="-1" strike="noStrike">
                <a:solidFill>
                  <a:srgbClr val="000000"/>
                </a:solidFill>
                <a:latin typeface="Arial"/>
                <a:ea typeface="DejaVu Sans"/>
              </a:rPr>
              <a:t>Естественно, вызов </a:t>
            </a:r>
            <a:r>
              <a:rPr b="1" lang="ru-RU" sz="1800" spc="-1" strike="noStrike">
                <a:solidFill>
                  <a:srgbClr val="376092"/>
                </a:solidFill>
                <a:latin typeface="Arial"/>
                <a:ea typeface="DejaVu Sans"/>
              </a:rPr>
              <a:t>x.compareTo() </a:t>
            </a:r>
            <a:r>
              <a:rPr b="0" lang="ru-RU" sz="1800" spc="-1" strike="noStrike">
                <a:solidFill>
                  <a:srgbClr val="000000"/>
                </a:solidFill>
                <a:latin typeface="Arial"/>
                <a:ea typeface="DejaVu Sans"/>
              </a:rPr>
              <a:t>должен действительно уметь сравнивать два объекта.</a:t>
            </a:r>
            <a:endParaRPr b="0" lang="ru-RU" sz="1800" spc="-1" strike="noStrike">
              <a:latin typeface="Arial"/>
            </a:endParaRPr>
          </a:p>
        </p:txBody>
      </p:sp>
      <p:sp>
        <p:nvSpPr>
          <p:cNvPr id="643" name="CustomShape 3"/>
          <p:cNvSpPr/>
          <p:nvPr/>
        </p:nvSpPr>
        <p:spPr>
          <a:xfrm>
            <a:off x="2357280" y="3286080"/>
            <a:ext cx="4189320" cy="683640"/>
          </a:xfrm>
          <a:prstGeom prst="rect">
            <a:avLst/>
          </a:prstGeom>
          <a:solidFill>
            <a:srgbClr val="f2f2f2"/>
          </a:solidFill>
          <a:ln w="0">
            <a:noFill/>
          </a:ln>
        </p:spPr>
        <p:style>
          <a:lnRef idx="0"/>
          <a:fillRef idx="0"/>
          <a:effectRef idx="0"/>
          <a:fontRef idx="minor"/>
        </p:style>
        <p:txBody>
          <a:bodyPr lIns="90000" rIns="90000" tIns="45000" bIns="45000">
            <a:spAutoFit/>
          </a:bodyPr>
          <a:p>
            <a:pPr>
              <a:lnSpc>
                <a:spcPct val="100000"/>
              </a:lnSpc>
            </a:pPr>
            <a:r>
              <a:rPr b="1" lang="en-US" sz="1300" spc="-1" strike="noStrike">
                <a:solidFill>
                  <a:srgbClr val="000000"/>
                </a:solidFill>
                <a:latin typeface="Courier New"/>
                <a:ea typeface="Times New Roman"/>
              </a:rPr>
              <a:t>public interface</a:t>
            </a:r>
            <a:r>
              <a:rPr b="0" lang="en-US" sz="1300" spc="-1" strike="noStrike">
                <a:solidFill>
                  <a:srgbClr val="000000"/>
                </a:solidFill>
                <a:latin typeface="Courier New"/>
                <a:ea typeface="Times New Roman"/>
              </a:rPr>
              <a:t> Comparable</a:t>
            </a:r>
            <a:r>
              <a:rPr b="0" lang="ru-RU"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pPr>
            <a:r>
              <a:rPr b="0" lang="ru-RU" sz="1300" spc="-1" strike="noStrike">
                <a:solidFill>
                  <a:srgbClr val="000000"/>
                </a:solidFill>
                <a:latin typeface="Courier New"/>
                <a:ea typeface="Times New Roman"/>
              </a:rPr>
              <a:t>	</a:t>
            </a:r>
            <a:r>
              <a:rPr b="1" lang="en-US" sz="1300" spc="-1" strike="noStrike">
                <a:solidFill>
                  <a:srgbClr val="000000"/>
                </a:solidFill>
                <a:latin typeface="Courier New"/>
                <a:ea typeface="Times New Roman"/>
              </a:rPr>
              <a:t>int</a:t>
            </a:r>
            <a:r>
              <a:rPr b="0" lang="en-US" sz="1300" spc="-1" strike="noStrike">
                <a:solidFill>
                  <a:srgbClr val="000000"/>
                </a:solidFill>
                <a:latin typeface="Courier New"/>
                <a:ea typeface="Times New Roman"/>
              </a:rPr>
              <a:t>  compareTo (Object other);</a:t>
            </a:r>
            <a:endParaRPr b="0" lang="ru-RU" sz="1300" spc="-1" strike="noStrike">
              <a:latin typeface="Arial"/>
            </a:endParaRPr>
          </a:p>
          <a:p>
            <a:pPr>
              <a:lnSpc>
                <a:spcPct val="100000"/>
              </a:lnSpc>
            </a:pPr>
            <a:r>
              <a:rPr b="0" lang="en-US" sz="1300" spc="-1" strike="noStrike">
                <a:solidFill>
                  <a:srgbClr val="000000"/>
                </a:solidFill>
                <a:latin typeface="Courier New"/>
                <a:ea typeface="Times New Roman"/>
              </a:rPr>
              <a:t>}</a:t>
            </a:r>
            <a:r>
              <a:rPr b="0" lang="ru-RU" sz="1300" spc="-1" strike="noStrike">
                <a:solidFill>
                  <a:srgbClr val="000000"/>
                </a:solidFill>
                <a:latin typeface="Courier New"/>
                <a:ea typeface="Times New Roman"/>
              </a:rPr>
              <a:t> </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1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4"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Пример 12</a:t>
            </a:r>
            <a:endParaRPr b="0" lang="ru-RU" sz="1800" spc="-1" strike="noStrike">
              <a:latin typeface="Arial"/>
            </a:endParaRPr>
          </a:p>
        </p:txBody>
      </p:sp>
      <p:sp>
        <p:nvSpPr>
          <p:cNvPr id="645" name="CustomShape 2"/>
          <p:cNvSpPr/>
          <p:nvPr/>
        </p:nvSpPr>
        <p:spPr>
          <a:xfrm>
            <a:off x="914400" y="1219320"/>
            <a:ext cx="7313400" cy="4798800"/>
          </a:xfrm>
          <a:prstGeom prst="rect">
            <a:avLst/>
          </a:prstGeom>
          <a:solidFill>
            <a:srgbClr val="f2f2f2"/>
          </a:solidFill>
          <a:ln w="0">
            <a:noFill/>
          </a:ln>
        </p:spPr>
        <p:style>
          <a:lnRef idx="0"/>
          <a:fillRef idx="0"/>
          <a:effectRef idx="0"/>
          <a:fontRef idx="minor"/>
        </p:style>
        <p:txBody>
          <a:bodyPr lIns="90000" rIns="90000" tIns="45000" bIns="45000">
            <a:noAutofit/>
          </a:bodyPr>
          <a:p>
            <a:pPr>
              <a:lnSpc>
                <a:spcPct val="100000"/>
              </a:lnSpc>
              <a:tabLst>
                <a:tab algn="l" pos="0"/>
              </a:tabLst>
            </a:pPr>
            <a:r>
              <a:rPr b="1" lang="fr-FR" sz="1300" spc="-1" strike="noStrike">
                <a:solidFill>
                  <a:srgbClr val="7f0055"/>
                </a:solidFill>
                <a:latin typeface="Courier New"/>
                <a:ea typeface="Times New Roman"/>
              </a:rPr>
              <a:t>import</a:t>
            </a:r>
            <a:r>
              <a:rPr b="0" lang="fr-FR" sz="1300" spc="-1" strike="noStrike">
                <a:solidFill>
                  <a:srgbClr val="000000"/>
                </a:solidFill>
                <a:latin typeface="Courier New"/>
                <a:ea typeface="Times New Roman"/>
              </a:rPr>
              <a:t> java.util.Date;</a:t>
            </a:r>
            <a:endParaRPr b="0" lang="ru-RU" sz="1300" spc="-1" strike="noStrike">
              <a:latin typeface="Arial"/>
            </a:endParaRPr>
          </a:p>
          <a:p>
            <a:pPr>
              <a:lnSpc>
                <a:spcPct val="100000"/>
              </a:lnSpc>
              <a:tabLst>
                <a:tab algn="l" pos="0"/>
              </a:tabLst>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Book </a:t>
            </a:r>
            <a:r>
              <a:rPr b="1" lang="en-US" sz="1300" spc="-1" strike="noStrike">
                <a:solidFill>
                  <a:srgbClr val="7f0055"/>
                </a:solidFill>
                <a:latin typeface="Courier New"/>
                <a:ea typeface="Times New Roman"/>
              </a:rPr>
              <a:t>implements</a:t>
            </a:r>
            <a:r>
              <a:rPr b="0" lang="en-US" sz="1300" spc="-1" strike="noStrike">
                <a:solidFill>
                  <a:srgbClr val="000000"/>
                </a:solidFill>
                <a:latin typeface="Courier New"/>
                <a:ea typeface="Times New Roman"/>
              </a:rPr>
              <a:t> Comparable, Cloneable{</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endParaRPr b="0" lang="ru-RU" sz="1300" spc="-1" strike="noStrike">
              <a:latin typeface="Arial"/>
            </a:endParaRPr>
          </a:p>
          <a:p>
            <a:pPr>
              <a:lnSpc>
                <a:spcPct val="100000"/>
              </a:lnSpc>
              <a:spcBef>
                <a:spcPts val="261"/>
              </a:spcBef>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private</a:t>
            </a:r>
            <a:r>
              <a:rPr b="0" lang="en-US" sz="1300" spc="-1" strike="noStrike">
                <a:solidFill>
                  <a:srgbClr val="000000"/>
                </a:solidFill>
                <a:latin typeface="Courier New"/>
                <a:ea typeface="Times New Roman"/>
              </a:rPr>
              <a:t> String </a:t>
            </a:r>
            <a:r>
              <a:rPr b="0" lang="en-US" sz="1300" spc="-1" strike="noStrike">
                <a:solidFill>
                  <a:srgbClr val="0000c0"/>
                </a:solidFill>
                <a:latin typeface="Courier New"/>
                <a:ea typeface="Times New Roman"/>
              </a:rPr>
              <a:t>title</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spcBef>
                <a:spcPts val="261"/>
              </a:spcBef>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private</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int</a:t>
            </a:r>
            <a:r>
              <a:rPr b="0" lang="en-US" sz="1300" spc="-1" strike="noStrike">
                <a:solidFill>
                  <a:srgbClr val="000000"/>
                </a:solidFill>
                <a:latin typeface="Courier New"/>
                <a:ea typeface="Times New Roman"/>
              </a:rPr>
              <a:t> </a:t>
            </a:r>
            <a:r>
              <a:rPr b="0" lang="en-US" sz="1300" spc="-1" strike="noStrike">
                <a:solidFill>
                  <a:srgbClr val="0000c0"/>
                </a:solidFill>
                <a:latin typeface="Courier New"/>
                <a:ea typeface="Times New Roman"/>
              </a:rPr>
              <a:t>yearPublished</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spcBef>
                <a:spcPts val="261"/>
              </a:spcBef>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private</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int</a:t>
            </a:r>
            <a:r>
              <a:rPr b="0" lang="en-US" sz="1300" spc="-1" strike="noStrike">
                <a:solidFill>
                  <a:srgbClr val="000000"/>
                </a:solidFill>
                <a:latin typeface="Courier New"/>
                <a:ea typeface="Times New Roman"/>
              </a:rPr>
              <a:t> </a:t>
            </a:r>
            <a:r>
              <a:rPr b="0" lang="en-US" sz="1300" spc="-1" strike="noStrike">
                <a:solidFill>
                  <a:srgbClr val="0000c0"/>
                </a:solidFill>
                <a:latin typeface="Courier New"/>
                <a:ea typeface="Times New Roman"/>
              </a:rPr>
              <a:t>price</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endParaRPr b="0" lang="ru-RU" sz="1300" spc="-1" strike="noStrike">
              <a:latin typeface="Arial"/>
            </a:endParaRPr>
          </a:p>
          <a:p>
            <a:pPr>
              <a:lnSpc>
                <a:spcPct val="100000"/>
              </a:lnSpc>
              <a:tabLst>
                <a:tab algn="l" pos="0"/>
              </a:tabLst>
            </a:pPr>
            <a:r>
              <a:rPr b="1" lang="en-US" sz="1300" spc="-1" strike="noStrike">
                <a:solidFill>
                  <a:srgbClr val="7f0055"/>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Book() {}</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Book(String title, </a:t>
            </a:r>
            <a:r>
              <a:rPr b="1" lang="en-US" sz="1300" spc="-1" strike="noStrike">
                <a:solidFill>
                  <a:srgbClr val="7f0055"/>
                </a:solidFill>
                <a:latin typeface="Courier New"/>
                <a:ea typeface="Times New Roman"/>
              </a:rPr>
              <a:t>int</a:t>
            </a:r>
            <a:r>
              <a:rPr b="0" lang="en-US" sz="1300" spc="-1" strike="noStrike">
                <a:solidFill>
                  <a:srgbClr val="000000"/>
                </a:solidFill>
                <a:latin typeface="Courier New"/>
                <a:ea typeface="Times New Roman"/>
              </a:rPr>
              <a:t> yearPublished, </a:t>
            </a:r>
            <a:r>
              <a:rPr b="1" lang="en-US" sz="1300" spc="-1" strike="noStrike">
                <a:solidFill>
                  <a:srgbClr val="7f0055"/>
                </a:solidFill>
                <a:latin typeface="Courier New"/>
                <a:ea typeface="Times New Roman"/>
              </a:rPr>
              <a:t>int</a:t>
            </a:r>
            <a:r>
              <a:rPr b="0" lang="en-US" sz="1300" spc="-1" strike="noStrike">
                <a:solidFill>
                  <a:srgbClr val="000000"/>
                </a:solidFill>
                <a:latin typeface="Courier New"/>
                <a:ea typeface="Times New Roman"/>
              </a:rPr>
              <a:t> price, Date date){</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this</a:t>
            </a:r>
            <a:r>
              <a:rPr b="0" lang="en-US" sz="1300" spc="-1" strike="noStrike">
                <a:solidFill>
                  <a:srgbClr val="000000"/>
                </a:solidFill>
                <a:latin typeface="Courier New"/>
                <a:ea typeface="Times New Roman"/>
              </a:rPr>
              <a:t>.</a:t>
            </a:r>
            <a:r>
              <a:rPr b="0" lang="en-US" sz="1300" spc="-1" strike="noStrike">
                <a:solidFill>
                  <a:srgbClr val="0000c0"/>
                </a:solidFill>
                <a:latin typeface="Courier New"/>
                <a:ea typeface="Times New Roman"/>
              </a:rPr>
              <a:t>title</a:t>
            </a:r>
            <a:r>
              <a:rPr b="0" lang="en-US" sz="1300" spc="-1" strike="noStrike">
                <a:solidFill>
                  <a:srgbClr val="000000"/>
                </a:solidFill>
                <a:latin typeface="Courier New"/>
                <a:ea typeface="Times New Roman"/>
              </a:rPr>
              <a:t> = title;</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this</a:t>
            </a:r>
            <a:r>
              <a:rPr b="0" lang="en-US" sz="1300" spc="-1" strike="noStrike">
                <a:solidFill>
                  <a:srgbClr val="000000"/>
                </a:solidFill>
                <a:latin typeface="Courier New"/>
                <a:ea typeface="Times New Roman"/>
              </a:rPr>
              <a:t>.</a:t>
            </a:r>
            <a:r>
              <a:rPr b="0" lang="en-US" sz="1300" spc="-1" strike="noStrike">
                <a:solidFill>
                  <a:srgbClr val="0000c0"/>
                </a:solidFill>
                <a:latin typeface="Courier New"/>
                <a:ea typeface="Times New Roman"/>
              </a:rPr>
              <a:t>yearPublished</a:t>
            </a:r>
            <a:r>
              <a:rPr b="0" lang="en-US" sz="1300" spc="-1" strike="noStrike">
                <a:solidFill>
                  <a:srgbClr val="000000"/>
                </a:solidFill>
                <a:latin typeface="Courier New"/>
                <a:ea typeface="Times New Roman"/>
              </a:rPr>
              <a:t> = yearPublished;</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ru-RU" sz="1300" spc="-1" strike="noStrike">
                <a:solidFill>
                  <a:srgbClr val="7f0055"/>
                </a:solidFill>
                <a:latin typeface="Courier New"/>
                <a:ea typeface="Times New Roman"/>
              </a:rPr>
              <a:t>this</a:t>
            </a:r>
            <a:r>
              <a:rPr b="0" lang="ru-RU" sz="1300" spc="-1" strike="noStrike">
                <a:solidFill>
                  <a:srgbClr val="000000"/>
                </a:solidFill>
                <a:latin typeface="Courier New"/>
                <a:ea typeface="Times New Roman"/>
              </a:rPr>
              <a:t>.</a:t>
            </a:r>
            <a:r>
              <a:rPr b="0" lang="ru-RU" sz="1300" spc="-1" strike="noStrike">
                <a:solidFill>
                  <a:srgbClr val="0000c0"/>
                </a:solidFill>
                <a:latin typeface="Courier New"/>
                <a:ea typeface="Times New Roman"/>
              </a:rPr>
              <a:t>price</a:t>
            </a:r>
            <a:r>
              <a:rPr b="0" lang="ru-RU" sz="1300" spc="-1" strike="noStrike">
                <a:solidFill>
                  <a:srgbClr val="000000"/>
                </a:solidFill>
                <a:latin typeface="Courier New"/>
                <a:ea typeface="Times New Roman"/>
              </a:rPr>
              <a:t> = price;</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String getTitle() { </a:t>
            </a:r>
            <a:r>
              <a:rPr b="1" lang="en-US" sz="1300" spc="-1" strike="noStrike">
                <a:solidFill>
                  <a:srgbClr val="7f0055"/>
                </a:solidFill>
                <a:latin typeface="Courier New"/>
                <a:ea typeface="Times New Roman"/>
              </a:rPr>
              <a:t>return</a:t>
            </a:r>
            <a:r>
              <a:rPr b="0" lang="en-US" sz="1300" spc="-1" strike="noStrike">
                <a:solidFill>
                  <a:srgbClr val="000000"/>
                </a:solidFill>
                <a:latin typeface="Courier New"/>
                <a:ea typeface="Times New Roman"/>
              </a:rPr>
              <a:t> </a:t>
            </a:r>
            <a:r>
              <a:rPr b="0" lang="en-US" sz="1300" spc="-1" strike="noStrike">
                <a:solidFill>
                  <a:srgbClr val="0000c0"/>
                </a:solidFill>
                <a:latin typeface="Courier New"/>
                <a:ea typeface="Times New Roman"/>
              </a:rPr>
              <a:t>title</a:t>
            </a:r>
            <a:r>
              <a:rPr b="0" lang="en-US" sz="1300" spc="-1" strike="noStrike">
                <a:solidFill>
                  <a:srgbClr val="000000"/>
                </a:solidFill>
                <a:latin typeface="Courier New"/>
                <a:ea typeface="Times New Roman"/>
              </a:rPr>
              <a:t>;    }</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int</a:t>
            </a:r>
            <a:r>
              <a:rPr b="0" lang="en-US" sz="1300" spc="-1" strike="noStrike">
                <a:solidFill>
                  <a:srgbClr val="000000"/>
                </a:solidFill>
                <a:latin typeface="Courier New"/>
                <a:ea typeface="Times New Roman"/>
              </a:rPr>
              <a:t> getYearPublished() { </a:t>
            </a:r>
            <a:r>
              <a:rPr b="1" lang="en-US" sz="1300" spc="-1" strike="noStrike">
                <a:solidFill>
                  <a:srgbClr val="7f0055"/>
                </a:solidFill>
                <a:latin typeface="Courier New"/>
                <a:ea typeface="Times New Roman"/>
              </a:rPr>
              <a:t>return</a:t>
            </a:r>
            <a:r>
              <a:rPr b="0" lang="en-US" sz="1300" spc="-1" strike="noStrike">
                <a:solidFill>
                  <a:srgbClr val="000000"/>
                </a:solidFill>
                <a:latin typeface="Courier New"/>
                <a:ea typeface="Times New Roman"/>
              </a:rPr>
              <a:t> </a:t>
            </a:r>
            <a:r>
              <a:rPr b="0" lang="en-US" sz="1300" spc="-1" strike="noStrike">
                <a:solidFill>
                  <a:srgbClr val="0000c0"/>
                </a:solidFill>
                <a:latin typeface="Courier New"/>
                <a:ea typeface="Times New Roman"/>
              </a:rPr>
              <a:t>yearPublished</a:t>
            </a:r>
            <a:r>
              <a:rPr b="0" lang="en-US" sz="1300" spc="-1" strike="noStrike">
                <a:solidFill>
                  <a:srgbClr val="000000"/>
                </a:solidFill>
                <a:latin typeface="Courier New"/>
                <a:ea typeface="Times New Roman"/>
              </a:rPr>
              <a:t>; }</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int</a:t>
            </a:r>
            <a:r>
              <a:rPr b="0" lang="en-US" sz="1300" spc="-1" strike="noStrike">
                <a:solidFill>
                  <a:srgbClr val="000000"/>
                </a:solidFill>
                <a:latin typeface="Courier New"/>
                <a:ea typeface="Times New Roman"/>
              </a:rPr>
              <a:t> getPrice(){ </a:t>
            </a:r>
            <a:r>
              <a:rPr b="1" lang="en-US" sz="1300" spc="-1" strike="noStrike">
                <a:solidFill>
                  <a:srgbClr val="7f0055"/>
                </a:solidFill>
                <a:latin typeface="Courier New"/>
                <a:ea typeface="Times New Roman"/>
              </a:rPr>
              <a:t>return</a:t>
            </a:r>
            <a:r>
              <a:rPr b="0" lang="en-US" sz="1300" spc="-1" strike="noStrike">
                <a:solidFill>
                  <a:srgbClr val="000000"/>
                </a:solidFill>
                <a:latin typeface="Courier New"/>
                <a:ea typeface="Times New Roman"/>
              </a:rPr>
              <a:t> </a:t>
            </a:r>
            <a:r>
              <a:rPr b="0" lang="en-US" sz="1300" spc="-1" strike="noStrike">
                <a:solidFill>
                  <a:srgbClr val="0000c0"/>
                </a:solidFill>
                <a:latin typeface="Courier New"/>
                <a:ea typeface="Times New Roman"/>
              </a:rPr>
              <a:t>price</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printReport(){System.</a:t>
            </a:r>
            <a:r>
              <a:rPr b="0" i="1" lang="en-US" sz="1300" spc="-1" strike="noStrike">
                <a:solidFill>
                  <a:srgbClr val="0000c0"/>
                </a:solidFill>
                <a:latin typeface="Courier New"/>
                <a:ea typeface="Times New Roman"/>
              </a:rPr>
              <a:t>out</a:t>
            </a:r>
            <a:r>
              <a:rPr b="0" lang="en-US" sz="1300" spc="-1" strike="noStrike">
                <a:solidFill>
                  <a:srgbClr val="000000"/>
                </a:solidFill>
                <a:latin typeface="Courier New"/>
                <a:ea typeface="Times New Roman"/>
              </a:rPr>
              <a:t>.println(</a:t>
            </a:r>
            <a:r>
              <a:rPr b="0" lang="en-US" sz="1300" spc="-1" strike="noStrike">
                <a:solidFill>
                  <a:srgbClr val="2a00ff"/>
                </a:solidFill>
                <a:latin typeface="Courier New"/>
                <a:ea typeface="Times New Roman"/>
              </a:rPr>
              <a:t>"</a:t>
            </a:r>
            <a:r>
              <a:rPr b="0" lang="ru-RU" sz="1300" spc="-1" strike="noStrike">
                <a:solidFill>
                  <a:srgbClr val="2a00ff"/>
                </a:solidFill>
                <a:latin typeface="Courier New"/>
                <a:ea typeface="Times New Roman"/>
              </a:rPr>
              <a:t>Название</a:t>
            </a:r>
            <a:r>
              <a:rPr b="0" lang="en-US" sz="1300" spc="-1" strike="noStrike">
                <a:solidFill>
                  <a:srgbClr val="2a00ff"/>
                </a:solidFill>
                <a:latin typeface="Courier New"/>
                <a:ea typeface="Times New Roman"/>
              </a:rPr>
              <a:t>: "</a:t>
            </a:r>
            <a:r>
              <a:rPr b="0" lang="en-US" sz="1300" spc="-1" strike="noStrike">
                <a:solidFill>
                  <a:srgbClr val="000000"/>
                </a:solidFill>
                <a:latin typeface="Courier New"/>
                <a:ea typeface="Times New Roman"/>
              </a:rPr>
              <a:t>+</a:t>
            </a:r>
            <a:r>
              <a:rPr b="0" lang="en-US" sz="1300" spc="-1" strike="noStrike">
                <a:solidFill>
                  <a:srgbClr val="0000c0"/>
                </a:solidFill>
                <a:latin typeface="Courier New"/>
                <a:ea typeface="Times New Roman"/>
              </a:rPr>
              <a:t>title</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	</a:t>
            </a:r>
            <a:r>
              <a:rPr b="0" lang="ru-RU" sz="1300" spc="-1" strike="noStrike">
                <a:solidFill>
                  <a:srgbClr val="000000"/>
                </a:solidFill>
                <a:latin typeface="Courier New"/>
                <a:ea typeface="Times New Roman"/>
              </a:rPr>
              <a:t>	</a:t>
            </a:r>
            <a:r>
              <a:rPr b="0" lang="en-US" sz="1300" spc="-1" strike="noStrike">
                <a:solidFill>
                  <a:srgbClr val="2a00ff"/>
                </a:solidFill>
                <a:latin typeface="Courier New"/>
                <a:ea typeface="Times New Roman"/>
              </a:rPr>
              <a:t>" </a:t>
            </a:r>
            <a:r>
              <a:rPr b="0" lang="ru-RU" sz="1300" spc="-1" strike="noStrike">
                <a:solidFill>
                  <a:srgbClr val="2a00ff"/>
                </a:solidFill>
                <a:latin typeface="Courier New"/>
                <a:ea typeface="Times New Roman"/>
              </a:rPr>
              <a:t>год</a:t>
            </a:r>
            <a:r>
              <a:rPr b="0" lang="en-US" sz="1300" spc="-1" strike="noStrike">
                <a:solidFill>
                  <a:srgbClr val="2a00ff"/>
                </a:solidFill>
                <a:latin typeface="Courier New"/>
                <a:ea typeface="Times New Roman"/>
              </a:rPr>
              <a:t> </a:t>
            </a:r>
            <a:r>
              <a:rPr b="0" lang="ru-RU" sz="1300" spc="-1" strike="noStrike">
                <a:solidFill>
                  <a:srgbClr val="2a00ff"/>
                </a:solidFill>
                <a:latin typeface="Courier New"/>
                <a:ea typeface="Times New Roman"/>
              </a:rPr>
              <a:t>издания</a:t>
            </a:r>
            <a:r>
              <a:rPr b="0" lang="en-US" sz="1300" spc="-1" strike="noStrike">
                <a:solidFill>
                  <a:srgbClr val="2a00ff"/>
                </a:solidFill>
                <a:latin typeface="Courier New"/>
                <a:ea typeface="Times New Roman"/>
              </a:rPr>
              <a:t>: "</a:t>
            </a:r>
            <a:r>
              <a:rPr b="0" lang="en-US" sz="1300" spc="-1" strike="noStrike">
                <a:solidFill>
                  <a:srgbClr val="000000"/>
                </a:solidFill>
                <a:latin typeface="Courier New"/>
                <a:ea typeface="Times New Roman"/>
              </a:rPr>
              <a:t>+</a:t>
            </a:r>
            <a:r>
              <a:rPr b="0" lang="en-US" sz="1300" spc="-1" strike="noStrike">
                <a:solidFill>
                  <a:srgbClr val="0000c0"/>
                </a:solidFill>
                <a:latin typeface="Courier New"/>
                <a:ea typeface="Times New Roman"/>
              </a:rPr>
              <a:t>year_published</a:t>
            </a:r>
            <a:r>
              <a:rPr b="0" lang="en-US" sz="1300" spc="-1" strike="noStrike">
                <a:solidFill>
                  <a:srgbClr val="000000"/>
                </a:solidFill>
                <a:latin typeface="Courier New"/>
                <a:ea typeface="Times New Roman"/>
              </a:rPr>
              <a:t>+</a:t>
            </a:r>
            <a:r>
              <a:rPr b="0" lang="en-US" sz="1300" spc="-1" strike="noStrike">
                <a:solidFill>
                  <a:srgbClr val="2a00ff"/>
                </a:solidFill>
                <a:latin typeface="Courier New"/>
                <a:ea typeface="Times New Roman"/>
              </a:rPr>
              <a:t>" </a:t>
            </a:r>
            <a:r>
              <a:rPr b="0" lang="ru-RU" sz="1300" spc="-1" strike="noStrike">
                <a:solidFill>
                  <a:srgbClr val="2a00ff"/>
                </a:solidFill>
                <a:latin typeface="Courier New"/>
                <a:ea typeface="Times New Roman"/>
              </a:rPr>
              <a:t>цена</a:t>
            </a:r>
            <a:r>
              <a:rPr b="0" lang="en-US" sz="1300" spc="-1" strike="noStrike">
                <a:solidFill>
                  <a:srgbClr val="2a00ff"/>
                </a:solidFill>
                <a:latin typeface="Courier New"/>
                <a:ea typeface="Times New Roman"/>
              </a:rPr>
              <a:t>: "</a:t>
            </a:r>
            <a:r>
              <a:rPr b="0" lang="en-US" sz="1300" spc="-1" strike="noStrike">
                <a:solidFill>
                  <a:srgbClr val="000000"/>
                </a:solidFill>
                <a:latin typeface="Courier New"/>
                <a:ea typeface="Times New Roman"/>
              </a:rPr>
              <a:t>+</a:t>
            </a:r>
            <a:r>
              <a:rPr b="0" lang="en-US" sz="1300" spc="-1" strike="noStrike">
                <a:solidFill>
                  <a:srgbClr val="0000c0"/>
                </a:solidFill>
                <a:latin typeface="Courier New"/>
                <a:ea typeface="Times New Roman"/>
              </a:rPr>
              <a:t>price</a:t>
            </a:r>
            <a:r>
              <a:rPr b="0" lang="en-US" sz="1300" spc="-1" strike="noStrike">
                <a:solidFill>
                  <a:srgbClr val="000000"/>
                </a:solidFill>
                <a:latin typeface="Courier New"/>
                <a:ea typeface="Times New Roman"/>
              </a:rPr>
              <a:t>); }</a:t>
            </a:r>
            <a:endParaRPr b="0" lang="ru-RU" sz="1300" spc="-1" strike="noStrike">
              <a:latin typeface="Arial"/>
            </a:endParaRPr>
          </a:p>
          <a:p>
            <a:pPr>
              <a:lnSpc>
                <a:spcPct val="100000"/>
              </a:lnSpc>
              <a:tabLst>
                <a:tab algn="l" pos="0"/>
              </a:tabLst>
            </a:pP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1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6"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Пример 12</a:t>
            </a:r>
            <a:endParaRPr b="0" lang="ru-RU" sz="1800" spc="-1" strike="noStrike">
              <a:latin typeface="Arial"/>
            </a:endParaRPr>
          </a:p>
        </p:txBody>
      </p:sp>
      <p:sp>
        <p:nvSpPr>
          <p:cNvPr id="647" name="CustomShape 2"/>
          <p:cNvSpPr/>
          <p:nvPr/>
        </p:nvSpPr>
        <p:spPr>
          <a:xfrm>
            <a:off x="914400" y="1219320"/>
            <a:ext cx="7313400" cy="4798800"/>
          </a:xfrm>
          <a:prstGeom prst="rect">
            <a:avLst/>
          </a:prstGeom>
          <a:solidFill>
            <a:srgbClr val="f2f2f2"/>
          </a:solidFill>
          <a:ln w="0">
            <a:noFill/>
          </a:ln>
        </p:spPr>
        <p:style>
          <a:lnRef idx="0"/>
          <a:fillRef idx="0"/>
          <a:effectRef idx="0"/>
          <a:fontRef idx="minor"/>
        </p:style>
        <p:txBody>
          <a:bodyPr lIns="90000" rIns="90000" tIns="45000" bIns="45000">
            <a:noAutofit/>
          </a:bodyPr>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int</a:t>
            </a:r>
            <a:r>
              <a:rPr b="0" lang="en-US" sz="1300" spc="-1" strike="noStrike">
                <a:solidFill>
                  <a:srgbClr val="000000"/>
                </a:solidFill>
                <a:latin typeface="Courier New"/>
                <a:ea typeface="Times New Roman"/>
              </a:rPr>
              <a:t> compareTo(Object object) {</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Book book=</a:t>
            </a:r>
            <a:r>
              <a:rPr b="1" lang="en-US" sz="1300" spc="-1" strike="noStrike">
                <a:solidFill>
                  <a:srgbClr val="7f0055"/>
                </a:solidFill>
                <a:latin typeface="Courier New"/>
                <a:ea typeface="Times New Roman"/>
              </a:rPr>
              <a:t>null</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if</a:t>
            </a:r>
            <a:r>
              <a:rPr b="0" lang="en-US" sz="1300" spc="-1" strike="noStrike">
                <a:solidFill>
                  <a:srgbClr val="000000"/>
                </a:solidFill>
                <a:latin typeface="Courier New"/>
                <a:ea typeface="Times New Roman"/>
              </a:rPr>
              <a:t>(object </a:t>
            </a:r>
            <a:r>
              <a:rPr b="1" lang="en-US" sz="1300" spc="-1" strike="noStrike">
                <a:solidFill>
                  <a:srgbClr val="7f0055"/>
                </a:solidFill>
                <a:latin typeface="Courier New"/>
                <a:ea typeface="Times New Roman"/>
              </a:rPr>
              <a:t>instanceof</a:t>
            </a:r>
            <a:r>
              <a:rPr b="0" lang="en-US" sz="1300" spc="-1" strike="noStrike">
                <a:solidFill>
                  <a:srgbClr val="000000"/>
                </a:solidFill>
                <a:latin typeface="Courier New"/>
                <a:ea typeface="Times New Roman"/>
              </a:rPr>
              <a:t> Book)</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book = (Book)object;</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else</a:t>
            </a:r>
            <a:r>
              <a:rPr b="0" lang="en-US" sz="1300" spc="-1" strike="noStrike">
                <a:solidFill>
                  <a:srgbClr val="000000"/>
                </a:solidFill>
                <a:latin typeface="Courier New"/>
                <a:ea typeface="Times New Roman"/>
              </a:rPr>
              <a:t> {</a:t>
            </a:r>
            <a:r>
              <a:rPr b="0" lang="en-US" sz="1300" spc="-1" strike="noStrike">
                <a:solidFill>
                  <a:srgbClr val="3f7f5f"/>
                </a:solidFill>
                <a:latin typeface="Courier New"/>
                <a:ea typeface="Times New Roman"/>
              </a:rPr>
              <a:t>/*</a:t>
            </a:r>
            <a:r>
              <a:rPr b="0" lang="ru-RU" sz="1300" spc="-1" strike="noStrike">
                <a:solidFill>
                  <a:srgbClr val="3f7f5f"/>
                </a:solidFill>
                <a:latin typeface="Courier New"/>
                <a:ea typeface="Times New Roman"/>
              </a:rPr>
              <a:t>возбуждаем</a:t>
            </a:r>
            <a:r>
              <a:rPr b="0" lang="en-US" sz="1300" spc="-1" strike="noStrike">
                <a:solidFill>
                  <a:srgbClr val="3f7f5f"/>
                </a:solidFill>
                <a:latin typeface="Courier New"/>
                <a:ea typeface="Times New Roman"/>
              </a:rPr>
              <a:t> </a:t>
            </a:r>
            <a:r>
              <a:rPr b="0" lang="ru-RU" sz="1300" spc="-1" strike="noStrike">
                <a:solidFill>
                  <a:srgbClr val="3f7f5f"/>
                </a:solidFill>
                <a:latin typeface="Courier New"/>
                <a:ea typeface="Times New Roman"/>
              </a:rPr>
              <a:t>исключение</a:t>
            </a:r>
            <a:r>
              <a:rPr b="0" lang="en-US" sz="1300" spc="-1" strike="noStrike">
                <a:solidFill>
                  <a:srgbClr val="3f7f5f"/>
                </a:solidFill>
                <a:latin typeface="Courier New"/>
                <a:ea typeface="Times New Roman"/>
              </a:rPr>
              <a:t>*/</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if</a:t>
            </a:r>
            <a:r>
              <a:rPr b="0" lang="en-US" sz="1300" spc="-1" strike="noStrike">
                <a:solidFill>
                  <a:srgbClr val="000000"/>
                </a:solidFill>
                <a:latin typeface="Courier New"/>
                <a:ea typeface="Times New Roman"/>
              </a:rPr>
              <a:t> ( </a:t>
            </a:r>
            <a:r>
              <a:rPr b="0" lang="en-US" sz="1300" spc="-1" strike="noStrike">
                <a:solidFill>
                  <a:srgbClr val="0000c0"/>
                </a:solidFill>
                <a:latin typeface="Courier New"/>
                <a:ea typeface="Times New Roman"/>
              </a:rPr>
              <a:t>price</a:t>
            </a:r>
            <a:r>
              <a:rPr b="0" lang="en-US" sz="1300" spc="-1" strike="noStrike">
                <a:solidFill>
                  <a:srgbClr val="000000"/>
                </a:solidFill>
                <a:latin typeface="Courier New"/>
                <a:ea typeface="Times New Roman"/>
              </a:rPr>
              <a:t> &lt; book.</a:t>
            </a:r>
            <a:r>
              <a:rPr b="0" lang="en-US" sz="1300" spc="-1" strike="noStrike">
                <a:solidFill>
                  <a:srgbClr val="0000c0"/>
                </a:solidFill>
                <a:latin typeface="Courier New"/>
                <a:ea typeface="Times New Roman"/>
              </a:rPr>
              <a:t>price</a:t>
            </a:r>
            <a:r>
              <a:rPr b="0" lang="en-US" sz="1300" spc="-1" strike="noStrike">
                <a:solidFill>
                  <a:srgbClr val="000000"/>
                </a:solidFill>
                <a:latin typeface="Courier New"/>
                <a:ea typeface="Times New Roman"/>
              </a:rPr>
              <a:t> )</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return</a:t>
            </a:r>
            <a:r>
              <a:rPr b="0" lang="en-US" sz="1300" spc="-1" strike="noStrike">
                <a:solidFill>
                  <a:srgbClr val="000000"/>
                </a:solidFill>
                <a:latin typeface="Courier New"/>
                <a:ea typeface="Times New Roman"/>
              </a:rPr>
              <a:t> -1;</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else</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if</a:t>
            </a:r>
            <a:r>
              <a:rPr b="0" lang="en-US" sz="1300" spc="-1" strike="noStrike">
                <a:solidFill>
                  <a:srgbClr val="000000"/>
                </a:solidFill>
                <a:latin typeface="Courier New"/>
                <a:ea typeface="Times New Roman"/>
              </a:rPr>
              <a:t> ( </a:t>
            </a:r>
            <a:r>
              <a:rPr b="0" lang="en-US" sz="1300" spc="-1" strike="noStrike">
                <a:solidFill>
                  <a:srgbClr val="0000c0"/>
                </a:solidFill>
                <a:latin typeface="Courier New"/>
                <a:ea typeface="Times New Roman"/>
              </a:rPr>
              <a:t>price</a:t>
            </a:r>
            <a:r>
              <a:rPr b="0" lang="en-US" sz="1300" spc="-1" strike="noStrike">
                <a:solidFill>
                  <a:srgbClr val="000000"/>
                </a:solidFill>
                <a:latin typeface="Courier New"/>
                <a:ea typeface="Times New Roman"/>
              </a:rPr>
              <a:t> &gt; book.</a:t>
            </a:r>
            <a:r>
              <a:rPr b="0" lang="en-US" sz="1300" spc="-1" strike="noStrike">
                <a:solidFill>
                  <a:srgbClr val="0000c0"/>
                </a:solidFill>
                <a:latin typeface="Courier New"/>
                <a:ea typeface="Times New Roman"/>
              </a:rPr>
              <a:t>price</a:t>
            </a:r>
            <a:r>
              <a:rPr b="0" lang="en-US" sz="1300" spc="-1" strike="noStrike">
                <a:solidFill>
                  <a:srgbClr val="000000"/>
                </a:solidFill>
                <a:latin typeface="Courier New"/>
                <a:ea typeface="Times New Roman"/>
              </a:rPr>
              <a:t> )</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return</a:t>
            </a:r>
            <a:r>
              <a:rPr b="0" lang="en-US" sz="1300" spc="-1" strike="noStrike">
                <a:solidFill>
                  <a:srgbClr val="000000"/>
                </a:solidFill>
                <a:latin typeface="Courier New"/>
                <a:ea typeface="Times New Roman"/>
              </a:rPr>
              <a:t> 1;</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else</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return</a:t>
            </a:r>
            <a:r>
              <a:rPr b="0" lang="en-US" sz="1300" spc="-1" strike="noStrike">
                <a:solidFill>
                  <a:srgbClr val="000000"/>
                </a:solidFill>
                <a:latin typeface="Courier New"/>
                <a:ea typeface="Times New Roman"/>
              </a:rPr>
              <a:t> 0;</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Object clone() {</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Book book = </a:t>
            </a:r>
            <a:r>
              <a:rPr b="1" lang="en-US" sz="1300" spc="-1" strike="noStrike">
                <a:solidFill>
                  <a:srgbClr val="7f0055"/>
                </a:solidFill>
                <a:latin typeface="Courier New"/>
                <a:ea typeface="Times New Roman"/>
              </a:rPr>
              <a:t>new</a:t>
            </a:r>
            <a:r>
              <a:rPr b="0" lang="en-US" sz="1300" spc="-1" strike="noStrike">
                <a:solidFill>
                  <a:srgbClr val="000000"/>
                </a:solidFill>
                <a:latin typeface="Courier New"/>
                <a:ea typeface="Times New Roman"/>
              </a:rPr>
              <a:t> Book();</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book.</a:t>
            </a:r>
            <a:r>
              <a:rPr b="0" lang="en-US" sz="1300" spc="-1" strike="noStrike">
                <a:solidFill>
                  <a:srgbClr val="0000c0"/>
                </a:solidFill>
                <a:latin typeface="Courier New"/>
                <a:ea typeface="Times New Roman"/>
              </a:rPr>
              <a:t>title</a:t>
            </a:r>
            <a:r>
              <a:rPr b="0" lang="en-US" sz="1300" spc="-1" strike="noStrike">
                <a:solidFill>
                  <a:srgbClr val="000000"/>
                </a:solidFill>
                <a:latin typeface="Courier New"/>
                <a:ea typeface="Times New Roman"/>
              </a:rPr>
              <a:t> = </a:t>
            </a:r>
            <a:r>
              <a:rPr b="0" lang="en-US" sz="1300" spc="-1" strike="noStrike">
                <a:solidFill>
                  <a:srgbClr val="0000c0"/>
                </a:solidFill>
                <a:latin typeface="Courier New"/>
                <a:ea typeface="Times New Roman"/>
              </a:rPr>
              <a:t>title</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book.</a:t>
            </a:r>
            <a:r>
              <a:rPr b="0" lang="en-US" sz="1300" spc="-1" strike="noStrike">
                <a:solidFill>
                  <a:srgbClr val="0000c0"/>
                </a:solidFill>
                <a:latin typeface="Courier New"/>
                <a:ea typeface="Times New Roman"/>
              </a:rPr>
              <a:t>year_published</a:t>
            </a:r>
            <a:r>
              <a:rPr b="0" lang="en-US" sz="1300" spc="-1" strike="noStrike">
                <a:solidFill>
                  <a:srgbClr val="000000"/>
                </a:solidFill>
                <a:latin typeface="Courier New"/>
                <a:ea typeface="Times New Roman"/>
              </a:rPr>
              <a:t> = </a:t>
            </a:r>
            <a:r>
              <a:rPr b="0" lang="en-US" sz="1300" spc="-1" strike="noStrike">
                <a:solidFill>
                  <a:srgbClr val="0000c0"/>
                </a:solidFill>
                <a:latin typeface="Courier New"/>
                <a:ea typeface="Times New Roman"/>
              </a:rPr>
              <a:t>year_published</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book.</a:t>
            </a:r>
            <a:r>
              <a:rPr b="0" lang="en-US" sz="1300" spc="-1" strike="noStrike">
                <a:solidFill>
                  <a:srgbClr val="0000c0"/>
                </a:solidFill>
                <a:latin typeface="Courier New"/>
                <a:ea typeface="Times New Roman"/>
              </a:rPr>
              <a:t>price</a:t>
            </a:r>
            <a:r>
              <a:rPr b="0" lang="en-US" sz="1300" spc="-1" strike="noStrike">
                <a:solidFill>
                  <a:srgbClr val="000000"/>
                </a:solidFill>
                <a:latin typeface="Courier New"/>
                <a:ea typeface="Times New Roman"/>
              </a:rPr>
              <a:t> = </a:t>
            </a:r>
            <a:r>
              <a:rPr b="0" lang="en-US" sz="1300" spc="-1" strike="noStrike">
                <a:solidFill>
                  <a:srgbClr val="0000c0"/>
                </a:solidFill>
                <a:latin typeface="Courier New"/>
                <a:ea typeface="Times New Roman"/>
              </a:rPr>
              <a:t>price</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return</a:t>
            </a:r>
            <a:r>
              <a:rPr b="0" lang="en-US" sz="1300" spc="-1" strike="noStrike">
                <a:solidFill>
                  <a:srgbClr val="000000"/>
                </a:solidFill>
                <a:latin typeface="Courier New"/>
                <a:ea typeface="Times New Roman"/>
              </a:rPr>
              <a:t> book;</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1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Пример 12</a:t>
            </a:r>
            <a:endParaRPr b="0" lang="ru-RU" sz="1800" spc="-1" strike="noStrike">
              <a:latin typeface="Arial"/>
            </a:endParaRPr>
          </a:p>
        </p:txBody>
      </p:sp>
      <p:sp>
        <p:nvSpPr>
          <p:cNvPr id="649" name="CustomShape 2"/>
          <p:cNvSpPr/>
          <p:nvPr/>
        </p:nvSpPr>
        <p:spPr>
          <a:xfrm>
            <a:off x="662400" y="931320"/>
            <a:ext cx="5997240" cy="3748320"/>
          </a:xfrm>
          <a:prstGeom prst="rect">
            <a:avLst/>
          </a:prstGeom>
          <a:solidFill>
            <a:srgbClr val="f2f2f2"/>
          </a:solidFill>
          <a:ln w="0">
            <a:noFill/>
          </a:ln>
        </p:spPr>
        <p:style>
          <a:lnRef idx="0"/>
          <a:fillRef idx="0"/>
          <a:effectRef idx="0"/>
          <a:fontRef idx="minor"/>
        </p:style>
        <p:txBody>
          <a:bodyPr lIns="90000" rIns="90000" tIns="45000" bIns="45000">
            <a:noAutofit/>
          </a:bodyPr>
          <a:p>
            <a:pPr>
              <a:lnSpc>
                <a:spcPct val="100000"/>
              </a:lnSpc>
              <a:tabLst>
                <a:tab algn="l" pos="0"/>
              </a:tabLst>
            </a:pPr>
            <a:r>
              <a:rPr b="0" lang="en-US" sz="1600" spc="-1" strike="noStrike">
                <a:solidFill>
                  <a:srgbClr val="000000"/>
                </a:solidFill>
                <a:latin typeface="Courier New"/>
                <a:ea typeface="Times New Roman"/>
              </a:rPr>
              <a:t> </a:t>
            </a:r>
            <a:r>
              <a:rPr b="0" lang="en-US" sz="1600" spc="-1" strike="noStrike">
                <a:solidFill>
                  <a:srgbClr val="0033b3"/>
                </a:solidFill>
                <a:latin typeface="JetBrains Mono"/>
                <a:ea typeface="JetBrains Mono"/>
              </a:rPr>
              <a:t>public class </a:t>
            </a:r>
            <a:r>
              <a:rPr b="0" lang="en-US" sz="1600" spc="-1" strike="noStrike">
                <a:solidFill>
                  <a:srgbClr val="000000"/>
                </a:solidFill>
                <a:latin typeface="JetBrains Mono"/>
                <a:ea typeface="JetBrains Mono"/>
              </a:rPr>
              <a:t>Sample812 </a:t>
            </a:r>
            <a:r>
              <a:rPr b="0" lang="en-US" sz="1600" spc="-1" strike="noStrike">
                <a:solidFill>
                  <a:srgbClr val="080808"/>
                </a:solidFill>
                <a:latin typeface="JetBrains Mono"/>
                <a:ea typeface="JetBrains Mono"/>
              </a:rPr>
              <a:t>{</a:t>
            </a:r>
            <a:br/>
            <a:r>
              <a:rPr b="0" lang="en-US" sz="1600" spc="-1" strike="noStrike">
                <a:solidFill>
                  <a:srgbClr val="080808"/>
                </a:solidFill>
                <a:latin typeface="JetBrains Mono"/>
                <a:ea typeface="JetBrains Mono"/>
              </a:rPr>
              <a:t>    </a:t>
            </a:r>
            <a:r>
              <a:rPr b="0" lang="en-US" sz="1600" spc="-1" strike="noStrike">
                <a:solidFill>
                  <a:srgbClr val="0033b3"/>
                </a:solidFill>
                <a:latin typeface="JetBrains Mono"/>
                <a:ea typeface="JetBrains Mono"/>
              </a:rPr>
              <a:t>public static void </a:t>
            </a:r>
            <a:r>
              <a:rPr b="0" lang="en-US" sz="1600" spc="-1" strike="noStrike">
                <a:solidFill>
                  <a:srgbClr val="00627a"/>
                </a:solidFill>
                <a:latin typeface="JetBrains Mono"/>
                <a:ea typeface="JetBrains Mono"/>
              </a:rPr>
              <a:t>main</a:t>
            </a:r>
            <a:r>
              <a:rPr b="0" lang="en-US" sz="1600" spc="-1" strike="noStrike">
                <a:solidFill>
                  <a:srgbClr val="080808"/>
                </a:solidFill>
                <a:latin typeface="JetBrains Mono"/>
                <a:ea typeface="JetBrains Mono"/>
              </a:rPr>
              <a:t>(</a:t>
            </a:r>
            <a:r>
              <a:rPr b="0" lang="en-US" sz="1600" spc="-1" strike="noStrike">
                <a:solidFill>
                  <a:srgbClr val="000000"/>
                </a:solidFill>
                <a:latin typeface="JetBrains Mono"/>
                <a:ea typeface="JetBrains Mono"/>
              </a:rPr>
              <a:t>String</a:t>
            </a:r>
            <a:r>
              <a:rPr b="0" lang="en-US" sz="1600" spc="-1" strike="noStrike">
                <a:solidFill>
                  <a:srgbClr val="080808"/>
                </a:solidFill>
                <a:latin typeface="JetBrains Mono"/>
                <a:ea typeface="JetBrains Mono"/>
              </a:rPr>
              <a:t>[] args) {</a:t>
            </a:r>
            <a:br/>
            <a:r>
              <a:rPr b="0" lang="en-US" sz="1600" spc="-1" strike="noStrike">
                <a:solidFill>
                  <a:srgbClr val="080808"/>
                </a:solidFill>
                <a:latin typeface="JetBrains Mono"/>
                <a:ea typeface="JetBrains Mono"/>
              </a:rPr>
              <a:t>        </a:t>
            </a:r>
            <a:r>
              <a:rPr b="0" lang="en-US" sz="1600" spc="-1" strike="noStrike">
                <a:solidFill>
                  <a:srgbClr val="000000"/>
                </a:solidFill>
                <a:latin typeface="JetBrains Mono"/>
                <a:ea typeface="JetBrains Mono"/>
              </a:rPr>
              <a:t>Book</a:t>
            </a:r>
            <a:r>
              <a:rPr b="0" lang="en-US" sz="1600" spc="-1" strike="noStrike">
                <a:solidFill>
                  <a:srgbClr val="080808"/>
                </a:solidFill>
                <a:latin typeface="JetBrains Mono"/>
                <a:ea typeface="JetBrains Mono"/>
              </a:rPr>
              <a:t>[] </a:t>
            </a:r>
            <a:r>
              <a:rPr b="0" lang="en-US" sz="1600" spc="-1" strike="noStrike">
                <a:solidFill>
                  <a:srgbClr val="000000"/>
                </a:solidFill>
                <a:latin typeface="JetBrains Mono"/>
                <a:ea typeface="JetBrains Mono"/>
              </a:rPr>
              <a:t>books </a:t>
            </a:r>
            <a:r>
              <a:rPr b="0" lang="en-US" sz="1600" spc="-1" strike="noStrike">
                <a:solidFill>
                  <a:srgbClr val="080808"/>
                </a:solidFill>
                <a:latin typeface="JetBrains Mono"/>
                <a:ea typeface="JetBrains Mono"/>
              </a:rPr>
              <a:t>= </a:t>
            </a:r>
            <a:r>
              <a:rPr b="0" lang="en-US" sz="1600" spc="-1" strike="noStrike">
                <a:solidFill>
                  <a:srgbClr val="0033b3"/>
                </a:solidFill>
                <a:latin typeface="JetBrains Mono"/>
                <a:ea typeface="JetBrains Mono"/>
              </a:rPr>
              <a:t>new </a:t>
            </a:r>
            <a:r>
              <a:rPr b="0" lang="en-US" sz="1600" spc="-1" strike="noStrike">
                <a:solidFill>
                  <a:srgbClr val="080808"/>
                </a:solidFill>
                <a:latin typeface="JetBrains Mono"/>
                <a:ea typeface="JetBrains Mono"/>
              </a:rPr>
              <a:t>Book[</a:t>
            </a:r>
            <a:r>
              <a:rPr b="0" lang="en-US" sz="1600" spc="-1" strike="noStrike">
                <a:solidFill>
                  <a:srgbClr val="1750eb"/>
                </a:solidFill>
                <a:latin typeface="JetBrains Mono"/>
                <a:ea typeface="JetBrains Mono"/>
              </a:rPr>
              <a:t>3</a:t>
            </a:r>
            <a:r>
              <a:rPr b="0" lang="en-US" sz="1600" spc="-1" strike="noStrike">
                <a:solidFill>
                  <a:srgbClr val="080808"/>
                </a:solidFill>
                <a:latin typeface="JetBrains Mono"/>
                <a:ea typeface="JetBrains Mono"/>
              </a:rPr>
              <a:t>];</a:t>
            </a:r>
            <a:br/>
            <a:r>
              <a:rPr b="0" lang="en-US" sz="1600" spc="-1" strike="noStrike">
                <a:solidFill>
                  <a:srgbClr val="080808"/>
                </a:solidFill>
                <a:latin typeface="JetBrains Mono"/>
                <a:ea typeface="JetBrains Mono"/>
              </a:rPr>
              <a:t>        </a:t>
            </a:r>
            <a:r>
              <a:rPr b="0" lang="en-US" sz="1600" spc="-1" strike="noStrike">
                <a:solidFill>
                  <a:srgbClr val="000000"/>
                </a:solidFill>
                <a:latin typeface="JetBrains Mono"/>
                <a:ea typeface="JetBrains Mono"/>
              </a:rPr>
              <a:t>books</a:t>
            </a:r>
            <a:r>
              <a:rPr b="0" lang="en-US" sz="1600" spc="-1" strike="noStrike">
                <a:solidFill>
                  <a:srgbClr val="080808"/>
                </a:solidFill>
                <a:latin typeface="JetBrains Mono"/>
                <a:ea typeface="JetBrains Mono"/>
              </a:rPr>
              <a:t>[</a:t>
            </a:r>
            <a:r>
              <a:rPr b="0" lang="en-US" sz="1600" spc="-1" strike="noStrike">
                <a:solidFill>
                  <a:srgbClr val="1750eb"/>
                </a:solidFill>
                <a:latin typeface="JetBrains Mono"/>
                <a:ea typeface="JetBrains Mono"/>
              </a:rPr>
              <a:t>0</a:t>
            </a:r>
            <a:r>
              <a:rPr b="0" lang="en-US" sz="1600" spc="-1" strike="noStrike">
                <a:solidFill>
                  <a:srgbClr val="080808"/>
                </a:solidFill>
                <a:latin typeface="JetBrains Mono"/>
                <a:ea typeface="JetBrains Mono"/>
              </a:rPr>
              <a:t>] = </a:t>
            </a:r>
            <a:r>
              <a:rPr b="0" lang="en-US" sz="1600" spc="-1" strike="noStrike">
                <a:solidFill>
                  <a:srgbClr val="0033b3"/>
                </a:solidFill>
                <a:latin typeface="JetBrains Mono"/>
                <a:ea typeface="JetBrains Mono"/>
              </a:rPr>
              <a:t>new </a:t>
            </a:r>
            <a:r>
              <a:rPr b="0" lang="en-US" sz="1600" spc="-1" strike="noStrike">
                <a:solidFill>
                  <a:srgbClr val="080808"/>
                </a:solidFill>
                <a:latin typeface="JetBrains Mono"/>
                <a:ea typeface="JetBrains Mono"/>
              </a:rPr>
              <a:t>Book(</a:t>
            </a:r>
            <a:r>
              <a:rPr b="0" lang="en-US" sz="1600" spc="-1" strike="noStrike">
                <a:solidFill>
                  <a:srgbClr val="067d17"/>
                </a:solidFill>
                <a:latin typeface="JetBrains Mono"/>
                <a:ea typeface="JetBrains Mono"/>
              </a:rPr>
              <a:t>"Java"</a:t>
            </a:r>
            <a:r>
              <a:rPr b="0" lang="en-US" sz="1600" spc="-1" strike="noStrike">
                <a:solidFill>
                  <a:srgbClr val="080808"/>
                </a:solidFill>
                <a:latin typeface="JetBrains Mono"/>
                <a:ea typeface="JetBrains Mono"/>
              </a:rPr>
              <a:t>,</a:t>
            </a:r>
            <a:r>
              <a:rPr b="0" lang="en-US" sz="1600" spc="-1" strike="noStrike">
                <a:solidFill>
                  <a:srgbClr val="1750eb"/>
                </a:solidFill>
                <a:latin typeface="JetBrains Mono"/>
                <a:ea typeface="JetBrains Mono"/>
              </a:rPr>
              <a:t>2018</a:t>
            </a:r>
            <a:r>
              <a:rPr b="0" lang="en-US" sz="1600" spc="-1" strike="noStrike">
                <a:solidFill>
                  <a:srgbClr val="080808"/>
                </a:solidFill>
                <a:latin typeface="JetBrains Mono"/>
                <a:ea typeface="JetBrains Mono"/>
              </a:rPr>
              <a:t>,</a:t>
            </a:r>
            <a:r>
              <a:rPr b="0" lang="en-US" sz="1600" spc="-1" strike="noStrike">
                <a:solidFill>
                  <a:srgbClr val="1750eb"/>
                </a:solidFill>
                <a:latin typeface="JetBrains Mono"/>
                <a:ea typeface="JetBrains Mono"/>
              </a:rPr>
              <a:t>2000</a:t>
            </a:r>
            <a:r>
              <a:rPr b="0" lang="en-US" sz="1600" spc="-1" strike="noStrike">
                <a:solidFill>
                  <a:srgbClr val="080808"/>
                </a:solidFill>
                <a:latin typeface="JetBrains Mono"/>
                <a:ea typeface="JetBrains Mono"/>
              </a:rPr>
              <a:t>);</a:t>
            </a:r>
            <a:br/>
            <a:r>
              <a:rPr b="0" lang="en-US" sz="1600" spc="-1" strike="noStrike">
                <a:solidFill>
                  <a:srgbClr val="080808"/>
                </a:solidFill>
                <a:latin typeface="JetBrains Mono"/>
                <a:ea typeface="JetBrains Mono"/>
              </a:rPr>
              <a:t>        </a:t>
            </a:r>
            <a:r>
              <a:rPr b="0" lang="en-US" sz="1600" spc="-1" strike="noStrike">
                <a:solidFill>
                  <a:srgbClr val="000000"/>
                </a:solidFill>
                <a:latin typeface="JetBrains Mono"/>
                <a:ea typeface="JetBrains Mono"/>
              </a:rPr>
              <a:t>books</a:t>
            </a:r>
            <a:r>
              <a:rPr b="0" lang="en-US" sz="1600" spc="-1" strike="noStrike">
                <a:solidFill>
                  <a:srgbClr val="080808"/>
                </a:solidFill>
                <a:latin typeface="JetBrains Mono"/>
                <a:ea typeface="JetBrains Mono"/>
              </a:rPr>
              <a:t>[</a:t>
            </a:r>
            <a:r>
              <a:rPr b="0" lang="en-US" sz="1600" spc="-1" strike="noStrike">
                <a:solidFill>
                  <a:srgbClr val="1750eb"/>
                </a:solidFill>
                <a:latin typeface="JetBrains Mono"/>
                <a:ea typeface="JetBrains Mono"/>
              </a:rPr>
              <a:t>1</a:t>
            </a:r>
            <a:r>
              <a:rPr b="0" lang="en-US" sz="1600" spc="-1" strike="noStrike">
                <a:solidFill>
                  <a:srgbClr val="080808"/>
                </a:solidFill>
                <a:latin typeface="JetBrains Mono"/>
                <a:ea typeface="JetBrains Mono"/>
              </a:rPr>
              <a:t>] = </a:t>
            </a:r>
            <a:r>
              <a:rPr b="0" lang="en-US" sz="1600" spc="-1" strike="noStrike">
                <a:solidFill>
                  <a:srgbClr val="0033b3"/>
                </a:solidFill>
                <a:latin typeface="JetBrains Mono"/>
                <a:ea typeface="JetBrains Mono"/>
              </a:rPr>
              <a:t>new </a:t>
            </a:r>
            <a:r>
              <a:rPr b="0" lang="en-US" sz="1600" spc="-1" strike="noStrike">
                <a:solidFill>
                  <a:srgbClr val="080808"/>
                </a:solidFill>
                <a:latin typeface="JetBrains Mono"/>
                <a:ea typeface="JetBrains Mono"/>
              </a:rPr>
              <a:t>Book(</a:t>
            </a:r>
            <a:r>
              <a:rPr b="0" lang="en-US" sz="1600" spc="-1" strike="noStrike">
                <a:solidFill>
                  <a:srgbClr val="067d17"/>
                </a:solidFill>
                <a:latin typeface="JetBrains Mono"/>
                <a:ea typeface="JetBrains Mono"/>
              </a:rPr>
              <a:t>"Python"</a:t>
            </a:r>
            <a:r>
              <a:rPr b="0" lang="en-US" sz="1600" spc="-1" strike="noStrike">
                <a:solidFill>
                  <a:srgbClr val="080808"/>
                </a:solidFill>
                <a:latin typeface="JetBrains Mono"/>
                <a:ea typeface="JetBrains Mono"/>
              </a:rPr>
              <a:t>,</a:t>
            </a:r>
            <a:r>
              <a:rPr b="0" lang="en-US" sz="1600" spc="-1" strike="noStrike">
                <a:solidFill>
                  <a:srgbClr val="1750eb"/>
                </a:solidFill>
                <a:latin typeface="JetBrains Mono"/>
                <a:ea typeface="JetBrains Mono"/>
              </a:rPr>
              <a:t>2017</a:t>
            </a:r>
            <a:r>
              <a:rPr b="0" lang="en-US" sz="1600" spc="-1" strike="noStrike">
                <a:solidFill>
                  <a:srgbClr val="080808"/>
                </a:solidFill>
                <a:latin typeface="JetBrains Mono"/>
                <a:ea typeface="JetBrains Mono"/>
              </a:rPr>
              <a:t>,</a:t>
            </a:r>
            <a:r>
              <a:rPr b="0" lang="en-US" sz="1600" spc="-1" strike="noStrike">
                <a:solidFill>
                  <a:srgbClr val="1750eb"/>
                </a:solidFill>
                <a:latin typeface="JetBrains Mono"/>
                <a:ea typeface="JetBrains Mono"/>
              </a:rPr>
              <a:t>1000</a:t>
            </a:r>
            <a:r>
              <a:rPr b="0" lang="en-US" sz="1600" spc="-1" strike="noStrike">
                <a:solidFill>
                  <a:srgbClr val="080808"/>
                </a:solidFill>
                <a:latin typeface="JetBrains Mono"/>
                <a:ea typeface="JetBrains Mono"/>
              </a:rPr>
              <a:t>);</a:t>
            </a:r>
            <a:br/>
            <a:r>
              <a:rPr b="0" lang="en-US" sz="1600" spc="-1" strike="noStrike">
                <a:solidFill>
                  <a:srgbClr val="080808"/>
                </a:solidFill>
                <a:latin typeface="JetBrains Mono"/>
                <a:ea typeface="JetBrains Mono"/>
              </a:rPr>
              <a:t>        </a:t>
            </a:r>
            <a:r>
              <a:rPr b="0" lang="en-US" sz="1600" spc="-1" strike="noStrike">
                <a:solidFill>
                  <a:srgbClr val="000000"/>
                </a:solidFill>
                <a:latin typeface="JetBrains Mono"/>
                <a:ea typeface="JetBrains Mono"/>
              </a:rPr>
              <a:t>books</a:t>
            </a:r>
            <a:r>
              <a:rPr b="0" lang="en-US" sz="1600" spc="-1" strike="noStrike">
                <a:solidFill>
                  <a:srgbClr val="080808"/>
                </a:solidFill>
                <a:latin typeface="JetBrains Mono"/>
                <a:ea typeface="JetBrains Mono"/>
              </a:rPr>
              <a:t>[</a:t>
            </a:r>
            <a:r>
              <a:rPr b="0" lang="en-US" sz="1600" spc="-1" strike="noStrike">
                <a:solidFill>
                  <a:srgbClr val="1750eb"/>
                </a:solidFill>
                <a:latin typeface="JetBrains Mono"/>
                <a:ea typeface="JetBrains Mono"/>
              </a:rPr>
              <a:t>2</a:t>
            </a:r>
            <a:r>
              <a:rPr b="0" lang="en-US" sz="1600" spc="-1" strike="noStrike">
                <a:solidFill>
                  <a:srgbClr val="080808"/>
                </a:solidFill>
                <a:latin typeface="JetBrains Mono"/>
                <a:ea typeface="JetBrains Mono"/>
              </a:rPr>
              <a:t>] = </a:t>
            </a:r>
            <a:r>
              <a:rPr b="0" lang="en-US" sz="1600" spc="-1" strike="noStrike">
                <a:solidFill>
                  <a:srgbClr val="0033b3"/>
                </a:solidFill>
                <a:latin typeface="JetBrains Mono"/>
                <a:ea typeface="JetBrains Mono"/>
              </a:rPr>
              <a:t>new </a:t>
            </a:r>
            <a:r>
              <a:rPr b="0" lang="en-US" sz="1600" spc="-1" strike="noStrike">
                <a:solidFill>
                  <a:srgbClr val="080808"/>
                </a:solidFill>
                <a:latin typeface="JetBrains Mono"/>
                <a:ea typeface="JetBrains Mono"/>
              </a:rPr>
              <a:t>Book(</a:t>
            </a:r>
            <a:r>
              <a:rPr b="0" lang="en-US" sz="1600" spc="-1" strike="noStrike">
                <a:solidFill>
                  <a:srgbClr val="067d17"/>
                </a:solidFill>
                <a:latin typeface="JetBrains Mono"/>
                <a:ea typeface="JetBrains Mono"/>
              </a:rPr>
              <a:t>"JavaScript"</a:t>
            </a:r>
            <a:r>
              <a:rPr b="0" lang="en-US" sz="1600" spc="-1" strike="noStrike">
                <a:solidFill>
                  <a:srgbClr val="080808"/>
                </a:solidFill>
                <a:latin typeface="JetBrains Mono"/>
                <a:ea typeface="JetBrains Mono"/>
              </a:rPr>
              <a:t>,</a:t>
            </a:r>
            <a:r>
              <a:rPr b="0" lang="en-US" sz="1600" spc="-1" strike="noStrike">
                <a:solidFill>
                  <a:srgbClr val="1750eb"/>
                </a:solidFill>
                <a:latin typeface="JetBrains Mono"/>
                <a:ea typeface="JetBrains Mono"/>
              </a:rPr>
              <a:t>2016</a:t>
            </a:r>
            <a:r>
              <a:rPr b="0" lang="en-US" sz="1600" spc="-1" strike="noStrike">
                <a:solidFill>
                  <a:srgbClr val="080808"/>
                </a:solidFill>
                <a:latin typeface="JetBrains Mono"/>
                <a:ea typeface="JetBrains Mono"/>
              </a:rPr>
              <a:t>,</a:t>
            </a:r>
            <a:r>
              <a:rPr b="0" lang="en-US" sz="1600" spc="-1" strike="noStrike">
                <a:solidFill>
                  <a:srgbClr val="1750eb"/>
                </a:solidFill>
                <a:latin typeface="JetBrains Mono"/>
                <a:ea typeface="JetBrains Mono"/>
              </a:rPr>
              <a:t>500</a:t>
            </a:r>
            <a:r>
              <a:rPr b="0" lang="en-US" sz="1600" spc="-1" strike="noStrike">
                <a:solidFill>
                  <a:srgbClr val="080808"/>
                </a:solidFill>
                <a:latin typeface="JetBrains Mono"/>
                <a:ea typeface="JetBrains Mono"/>
              </a:rPr>
              <a:t>);</a:t>
            </a:r>
            <a:br/>
            <a:br/>
            <a:r>
              <a:rPr b="0" lang="en-US" sz="1600" spc="-1" strike="noStrike">
                <a:solidFill>
                  <a:srgbClr val="080808"/>
                </a:solidFill>
                <a:latin typeface="JetBrains Mono"/>
                <a:ea typeface="JetBrains Mono"/>
              </a:rPr>
              <a:t>        </a:t>
            </a:r>
            <a:r>
              <a:rPr b="0" lang="en-US" sz="1600" spc="-1" strike="noStrike">
                <a:solidFill>
                  <a:srgbClr val="000000"/>
                </a:solidFill>
                <a:latin typeface="JetBrains Mono"/>
                <a:ea typeface="JetBrains Mono"/>
              </a:rPr>
              <a:t>Arrays</a:t>
            </a:r>
            <a:r>
              <a:rPr b="0" lang="en-US" sz="1600" spc="-1" strike="noStrike">
                <a:solidFill>
                  <a:srgbClr val="080808"/>
                </a:solidFill>
                <a:latin typeface="JetBrains Mono"/>
                <a:ea typeface="JetBrains Mono"/>
              </a:rPr>
              <a:t>.</a:t>
            </a:r>
            <a:r>
              <a:rPr b="0" i="1" lang="en-US" sz="1600" spc="-1" strike="noStrike">
                <a:solidFill>
                  <a:srgbClr val="080808"/>
                </a:solidFill>
                <a:latin typeface="JetBrains Mono"/>
                <a:ea typeface="JetBrains Mono"/>
              </a:rPr>
              <a:t>sort</a:t>
            </a:r>
            <a:r>
              <a:rPr b="0" lang="en-US" sz="1600" spc="-1" strike="noStrike">
                <a:solidFill>
                  <a:srgbClr val="080808"/>
                </a:solidFill>
                <a:latin typeface="JetBrains Mono"/>
                <a:ea typeface="JetBrains Mono"/>
              </a:rPr>
              <a:t>(</a:t>
            </a:r>
            <a:r>
              <a:rPr b="0" lang="en-US" sz="1600" spc="-1" strike="noStrike">
                <a:solidFill>
                  <a:srgbClr val="000000"/>
                </a:solidFill>
                <a:latin typeface="JetBrains Mono"/>
                <a:ea typeface="JetBrains Mono"/>
              </a:rPr>
              <a:t>books</a:t>
            </a:r>
            <a:r>
              <a:rPr b="0" lang="en-US" sz="1600" spc="-1" strike="noStrike">
                <a:solidFill>
                  <a:srgbClr val="080808"/>
                </a:solidFill>
                <a:latin typeface="JetBrains Mono"/>
                <a:ea typeface="JetBrains Mono"/>
              </a:rPr>
              <a:t>);</a:t>
            </a:r>
            <a:br/>
            <a:br/>
            <a:r>
              <a:rPr b="0" lang="en-US" sz="1600" spc="-1" strike="noStrike">
                <a:solidFill>
                  <a:srgbClr val="080808"/>
                </a:solidFill>
                <a:latin typeface="JetBrains Mono"/>
                <a:ea typeface="JetBrains Mono"/>
              </a:rPr>
              <a:t>        </a:t>
            </a:r>
            <a:r>
              <a:rPr b="0" lang="en-US" sz="1600" spc="-1" strike="noStrike">
                <a:solidFill>
                  <a:srgbClr val="0033b3"/>
                </a:solidFill>
                <a:latin typeface="JetBrains Mono"/>
                <a:ea typeface="JetBrains Mono"/>
              </a:rPr>
              <a:t>for</a:t>
            </a:r>
            <a:r>
              <a:rPr b="0" lang="en-US" sz="1600" spc="-1" strike="noStrike">
                <a:solidFill>
                  <a:srgbClr val="080808"/>
                </a:solidFill>
                <a:latin typeface="JetBrains Mono"/>
                <a:ea typeface="JetBrains Mono"/>
              </a:rPr>
              <a:t>(</a:t>
            </a:r>
            <a:r>
              <a:rPr b="0" lang="en-US" sz="1600" spc="-1" strike="noStrike">
                <a:solidFill>
                  <a:srgbClr val="000000"/>
                </a:solidFill>
                <a:latin typeface="JetBrains Mono"/>
                <a:ea typeface="JetBrains Mono"/>
              </a:rPr>
              <a:t>Book book</a:t>
            </a:r>
            <a:r>
              <a:rPr b="0" lang="en-US" sz="1600" spc="-1" strike="noStrike">
                <a:solidFill>
                  <a:srgbClr val="080808"/>
                </a:solidFill>
                <a:latin typeface="JetBrains Mono"/>
                <a:ea typeface="JetBrains Mono"/>
              </a:rPr>
              <a:t>: </a:t>
            </a:r>
            <a:r>
              <a:rPr b="0" lang="en-US" sz="1600" spc="-1" strike="noStrike">
                <a:solidFill>
                  <a:srgbClr val="000000"/>
                </a:solidFill>
                <a:latin typeface="JetBrains Mono"/>
                <a:ea typeface="JetBrains Mono"/>
              </a:rPr>
              <a:t>books</a:t>
            </a:r>
            <a:r>
              <a:rPr b="0" lang="en-US" sz="1600" spc="-1" strike="noStrike">
                <a:solidFill>
                  <a:srgbClr val="080808"/>
                </a:solidFill>
                <a:latin typeface="JetBrains Mono"/>
                <a:ea typeface="JetBrains Mono"/>
              </a:rPr>
              <a:t>){</a:t>
            </a:r>
            <a:br/>
            <a:r>
              <a:rPr b="0" lang="en-US" sz="1600" spc="-1" strike="noStrike">
                <a:solidFill>
                  <a:srgbClr val="080808"/>
                </a:solidFill>
                <a:latin typeface="JetBrains Mono"/>
                <a:ea typeface="JetBrains Mono"/>
              </a:rPr>
              <a:t>            </a:t>
            </a:r>
            <a:r>
              <a:rPr b="0" lang="en-US" sz="1600" spc="-1" strike="noStrike">
                <a:solidFill>
                  <a:srgbClr val="000000"/>
                </a:solidFill>
                <a:latin typeface="JetBrains Mono"/>
                <a:ea typeface="JetBrains Mono"/>
              </a:rPr>
              <a:t>System</a:t>
            </a:r>
            <a:r>
              <a:rPr b="0" lang="en-US" sz="1600" spc="-1" strike="noStrike">
                <a:solidFill>
                  <a:srgbClr val="080808"/>
                </a:solidFill>
                <a:latin typeface="JetBrains Mono"/>
                <a:ea typeface="JetBrains Mono"/>
              </a:rPr>
              <a:t>.</a:t>
            </a:r>
            <a:r>
              <a:rPr b="0" i="1" lang="en-US" sz="1600" spc="-1" strike="noStrike">
                <a:solidFill>
                  <a:srgbClr val="871094"/>
                </a:solidFill>
                <a:latin typeface="JetBrains Mono"/>
                <a:ea typeface="JetBrains Mono"/>
              </a:rPr>
              <a:t>out</a:t>
            </a:r>
            <a:r>
              <a:rPr b="0" lang="en-US" sz="1600" spc="-1" strike="noStrike">
                <a:solidFill>
                  <a:srgbClr val="080808"/>
                </a:solidFill>
                <a:latin typeface="JetBrains Mono"/>
                <a:ea typeface="JetBrains Mono"/>
              </a:rPr>
              <a:t>.println(</a:t>
            </a:r>
            <a:r>
              <a:rPr b="0" lang="en-US" sz="1600" spc="-1" strike="noStrike">
                <a:solidFill>
                  <a:srgbClr val="000000"/>
                </a:solidFill>
                <a:latin typeface="JetBrains Mono"/>
                <a:ea typeface="JetBrains Mono"/>
              </a:rPr>
              <a:t>book</a:t>
            </a:r>
            <a:r>
              <a:rPr b="0" lang="en-US" sz="1600" spc="-1" strike="noStrike">
                <a:solidFill>
                  <a:srgbClr val="080808"/>
                </a:solidFill>
                <a:latin typeface="JetBrains Mono"/>
                <a:ea typeface="JetBrains Mono"/>
              </a:rPr>
              <a:t>);</a:t>
            </a:r>
            <a:br/>
            <a:r>
              <a:rPr b="0" lang="en-US" sz="1600" spc="-1" strike="noStrike">
                <a:solidFill>
                  <a:srgbClr val="080808"/>
                </a:solidFill>
                <a:latin typeface="JetBrains Mono"/>
                <a:ea typeface="JetBrains Mono"/>
              </a:rPr>
              <a:t>        }</a:t>
            </a:r>
            <a:br/>
            <a:r>
              <a:rPr b="0" lang="en-US" sz="1600" spc="-1" strike="noStrike">
                <a:solidFill>
                  <a:srgbClr val="080808"/>
                </a:solidFill>
                <a:latin typeface="JetBrains Mono"/>
                <a:ea typeface="JetBrains Mono"/>
              </a:rPr>
              <a:t>    }</a:t>
            </a:r>
            <a:br/>
            <a:r>
              <a:rPr b="0" lang="en-US" sz="1600" spc="-1" strike="noStrike">
                <a:solidFill>
                  <a:srgbClr val="080808"/>
                </a:solidFill>
                <a:latin typeface="JetBrains Mono"/>
                <a:ea typeface="JetBrains Mono"/>
              </a:rPr>
              <a:t>}</a:t>
            </a:r>
            <a:endParaRPr b="0" lang="ru-RU" sz="1600" spc="-1" strike="noStrike">
              <a:latin typeface="Arial"/>
            </a:endParaRPr>
          </a:p>
        </p:txBody>
      </p:sp>
      <p:sp>
        <p:nvSpPr>
          <p:cNvPr id="650" name="CustomShape 3"/>
          <p:cNvSpPr/>
          <p:nvPr/>
        </p:nvSpPr>
        <p:spPr>
          <a:xfrm>
            <a:off x="3420000" y="5220000"/>
            <a:ext cx="4917240" cy="868320"/>
          </a:xfrm>
          <a:prstGeom prst="rect">
            <a:avLst/>
          </a:prstGeom>
          <a:solidFill>
            <a:srgbClr val="f2f2f2"/>
          </a:solidFill>
          <a:ln w="0">
            <a:noFill/>
          </a:ln>
        </p:spPr>
        <p:style>
          <a:lnRef idx="0"/>
          <a:fillRef idx="0"/>
          <a:effectRef idx="0"/>
          <a:fontRef idx="minor"/>
        </p:style>
        <p:txBody>
          <a:bodyPr lIns="90000" rIns="90000" tIns="45000" bIns="45000">
            <a:noAutofit/>
          </a:bodyPr>
          <a:p>
            <a:pPr>
              <a:lnSpc>
                <a:spcPct val="100000"/>
              </a:lnSpc>
              <a:tabLst>
                <a:tab algn="l" pos="0"/>
              </a:tabLst>
            </a:pPr>
            <a:r>
              <a:rPr b="0" lang="en-US" sz="1400" spc="-1" strike="noStrike">
                <a:solidFill>
                  <a:srgbClr val="000000"/>
                </a:solidFill>
                <a:latin typeface="Arial"/>
                <a:ea typeface="DejaVu Sans"/>
              </a:rPr>
              <a:t>Book{title='JavaScript', yearPublished=2016, price=500}</a:t>
            </a:r>
            <a:endParaRPr b="0" lang="ru-RU" sz="1400" spc="-1" strike="noStrike">
              <a:latin typeface="Arial"/>
            </a:endParaRPr>
          </a:p>
          <a:p>
            <a:pPr>
              <a:lnSpc>
                <a:spcPct val="100000"/>
              </a:lnSpc>
              <a:tabLst>
                <a:tab algn="l" pos="0"/>
              </a:tabLst>
            </a:pPr>
            <a:r>
              <a:rPr b="0" lang="en-US" sz="1400" spc="-1" strike="noStrike">
                <a:solidFill>
                  <a:srgbClr val="000000"/>
                </a:solidFill>
                <a:latin typeface="Arial"/>
                <a:ea typeface="DejaVu Sans"/>
              </a:rPr>
              <a:t>Book{title='Python', yearPublished=2017, price=1000}</a:t>
            </a:r>
            <a:endParaRPr b="0" lang="ru-RU" sz="1400" spc="-1" strike="noStrike">
              <a:latin typeface="Arial"/>
            </a:endParaRPr>
          </a:p>
          <a:p>
            <a:pPr>
              <a:lnSpc>
                <a:spcPct val="100000"/>
              </a:lnSpc>
              <a:tabLst>
                <a:tab algn="l" pos="0"/>
              </a:tabLst>
            </a:pPr>
            <a:r>
              <a:rPr b="0" lang="en-US" sz="1400" spc="-1" strike="noStrike">
                <a:solidFill>
                  <a:srgbClr val="000000"/>
                </a:solidFill>
                <a:latin typeface="Arial"/>
                <a:ea typeface="DejaVu Sans"/>
              </a:rPr>
              <a:t>Book{title='Java', yearPublished=2018, price=2000}</a:t>
            </a:r>
            <a:endParaRPr b="0" lang="ru-RU" sz="1400" spc="-1" strike="noStrike">
              <a:latin typeface="Arial"/>
            </a:endParaRPr>
          </a:p>
        </p:txBody>
      </p:sp>
      <p:sp>
        <p:nvSpPr>
          <p:cNvPr id="651" name="CustomShape 4"/>
          <p:cNvSpPr/>
          <p:nvPr/>
        </p:nvSpPr>
        <p:spPr>
          <a:xfrm>
            <a:off x="720000" y="5400000"/>
            <a:ext cx="1979640" cy="3459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ru-RU" sz="1800" spc="-1" strike="noStrike">
                <a:latin typeface="Arial"/>
              </a:rPr>
              <a:t>Результат:</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2" name="CustomShape 1"/>
          <p:cNvSpPr/>
          <p:nvPr/>
        </p:nvSpPr>
        <p:spPr>
          <a:xfrm>
            <a:off x="1828800" y="2514600"/>
            <a:ext cx="6399000" cy="14364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3000" spc="-1" strike="noStrike" cap="all">
                <a:solidFill>
                  <a:srgbClr val="376092"/>
                </a:solidFill>
                <a:latin typeface="Tahoma"/>
                <a:ea typeface="Tahoma"/>
              </a:rPr>
              <a:t>Аннотации в java</a:t>
            </a:r>
            <a:endParaRPr b="0" lang="ru-RU" sz="3000" spc="-1" strike="noStrike">
              <a:latin typeface="Arial"/>
            </a:endParaRPr>
          </a:p>
        </p:txBody>
      </p:sp>
    </p:spTree>
  </p:cSld>
  <mc:AlternateContent>
    <mc:Choice Requires="p14">
      <p:transition spd="slow" p14:dur="2000"/>
    </mc:Choice>
    <mc:Fallback>
      <p:transition spd="slow"/>
    </mc:Fallback>
  </mc:AlternateContent>
</p:sld>
</file>

<file path=ppt/slides/slide1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Аннотации</a:t>
            </a:r>
            <a:endParaRPr b="0" lang="ru-RU" sz="1800" spc="-1" strike="noStrike">
              <a:latin typeface="Arial"/>
            </a:endParaRPr>
          </a:p>
        </p:txBody>
      </p:sp>
      <p:sp>
        <p:nvSpPr>
          <p:cNvPr id="654"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latin typeface="Arial"/>
                <a:ea typeface="DejaVu Sans"/>
              </a:rPr>
              <a:t>Аннотация "</a:t>
            </a:r>
            <a:r>
              <a:rPr b="1" i="1" lang="ru-RU" sz="1800" spc="-1" strike="noStrike">
                <a:latin typeface="Arial"/>
                <a:ea typeface="DejaVu Sans"/>
              </a:rPr>
              <a:t>annotation</a:t>
            </a:r>
            <a:r>
              <a:rPr b="0" lang="ru-RU" sz="1800" spc="-1" strike="noStrike">
                <a:latin typeface="Arial"/>
                <a:ea typeface="DejaVu Sans"/>
              </a:rPr>
              <a:t>" в языке Java – это специальная форма </a:t>
            </a:r>
            <a:r>
              <a:rPr b="1" lang="ru-RU" sz="1800" spc="-1" strike="noStrike">
                <a:latin typeface="Arial"/>
                <a:ea typeface="DejaVu Sans"/>
              </a:rPr>
              <a:t>синтетических метаданных</a:t>
            </a:r>
            <a:r>
              <a:rPr b="0" lang="ru-RU" sz="1800" spc="-1" strike="noStrike">
                <a:latin typeface="Arial"/>
                <a:ea typeface="DejaVu Sans"/>
              </a:rPr>
              <a:t>, которая может быть добавлена в исходный код. </a:t>
            </a:r>
            <a:r>
              <a:rPr b="1" lang="ru-RU" sz="1800" spc="-1" strike="noStrike">
                <a:latin typeface="Arial"/>
                <a:ea typeface="DejaVu Sans"/>
              </a:rPr>
              <a:t>Аннотации</a:t>
            </a:r>
            <a:r>
              <a:rPr b="0" lang="ru-RU" sz="1800" spc="-1" strike="noStrike">
                <a:latin typeface="Arial"/>
                <a:ea typeface="DejaVu Sans"/>
              </a:rPr>
              <a:t> представляют из себя </a:t>
            </a:r>
            <a:r>
              <a:rPr b="1" lang="ru-RU" sz="1800" spc="-1" strike="noStrike">
                <a:latin typeface="Arial"/>
                <a:ea typeface="DejaVu Sans"/>
              </a:rPr>
              <a:t>дескрипторы</a:t>
            </a:r>
            <a:r>
              <a:rPr b="0" lang="ru-RU" sz="1800" spc="-1" strike="noStrike">
                <a:latin typeface="Arial"/>
                <a:ea typeface="DejaVu Sans"/>
              </a:rPr>
              <a:t>, включаемые в </a:t>
            </a:r>
            <a:r>
              <a:rPr b="1" lang="ru-RU" sz="1800" spc="-1" strike="noStrike">
                <a:latin typeface="Arial"/>
                <a:ea typeface="DejaVu Sans"/>
              </a:rPr>
              <a:t>текст программы</a:t>
            </a:r>
            <a:r>
              <a:rPr b="0" lang="ru-RU" sz="1800" spc="-1" strike="noStrike">
                <a:latin typeface="Arial"/>
                <a:ea typeface="DejaVu Sans"/>
              </a:rPr>
              <a:t>, и используются для </a:t>
            </a:r>
            <a:r>
              <a:rPr b="1" lang="ru-RU" sz="1800" spc="-1" strike="noStrike">
                <a:latin typeface="Arial"/>
                <a:ea typeface="DejaVu Sans"/>
              </a:rPr>
              <a:t>хранения метаданных</a:t>
            </a:r>
            <a:r>
              <a:rPr b="0" lang="ru-RU" sz="1800" spc="-1" strike="noStrike">
                <a:latin typeface="Arial"/>
                <a:ea typeface="DejaVu Sans"/>
              </a:rPr>
              <a:t> программного кода, необходимых на разных </a:t>
            </a:r>
            <a:r>
              <a:rPr b="1" lang="ru-RU" sz="1800" spc="-1" strike="noStrike">
                <a:latin typeface="Arial"/>
                <a:ea typeface="DejaVu Sans"/>
              </a:rPr>
              <a:t>этапах жизненного цикла </a:t>
            </a:r>
            <a:r>
              <a:rPr b="0" lang="ru-RU" sz="1800" spc="-1" strike="noStrike">
                <a:latin typeface="Arial"/>
                <a:ea typeface="DejaVu Sans"/>
              </a:rPr>
              <a:t>программы. </a:t>
            </a:r>
            <a:endParaRPr b="0" lang="ru-RU" sz="1800" spc="-1" strike="noStrike">
              <a:latin typeface="Arial"/>
            </a:endParaRPr>
          </a:p>
          <a:p>
            <a:pPr algn="just">
              <a:lnSpc>
                <a:spcPct val="100000"/>
              </a:lnSpc>
              <a:spcBef>
                <a:spcPts val="360"/>
              </a:spcBef>
              <a:tabLst>
                <a:tab algn="l" pos="0"/>
              </a:tabLst>
            </a:pPr>
            <a:r>
              <a:rPr b="0" lang="ru-RU" sz="1800" spc="-1" strike="noStrike">
                <a:latin typeface="Arial"/>
                <a:ea typeface="DejaVu Sans"/>
              </a:rPr>
              <a:t>Аннотации используются для </a:t>
            </a:r>
            <a:r>
              <a:rPr b="1" lang="ru-RU" sz="1800" spc="-1" strike="noStrike">
                <a:latin typeface="Arial"/>
                <a:ea typeface="DejaVu Sans"/>
              </a:rPr>
              <a:t>анализа кода, компиляции или выполнения</a:t>
            </a:r>
            <a:r>
              <a:rPr b="0" lang="ru-RU" sz="1800" spc="-1" strike="noStrike">
                <a:latin typeface="Arial"/>
                <a:ea typeface="DejaVu Sans"/>
              </a:rPr>
              <a:t>. Аннотированы могут быть пакеты, классы, методы, переменные и параметры.</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1" lang="ru-RU" sz="1800" spc="-1" strike="noStrike">
                <a:latin typeface="Arial"/>
                <a:ea typeface="DejaVu Sans"/>
              </a:rPr>
              <a:t>Аннотация </a:t>
            </a:r>
            <a:r>
              <a:rPr b="0" lang="ru-RU" sz="1800" spc="-1" strike="noStrike">
                <a:latin typeface="Arial"/>
                <a:ea typeface="DejaVu Sans"/>
              </a:rPr>
              <a:t>выполняет следующие </a:t>
            </a:r>
            <a:r>
              <a:rPr b="1" lang="ru-RU" sz="1800" spc="-1" strike="noStrike">
                <a:latin typeface="Arial"/>
                <a:ea typeface="DejaVu Sans"/>
              </a:rPr>
              <a:t>функции </a:t>
            </a:r>
            <a:r>
              <a:rPr b="0" lang="ru-RU" sz="1800" spc="-1" strike="noStrike">
                <a:latin typeface="Arial"/>
                <a:ea typeface="DejaVu Sans"/>
              </a:rPr>
              <a:t>:</a:t>
            </a:r>
            <a:endParaRPr b="0" lang="ru-RU" sz="1800" spc="-1" strike="noStrike">
              <a:latin typeface="Arial"/>
            </a:endParaRPr>
          </a:p>
          <a:p>
            <a:pPr marL="216000" indent="-216000" algn="just">
              <a:lnSpc>
                <a:spcPct val="100000"/>
              </a:lnSpc>
              <a:spcBef>
                <a:spcPts val="360"/>
              </a:spcBef>
              <a:buClr>
                <a:srgbClr val="000000"/>
              </a:buClr>
              <a:buFont typeface="Wingdings" charset="2"/>
              <a:buChar char=""/>
              <a:tabLst>
                <a:tab algn="l" pos="0"/>
              </a:tabLst>
            </a:pPr>
            <a:r>
              <a:rPr b="0" lang="ru-RU" sz="1800" spc="-1" strike="noStrike">
                <a:latin typeface="Arial"/>
                <a:ea typeface="DejaVu Sans"/>
              </a:rPr>
              <a:t>предоставляет необходимую </a:t>
            </a:r>
            <a:r>
              <a:rPr b="1" lang="ru-RU" sz="1800" spc="-1" strike="noStrike">
                <a:latin typeface="Arial"/>
                <a:ea typeface="DejaVu Sans"/>
              </a:rPr>
              <a:t>информацию для компилятора</a:t>
            </a:r>
            <a:r>
              <a:rPr b="0" lang="ru-RU" sz="1800" spc="-1" strike="noStrike">
                <a:latin typeface="Arial"/>
                <a:ea typeface="DejaVu Sans"/>
              </a:rPr>
              <a:t>;</a:t>
            </a:r>
            <a:endParaRPr b="0" lang="ru-RU" sz="1800" spc="-1" strike="noStrike">
              <a:latin typeface="Arial"/>
            </a:endParaRPr>
          </a:p>
          <a:p>
            <a:pPr marL="216000" indent="-216000" algn="just">
              <a:lnSpc>
                <a:spcPct val="100000"/>
              </a:lnSpc>
              <a:spcBef>
                <a:spcPts val="360"/>
              </a:spcBef>
              <a:buClr>
                <a:srgbClr val="000000"/>
              </a:buClr>
              <a:buFont typeface="Wingdings" charset="2"/>
              <a:buChar char=""/>
              <a:tabLst>
                <a:tab algn="l" pos="0"/>
              </a:tabLst>
            </a:pPr>
            <a:r>
              <a:rPr b="0" lang="ru-RU" sz="1800" spc="-1" strike="noStrike">
                <a:latin typeface="Arial"/>
                <a:ea typeface="DejaVu Sans"/>
              </a:rPr>
              <a:t>предоставляет информацию различным инструментам для </a:t>
            </a:r>
            <a:r>
              <a:rPr b="1" lang="ru-RU" sz="1800" spc="-1" strike="noStrike">
                <a:latin typeface="Arial"/>
                <a:ea typeface="DejaVu Sans"/>
              </a:rPr>
              <a:t>генерации </a:t>
            </a:r>
            <a:r>
              <a:rPr b="0" lang="ru-RU" sz="1800" spc="-1" strike="noStrike">
                <a:latin typeface="Arial"/>
                <a:ea typeface="DejaVu Sans"/>
              </a:rPr>
              <a:t>другого </a:t>
            </a:r>
            <a:r>
              <a:rPr b="1" lang="ru-RU" sz="1800" spc="-1" strike="noStrike">
                <a:latin typeface="Arial"/>
                <a:ea typeface="DejaVu Sans"/>
              </a:rPr>
              <a:t>кода</a:t>
            </a:r>
            <a:r>
              <a:rPr b="0" lang="ru-RU" sz="1800" spc="-1" strike="noStrike">
                <a:latin typeface="Arial"/>
                <a:ea typeface="DejaVu Sans"/>
              </a:rPr>
              <a:t>, </a:t>
            </a:r>
            <a:r>
              <a:rPr b="1" lang="ru-RU" sz="1800" spc="-1" strike="noStrike">
                <a:latin typeface="Arial"/>
                <a:ea typeface="DejaVu Sans"/>
              </a:rPr>
              <a:t>конфигураций </a:t>
            </a:r>
            <a:r>
              <a:rPr b="0" lang="ru-RU" sz="1800" spc="-1" strike="noStrike">
                <a:latin typeface="Arial"/>
                <a:ea typeface="DejaVu Sans"/>
              </a:rPr>
              <a:t>и т. д.;</a:t>
            </a:r>
            <a:endParaRPr b="0" lang="ru-RU" sz="1800" spc="-1" strike="noStrike">
              <a:latin typeface="Arial"/>
            </a:endParaRPr>
          </a:p>
          <a:p>
            <a:pPr marL="216000" indent="-216000" algn="just">
              <a:lnSpc>
                <a:spcPct val="100000"/>
              </a:lnSpc>
              <a:spcBef>
                <a:spcPts val="360"/>
              </a:spcBef>
              <a:buClr>
                <a:srgbClr val="000000"/>
              </a:buClr>
              <a:buFont typeface="Wingdings" charset="2"/>
              <a:buChar char=""/>
              <a:tabLst>
                <a:tab algn="l" pos="0"/>
              </a:tabLst>
            </a:pPr>
            <a:r>
              <a:rPr b="0" lang="ru-RU" sz="1800" spc="-1" strike="noStrike">
                <a:latin typeface="Arial"/>
                <a:ea typeface="DejaVu Sans"/>
              </a:rPr>
              <a:t>может быть использована во время работы кода.</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Аннотации</a:t>
            </a:r>
            <a:endParaRPr b="0" lang="ru-RU" sz="1800" spc="-1" strike="noStrike">
              <a:latin typeface="Arial"/>
            </a:endParaRPr>
          </a:p>
        </p:txBody>
      </p:sp>
      <p:sp>
        <p:nvSpPr>
          <p:cNvPr id="656" name="CustomShape 2"/>
          <p:cNvSpPr/>
          <p:nvPr/>
        </p:nvSpPr>
        <p:spPr>
          <a:xfrm>
            <a:off x="1440000" y="1625040"/>
            <a:ext cx="5940000" cy="1614960"/>
          </a:xfrm>
          <a:prstGeom prst="rect">
            <a:avLst/>
          </a:prstGeom>
          <a:solidFill>
            <a:srgbClr val="f2f2f2"/>
          </a:solidFill>
          <a:ln w="0">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Courier New"/>
                <a:ea typeface="Times New Roman"/>
              </a:rPr>
              <a:t>public </a:t>
            </a:r>
            <a:r>
              <a:rPr b="1" lang="en-US" sz="2000" spc="-1" strike="noStrike">
                <a:solidFill>
                  <a:srgbClr val="3465a4"/>
                </a:solidFill>
                <a:latin typeface="Courier New"/>
                <a:ea typeface="Times New Roman"/>
              </a:rPr>
              <a:t>@interface</a:t>
            </a:r>
            <a:r>
              <a:rPr b="0" lang="en-US" sz="2000" spc="-1" strike="noStrike">
                <a:solidFill>
                  <a:srgbClr val="000000"/>
                </a:solidFill>
                <a:latin typeface="Courier New"/>
                <a:ea typeface="Times New Roman"/>
              </a:rPr>
              <a:t> </a:t>
            </a:r>
            <a:r>
              <a:rPr b="0" lang="en-US" sz="2000" spc="-1" strike="noStrike">
                <a:solidFill>
                  <a:srgbClr val="b47804"/>
                </a:solidFill>
                <a:latin typeface="Courier New"/>
                <a:ea typeface="Times New Roman"/>
              </a:rPr>
              <a:t>Description</a:t>
            </a:r>
            <a:r>
              <a:rPr b="0" lang="ru-RU" sz="2000" spc="-1" strike="noStrike">
                <a:solidFill>
                  <a:srgbClr val="000000"/>
                </a:solidFill>
                <a:latin typeface="Courier New"/>
                <a:ea typeface="Times New Roman"/>
              </a:rPr>
              <a:t> </a:t>
            </a:r>
            <a:r>
              <a:rPr b="0" lang="en-US" sz="2000" spc="-1" strike="noStrike">
                <a:solidFill>
                  <a:srgbClr val="000000"/>
                </a:solidFill>
                <a:latin typeface="Courier New"/>
                <a:ea typeface="Times New Roman"/>
              </a:rPr>
              <a:t>{</a:t>
            </a:r>
            <a:endParaRPr b="0" lang="ru-RU" sz="2000" spc="-1" strike="noStrike">
              <a:latin typeface="Arial"/>
            </a:endParaRPr>
          </a:p>
          <a:p>
            <a:pPr>
              <a:lnSpc>
                <a:spcPct val="100000"/>
              </a:lnSpc>
            </a:pPr>
            <a:r>
              <a:rPr b="0" lang="ru-RU" sz="2000" spc="-1" strike="noStrike">
                <a:solidFill>
                  <a:srgbClr val="000000"/>
                </a:solidFill>
                <a:latin typeface="Courier New"/>
                <a:ea typeface="Times New Roman"/>
              </a:rPr>
              <a:t>	</a:t>
            </a:r>
            <a:r>
              <a:rPr b="0" lang="en-US" sz="2000" spc="-1" strike="noStrike">
                <a:solidFill>
                  <a:srgbClr val="000000"/>
                </a:solidFill>
                <a:latin typeface="Courier New"/>
                <a:ea typeface="Times New Roman"/>
              </a:rPr>
              <a:t>String title();</a:t>
            </a:r>
            <a:endParaRPr b="0" lang="ru-RU" sz="2000" spc="-1" strike="noStrike">
              <a:latin typeface="Arial"/>
            </a:endParaRPr>
          </a:p>
          <a:p>
            <a:pPr>
              <a:lnSpc>
                <a:spcPct val="100000"/>
              </a:lnSpc>
            </a:pPr>
            <a:r>
              <a:rPr b="0" lang="en-US" sz="2000" spc="-1" strike="noStrike">
                <a:solidFill>
                  <a:srgbClr val="000000"/>
                </a:solidFill>
                <a:latin typeface="Courier New"/>
                <a:ea typeface="Times New Roman"/>
              </a:rPr>
              <a:t>	</a:t>
            </a:r>
            <a:r>
              <a:rPr b="0" lang="en-US" sz="2000" spc="-1" strike="noStrike">
                <a:solidFill>
                  <a:srgbClr val="000000"/>
                </a:solidFill>
                <a:latin typeface="Courier New"/>
                <a:ea typeface="Times New Roman"/>
              </a:rPr>
              <a:t>int version() default 1;</a:t>
            </a:r>
            <a:endParaRPr b="0" lang="ru-RU" sz="2000" spc="-1" strike="noStrike">
              <a:latin typeface="Arial"/>
            </a:endParaRPr>
          </a:p>
          <a:p>
            <a:pPr>
              <a:lnSpc>
                <a:spcPct val="100000"/>
              </a:lnSpc>
            </a:pPr>
            <a:r>
              <a:rPr b="0" lang="en-US" sz="2000" spc="-1" strike="noStrike">
                <a:solidFill>
                  <a:srgbClr val="000000"/>
                </a:solidFill>
                <a:latin typeface="Courier New"/>
                <a:ea typeface="Times New Roman"/>
              </a:rPr>
              <a:t>	</a:t>
            </a:r>
            <a:r>
              <a:rPr b="0" lang="en-US" sz="2000" spc="-1" strike="noStrike">
                <a:solidFill>
                  <a:srgbClr val="000000"/>
                </a:solidFill>
                <a:latin typeface="Courier New"/>
                <a:ea typeface="Times New Roman"/>
              </a:rPr>
              <a:t>String text();</a:t>
            </a:r>
            <a:endParaRPr b="0" lang="ru-RU" sz="2000" spc="-1" strike="noStrike">
              <a:latin typeface="Arial"/>
            </a:endParaRPr>
          </a:p>
          <a:p>
            <a:pPr>
              <a:lnSpc>
                <a:spcPct val="100000"/>
              </a:lnSpc>
            </a:pPr>
            <a:r>
              <a:rPr b="0" lang="en-US" sz="2000" spc="-1" strike="noStrike">
                <a:solidFill>
                  <a:srgbClr val="000000"/>
                </a:solidFill>
                <a:latin typeface="Courier New"/>
                <a:ea typeface="Times New Roman"/>
              </a:rPr>
              <a:t>}</a:t>
            </a:r>
            <a:r>
              <a:rPr b="0" lang="ru-RU" sz="2000" spc="-1" strike="noStrike">
                <a:solidFill>
                  <a:srgbClr val="000000"/>
                </a:solidFill>
                <a:latin typeface="Courier New"/>
                <a:ea typeface="Times New Roman"/>
              </a:rPr>
              <a:t> </a:t>
            </a:r>
            <a:endParaRPr b="0" lang="ru-RU" sz="2000" spc="-1" strike="noStrike">
              <a:latin typeface="Arial"/>
            </a:endParaRPr>
          </a:p>
        </p:txBody>
      </p:sp>
      <p:sp>
        <p:nvSpPr>
          <p:cNvPr id="657" name="CustomShape 3"/>
          <p:cNvSpPr/>
          <p:nvPr/>
        </p:nvSpPr>
        <p:spPr>
          <a:xfrm>
            <a:off x="900000" y="4500000"/>
            <a:ext cx="7560000" cy="1187640"/>
          </a:xfrm>
          <a:prstGeom prst="rect">
            <a:avLst/>
          </a:prstGeom>
          <a:solidFill>
            <a:srgbClr val="f2f2f2"/>
          </a:solidFill>
          <a:ln w="0">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b47804"/>
                </a:solidFill>
                <a:latin typeface="Courier New"/>
                <a:ea typeface="Times New Roman"/>
              </a:rPr>
              <a:t>@Description</a:t>
            </a:r>
            <a:r>
              <a:rPr b="0" lang="ru-RU" sz="1800" spc="-1" strike="noStrike">
                <a:solidFill>
                  <a:srgbClr val="000000"/>
                </a:solidFill>
                <a:latin typeface="Courier New"/>
                <a:ea typeface="Times New Roman"/>
              </a:rPr>
              <a:t>(title="title", version=2, text="text")</a:t>
            </a:r>
            <a:endParaRPr b="0" lang="ru-RU" sz="1800" spc="-1" strike="noStrike">
              <a:latin typeface="Arial"/>
            </a:endParaRPr>
          </a:p>
          <a:p>
            <a:pPr>
              <a:lnSpc>
                <a:spcPct val="100000"/>
              </a:lnSpc>
            </a:pPr>
            <a:r>
              <a:rPr b="0" lang="ru-RU" sz="1800" spc="-1" strike="noStrike">
                <a:solidFill>
                  <a:srgbClr val="000000"/>
                </a:solidFill>
                <a:latin typeface="Courier New"/>
                <a:ea typeface="Times New Roman"/>
              </a:rPr>
              <a:t>public class Sample813 {</a:t>
            </a:r>
            <a:endParaRPr b="0" lang="ru-RU" sz="1800" spc="-1" strike="noStrike">
              <a:latin typeface="Arial"/>
            </a:endParaRPr>
          </a:p>
          <a:p>
            <a:pPr>
              <a:lnSpc>
                <a:spcPct val="100000"/>
              </a:lnSpc>
            </a:pPr>
            <a:r>
              <a:rPr b="0" lang="ru-RU" sz="1800" spc="-1" strike="noStrike">
                <a:solidFill>
                  <a:srgbClr val="000000"/>
                </a:solidFill>
                <a:latin typeface="Courier New"/>
                <a:ea typeface="Times New Roman"/>
              </a:rPr>
              <a:t>    </a:t>
            </a:r>
            <a:r>
              <a:rPr b="0" lang="ru-RU" sz="1800" spc="-1" strike="noStrike">
                <a:solidFill>
                  <a:srgbClr val="000000"/>
                </a:solidFill>
                <a:latin typeface="Courier New"/>
                <a:ea typeface="Times New Roman"/>
              </a:rPr>
              <a:t>// ...</a:t>
            </a:r>
            <a:endParaRPr b="0" lang="ru-RU" sz="1800" spc="-1" strike="noStrike">
              <a:latin typeface="Arial"/>
            </a:endParaRPr>
          </a:p>
          <a:p>
            <a:pPr>
              <a:lnSpc>
                <a:spcPct val="100000"/>
              </a:lnSpc>
            </a:pPr>
            <a:r>
              <a:rPr b="0" lang="ru-RU" sz="1800" spc="-1" strike="noStrike">
                <a:solidFill>
                  <a:srgbClr val="000000"/>
                </a:solidFill>
                <a:latin typeface="Courier New"/>
                <a:ea typeface="Times New Roman"/>
              </a:rPr>
              <a:t>}</a:t>
            </a:r>
            <a:endParaRPr b="0" lang="ru-RU" sz="1800" spc="-1" strike="noStrike">
              <a:latin typeface="Arial"/>
            </a:endParaRPr>
          </a:p>
        </p:txBody>
      </p:sp>
      <p:sp>
        <p:nvSpPr>
          <p:cNvPr id="658" name="TextShape 4"/>
          <p:cNvSpPr txBox="1"/>
          <p:nvPr/>
        </p:nvSpPr>
        <p:spPr>
          <a:xfrm>
            <a:off x="720000" y="1093680"/>
            <a:ext cx="3960000" cy="346320"/>
          </a:xfrm>
          <a:prstGeom prst="rect">
            <a:avLst/>
          </a:prstGeom>
          <a:noFill/>
          <a:ln w="0">
            <a:noFill/>
          </a:ln>
        </p:spPr>
        <p:txBody>
          <a:bodyPr lIns="90000" rIns="90000" tIns="45000" bIns="45000">
            <a:noAutofit/>
          </a:bodyPr>
          <a:p>
            <a:r>
              <a:rPr b="0" lang="ru-RU" sz="1800" spc="-1" strike="noStrike">
                <a:latin typeface="Arial"/>
              </a:rPr>
              <a:t>Создание аннотации:</a:t>
            </a:r>
            <a:endParaRPr b="0" lang="ru-RU" sz="1800" spc="-1" strike="noStrike">
              <a:latin typeface="Arial"/>
            </a:endParaRPr>
          </a:p>
        </p:txBody>
      </p:sp>
      <p:sp>
        <p:nvSpPr>
          <p:cNvPr id="659" name="TextShape 5"/>
          <p:cNvSpPr txBox="1"/>
          <p:nvPr/>
        </p:nvSpPr>
        <p:spPr>
          <a:xfrm>
            <a:off x="720000" y="3960000"/>
            <a:ext cx="3960000" cy="346320"/>
          </a:xfrm>
          <a:prstGeom prst="rect">
            <a:avLst/>
          </a:prstGeom>
          <a:noFill/>
          <a:ln w="0">
            <a:noFill/>
          </a:ln>
        </p:spPr>
        <p:txBody>
          <a:bodyPr lIns="90000" rIns="90000" tIns="45000" bIns="45000">
            <a:noAutofit/>
          </a:bodyPr>
          <a:p>
            <a:r>
              <a:rPr b="0" lang="ru-RU" sz="1800" spc="-1" strike="noStrike">
                <a:latin typeface="Arial"/>
              </a:rPr>
              <a:t>Применение аннотации:</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16"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marL="285840" indent="-284040">
              <a:lnSpc>
                <a:spcPct val="100000"/>
              </a:lnSpc>
              <a:spcBef>
                <a:spcPts val="360"/>
              </a:spcBef>
              <a:tabLst>
                <a:tab algn="l" pos="0"/>
              </a:tabLst>
            </a:pPr>
            <a:r>
              <a:rPr b="0" lang="ru-RU" sz="1800" spc="-1" strike="noStrike">
                <a:solidFill>
                  <a:srgbClr val="0d0d0d"/>
                </a:solidFill>
                <a:latin typeface="Arial"/>
                <a:ea typeface="DejaVu Sans"/>
              </a:rPr>
              <a:t>Рассмотрим </a:t>
            </a:r>
            <a:r>
              <a:rPr b="1" lang="ru-RU" sz="1800" spc="-1" strike="noStrike">
                <a:solidFill>
                  <a:srgbClr val="0d0d0d"/>
                </a:solidFill>
                <a:latin typeface="Arial"/>
                <a:ea typeface="DejaVu Sans"/>
              </a:rPr>
              <a:t>основные этапы разработки класса</a:t>
            </a:r>
            <a:r>
              <a:rPr b="0" lang="ru-RU" sz="1800" spc="-1" strike="noStrike">
                <a:solidFill>
                  <a:srgbClr val="0d0d0d"/>
                </a:solidFill>
                <a:latin typeface="Arial"/>
                <a:ea typeface="DejaVu Sans"/>
              </a:rPr>
              <a:t>.</a:t>
            </a:r>
            <a:endParaRPr b="0" lang="ru-RU" sz="1800" spc="-1" strike="noStrike">
              <a:latin typeface="Arial"/>
            </a:endParaRPr>
          </a:p>
          <a:p>
            <a:pPr marL="285840" indent="-284040">
              <a:lnSpc>
                <a:spcPct val="100000"/>
              </a:lnSpc>
              <a:spcBef>
                <a:spcPts val="360"/>
              </a:spcBef>
              <a:tabLst>
                <a:tab algn="l" pos="0"/>
              </a:tabLst>
            </a:pPr>
            <a:endParaRPr b="0" lang="ru-RU" sz="1800" spc="-1" strike="noStrike">
              <a:latin typeface="Arial"/>
            </a:endParaRPr>
          </a:p>
          <a:p>
            <a:pPr marL="285840" indent="-284040" algn="just">
              <a:lnSpc>
                <a:spcPct val="100000"/>
              </a:lnSpc>
              <a:tabLst>
                <a:tab algn="l" pos="0"/>
              </a:tabLst>
            </a:pPr>
            <a:r>
              <a:rPr b="0" lang="ru-RU" sz="1800" spc="-1" strike="noStrike">
                <a:solidFill>
                  <a:srgbClr val="0d0d0d"/>
                </a:solidFill>
                <a:latin typeface="Arial"/>
                <a:ea typeface="Times New Roman"/>
              </a:rPr>
              <a:t>Прежде всего, необходимо привести описание разрабатываемого класса. При разработке класса нужно представить </a:t>
            </a:r>
            <a:r>
              <a:rPr b="0" lang="ru-RU" sz="1800" spc="-1" strike="noStrike">
                <a:solidFill>
                  <a:srgbClr val="376092"/>
                </a:solidFill>
                <a:latin typeface="Arial"/>
                <a:ea typeface="Times New Roman"/>
              </a:rPr>
              <a:t>определение класса</a:t>
            </a:r>
            <a:r>
              <a:rPr b="0" lang="ru-RU" sz="1800" spc="-1" strike="noStrike">
                <a:solidFill>
                  <a:srgbClr val="0d0d0d"/>
                </a:solidFill>
                <a:latin typeface="Arial"/>
                <a:ea typeface="Times New Roman"/>
              </a:rPr>
              <a:t>, которое включает в себя:</a:t>
            </a:r>
            <a:endParaRPr b="0" lang="ru-RU" sz="1800" spc="-1" strike="noStrike">
              <a:latin typeface="Arial"/>
            </a:endParaRPr>
          </a:p>
          <a:p>
            <a:pPr marL="800280" indent="-264960" algn="just">
              <a:lnSpc>
                <a:spcPct val="100000"/>
              </a:lnSpc>
              <a:buClr>
                <a:srgbClr val="376092"/>
              </a:buClr>
              <a:buFont typeface="Wingdings" charset="2"/>
              <a:buChar char=""/>
              <a:tabLst>
                <a:tab algn="l" pos="450720"/>
              </a:tabLst>
            </a:pPr>
            <a:r>
              <a:rPr b="0" lang="ru-RU" sz="1600" spc="-1" strike="noStrike">
                <a:solidFill>
                  <a:srgbClr val="376092"/>
                </a:solidFill>
                <a:latin typeface="Arial"/>
                <a:ea typeface="Times New Roman"/>
              </a:rPr>
              <a:t>определение имени </a:t>
            </a:r>
            <a:r>
              <a:rPr b="0" lang="ru-RU" sz="1600" spc="-1" strike="noStrike">
                <a:solidFill>
                  <a:srgbClr val="0d0d0d"/>
                </a:solidFill>
                <a:latin typeface="Arial"/>
                <a:ea typeface="Times New Roman"/>
              </a:rPr>
              <a:t>класса (определяет новый тип; абстракция, с которой будем иметь дело);</a:t>
            </a:r>
            <a:endParaRPr b="0" lang="ru-RU" sz="1600" spc="-1" strike="noStrike">
              <a:latin typeface="Arial"/>
            </a:endParaRPr>
          </a:p>
          <a:p>
            <a:pPr algn="just">
              <a:lnSpc>
                <a:spcPct val="100000"/>
              </a:lnSpc>
              <a:tabLst>
                <a:tab algn="l" pos="450720"/>
              </a:tabLst>
            </a:pPr>
            <a:endParaRPr b="0" lang="ru-RU" sz="1600" spc="-1" strike="noStrike">
              <a:latin typeface="Arial"/>
            </a:endParaRPr>
          </a:p>
          <a:p>
            <a:pPr marL="800280" indent="-264960" algn="just">
              <a:lnSpc>
                <a:spcPct val="100000"/>
              </a:lnSpc>
              <a:buClr>
                <a:srgbClr val="376092"/>
              </a:buClr>
              <a:buFont typeface="Wingdings" charset="2"/>
              <a:buChar char=""/>
              <a:tabLst>
                <a:tab algn="l" pos="450720"/>
              </a:tabLst>
            </a:pPr>
            <a:r>
              <a:rPr b="0" lang="ru-RU" sz="1600" spc="-1" strike="noStrike">
                <a:solidFill>
                  <a:srgbClr val="376092"/>
                </a:solidFill>
                <a:latin typeface="Arial"/>
                <a:ea typeface="Times New Roman"/>
              </a:rPr>
              <a:t>определение состояния </a:t>
            </a:r>
            <a:r>
              <a:rPr b="0" lang="ru-RU" sz="1600" spc="-1" strike="noStrike">
                <a:solidFill>
                  <a:srgbClr val="0d0d0d"/>
                </a:solidFill>
                <a:latin typeface="Arial"/>
                <a:ea typeface="Times New Roman"/>
              </a:rPr>
              <a:t>класса (состав, типы и имена полей в классе, предназначенных для хранения информации, а также уровни их защиты); данные, определяющие состояние класса, получили название </a:t>
            </a:r>
            <a:r>
              <a:rPr b="0" lang="ru-RU" sz="1600" spc="-1" strike="noStrike">
                <a:solidFill>
                  <a:srgbClr val="376092"/>
                </a:solidFill>
                <a:latin typeface="Arial"/>
                <a:ea typeface="Times New Roman"/>
              </a:rPr>
              <a:t>членов-данных </a:t>
            </a:r>
            <a:r>
              <a:rPr b="0" lang="ru-RU" sz="1600" spc="-1" strike="noStrike">
                <a:solidFill>
                  <a:srgbClr val="0d0d0d"/>
                </a:solidFill>
                <a:latin typeface="Arial"/>
                <a:ea typeface="Times New Roman"/>
              </a:rPr>
              <a:t>класса;</a:t>
            </a:r>
            <a:endParaRPr b="0" lang="ru-RU" sz="1600" spc="-1" strike="noStrike">
              <a:latin typeface="Arial"/>
            </a:endParaRPr>
          </a:p>
          <a:p>
            <a:pPr algn="just">
              <a:lnSpc>
                <a:spcPct val="100000"/>
              </a:lnSpc>
              <a:tabLst>
                <a:tab algn="l" pos="450720"/>
              </a:tabLst>
            </a:pPr>
            <a:endParaRPr b="0" lang="ru-RU" sz="1600" spc="-1" strike="noStrike">
              <a:latin typeface="Arial"/>
            </a:endParaRPr>
          </a:p>
          <a:p>
            <a:pPr marL="800280" indent="-264960" algn="just">
              <a:lnSpc>
                <a:spcPct val="100000"/>
              </a:lnSpc>
              <a:buClr>
                <a:srgbClr val="376092"/>
              </a:buClr>
              <a:buFont typeface="Wingdings" charset="2"/>
              <a:buChar char=""/>
              <a:tabLst>
                <a:tab algn="l" pos="450720"/>
              </a:tabLst>
            </a:pPr>
            <a:r>
              <a:rPr b="0" lang="ru-RU" sz="1600" spc="-1" strike="noStrike">
                <a:solidFill>
                  <a:srgbClr val="376092"/>
                </a:solidFill>
                <a:latin typeface="Arial"/>
                <a:ea typeface="Times New Roman"/>
              </a:rPr>
              <a:t>определение методов </a:t>
            </a:r>
            <a:r>
              <a:rPr b="0" lang="ru-RU" sz="1600" spc="-1" strike="noStrike">
                <a:solidFill>
                  <a:srgbClr val="0d0d0d"/>
                </a:solidFill>
                <a:latin typeface="Arial"/>
                <a:ea typeface="Times New Roman"/>
              </a:rPr>
              <a:t>класса (определение прототипов функций, которые обеспечат необходимую обработку информации). На этом этапе приводится </a:t>
            </a:r>
            <a:r>
              <a:rPr b="0" i="1" lang="ru-RU" sz="1600" spc="-1" strike="noStrike">
                <a:solidFill>
                  <a:srgbClr val="0d0d0d"/>
                </a:solidFill>
                <a:latin typeface="Arial"/>
                <a:ea typeface="Times New Roman"/>
              </a:rPr>
              <a:t>описание того, </a:t>
            </a:r>
            <a:r>
              <a:rPr b="1" i="1" lang="ru-RU" sz="1600" spc="-1" strike="noStrike">
                <a:solidFill>
                  <a:srgbClr val="0d0d0d"/>
                </a:solidFill>
                <a:latin typeface="Arial"/>
                <a:ea typeface="Times New Roman"/>
              </a:rPr>
              <a:t>что</a:t>
            </a:r>
            <a:r>
              <a:rPr b="0" i="1" lang="ru-RU" sz="1600" spc="-1" strike="noStrike">
                <a:solidFill>
                  <a:srgbClr val="0d0d0d"/>
                </a:solidFill>
                <a:latin typeface="Arial"/>
                <a:ea typeface="Times New Roman"/>
              </a:rPr>
              <a:t> мы </a:t>
            </a:r>
            <a:r>
              <a:rPr b="1" i="1" lang="ru-RU" sz="1600" spc="-1" strike="noStrike">
                <a:solidFill>
                  <a:srgbClr val="0d0d0d"/>
                </a:solidFill>
                <a:latin typeface="Arial"/>
                <a:ea typeface="Times New Roman"/>
              </a:rPr>
              <a:t>хотим</a:t>
            </a:r>
            <a:r>
              <a:rPr b="0" i="1" lang="ru-RU" sz="1600" spc="-1" strike="noStrike">
                <a:solidFill>
                  <a:srgbClr val="0d0d0d"/>
                </a:solidFill>
                <a:latin typeface="Arial"/>
                <a:ea typeface="Times New Roman"/>
              </a:rPr>
              <a:t> получить от класса, не указывая, </a:t>
            </a:r>
            <a:r>
              <a:rPr b="1" i="1" lang="ru-RU" sz="1600" spc="-1" strike="noStrike">
                <a:solidFill>
                  <a:srgbClr val="0d0d0d"/>
                </a:solidFill>
                <a:latin typeface="Arial"/>
                <a:ea typeface="Times New Roman"/>
              </a:rPr>
              <a:t>как</a:t>
            </a:r>
            <a:r>
              <a:rPr b="0" i="1" lang="ru-RU" sz="1600" spc="-1" strike="noStrike">
                <a:solidFill>
                  <a:srgbClr val="0d0d0d"/>
                </a:solidFill>
                <a:latin typeface="Arial"/>
                <a:ea typeface="Times New Roman"/>
              </a:rPr>
              <a:t> мы этого </a:t>
            </a:r>
            <a:r>
              <a:rPr b="1" i="1" lang="ru-RU" sz="1600" spc="-1" strike="noStrike">
                <a:solidFill>
                  <a:srgbClr val="0d0d0d"/>
                </a:solidFill>
                <a:latin typeface="Arial"/>
                <a:ea typeface="Times New Roman"/>
              </a:rPr>
              <a:t>добьемся</a:t>
            </a:r>
            <a:r>
              <a:rPr b="0" lang="ru-RU" sz="1600" spc="-1" strike="noStrike">
                <a:solidFill>
                  <a:srgbClr val="0d0d0d"/>
                </a:solidFill>
                <a:latin typeface="Arial"/>
                <a:ea typeface="Times New Roman"/>
              </a:rPr>
              <a:t>. </a:t>
            </a:r>
            <a:endParaRPr b="0" lang="ru-RU" sz="1600" spc="-1" strike="noStrike">
              <a:latin typeface="Arial"/>
            </a:endParaRPr>
          </a:p>
          <a:p>
            <a:pPr>
              <a:lnSpc>
                <a:spcPct val="100000"/>
              </a:lnSpc>
              <a:spcBef>
                <a:spcPts val="300"/>
              </a:spcBef>
              <a:tabLst>
                <a:tab algn="l" pos="450720"/>
              </a:tabLst>
            </a:pPr>
            <a:endParaRPr b="0" lang="ru-RU" sz="1600" spc="-1" strike="noStrike">
              <a:latin typeface="Arial"/>
            </a:endParaRPr>
          </a:p>
        </p:txBody>
      </p:sp>
    </p:spTree>
  </p:cSld>
  <mc:AlternateContent>
    <mc:Choice Requires="p14">
      <p:transition spd="slow" p14:dur="2000"/>
    </mc:Choice>
    <mc:Fallback>
      <p:transition spd="slow"/>
    </mc:Fallback>
  </mc:AlternateContent>
</p:sld>
</file>

<file path=ppt/slides/slide1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0"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Аннотации. Встроенные аннотации.</a:t>
            </a:r>
            <a:endParaRPr b="0" lang="ru-RU" sz="1800" spc="-1" strike="noStrike">
              <a:latin typeface="Arial"/>
            </a:endParaRPr>
          </a:p>
        </p:txBody>
      </p:sp>
      <p:sp>
        <p:nvSpPr>
          <p:cNvPr id="661" name="CustomShape 2"/>
          <p:cNvSpPr/>
          <p:nvPr/>
        </p:nvSpPr>
        <p:spPr>
          <a:xfrm>
            <a:off x="914400" y="967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b47804"/>
                </a:solidFill>
                <a:latin typeface="Arial"/>
                <a:ea typeface="DejaVu Sans"/>
              </a:rPr>
              <a:t>@Override</a:t>
            </a:r>
            <a:r>
              <a:rPr b="0" lang="ru-RU" sz="1800" spc="-1" strike="noStrike">
                <a:latin typeface="Arial"/>
                <a:ea typeface="DejaVu Sans"/>
              </a:rPr>
              <a:t>	</a:t>
            </a:r>
            <a:r>
              <a:rPr b="0" lang="ru-RU" sz="1800" spc="-1" strike="noStrike">
                <a:latin typeface="Arial"/>
                <a:ea typeface="DejaVu Sans"/>
              </a:rPr>
              <a:t>- Проверка переопределения метода. IDE вызывает предупреждение компиляции, если метод не найден в родительском классе.</a:t>
            </a:r>
            <a:endParaRPr b="0" lang="ru-RU" sz="1800" spc="-1" strike="noStrike">
              <a:latin typeface="Arial"/>
            </a:endParaRPr>
          </a:p>
          <a:p>
            <a:pPr algn="just">
              <a:lnSpc>
                <a:spcPct val="100000"/>
              </a:lnSpc>
              <a:spcBef>
                <a:spcPts val="360"/>
              </a:spcBef>
              <a:tabLst>
                <a:tab algn="l" pos="0"/>
              </a:tabLst>
            </a:pPr>
            <a:r>
              <a:rPr b="1" lang="ru-RU" sz="1800" spc="-1" strike="noStrike">
                <a:solidFill>
                  <a:srgbClr val="b47804"/>
                </a:solidFill>
                <a:latin typeface="Arial"/>
                <a:ea typeface="DejaVu Sans"/>
              </a:rPr>
              <a:t>@Deprecated</a:t>
            </a:r>
            <a:r>
              <a:rPr b="0" lang="ru-RU" sz="1800" spc="-1" strike="noStrike">
                <a:latin typeface="Arial"/>
                <a:ea typeface="DejaVu Sans"/>
              </a:rPr>
              <a:t> -</a:t>
            </a:r>
            <a:r>
              <a:rPr b="0" lang="ru-RU" sz="1800" spc="-1" strike="noStrike">
                <a:latin typeface="Arial"/>
                <a:ea typeface="DejaVu Sans"/>
              </a:rPr>
              <a:t>	</a:t>
            </a:r>
            <a:r>
              <a:rPr b="0" lang="ru-RU" sz="1800" spc="-1" strike="noStrike">
                <a:latin typeface="Arial"/>
                <a:ea typeface="DejaVu Sans"/>
              </a:rPr>
              <a:t>IDE отмечает, что метод устарел и вызывает предупреждение компиляции, если метод используется.</a:t>
            </a:r>
            <a:endParaRPr b="0" lang="ru-RU" sz="1800" spc="-1" strike="noStrike">
              <a:latin typeface="Arial"/>
            </a:endParaRPr>
          </a:p>
          <a:p>
            <a:pPr algn="just">
              <a:lnSpc>
                <a:spcPct val="100000"/>
              </a:lnSpc>
              <a:spcBef>
                <a:spcPts val="360"/>
              </a:spcBef>
              <a:tabLst>
                <a:tab algn="l" pos="0"/>
              </a:tabLst>
            </a:pPr>
            <a:r>
              <a:rPr b="1" lang="ru-RU" sz="1800" spc="-1" strike="noStrike">
                <a:solidFill>
                  <a:srgbClr val="b47804"/>
                </a:solidFill>
                <a:latin typeface="Arial"/>
                <a:ea typeface="DejaVu Sans"/>
              </a:rPr>
              <a:t>@SuppressWarnings</a:t>
            </a:r>
            <a:r>
              <a:rPr b="0" lang="ru-RU" sz="1800" spc="-1" strike="noStrike">
                <a:latin typeface="Arial"/>
                <a:ea typeface="DejaVu Sans"/>
              </a:rPr>
              <a:t> -</a:t>
            </a:r>
            <a:r>
              <a:rPr b="0" lang="ru-RU" sz="1800" spc="-1" strike="noStrike">
                <a:latin typeface="Arial"/>
                <a:ea typeface="DejaVu Sans"/>
              </a:rPr>
              <a:t>	</a:t>
            </a:r>
            <a:r>
              <a:rPr b="0" lang="ru-RU" sz="1800" spc="-1" strike="noStrike">
                <a:latin typeface="Arial"/>
                <a:ea typeface="DejaVu Sans"/>
              </a:rPr>
              <a:t>Аннотация указывает IDE подавить предупреждения компиляции.</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p:txBody>
      </p:sp>
      <p:sp>
        <p:nvSpPr>
          <p:cNvPr id="662" name="TextShape 3"/>
          <p:cNvSpPr txBox="1"/>
          <p:nvPr/>
        </p:nvSpPr>
        <p:spPr>
          <a:xfrm>
            <a:off x="1800000" y="3183120"/>
            <a:ext cx="7020000" cy="3080880"/>
          </a:xfrm>
          <a:prstGeom prst="rect">
            <a:avLst/>
          </a:prstGeom>
          <a:solidFill>
            <a:srgbClr val="dee6ef"/>
          </a:solidFill>
          <a:ln w="0">
            <a:noFill/>
          </a:ln>
        </p:spPr>
        <p:txBody>
          <a:bodyPr lIns="90000" rIns="90000" tIns="45000" bIns="45000">
            <a:noAutofit/>
          </a:bodyPr>
          <a:p>
            <a:r>
              <a:rPr b="1" lang="ru-RU" sz="1600" spc="-1" strike="noStrike">
                <a:solidFill>
                  <a:srgbClr val="7f0055"/>
                </a:solidFill>
                <a:latin typeface="Courier New"/>
                <a:ea typeface="Courier New"/>
              </a:rPr>
              <a:t>public class</a:t>
            </a:r>
            <a:r>
              <a:rPr b="0" lang="ru-RU" sz="1600" spc="-1" strike="noStrike">
                <a:latin typeface="Courier New"/>
                <a:ea typeface="Courier New"/>
              </a:rPr>
              <a:t> Animal</a:t>
            </a:r>
            <a:endParaRPr b="0" lang="ru-RU" sz="1600" spc="-1" strike="noStrike">
              <a:latin typeface="Courier New"/>
              <a:ea typeface="Courier New"/>
            </a:endParaRPr>
          </a:p>
          <a:p>
            <a:r>
              <a:rPr b="0" lang="ru-RU" sz="1600" spc="-1" strike="noStrike">
                <a:latin typeface="Courier New"/>
                <a:ea typeface="Courier New"/>
              </a:rPr>
              <a:t>{ </a:t>
            </a:r>
            <a:endParaRPr b="0" lang="ru-RU" sz="1600" spc="-1" strike="noStrike">
              <a:latin typeface="Courier New"/>
              <a:ea typeface="Courier New"/>
            </a:endParaRPr>
          </a:p>
          <a:p>
            <a:r>
              <a:rPr b="0" lang="ru-RU" sz="1600" spc="-1" strike="noStrike">
                <a:latin typeface="Courier New"/>
                <a:ea typeface="Courier New"/>
              </a:rPr>
              <a:t>    </a:t>
            </a:r>
            <a:r>
              <a:rPr b="1" lang="ru-RU" sz="1600" spc="-1" strike="noStrike">
                <a:solidFill>
                  <a:srgbClr val="7f0055"/>
                </a:solidFill>
                <a:latin typeface="Courier New"/>
                <a:ea typeface="Courier New"/>
              </a:rPr>
              <a:t>public void</a:t>
            </a:r>
            <a:r>
              <a:rPr b="0" lang="ru-RU" sz="1600" spc="-1" strike="noStrike">
                <a:latin typeface="Courier New"/>
                <a:ea typeface="Courier New"/>
              </a:rPr>
              <a:t> speak() {</a:t>
            </a:r>
            <a:endParaRPr b="0" lang="ru-RU" sz="1600" spc="-1" strike="noStrike">
              <a:latin typeface="Courier New"/>
              <a:ea typeface="Courier New"/>
            </a:endParaRPr>
          </a:p>
          <a:p>
            <a:r>
              <a:rPr b="0" lang="ru-RU" sz="1600" spc="-1" strike="noStrike">
                <a:latin typeface="Courier New"/>
                <a:ea typeface="Courier New"/>
              </a:rPr>
              <a:t>    </a:t>
            </a:r>
            <a:r>
              <a:rPr b="0" lang="ru-RU" sz="1600" spc="-1" strike="noStrike">
                <a:latin typeface="Courier New"/>
                <a:ea typeface="Courier New"/>
              </a:rPr>
              <a:t>}</a:t>
            </a:r>
            <a:endParaRPr b="0" lang="ru-RU" sz="1600" spc="-1" strike="noStrike">
              <a:latin typeface="Courier New"/>
              <a:ea typeface="Courier New"/>
            </a:endParaRPr>
          </a:p>
          <a:p>
            <a:r>
              <a:rPr b="0" lang="ru-RU" sz="1600" spc="-1" strike="noStrike">
                <a:latin typeface="Courier New"/>
                <a:ea typeface="Courier New"/>
              </a:rPr>
              <a:t>}</a:t>
            </a:r>
            <a:endParaRPr b="0" lang="ru-RU" sz="1600" spc="-1" strike="noStrike">
              <a:latin typeface="Courier New"/>
              <a:ea typeface="Courier New"/>
            </a:endParaRPr>
          </a:p>
          <a:p>
            <a:r>
              <a:rPr b="0" lang="ru-RU" sz="1600" spc="-1" strike="noStrike">
                <a:latin typeface="Courier New"/>
                <a:ea typeface="Courier New"/>
              </a:rPr>
              <a:t> </a:t>
            </a:r>
            <a:endParaRPr b="0" lang="ru-RU" sz="1600" spc="-1" strike="noStrike">
              <a:latin typeface="Courier New"/>
              <a:ea typeface="Courier New"/>
            </a:endParaRPr>
          </a:p>
          <a:p>
            <a:r>
              <a:rPr b="1" lang="ru-RU" sz="1600" spc="-1" strike="noStrike">
                <a:solidFill>
                  <a:srgbClr val="7f0055"/>
                </a:solidFill>
                <a:latin typeface="Courier New"/>
                <a:ea typeface="Courier New"/>
              </a:rPr>
              <a:t>public class</a:t>
            </a:r>
            <a:r>
              <a:rPr b="0" lang="ru-RU" sz="1600" spc="-1" strike="noStrike">
                <a:latin typeface="Courier New"/>
                <a:ea typeface="Courier New"/>
              </a:rPr>
              <a:t> Cat </a:t>
            </a:r>
            <a:r>
              <a:rPr b="1" lang="ru-RU" sz="1600" spc="-1" strike="noStrike">
                <a:solidFill>
                  <a:srgbClr val="7f0055"/>
                </a:solidFill>
                <a:latin typeface="Courier New"/>
                <a:ea typeface="Courier New"/>
              </a:rPr>
              <a:t>extends</a:t>
            </a:r>
            <a:r>
              <a:rPr b="0" lang="ru-RU" sz="1600" spc="-1" strike="noStrike">
                <a:latin typeface="Courier New"/>
                <a:ea typeface="Courier New"/>
              </a:rPr>
              <a:t> Animal</a:t>
            </a:r>
            <a:endParaRPr b="0" lang="ru-RU" sz="1600" spc="-1" strike="noStrike">
              <a:latin typeface="Courier New"/>
              <a:ea typeface="Courier New"/>
            </a:endParaRPr>
          </a:p>
          <a:p>
            <a:r>
              <a:rPr b="0" lang="ru-RU" sz="1600" spc="-1" strike="noStrike">
                <a:latin typeface="Courier New"/>
                <a:ea typeface="Courier New"/>
              </a:rPr>
              <a:t>{</a:t>
            </a:r>
            <a:endParaRPr b="0" lang="ru-RU" sz="1600" spc="-1" strike="noStrike">
              <a:latin typeface="Courier New"/>
              <a:ea typeface="Courier New"/>
            </a:endParaRPr>
          </a:p>
          <a:p>
            <a:r>
              <a:rPr b="0" lang="ru-RU" sz="1600" spc="-1" strike="noStrike">
                <a:latin typeface="Courier New"/>
                <a:ea typeface="Courier New"/>
              </a:rPr>
              <a:t>    </a:t>
            </a:r>
            <a:r>
              <a:rPr b="1" lang="ru-RU" sz="1600" spc="-1" strike="noStrike">
                <a:solidFill>
                  <a:srgbClr val="b47804"/>
                </a:solidFill>
                <a:latin typeface="Courier New"/>
                <a:ea typeface="Courier New"/>
              </a:rPr>
              <a:t>@Override</a:t>
            </a:r>
            <a:r>
              <a:rPr b="0" lang="ru-RU" sz="1600" spc="-1" strike="noStrike">
                <a:latin typeface="Courier New"/>
                <a:ea typeface="Courier New"/>
              </a:rPr>
              <a:t> // Аннотация - метод переопределен</a:t>
            </a:r>
            <a:endParaRPr b="0" lang="ru-RU" sz="1600" spc="-1" strike="noStrike">
              <a:latin typeface="Courier New"/>
              <a:ea typeface="Courier New"/>
            </a:endParaRPr>
          </a:p>
          <a:p>
            <a:r>
              <a:rPr b="0" lang="ru-RU" sz="1600" spc="-1" strike="noStrike">
                <a:latin typeface="Courier New"/>
                <a:ea typeface="Courier New"/>
              </a:rPr>
              <a:t>    </a:t>
            </a:r>
            <a:r>
              <a:rPr b="1" lang="ru-RU" sz="1600" spc="-1" strike="noStrike">
                <a:solidFill>
                  <a:srgbClr val="7f0055"/>
                </a:solidFill>
                <a:latin typeface="Courier New"/>
                <a:ea typeface="Courier New"/>
              </a:rPr>
              <a:t>public void</a:t>
            </a:r>
            <a:r>
              <a:rPr b="0" lang="ru-RU" sz="1600" spc="-1" strike="noStrike">
                <a:latin typeface="Courier New"/>
                <a:ea typeface="Courier New"/>
              </a:rPr>
              <a:t> speak() { </a:t>
            </a:r>
            <a:endParaRPr b="0" lang="ru-RU" sz="1600" spc="-1" strike="noStrike">
              <a:latin typeface="Courier New"/>
              <a:ea typeface="Courier New"/>
            </a:endParaRPr>
          </a:p>
          <a:p>
            <a:r>
              <a:rPr b="0" lang="ru-RU" sz="1600" spc="-1" strike="noStrike">
                <a:latin typeface="Courier New"/>
                <a:ea typeface="Courier New"/>
              </a:rPr>
              <a:t>        </a:t>
            </a:r>
            <a:r>
              <a:rPr b="0" lang="ru-RU" sz="1600" spc="-1" strike="noStrike">
                <a:latin typeface="Courier New"/>
                <a:ea typeface="Courier New"/>
              </a:rPr>
              <a:t>System.out.println("Meow."); </a:t>
            </a:r>
            <a:endParaRPr b="0" lang="ru-RU" sz="1600" spc="-1" strike="noStrike">
              <a:latin typeface="Courier New"/>
              <a:ea typeface="Courier New"/>
            </a:endParaRPr>
          </a:p>
          <a:p>
            <a:r>
              <a:rPr b="0" lang="ru-RU" sz="1600" spc="-1" strike="noStrike">
                <a:latin typeface="Courier New"/>
                <a:ea typeface="Courier New"/>
              </a:rPr>
              <a:t>    </a:t>
            </a:r>
            <a:r>
              <a:rPr b="0" lang="ru-RU" sz="1600" spc="-1" strike="noStrike">
                <a:latin typeface="Courier New"/>
                <a:ea typeface="Courier New"/>
              </a:rPr>
              <a:t>}</a:t>
            </a:r>
            <a:endParaRPr b="0" lang="ru-RU" sz="1600" spc="-1" strike="noStrike">
              <a:latin typeface="Courier New"/>
              <a:ea typeface="Courier New"/>
            </a:endParaRPr>
          </a:p>
          <a:p>
            <a:r>
              <a:rPr b="0" lang="ru-RU" sz="1600" spc="-1" strike="noStrike">
                <a:latin typeface="Courier New"/>
                <a:ea typeface="Courier New"/>
              </a:rPr>
              <a:t>}</a:t>
            </a:r>
            <a:endParaRPr b="0" lang="ru-RU" sz="1600" spc="-1" strike="noStrike">
              <a:latin typeface="Courier New"/>
              <a:ea typeface="Courier New"/>
            </a:endParaRPr>
          </a:p>
        </p:txBody>
      </p:sp>
    </p:spTree>
  </p:cSld>
  <mc:AlternateContent>
    <mc:Choice Requires="p14">
      <p:transition spd="slow" p14:dur="2000"/>
    </mc:Choice>
    <mc:Fallback>
      <p:transition spd="slow"/>
    </mc:Fallback>
  </mc:AlternateContent>
</p:sld>
</file>

<file path=ppt/slides/slide1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Аннотации. Встроенные аннотации, применяемые к другим аннотациям.</a:t>
            </a:r>
            <a:endParaRPr b="0" lang="ru-RU" sz="1800" spc="-1" strike="noStrike">
              <a:latin typeface="Arial"/>
            </a:endParaRPr>
          </a:p>
        </p:txBody>
      </p:sp>
      <p:sp>
        <p:nvSpPr>
          <p:cNvPr id="664"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b47804"/>
                </a:solidFill>
                <a:latin typeface="Arial"/>
                <a:ea typeface="DejaVu Sans"/>
              </a:rPr>
              <a:t>@Retention</a:t>
            </a:r>
            <a:r>
              <a:rPr b="0" lang="ru-RU" sz="1800" spc="-1" strike="noStrike">
                <a:latin typeface="Arial"/>
                <a:ea typeface="DejaVu Sans"/>
              </a:rPr>
              <a:t>	</a:t>
            </a:r>
            <a:r>
              <a:rPr b="0" lang="ru-RU" sz="1800" spc="-1" strike="noStrike">
                <a:latin typeface="Arial"/>
                <a:ea typeface="DejaVu Sans"/>
              </a:rPr>
              <a:t>- Определяет, как отмеченная аннотация будет </a:t>
            </a:r>
            <a:r>
              <a:rPr b="0" lang="ru-RU" sz="1800" spc="-1" strike="noStrike">
                <a:latin typeface="Arial"/>
                <a:ea typeface="DejaVu Sans"/>
              </a:rPr>
              <a:t>храниться — в коде, в скомпилированном классе или во время </a:t>
            </a:r>
            <a:r>
              <a:rPr b="0" lang="ru-RU" sz="1800" spc="-1" strike="noStrike">
                <a:latin typeface="Arial"/>
                <a:ea typeface="DejaVu Sans"/>
              </a:rPr>
              <a:t>работы кода.</a:t>
            </a:r>
            <a:endParaRPr b="0" lang="ru-RU" sz="1800" spc="-1" strike="noStrike">
              <a:latin typeface="Arial"/>
            </a:endParaRPr>
          </a:p>
          <a:p>
            <a:pPr algn="just">
              <a:lnSpc>
                <a:spcPct val="100000"/>
              </a:lnSpc>
              <a:spcBef>
                <a:spcPts val="360"/>
              </a:spcBef>
              <a:tabLst>
                <a:tab algn="l" pos="0"/>
              </a:tabLst>
            </a:pPr>
            <a:r>
              <a:rPr b="1" lang="ru-RU" sz="1800" spc="-1" strike="noStrike">
                <a:solidFill>
                  <a:srgbClr val="b47804"/>
                </a:solidFill>
                <a:latin typeface="Arial"/>
                <a:ea typeface="DejaVu Sans"/>
              </a:rPr>
              <a:t>@Documented</a:t>
            </a:r>
            <a:r>
              <a:rPr b="0" lang="ru-RU" sz="1800" spc="-1" strike="noStrike">
                <a:latin typeface="Arial"/>
                <a:ea typeface="DejaVu Sans"/>
              </a:rPr>
              <a:t>	</a:t>
            </a:r>
            <a:r>
              <a:rPr b="0" lang="ru-RU" sz="1800" spc="-1" strike="noStrike">
                <a:latin typeface="Arial"/>
                <a:ea typeface="DejaVu Sans"/>
              </a:rPr>
              <a:t>- Отмечает аннотацию для включения в </a:t>
            </a:r>
            <a:r>
              <a:rPr b="0" lang="ru-RU" sz="1800" spc="-1" strike="noStrike">
                <a:latin typeface="Arial"/>
                <a:ea typeface="DejaVu Sans"/>
              </a:rPr>
              <a:t>документацию.</a:t>
            </a:r>
            <a:endParaRPr b="0" lang="ru-RU" sz="1800" spc="-1" strike="noStrike">
              <a:latin typeface="Arial"/>
            </a:endParaRPr>
          </a:p>
          <a:p>
            <a:pPr algn="just">
              <a:lnSpc>
                <a:spcPct val="100000"/>
              </a:lnSpc>
              <a:spcBef>
                <a:spcPts val="360"/>
              </a:spcBef>
              <a:tabLst>
                <a:tab algn="l" pos="0"/>
              </a:tabLst>
            </a:pPr>
            <a:r>
              <a:rPr b="1" lang="ru-RU" sz="1800" spc="-1" strike="noStrike">
                <a:solidFill>
                  <a:srgbClr val="b47804"/>
                </a:solidFill>
                <a:latin typeface="Arial"/>
                <a:ea typeface="DejaVu Sans"/>
              </a:rPr>
              <a:t>@Target</a:t>
            </a:r>
            <a:r>
              <a:rPr b="0" lang="ru-RU" sz="1800" spc="-1" strike="noStrike">
                <a:latin typeface="Arial"/>
                <a:ea typeface="DejaVu Sans"/>
              </a:rPr>
              <a:t>	</a:t>
            </a:r>
            <a:r>
              <a:rPr b="0" lang="ru-RU" sz="1800" spc="-1" strike="noStrike">
                <a:latin typeface="Arial"/>
                <a:ea typeface="DejaVu Sans"/>
              </a:rPr>
              <a:t> - Отмечает аннотацию как ограничивающую, какие </a:t>
            </a:r>
            <a:r>
              <a:rPr b="0" lang="ru-RU" sz="1800" spc="-1" strike="noStrike">
                <a:latin typeface="Arial"/>
                <a:ea typeface="DejaVu Sans"/>
              </a:rPr>
              <a:t>элементы java-аннотации могут быть к ней применены.</a:t>
            </a:r>
            <a:endParaRPr b="0" lang="ru-RU" sz="1800" spc="-1" strike="noStrike">
              <a:latin typeface="Arial"/>
            </a:endParaRPr>
          </a:p>
          <a:p>
            <a:pPr algn="just">
              <a:lnSpc>
                <a:spcPct val="100000"/>
              </a:lnSpc>
              <a:spcBef>
                <a:spcPts val="360"/>
              </a:spcBef>
              <a:tabLst>
                <a:tab algn="l" pos="0"/>
              </a:tabLst>
            </a:pPr>
            <a:r>
              <a:rPr b="1" lang="ru-RU" sz="1800" spc="-1" strike="noStrike">
                <a:solidFill>
                  <a:srgbClr val="b47804"/>
                </a:solidFill>
                <a:latin typeface="Arial"/>
                <a:ea typeface="DejaVu Sans"/>
              </a:rPr>
              <a:t>@Inherited</a:t>
            </a:r>
            <a:r>
              <a:rPr b="0" lang="ru-RU" sz="1800" spc="-1" strike="noStrike">
                <a:latin typeface="Arial"/>
                <a:ea typeface="DejaVu Sans"/>
              </a:rPr>
              <a:t> -</a:t>
            </a:r>
            <a:r>
              <a:rPr b="0" lang="ru-RU" sz="1800" spc="-1" strike="noStrike">
                <a:latin typeface="Arial"/>
                <a:ea typeface="DejaVu Sans"/>
              </a:rPr>
              <a:t>	</a:t>
            </a:r>
            <a:r>
              <a:rPr b="0" lang="ru-RU" sz="1800" spc="-1" strike="noStrike">
                <a:latin typeface="Arial"/>
                <a:ea typeface="DejaVu Sans"/>
              </a:rPr>
              <a:t>Отмечает, что аннотация может быть расширенна </a:t>
            </a:r>
            <a:r>
              <a:rPr b="0" lang="ru-RU" sz="1800" spc="-1" strike="noStrike">
                <a:latin typeface="Arial"/>
                <a:ea typeface="DejaVu Sans"/>
              </a:rPr>
              <a:t>подклассами аннотируемого класса.</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Аннотации. </a:t>
            </a:r>
            <a:endParaRPr b="0" lang="ru-RU" sz="1800" spc="-1" strike="noStrike">
              <a:latin typeface="Arial"/>
            </a:endParaRPr>
          </a:p>
          <a:p>
            <a:pPr>
              <a:lnSpc>
                <a:spcPct val="100000"/>
              </a:lnSpc>
            </a:pPr>
            <a:r>
              <a:rPr b="1" lang="ru-RU" sz="2200" spc="-1" strike="noStrike">
                <a:solidFill>
                  <a:srgbClr val="376092"/>
                </a:solidFill>
                <a:latin typeface="Tahoma"/>
                <a:ea typeface="Tahoma"/>
              </a:rPr>
              <a:t>@Retention</a:t>
            </a:r>
            <a:endParaRPr b="0" lang="ru-RU" sz="2200" spc="-1" strike="noStrike">
              <a:latin typeface="Arial"/>
            </a:endParaRPr>
          </a:p>
        </p:txBody>
      </p:sp>
      <p:sp>
        <p:nvSpPr>
          <p:cNvPr id="666"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latin typeface="Arial"/>
                <a:ea typeface="DejaVu Sans"/>
              </a:rPr>
              <a:t>Аннотация </a:t>
            </a:r>
            <a:r>
              <a:rPr b="1" lang="ru-RU" sz="1800" spc="-1" strike="noStrike">
                <a:solidFill>
                  <a:srgbClr val="b47804"/>
                </a:solidFill>
                <a:latin typeface="Arial"/>
                <a:ea typeface="DejaVu Sans"/>
              </a:rPr>
              <a:t>@Retention </a:t>
            </a:r>
            <a:r>
              <a:rPr b="0" lang="ru-RU" sz="1800" spc="-1" strike="noStrike">
                <a:latin typeface="Arial"/>
                <a:ea typeface="DejaVu Sans"/>
              </a:rPr>
              <a:t>позволяет определить </a:t>
            </a:r>
            <a:r>
              <a:rPr b="1" lang="ru-RU" sz="1800" spc="-1" strike="noStrike">
                <a:latin typeface="Arial"/>
                <a:ea typeface="DejaVu Sans"/>
              </a:rPr>
              <a:t>жизненный цикл </a:t>
            </a:r>
            <a:r>
              <a:rPr b="1" lang="ru-RU" sz="1800" spc="-1" strike="noStrike">
                <a:latin typeface="Arial"/>
                <a:ea typeface="DejaVu Sans"/>
              </a:rPr>
              <a:t>аннотации </a:t>
            </a:r>
            <a:r>
              <a:rPr b="0" lang="ru-RU" sz="1800" spc="-1" strike="noStrike">
                <a:latin typeface="Arial"/>
                <a:ea typeface="DejaVu Sans"/>
              </a:rPr>
              <a:t>: будет она присутствовать только в </a:t>
            </a:r>
            <a:r>
              <a:rPr b="1" lang="ru-RU" sz="1800" spc="-1" strike="noStrike">
                <a:latin typeface="Arial"/>
                <a:ea typeface="DejaVu Sans"/>
              </a:rPr>
              <a:t>исходном коде</a:t>
            </a:r>
            <a:r>
              <a:rPr b="0" lang="ru-RU" sz="1800" spc="-1" strike="noStrike">
                <a:latin typeface="Arial"/>
                <a:ea typeface="DejaVu Sans"/>
              </a:rPr>
              <a:t>, в </a:t>
            </a:r>
            <a:r>
              <a:rPr b="1" lang="ru-RU" sz="1800" spc="-1" strike="noStrike">
                <a:latin typeface="Arial"/>
                <a:ea typeface="DejaVu Sans"/>
              </a:rPr>
              <a:t>скомпилированном файле</a:t>
            </a:r>
            <a:r>
              <a:rPr b="0" lang="ru-RU" sz="1800" spc="-1" strike="noStrike">
                <a:latin typeface="Arial"/>
                <a:ea typeface="DejaVu Sans"/>
              </a:rPr>
              <a:t>, или она будет также видна и в </a:t>
            </a:r>
            <a:r>
              <a:rPr b="1" lang="ru-RU" sz="1800" spc="-1" strike="noStrike">
                <a:latin typeface="Arial"/>
                <a:ea typeface="DejaVu Sans"/>
              </a:rPr>
              <a:t>процессе выполнения</a:t>
            </a:r>
            <a:r>
              <a:rPr b="0" lang="ru-RU" sz="1800" spc="-1" strike="noStrike">
                <a:latin typeface="Arial"/>
                <a:ea typeface="DejaVu Sans"/>
              </a:rPr>
              <a:t>. Выбор нужного типа аннотации </a:t>
            </a:r>
            <a:r>
              <a:rPr b="1" lang="ru-RU" sz="1800" spc="-1" strike="noStrike">
                <a:solidFill>
                  <a:srgbClr val="b47804"/>
                </a:solidFill>
                <a:latin typeface="Arial"/>
                <a:ea typeface="DejaVu Sans"/>
              </a:rPr>
              <a:t>@Retention </a:t>
            </a:r>
            <a:r>
              <a:rPr b="0" lang="ru-RU" sz="1800" spc="-1" strike="noStrike">
                <a:latin typeface="Arial"/>
                <a:ea typeface="DejaVu Sans"/>
              </a:rPr>
              <a:t>зависит от того, как будет использоваться данная аннотацию. </a:t>
            </a:r>
            <a:endParaRPr b="0" lang="ru-RU" sz="1800" spc="-1" strike="noStrike">
              <a:latin typeface="Arial"/>
            </a:endParaRPr>
          </a:p>
          <a:p>
            <a:pPr algn="just">
              <a:lnSpc>
                <a:spcPct val="100000"/>
              </a:lnSpc>
              <a:spcBef>
                <a:spcPts val="360"/>
              </a:spcBef>
              <a:tabLst>
                <a:tab algn="l" pos="0"/>
              </a:tabLst>
            </a:pPr>
            <a:r>
              <a:rPr b="0" lang="ru-RU" sz="1800" spc="-1" strike="noStrike">
                <a:latin typeface="Arial"/>
                <a:ea typeface="DejaVu Sans"/>
              </a:rPr>
              <a:t>Например, </a:t>
            </a:r>
            <a:r>
              <a:rPr b="1" lang="ru-RU" sz="1800" spc="-1" strike="noStrike">
                <a:latin typeface="Arial"/>
                <a:ea typeface="DejaVu Sans"/>
              </a:rPr>
              <a:t>генерировать </a:t>
            </a:r>
            <a:r>
              <a:rPr b="0" lang="ru-RU" sz="1800" spc="-1" strike="noStrike">
                <a:latin typeface="Arial"/>
                <a:ea typeface="DejaVu Sans"/>
              </a:rPr>
              <a:t>что-то побочное из исходных кодов, или в </a:t>
            </a:r>
            <a:r>
              <a:rPr b="1" lang="ru-RU" sz="1800" spc="-1" strike="noStrike">
                <a:latin typeface="Arial"/>
                <a:ea typeface="DejaVu Sans"/>
              </a:rPr>
              <a:t>процессе выполнения </a:t>
            </a:r>
            <a:r>
              <a:rPr b="0" lang="ru-RU" sz="1800" spc="-1" strike="noStrike">
                <a:latin typeface="Arial"/>
                <a:ea typeface="DejaVu Sans"/>
              </a:rPr>
              <a:t>"стучаться" к классу через </a:t>
            </a:r>
            <a:r>
              <a:rPr b="1" i="1" lang="ru-RU" sz="1800" spc="-1" strike="noStrike">
                <a:latin typeface="Arial"/>
                <a:ea typeface="DejaVu Sans"/>
              </a:rPr>
              <a:t>reflection</a:t>
            </a:r>
            <a:r>
              <a:rPr b="0" lang="ru-RU" sz="1800" spc="-1" strike="noStrike">
                <a:latin typeface="Arial"/>
                <a:ea typeface="DejaVu Sans"/>
              </a:rPr>
              <a:t>.</a:t>
            </a:r>
            <a:endParaRPr b="0" lang="ru-RU" sz="1800" spc="-1" strike="noStrike">
              <a:latin typeface="Arial"/>
            </a:endParaRPr>
          </a:p>
          <a:p>
            <a:pPr marL="216000" indent="-216000" algn="just">
              <a:lnSpc>
                <a:spcPct val="100000"/>
              </a:lnSpc>
              <a:spcBef>
                <a:spcPts val="360"/>
              </a:spcBef>
              <a:buClr>
                <a:srgbClr val="000000"/>
              </a:buClr>
              <a:buFont typeface="Wingdings" charset="2"/>
              <a:buChar char=""/>
              <a:tabLst>
                <a:tab algn="l" pos="0"/>
              </a:tabLst>
            </a:pPr>
            <a:r>
              <a:rPr b="1" lang="ru-RU" sz="1800" spc="-1" strike="noStrike">
                <a:solidFill>
                  <a:srgbClr val="3465a4"/>
                </a:solidFill>
                <a:latin typeface="Arial"/>
                <a:ea typeface="DejaVu Sans"/>
              </a:rPr>
              <a:t>RetentionPolicy.SOURCE </a:t>
            </a:r>
            <a:r>
              <a:rPr b="0" lang="ru-RU" sz="1800" spc="-1" strike="noStrike">
                <a:latin typeface="Arial"/>
                <a:ea typeface="DejaVu Sans"/>
              </a:rPr>
              <a:t>-</a:t>
            </a:r>
            <a:r>
              <a:rPr b="0" lang="ru-RU" sz="1800" spc="-1" strike="noStrike">
                <a:latin typeface="Arial"/>
                <a:ea typeface="DejaVu Sans"/>
              </a:rPr>
              <a:t>	</a:t>
            </a:r>
            <a:r>
              <a:rPr b="0" lang="ru-RU" sz="1800" spc="-1" strike="noStrike">
                <a:latin typeface="Arial"/>
                <a:ea typeface="DejaVu Sans"/>
              </a:rPr>
              <a:t>аннотация используется на этапе </a:t>
            </a:r>
            <a:r>
              <a:rPr b="0" lang="ru-RU" sz="1800" spc="-1" strike="noStrike">
                <a:latin typeface="Arial"/>
                <a:ea typeface="DejaVu Sans"/>
              </a:rPr>
              <a:t>компиляции и должна отбрасываться компилятором</a:t>
            </a:r>
            <a:endParaRPr b="0" lang="ru-RU" sz="1800" spc="-1" strike="noStrike">
              <a:latin typeface="Arial"/>
            </a:endParaRPr>
          </a:p>
          <a:p>
            <a:pPr marL="216000" indent="-216000" algn="just">
              <a:lnSpc>
                <a:spcPct val="100000"/>
              </a:lnSpc>
              <a:spcBef>
                <a:spcPts val="360"/>
              </a:spcBef>
              <a:buClr>
                <a:srgbClr val="000000"/>
              </a:buClr>
              <a:buFont typeface="Wingdings" charset="2"/>
              <a:buChar char=""/>
              <a:tabLst>
                <a:tab algn="l" pos="0"/>
              </a:tabLst>
            </a:pPr>
            <a:r>
              <a:rPr b="1" lang="ru-RU" sz="1800" spc="-1" strike="noStrike">
                <a:solidFill>
                  <a:srgbClr val="3465a4"/>
                </a:solidFill>
                <a:latin typeface="Arial"/>
                <a:ea typeface="DejaVu Sans"/>
              </a:rPr>
              <a:t>RetentionPolicy.CLASS</a:t>
            </a:r>
            <a:r>
              <a:rPr b="0" lang="ru-RU" sz="1800" spc="-1" strike="noStrike">
                <a:latin typeface="Arial"/>
                <a:ea typeface="DejaVu Sans"/>
              </a:rPr>
              <a:t>	</a:t>
            </a:r>
            <a:r>
              <a:rPr b="0" lang="ru-RU" sz="1800" spc="-1" strike="noStrike">
                <a:latin typeface="Arial"/>
                <a:ea typeface="DejaVu Sans"/>
              </a:rPr>
              <a:t>- аннтоация будет записана в class-файл </a:t>
            </a:r>
            <a:r>
              <a:rPr b="0" lang="ru-RU" sz="1800" spc="-1" strike="noStrike">
                <a:latin typeface="Arial"/>
                <a:ea typeface="DejaVu Sans"/>
              </a:rPr>
              <a:t>компилятором, но не должна быть доступна во время выполнения </a:t>
            </a:r>
            <a:r>
              <a:rPr b="0" lang="ru-RU" sz="1800" spc="-1" strike="noStrike">
                <a:latin typeface="Arial"/>
                <a:ea typeface="DejaVu Sans"/>
              </a:rPr>
              <a:t>(runtime)</a:t>
            </a:r>
            <a:endParaRPr b="0" lang="ru-RU" sz="1800" spc="-1" strike="noStrike">
              <a:latin typeface="Arial"/>
            </a:endParaRPr>
          </a:p>
          <a:p>
            <a:pPr marL="216000" indent="-216000" algn="just">
              <a:lnSpc>
                <a:spcPct val="100000"/>
              </a:lnSpc>
              <a:spcBef>
                <a:spcPts val="360"/>
              </a:spcBef>
              <a:buClr>
                <a:srgbClr val="000000"/>
              </a:buClr>
              <a:buFont typeface="Wingdings" charset="2"/>
              <a:buChar char=""/>
              <a:tabLst>
                <a:tab algn="l" pos="0"/>
              </a:tabLst>
            </a:pPr>
            <a:r>
              <a:rPr b="1" lang="ru-RU" sz="1800" spc="-1" strike="noStrike">
                <a:solidFill>
                  <a:srgbClr val="3465a4"/>
                </a:solidFill>
                <a:latin typeface="Arial"/>
                <a:ea typeface="DejaVu Sans"/>
              </a:rPr>
              <a:t>RetentionPolicy.RUNTIME</a:t>
            </a:r>
            <a:r>
              <a:rPr b="0" lang="ru-RU" sz="1800" spc="-1" strike="noStrike">
                <a:latin typeface="Arial"/>
                <a:ea typeface="DejaVu Sans"/>
              </a:rPr>
              <a:t>	</a:t>
            </a:r>
            <a:r>
              <a:rPr b="0" lang="ru-RU" sz="1800" spc="-1" strike="noStrike">
                <a:latin typeface="Arial"/>
                <a:ea typeface="DejaVu Sans"/>
              </a:rPr>
              <a:t>- аннотация будет записана в class-</a:t>
            </a:r>
            <a:r>
              <a:rPr b="0" lang="ru-RU" sz="1800" spc="-1" strike="noStrike">
                <a:latin typeface="Arial"/>
                <a:ea typeface="DejaVu Sans"/>
              </a:rPr>
              <a:t>файл и доступна во время выполнения через reflection</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7"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Аннотации. </a:t>
            </a:r>
            <a:endParaRPr b="0" lang="ru-RU" sz="1800" spc="-1" strike="noStrike">
              <a:latin typeface="Arial"/>
            </a:endParaRPr>
          </a:p>
          <a:p>
            <a:pPr>
              <a:lnSpc>
                <a:spcPct val="100000"/>
              </a:lnSpc>
            </a:pPr>
            <a:r>
              <a:rPr b="1" lang="ru-RU" sz="2200" spc="-1" strike="noStrike">
                <a:solidFill>
                  <a:srgbClr val="376092"/>
                </a:solidFill>
                <a:latin typeface="Tahoma"/>
                <a:ea typeface="Tahoma"/>
              </a:rPr>
              <a:t>@Target</a:t>
            </a:r>
            <a:endParaRPr b="0" lang="ru-RU" sz="2200" spc="-1" strike="noStrike">
              <a:latin typeface="Arial"/>
            </a:endParaRPr>
          </a:p>
        </p:txBody>
      </p:sp>
      <p:sp>
        <p:nvSpPr>
          <p:cNvPr id="668" name="CustomShape 2"/>
          <p:cNvSpPr/>
          <p:nvPr/>
        </p:nvSpPr>
        <p:spPr>
          <a:xfrm>
            <a:off x="914400" y="1075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latin typeface="Arial"/>
                <a:ea typeface="DejaVu Sans"/>
              </a:rPr>
              <a:t>Аннотация - параметр </a:t>
            </a:r>
            <a:r>
              <a:rPr b="1" lang="ru-RU" sz="1800" spc="-1" strike="noStrike">
                <a:solidFill>
                  <a:srgbClr val="b47804"/>
                </a:solidFill>
                <a:latin typeface="Arial"/>
                <a:ea typeface="DejaVu Sans"/>
              </a:rPr>
              <a:t>@Target </a:t>
            </a:r>
            <a:r>
              <a:rPr b="0" lang="ru-RU" sz="1800" spc="-1" strike="noStrike">
                <a:latin typeface="Arial"/>
                <a:ea typeface="DejaVu Sans"/>
              </a:rPr>
              <a:t>пуказывает, что именно должно быть </a:t>
            </a:r>
            <a:r>
              <a:rPr b="0" lang="ru-RU" sz="1800" spc="-1" strike="noStrike">
                <a:latin typeface="Arial"/>
                <a:ea typeface="DejaVu Sans"/>
              </a:rPr>
              <a:t>помечено аннотацией. Это может быть </a:t>
            </a:r>
            <a:r>
              <a:rPr b="1" lang="ru-RU" sz="1800" spc="-1" strike="noStrike">
                <a:latin typeface="Arial"/>
                <a:ea typeface="DejaVu Sans"/>
              </a:rPr>
              <a:t>поле, метод, тип </a:t>
            </a:r>
            <a:r>
              <a:rPr b="0" lang="ru-RU" sz="1800" spc="-1" strike="noStrike">
                <a:latin typeface="Arial"/>
                <a:ea typeface="DejaVu Sans"/>
              </a:rPr>
              <a:t>и т.д. Для этого </a:t>
            </a:r>
            <a:r>
              <a:rPr b="0" lang="ru-RU" sz="1800" spc="-1" strike="noStrike">
                <a:latin typeface="Arial"/>
                <a:ea typeface="DejaVu Sans"/>
              </a:rPr>
              <a:t>следует использовать параметры к аннотации.</a:t>
            </a:r>
            <a:r>
              <a:rPr b="0" lang="ru-RU" sz="1800" spc="-1" strike="noStrike">
                <a:latin typeface="Arial"/>
                <a:ea typeface="DejaVu Sans"/>
              </a:rPr>
              <a:t> </a:t>
            </a:r>
            <a:endParaRPr b="0" lang="ru-RU" sz="1800" spc="-1" strike="noStrike">
              <a:latin typeface="Arial"/>
            </a:endParaRPr>
          </a:p>
          <a:p>
            <a:pPr marL="216000" indent="-216000" algn="just">
              <a:lnSpc>
                <a:spcPct val="100000"/>
              </a:lnSpc>
              <a:spcBef>
                <a:spcPts val="360"/>
              </a:spcBef>
              <a:buClr>
                <a:srgbClr val="000000"/>
              </a:buClr>
              <a:buFont typeface="Wingdings" charset="2"/>
              <a:buChar char=""/>
              <a:tabLst>
                <a:tab algn="l" pos="0"/>
              </a:tabLst>
            </a:pPr>
            <a:r>
              <a:rPr b="1" lang="ru-RU" sz="1800" spc="-1" strike="noStrike">
                <a:solidFill>
                  <a:srgbClr val="3465a4"/>
                </a:solidFill>
                <a:latin typeface="Arial"/>
                <a:ea typeface="DejaVu Sans"/>
              </a:rPr>
              <a:t>@Target(ElementType.PACKAGE)</a:t>
            </a:r>
            <a:r>
              <a:rPr b="0" lang="ru-RU" sz="1800" spc="-1" strike="noStrike">
                <a:latin typeface="Arial"/>
                <a:ea typeface="DejaVu Sans"/>
              </a:rPr>
              <a:t>	</a:t>
            </a:r>
            <a:r>
              <a:rPr b="0" lang="ru-RU" sz="1800" spc="-1" strike="noStrike">
                <a:latin typeface="Arial"/>
                <a:ea typeface="DejaVu Sans"/>
              </a:rPr>
              <a:t>- только для пакетов</a:t>
            </a:r>
            <a:endParaRPr b="0" lang="ru-RU" sz="1800" spc="-1" strike="noStrike">
              <a:latin typeface="Arial"/>
            </a:endParaRPr>
          </a:p>
          <a:p>
            <a:pPr marL="216000" indent="-216000" algn="just">
              <a:lnSpc>
                <a:spcPct val="100000"/>
              </a:lnSpc>
              <a:spcBef>
                <a:spcPts val="360"/>
              </a:spcBef>
              <a:buClr>
                <a:srgbClr val="000000"/>
              </a:buClr>
              <a:buFont typeface="Wingdings" charset="2"/>
              <a:buChar char=""/>
              <a:tabLst>
                <a:tab algn="l" pos="0"/>
              </a:tabLst>
            </a:pPr>
            <a:r>
              <a:rPr b="1" lang="ru-RU" sz="1800" spc="-1" strike="noStrike">
                <a:solidFill>
                  <a:srgbClr val="3465a4"/>
                </a:solidFill>
                <a:latin typeface="Arial"/>
                <a:ea typeface="DejaVu Sans"/>
              </a:rPr>
              <a:t>@Target(ElementType.TYPE)</a:t>
            </a:r>
            <a:r>
              <a:rPr b="0" lang="ru-RU" sz="1800" spc="-1" strike="noStrike">
                <a:solidFill>
                  <a:srgbClr val="3465a4"/>
                </a:solidFill>
                <a:latin typeface="Arial"/>
                <a:ea typeface="DejaVu Sans"/>
              </a:rPr>
              <a:t>	</a:t>
            </a:r>
            <a:r>
              <a:rPr b="0" lang="ru-RU" sz="1800" spc="-1" strike="noStrike">
                <a:latin typeface="Arial"/>
                <a:ea typeface="DejaVu Sans"/>
              </a:rPr>
              <a:t>- только для классов</a:t>
            </a:r>
            <a:endParaRPr b="0" lang="ru-RU" sz="1800" spc="-1" strike="noStrike">
              <a:latin typeface="Arial"/>
            </a:endParaRPr>
          </a:p>
          <a:p>
            <a:pPr marL="216000" indent="-216000" algn="just">
              <a:lnSpc>
                <a:spcPct val="100000"/>
              </a:lnSpc>
              <a:spcBef>
                <a:spcPts val="360"/>
              </a:spcBef>
              <a:buClr>
                <a:srgbClr val="000000"/>
              </a:buClr>
              <a:buFont typeface="Wingdings" charset="2"/>
              <a:buChar char=""/>
              <a:tabLst>
                <a:tab algn="l" pos="0"/>
              </a:tabLst>
            </a:pPr>
            <a:r>
              <a:rPr b="1" lang="ru-RU" sz="1800" spc="-1" strike="noStrike">
                <a:solidFill>
                  <a:srgbClr val="3465a4"/>
                </a:solidFill>
                <a:latin typeface="Arial"/>
                <a:ea typeface="DejaVu Sans"/>
              </a:rPr>
              <a:t>@Target(ElementType.CONSTRUCTOR)</a:t>
            </a:r>
            <a:r>
              <a:rPr b="1" lang="ru-RU" sz="1800" spc="-1" strike="noStrike">
                <a:solidFill>
                  <a:srgbClr val="3465a4"/>
                </a:solidFill>
                <a:latin typeface="Arial"/>
                <a:ea typeface="DejaVu Sans"/>
              </a:rPr>
              <a:t>	</a:t>
            </a:r>
            <a:r>
              <a:rPr b="0" lang="ru-RU" sz="1800" spc="-1" strike="noStrike">
                <a:latin typeface="Arial"/>
                <a:ea typeface="DejaVu Sans"/>
              </a:rPr>
              <a:t>- только для конструкторов</a:t>
            </a:r>
            <a:endParaRPr b="0" lang="ru-RU" sz="1800" spc="-1" strike="noStrike">
              <a:latin typeface="Arial"/>
            </a:endParaRPr>
          </a:p>
          <a:p>
            <a:pPr marL="216000" indent="-216000" algn="just">
              <a:lnSpc>
                <a:spcPct val="100000"/>
              </a:lnSpc>
              <a:spcBef>
                <a:spcPts val="360"/>
              </a:spcBef>
              <a:buClr>
                <a:srgbClr val="000000"/>
              </a:buClr>
              <a:buFont typeface="Wingdings" charset="2"/>
              <a:buChar char=""/>
              <a:tabLst>
                <a:tab algn="l" pos="0"/>
              </a:tabLst>
            </a:pPr>
            <a:r>
              <a:rPr b="1" lang="ru-RU" sz="1800" spc="-1" strike="noStrike">
                <a:solidFill>
                  <a:srgbClr val="3465a4"/>
                </a:solidFill>
                <a:latin typeface="Arial"/>
                <a:ea typeface="DejaVu Sans"/>
              </a:rPr>
              <a:t>@Target(ElementType.METHOD)</a:t>
            </a:r>
            <a:r>
              <a:rPr b="1" lang="ru-RU" sz="1800" spc="-1" strike="noStrike">
                <a:solidFill>
                  <a:srgbClr val="3465a4"/>
                </a:solidFill>
                <a:latin typeface="Arial"/>
                <a:ea typeface="DejaVu Sans"/>
              </a:rPr>
              <a:t>	</a:t>
            </a:r>
            <a:r>
              <a:rPr b="0" lang="ru-RU" sz="1800" spc="-1" strike="noStrike">
                <a:latin typeface="Arial"/>
                <a:ea typeface="DejaVu Sans"/>
              </a:rPr>
              <a:t>- только для методов</a:t>
            </a:r>
            <a:endParaRPr b="0" lang="ru-RU" sz="1800" spc="-1" strike="noStrike">
              <a:latin typeface="Arial"/>
            </a:endParaRPr>
          </a:p>
          <a:p>
            <a:pPr marL="216000" indent="-216000" algn="just">
              <a:lnSpc>
                <a:spcPct val="100000"/>
              </a:lnSpc>
              <a:spcBef>
                <a:spcPts val="360"/>
              </a:spcBef>
              <a:buClr>
                <a:srgbClr val="000000"/>
              </a:buClr>
              <a:buFont typeface="Wingdings" charset="2"/>
              <a:buChar char=""/>
              <a:tabLst>
                <a:tab algn="l" pos="0"/>
              </a:tabLst>
            </a:pPr>
            <a:r>
              <a:rPr b="1" lang="ru-RU" sz="1800" spc="-1" strike="noStrike">
                <a:solidFill>
                  <a:srgbClr val="3465a4"/>
                </a:solidFill>
                <a:latin typeface="Arial"/>
                <a:ea typeface="DejaVu Sans"/>
              </a:rPr>
              <a:t>@Target(ElementType.FIELD)</a:t>
            </a:r>
            <a:r>
              <a:rPr b="0" lang="ru-RU" sz="1800" spc="-1" strike="noStrike">
                <a:latin typeface="Arial"/>
                <a:ea typeface="DejaVu Sans"/>
              </a:rPr>
              <a:t>	</a:t>
            </a:r>
            <a:r>
              <a:rPr b="0" lang="ru-RU" sz="1800" spc="-1" strike="noStrike">
                <a:latin typeface="Arial"/>
                <a:ea typeface="DejaVu Sans"/>
              </a:rPr>
              <a:t>- только для атрибутов(переменных) </a:t>
            </a:r>
            <a:r>
              <a:rPr b="0" lang="ru-RU" sz="1800" spc="-1" strike="noStrike">
                <a:latin typeface="Arial"/>
                <a:ea typeface="DejaVu Sans"/>
              </a:rPr>
              <a:t>класса</a:t>
            </a:r>
            <a:endParaRPr b="0" lang="ru-RU" sz="1800" spc="-1" strike="noStrike">
              <a:latin typeface="Arial"/>
            </a:endParaRPr>
          </a:p>
          <a:p>
            <a:pPr marL="216000" indent="-216000" algn="just">
              <a:lnSpc>
                <a:spcPct val="100000"/>
              </a:lnSpc>
              <a:spcBef>
                <a:spcPts val="360"/>
              </a:spcBef>
              <a:buClr>
                <a:srgbClr val="000000"/>
              </a:buClr>
              <a:buFont typeface="Wingdings" charset="2"/>
              <a:buChar char=""/>
              <a:tabLst>
                <a:tab algn="l" pos="0"/>
              </a:tabLst>
            </a:pPr>
            <a:r>
              <a:rPr b="1" lang="ru-RU" sz="1800" spc="-1" strike="noStrike">
                <a:solidFill>
                  <a:srgbClr val="3465a4"/>
                </a:solidFill>
                <a:latin typeface="Arial"/>
                <a:ea typeface="DejaVu Sans"/>
              </a:rPr>
              <a:t>@Target(ElementType.PARAMATER)</a:t>
            </a:r>
            <a:r>
              <a:rPr b="0" lang="ru-RU" sz="1800" spc="-1" strike="noStrike">
                <a:latin typeface="Arial"/>
                <a:ea typeface="DejaVu Sans"/>
              </a:rPr>
              <a:t>	</a:t>
            </a:r>
            <a:r>
              <a:rPr b="0" lang="ru-RU" sz="1800" spc="-1" strike="noStrike">
                <a:latin typeface="Arial"/>
                <a:ea typeface="DejaVu Sans"/>
              </a:rPr>
              <a:t>- только для параметров метода</a:t>
            </a:r>
            <a:endParaRPr b="0" lang="ru-RU" sz="1800" spc="-1" strike="noStrike">
              <a:latin typeface="Arial"/>
            </a:endParaRPr>
          </a:p>
          <a:p>
            <a:pPr marL="216000" indent="-216000" algn="just">
              <a:lnSpc>
                <a:spcPct val="100000"/>
              </a:lnSpc>
              <a:spcBef>
                <a:spcPts val="360"/>
              </a:spcBef>
              <a:buClr>
                <a:srgbClr val="000000"/>
              </a:buClr>
              <a:buFont typeface="Wingdings" charset="2"/>
              <a:buChar char=""/>
              <a:tabLst>
                <a:tab algn="l" pos="0"/>
              </a:tabLst>
            </a:pPr>
            <a:r>
              <a:rPr b="1" lang="ru-RU" sz="1800" spc="-1" strike="noStrike">
                <a:solidFill>
                  <a:srgbClr val="3465a4"/>
                </a:solidFill>
                <a:latin typeface="Arial"/>
                <a:ea typeface="DejaVu Sans"/>
              </a:rPr>
              <a:t>@Target(ElementType.LOCAL_VARIABLE)</a:t>
            </a:r>
            <a:r>
              <a:rPr b="0" lang="ru-RU" sz="1800" spc="-1" strike="noStrike">
                <a:latin typeface="Arial"/>
                <a:ea typeface="DejaVu Sans"/>
              </a:rPr>
              <a:t>	</a:t>
            </a:r>
            <a:r>
              <a:rPr b="0" lang="ru-RU" sz="1800" spc="-1" strike="noStrike">
                <a:latin typeface="Arial"/>
                <a:ea typeface="DejaVu Sans"/>
              </a:rPr>
              <a:t>- только для локальных </a:t>
            </a:r>
            <a:r>
              <a:rPr b="0" lang="ru-RU" sz="1800" spc="-1" strike="noStrike">
                <a:latin typeface="Arial"/>
                <a:ea typeface="DejaVu Sans"/>
              </a:rPr>
              <a:t>переменных</a:t>
            </a:r>
            <a:endParaRPr b="0" lang="ru-RU" sz="1800" spc="-1" strike="noStrike">
              <a:latin typeface="Arial"/>
            </a:endParaRPr>
          </a:p>
        </p:txBody>
      </p:sp>
      <p:sp>
        <p:nvSpPr>
          <p:cNvPr id="669" name="TextShape 3"/>
          <p:cNvSpPr txBox="1"/>
          <p:nvPr/>
        </p:nvSpPr>
        <p:spPr>
          <a:xfrm>
            <a:off x="770400" y="5796000"/>
            <a:ext cx="7905600" cy="346320"/>
          </a:xfrm>
          <a:prstGeom prst="rect">
            <a:avLst/>
          </a:prstGeom>
          <a:solidFill>
            <a:srgbClr val="dee6ef"/>
          </a:solidFill>
          <a:ln w="0">
            <a:noFill/>
          </a:ln>
        </p:spPr>
        <p:txBody>
          <a:bodyPr lIns="90000" rIns="90000" tIns="45000" bIns="45000">
            <a:noAutofit/>
          </a:bodyPr>
          <a:p>
            <a:r>
              <a:rPr b="0" lang="ru-RU" sz="1800" spc="-1" strike="noStrike">
                <a:solidFill>
                  <a:srgbClr val="3465a4"/>
                </a:solidFill>
                <a:latin typeface="Arial"/>
              </a:rPr>
              <a:t>@Target</a:t>
            </a:r>
            <a:r>
              <a:rPr b="0" lang="ru-RU" sz="1800" spc="-1" strike="noStrike">
                <a:latin typeface="Arial"/>
              </a:rPr>
              <a:t>({ </a:t>
            </a:r>
            <a:r>
              <a:rPr b="0" lang="ru-RU" sz="1800" spc="-1" strike="noStrike">
                <a:solidFill>
                  <a:srgbClr val="a7074b"/>
                </a:solidFill>
                <a:latin typeface="Arial"/>
              </a:rPr>
              <a:t>ElementType</a:t>
            </a:r>
            <a:r>
              <a:rPr b="0" lang="ru-RU" sz="1800" spc="-1" strike="noStrike">
                <a:latin typeface="Arial"/>
              </a:rPr>
              <a:t>.PARAMETER, </a:t>
            </a:r>
            <a:r>
              <a:rPr b="0" lang="ru-RU" sz="1800" spc="-1" strike="noStrike">
                <a:solidFill>
                  <a:srgbClr val="a7074b"/>
                </a:solidFill>
                <a:latin typeface="Arial"/>
              </a:rPr>
              <a:t>ElementType</a:t>
            </a:r>
            <a:r>
              <a:rPr b="0" lang="ru-RU" sz="1800" spc="-1" strike="noStrike">
                <a:latin typeface="Arial"/>
              </a:rPr>
              <a:t>.LOCAL_VARIABLE })</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0"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Аннотации. Использование аннотации. Пример 13</a:t>
            </a:r>
            <a:endParaRPr b="0" lang="ru-RU" sz="1800" spc="-1" strike="noStrike">
              <a:latin typeface="Arial"/>
            </a:endParaRPr>
          </a:p>
        </p:txBody>
      </p:sp>
      <p:sp>
        <p:nvSpPr>
          <p:cNvPr id="671" name="CustomShape 2"/>
          <p:cNvSpPr/>
          <p:nvPr/>
        </p:nvSpPr>
        <p:spPr>
          <a:xfrm>
            <a:off x="720000" y="844920"/>
            <a:ext cx="7920000" cy="5821200"/>
          </a:xfrm>
          <a:prstGeom prst="rect">
            <a:avLst/>
          </a:prstGeom>
          <a:solidFill>
            <a:srgbClr val="f2f2f2"/>
          </a:solidFill>
          <a:ln w="0">
            <a:noFill/>
          </a:ln>
        </p:spPr>
        <p:style>
          <a:lnRef idx="0"/>
          <a:fillRef idx="0"/>
          <a:effectRef idx="0"/>
          <a:fontRef idx="minor"/>
        </p:style>
        <p:txBody>
          <a:bodyPr lIns="90000" rIns="90000" tIns="45000" bIns="45000">
            <a:spAutoFit/>
          </a:bodyPr>
          <a:p>
            <a:r>
              <a:rPr b="0" lang="ru-RU" sz="1300" spc="-1" strike="noStrike">
                <a:solidFill>
                  <a:srgbClr val="9e880d"/>
                </a:solidFill>
                <a:latin typeface="JetBrains Mono"/>
                <a:ea typeface="JetBrains Mono"/>
              </a:rPr>
              <a:t>@Retention</a:t>
            </a:r>
            <a:r>
              <a:rPr b="0" lang="ru-RU" sz="1300" spc="-1" strike="noStrike">
                <a:solidFill>
                  <a:srgbClr val="080808"/>
                </a:solidFill>
                <a:latin typeface="JetBrains Mono"/>
                <a:ea typeface="JetBrains Mono"/>
              </a:rPr>
              <a:t>(</a:t>
            </a:r>
            <a:r>
              <a:rPr b="0" lang="ru-RU" sz="1300" spc="-1" strike="noStrike">
                <a:solidFill>
                  <a:srgbClr val="000000"/>
                </a:solidFill>
                <a:latin typeface="JetBrains Mono"/>
                <a:ea typeface="JetBrains Mono"/>
              </a:rPr>
              <a:t>RetentionPolicy</a:t>
            </a:r>
            <a:r>
              <a:rPr b="0" lang="ru-RU" sz="1300" spc="-1" strike="noStrike">
                <a:solidFill>
                  <a:srgbClr val="080808"/>
                </a:solidFill>
                <a:latin typeface="JetBrains Mono"/>
                <a:ea typeface="JetBrains Mono"/>
              </a:rPr>
              <a:t>.</a:t>
            </a:r>
            <a:r>
              <a:rPr b="0" i="1" lang="ru-RU" sz="1300" spc="-1" strike="noStrike">
                <a:solidFill>
                  <a:srgbClr val="871094"/>
                </a:solidFill>
                <a:latin typeface="JetBrains Mono"/>
                <a:ea typeface="JetBrains Mono"/>
              </a:rPr>
              <a:t>RUNTIME</a:t>
            </a:r>
            <a:r>
              <a:rPr b="0" lang="ru-RU" sz="1300" spc="-1" strike="noStrike">
                <a:solidFill>
                  <a:srgbClr val="080808"/>
                </a:solidFill>
                <a:latin typeface="JetBrains Mono"/>
                <a:ea typeface="JetBrains Mono"/>
              </a:rPr>
              <a:t>)</a:t>
            </a:r>
            <a:br/>
            <a:r>
              <a:rPr b="0" lang="ru-RU" sz="1300" spc="-1" strike="noStrike">
                <a:solidFill>
                  <a:srgbClr val="080808"/>
                </a:solidFill>
                <a:latin typeface="JetBrains Mono"/>
                <a:ea typeface="JetBrains Mono"/>
              </a:rPr>
              <a:t>@</a:t>
            </a:r>
            <a:r>
              <a:rPr b="0" lang="ru-RU" sz="1300" spc="-1" strike="noStrike">
                <a:solidFill>
                  <a:srgbClr val="0033b3"/>
                </a:solidFill>
                <a:latin typeface="JetBrains Mono"/>
                <a:ea typeface="JetBrains Mono"/>
              </a:rPr>
              <a:t>interface </a:t>
            </a:r>
            <a:r>
              <a:rPr b="0" lang="ru-RU" sz="1300" spc="-1" strike="noStrike">
                <a:solidFill>
                  <a:srgbClr val="9e880d"/>
                </a:solidFill>
                <a:latin typeface="JetBrains Mono"/>
                <a:ea typeface="JetBrains Mono"/>
              </a:rPr>
              <a:t>Description </a:t>
            </a:r>
            <a:r>
              <a:rPr b="0" lang="ru-RU" sz="1300" spc="-1" strike="noStrike">
                <a:solidFill>
                  <a:srgbClr val="080808"/>
                </a:solidFill>
                <a:latin typeface="JetBrains Mono"/>
                <a:ea typeface="JetBrains Mono"/>
              </a:rPr>
              <a:t>{</a:t>
            </a:r>
            <a:br/>
            <a:r>
              <a:rPr b="0" lang="ru-RU" sz="1300" spc="-1" strike="noStrike">
                <a:solidFill>
                  <a:srgbClr val="080808"/>
                </a:solidFill>
                <a:latin typeface="JetBrains Mono"/>
                <a:ea typeface="JetBrains Mono"/>
              </a:rPr>
              <a:t>    </a:t>
            </a:r>
            <a:r>
              <a:rPr b="0" lang="ru-RU" sz="1300" spc="-1" strike="noStrike">
                <a:solidFill>
                  <a:srgbClr val="000000"/>
                </a:solidFill>
                <a:latin typeface="JetBrains Mono"/>
                <a:ea typeface="JetBrains Mono"/>
              </a:rPr>
              <a:t>String </a:t>
            </a:r>
            <a:r>
              <a:rPr b="0" lang="ru-RU" sz="1300" spc="-1" strike="noStrike">
                <a:solidFill>
                  <a:srgbClr val="00627a"/>
                </a:solidFill>
                <a:latin typeface="JetBrains Mono"/>
                <a:ea typeface="JetBrains Mono"/>
              </a:rPr>
              <a:t>title</a:t>
            </a:r>
            <a:r>
              <a:rPr b="0" lang="ru-RU" sz="1300" spc="-1" strike="noStrike">
                <a:solidFill>
                  <a:srgbClr val="080808"/>
                </a:solidFill>
                <a:latin typeface="JetBrains Mono"/>
                <a:ea typeface="JetBrains Mono"/>
              </a:rPr>
              <a:t>();</a:t>
            </a:r>
            <a:br/>
            <a:r>
              <a:rPr b="0" lang="ru-RU" sz="1300" spc="-1" strike="noStrike">
                <a:solidFill>
                  <a:srgbClr val="080808"/>
                </a:solidFill>
                <a:latin typeface="JetBrains Mono"/>
                <a:ea typeface="JetBrains Mono"/>
              </a:rPr>
              <a:t>    </a:t>
            </a:r>
            <a:r>
              <a:rPr b="0" lang="ru-RU" sz="1300" spc="-1" strike="noStrike">
                <a:solidFill>
                  <a:srgbClr val="0033b3"/>
                </a:solidFill>
                <a:latin typeface="JetBrains Mono"/>
                <a:ea typeface="JetBrains Mono"/>
              </a:rPr>
              <a:t>int </a:t>
            </a:r>
            <a:r>
              <a:rPr b="0" lang="ru-RU" sz="1300" spc="-1" strike="noStrike">
                <a:solidFill>
                  <a:srgbClr val="00627a"/>
                </a:solidFill>
                <a:latin typeface="JetBrains Mono"/>
                <a:ea typeface="JetBrains Mono"/>
              </a:rPr>
              <a:t>version</a:t>
            </a:r>
            <a:r>
              <a:rPr b="0" lang="ru-RU" sz="1300" spc="-1" strike="noStrike">
                <a:solidFill>
                  <a:srgbClr val="080808"/>
                </a:solidFill>
                <a:latin typeface="JetBrains Mono"/>
                <a:ea typeface="JetBrains Mono"/>
              </a:rPr>
              <a:t>() </a:t>
            </a:r>
            <a:r>
              <a:rPr b="0" lang="ru-RU" sz="1300" spc="-1" strike="noStrike">
                <a:solidFill>
                  <a:srgbClr val="0033b3"/>
                </a:solidFill>
                <a:latin typeface="JetBrains Mono"/>
                <a:ea typeface="JetBrains Mono"/>
              </a:rPr>
              <a:t>default </a:t>
            </a:r>
            <a:r>
              <a:rPr b="0" lang="ru-RU" sz="1300" spc="-1" strike="noStrike">
                <a:solidFill>
                  <a:srgbClr val="1750eb"/>
                </a:solidFill>
                <a:latin typeface="JetBrains Mono"/>
                <a:ea typeface="JetBrains Mono"/>
              </a:rPr>
              <a:t>1</a:t>
            </a:r>
            <a:r>
              <a:rPr b="0" lang="ru-RU" sz="1300" spc="-1" strike="noStrike">
                <a:solidFill>
                  <a:srgbClr val="080808"/>
                </a:solidFill>
                <a:latin typeface="JetBrains Mono"/>
                <a:ea typeface="JetBrains Mono"/>
              </a:rPr>
              <a:t>;</a:t>
            </a:r>
            <a:br/>
            <a:r>
              <a:rPr b="0" lang="ru-RU" sz="1300" spc="-1" strike="noStrike">
                <a:solidFill>
                  <a:srgbClr val="080808"/>
                </a:solidFill>
                <a:latin typeface="JetBrains Mono"/>
                <a:ea typeface="JetBrains Mono"/>
              </a:rPr>
              <a:t>    </a:t>
            </a:r>
            <a:r>
              <a:rPr b="0" lang="ru-RU" sz="1300" spc="-1" strike="noStrike">
                <a:solidFill>
                  <a:srgbClr val="000000"/>
                </a:solidFill>
                <a:latin typeface="JetBrains Mono"/>
                <a:ea typeface="JetBrains Mono"/>
              </a:rPr>
              <a:t>String </a:t>
            </a:r>
            <a:r>
              <a:rPr b="0" lang="ru-RU" sz="1300" spc="-1" strike="noStrike">
                <a:solidFill>
                  <a:srgbClr val="00627a"/>
                </a:solidFill>
                <a:latin typeface="JetBrains Mono"/>
                <a:ea typeface="JetBrains Mono"/>
              </a:rPr>
              <a:t>text</a:t>
            </a:r>
            <a:r>
              <a:rPr b="0" lang="ru-RU" sz="1300" spc="-1" strike="noStrike">
                <a:solidFill>
                  <a:srgbClr val="080808"/>
                </a:solidFill>
                <a:latin typeface="JetBrains Mono"/>
                <a:ea typeface="JetBrains Mono"/>
              </a:rPr>
              <a:t>();</a:t>
            </a:r>
            <a:br/>
            <a:r>
              <a:rPr b="0" lang="ru-RU" sz="1300" spc="-1" strike="noStrike">
                <a:solidFill>
                  <a:srgbClr val="080808"/>
                </a:solidFill>
                <a:latin typeface="JetBrains Mono"/>
                <a:ea typeface="JetBrains Mono"/>
              </a:rPr>
              <a:t>}</a:t>
            </a:r>
            <a:br/>
            <a:br/>
            <a:r>
              <a:rPr b="0" lang="ru-RU" sz="1300" spc="-1" strike="noStrike">
                <a:solidFill>
                  <a:srgbClr val="9e880d"/>
                </a:solidFill>
                <a:latin typeface="JetBrains Mono"/>
                <a:ea typeface="JetBrains Mono"/>
              </a:rPr>
              <a:t>@Description</a:t>
            </a:r>
            <a:r>
              <a:rPr b="0" lang="ru-RU" sz="1300" spc="-1" strike="noStrike">
                <a:solidFill>
                  <a:srgbClr val="080808"/>
                </a:solidFill>
                <a:latin typeface="JetBrains Mono"/>
                <a:ea typeface="JetBrains Mono"/>
              </a:rPr>
              <a:t>(title = </a:t>
            </a:r>
            <a:r>
              <a:rPr b="0" lang="ru-RU" sz="1300" spc="-1" strike="noStrike">
                <a:solidFill>
                  <a:srgbClr val="067d17"/>
                </a:solidFill>
                <a:latin typeface="JetBrains Mono"/>
                <a:ea typeface="JetBrains Mono"/>
              </a:rPr>
              <a:t>"Пример аннотации"</a:t>
            </a:r>
            <a:r>
              <a:rPr b="0" lang="ru-RU" sz="1300" spc="-1" strike="noStrike">
                <a:solidFill>
                  <a:srgbClr val="080808"/>
                </a:solidFill>
                <a:latin typeface="JetBrains Mono"/>
                <a:ea typeface="JetBrains Mono"/>
              </a:rPr>
              <a:t>, </a:t>
            </a:r>
            <a:r>
              <a:rPr b="0" lang="ru-RU" sz="1300" spc="-1" strike="noStrike">
                <a:solidFill>
                  <a:srgbClr val="080808"/>
                </a:solidFill>
                <a:latin typeface="JetBrains Mono"/>
                <a:ea typeface="JetBrains Mono"/>
              </a:rPr>
              <a:t>version = </a:t>
            </a:r>
            <a:r>
              <a:rPr b="0" lang="ru-RU" sz="1300" spc="-1" strike="noStrike">
                <a:solidFill>
                  <a:srgbClr val="1750eb"/>
                </a:solidFill>
                <a:latin typeface="JetBrains Mono"/>
                <a:ea typeface="JetBrains Mono"/>
              </a:rPr>
              <a:t>2</a:t>
            </a:r>
            <a:r>
              <a:rPr b="0" lang="ru-RU" sz="1300" spc="-1" strike="noStrike">
                <a:solidFill>
                  <a:srgbClr val="080808"/>
                </a:solidFill>
                <a:latin typeface="JetBrains Mono"/>
                <a:ea typeface="JetBrains Mono"/>
              </a:rPr>
              <a:t>, text = </a:t>
            </a:r>
            <a:r>
              <a:rPr b="0" lang="ru-RU" sz="1300" spc="-1" strike="noStrike">
                <a:solidFill>
                  <a:srgbClr val="067d17"/>
                </a:solidFill>
                <a:latin typeface="JetBrains Mono"/>
                <a:ea typeface="JetBrains Mono"/>
              </a:rPr>
              <a:t>"Пример с 3 </a:t>
            </a:r>
            <a:r>
              <a:rPr b="0" lang="ru-RU" sz="1300" spc="-1" strike="noStrike">
                <a:solidFill>
                  <a:srgbClr val="067d17"/>
                </a:solidFill>
                <a:latin typeface="JetBrains Mono"/>
                <a:ea typeface="JetBrains Mono"/>
              </a:rPr>
              <a:t>параметрами"</a:t>
            </a:r>
            <a:r>
              <a:rPr b="0" lang="ru-RU" sz="1300" spc="-1" strike="noStrike">
                <a:solidFill>
                  <a:srgbClr val="080808"/>
                </a:solidFill>
                <a:latin typeface="JetBrains Mono"/>
                <a:ea typeface="JetBrains Mono"/>
              </a:rPr>
              <a:t>)</a:t>
            </a:r>
            <a:br/>
            <a:r>
              <a:rPr b="0" lang="ru-RU" sz="1300" spc="-1" strike="noStrike">
                <a:solidFill>
                  <a:srgbClr val="0033b3"/>
                </a:solidFill>
                <a:latin typeface="JetBrains Mono"/>
                <a:ea typeface="JetBrains Mono"/>
              </a:rPr>
              <a:t>public class </a:t>
            </a:r>
            <a:r>
              <a:rPr b="0" lang="ru-RU" sz="1300" spc="-1" strike="noStrike">
                <a:solidFill>
                  <a:srgbClr val="000000"/>
                </a:solidFill>
                <a:latin typeface="JetBrains Mono"/>
                <a:ea typeface="JetBrains Mono"/>
              </a:rPr>
              <a:t>Sample813 </a:t>
            </a:r>
            <a:r>
              <a:rPr b="0" lang="ru-RU" sz="1300" spc="-1" strike="noStrike">
                <a:solidFill>
                  <a:srgbClr val="080808"/>
                </a:solidFill>
                <a:latin typeface="JetBrains Mono"/>
                <a:ea typeface="JetBrains Mono"/>
              </a:rPr>
              <a:t>{</a:t>
            </a:r>
            <a:br/>
            <a:br/>
            <a:r>
              <a:rPr b="0" lang="ru-RU" sz="1300" spc="-1" strike="noStrike">
                <a:solidFill>
                  <a:srgbClr val="080808"/>
                </a:solidFill>
                <a:latin typeface="JetBrains Mono"/>
                <a:ea typeface="JetBrains Mono"/>
              </a:rPr>
              <a:t>    </a:t>
            </a:r>
            <a:r>
              <a:rPr b="0" lang="ru-RU" sz="1300" spc="-1" strike="noStrike">
                <a:solidFill>
                  <a:srgbClr val="0033b3"/>
                </a:solidFill>
                <a:latin typeface="JetBrains Mono"/>
                <a:ea typeface="JetBrains Mono"/>
              </a:rPr>
              <a:t>public static void </a:t>
            </a:r>
            <a:r>
              <a:rPr b="0" lang="ru-RU" sz="1300" spc="-1" strike="noStrike">
                <a:solidFill>
                  <a:srgbClr val="00627a"/>
                </a:solidFill>
                <a:latin typeface="JetBrains Mono"/>
                <a:ea typeface="JetBrains Mono"/>
              </a:rPr>
              <a:t>main</a:t>
            </a:r>
            <a:r>
              <a:rPr b="0" lang="ru-RU" sz="1300" spc="-1" strike="noStrike">
                <a:solidFill>
                  <a:srgbClr val="080808"/>
                </a:solidFill>
                <a:latin typeface="JetBrains Mono"/>
                <a:ea typeface="JetBrains Mono"/>
              </a:rPr>
              <a:t>(</a:t>
            </a:r>
            <a:r>
              <a:rPr b="0" lang="ru-RU" sz="1300" spc="-1" strike="noStrike">
                <a:solidFill>
                  <a:srgbClr val="000000"/>
                </a:solidFill>
                <a:latin typeface="JetBrains Mono"/>
                <a:ea typeface="JetBrains Mono"/>
              </a:rPr>
              <a:t>String</a:t>
            </a:r>
            <a:r>
              <a:rPr b="0" lang="ru-RU" sz="1300" spc="-1" strike="noStrike">
                <a:solidFill>
                  <a:srgbClr val="080808"/>
                </a:solidFill>
                <a:latin typeface="JetBrains Mono"/>
                <a:ea typeface="JetBrains Mono"/>
              </a:rPr>
              <a:t>[] args) {</a:t>
            </a:r>
            <a:br/>
            <a:r>
              <a:rPr b="0" lang="ru-RU" sz="1300" spc="-1" strike="noStrike">
                <a:solidFill>
                  <a:srgbClr val="080808"/>
                </a:solidFill>
                <a:latin typeface="JetBrains Mono"/>
                <a:ea typeface="JetBrains Mono"/>
              </a:rPr>
              <a:t>        </a:t>
            </a:r>
            <a:r>
              <a:rPr b="0" lang="ru-RU" sz="1300" spc="-1" strike="noStrike">
                <a:solidFill>
                  <a:srgbClr val="0033b3"/>
                </a:solidFill>
                <a:latin typeface="JetBrains Mono"/>
                <a:ea typeface="JetBrains Mono"/>
              </a:rPr>
              <a:t>new </a:t>
            </a:r>
            <a:r>
              <a:rPr b="0" lang="ru-RU" sz="1300" spc="-1" strike="noStrike">
                <a:solidFill>
                  <a:srgbClr val="080808"/>
                </a:solidFill>
                <a:latin typeface="JetBrains Mono"/>
                <a:ea typeface="JetBrains Mono"/>
              </a:rPr>
              <a:t>Sample813();</a:t>
            </a:r>
            <a:br/>
            <a:r>
              <a:rPr b="0" lang="ru-RU" sz="1300" spc="-1" strike="noStrike">
                <a:solidFill>
                  <a:srgbClr val="080808"/>
                </a:solidFill>
                <a:latin typeface="JetBrains Mono"/>
                <a:ea typeface="JetBrains Mono"/>
              </a:rPr>
              <a:t>    }</a:t>
            </a:r>
            <a:br/>
            <a:r>
              <a:rPr b="0" lang="ru-RU" sz="1300" spc="-1" strike="noStrike">
                <a:solidFill>
                  <a:srgbClr val="080808"/>
                </a:solidFill>
                <a:latin typeface="JetBrains Mono"/>
                <a:ea typeface="JetBrains Mono"/>
              </a:rPr>
              <a:t>    </a:t>
            </a:r>
            <a:br/>
            <a:r>
              <a:rPr b="0" lang="ru-RU" sz="1300" spc="-1" strike="noStrike">
                <a:solidFill>
                  <a:srgbClr val="080808"/>
                </a:solidFill>
                <a:latin typeface="JetBrains Mono"/>
                <a:ea typeface="JetBrains Mono"/>
              </a:rPr>
              <a:t>    </a:t>
            </a:r>
            <a:r>
              <a:rPr b="0" lang="ru-RU" sz="1300" spc="-1" strike="noStrike">
                <a:solidFill>
                  <a:srgbClr val="00627a"/>
                </a:solidFill>
                <a:latin typeface="JetBrains Mono"/>
                <a:ea typeface="JetBrains Mono"/>
              </a:rPr>
              <a:t>Sample813</a:t>
            </a:r>
            <a:r>
              <a:rPr b="0" lang="ru-RU" sz="1300" spc="-1" strike="noStrike">
                <a:solidFill>
                  <a:srgbClr val="080808"/>
                </a:solidFill>
                <a:latin typeface="JetBrains Mono"/>
                <a:ea typeface="JetBrains Mono"/>
              </a:rPr>
              <a:t>(){</a:t>
            </a:r>
            <a:br/>
            <a:r>
              <a:rPr b="0" lang="ru-RU" sz="1300" spc="-1" strike="noStrike">
                <a:solidFill>
                  <a:srgbClr val="080808"/>
                </a:solidFill>
                <a:latin typeface="JetBrains Mono"/>
                <a:ea typeface="JetBrains Mono"/>
              </a:rPr>
              <a:t>        getDescriptionAnnotation();</a:t>
            </a:r>
            <a:br/>
            <a:r>
              <a:rPr b="0" lang="ru-RU" sz="1300" spc="-1" strike="noStrike">
                <a:solidFill>
                  <a:srgbClr val="080808"/>
                </a:solidFill>
                <a:latin typeface="JetBrains Mono"/>
                <a:ea typeface="JetBrains Mono"/>
              </a:rPr>
              <a:t>    }</a:t>
            </a:r>
            <a:br/>
            <a:br/>
            <a:r>
              <a:rPr b="0" lang="ru-RU" sz="1300" spc="-1" strike="noStrike">
                <a:solidFill>
                  <a:srgbClr val="080808"/>
                </a:solidFill>
                <a:latin typeface="JetBrains Mono"/>
                <a:ea typeface="JetBrains Mono"/>
              </a:rPr>
              <a:t>    </a:t>
            </a:r>
            <a:r>
              <a:rPr b="0" lang="ru-RU" sz="1300" spc="-1" strike="noStrike">
                <a:solidFill>
                  <a:srgbClr val="0033b3"/>
                </a:solidFill>
                <a:latin typeface="JetBrains Mono"/>
                <a:ea typeface="JetBrains Mono"/>
              </a:rPr>
              <a:t>public void </a:t>
            </a:r>
            <a:r>
              <a:rPr b="0" lang="ru-RU" sz="1300" spc="-1" strike="noStrike">
                <a:solidFill>
                  <a:srgbClr val="00627a"/>
                </a:solidFill>
                <a:latin typeface="JetBrains Mono"/>
                <a:ea typeface="JetBrains Mono"/>
              </a:rPr>
              <a:t>getDescriptionAnnotation</a:t>
            </a:r>
            <a:r>
              <a:rPr b="0" lang="ru-RU" sz="1300" spc="-1" strike="noStrike">
                <a:solidFill>
                  <a:srgbClr val="080808"/>
                </a:solidFill>
                <a:latin typeface="JetBrains Mono"/>
                <a:ea typeface="JetBrains Mono"/>
              </a:rPr>
              <a:t>(){</a:t>
            </a:r>
            <a:br/>
            <a:r>
              <a:rPr b="0" lang="ru-RU" sz="1300" spc="-1" strike="noStrike">
                <a:solidFill>
                  <a:srgbClr val="080808"/>
                </a:solidFill>
                <a:latin typeface="JetBrains Mono"/>
                <a:ea typeface="JetBrains Mono"/>
              </a:rPr>
              <a:t>        </a:t>
            </a:r>
            <a:r>
              <a:rPr b="0" lang="ru-RU" sz="1300" spc="-1" strike="noStrike">
                <a:solidFill>
                  <a:srgbClr val="000000"/>
                </a:solidFill>
                <a:latin typeface="JetBrains Mono"/>
                <a:ea typeface="JetBrains Mono"/>
              </a:rPr>
              <a:t>Class</a:t>
            </a:r>
            <a:r>
              <a:rPr b="0" lang="ru-RU" sz="1300" spc="-1" strike="noStrike">
                <a:solidFill>
                  <a:srgbClr val="080808"/>
                </a:solidFill>
                <a:latin typeface="JetBrains Mono"/>
                <a:ea typeface="JetBrains Mono"/>
              </a:rPr>
              <a:t>&lt;?&gt; </a:t>
            </a:r>
            <a:r>
              <a:rPr b="0" lang="ru-RU" sz="1300" spc="-1" strike="noStrike">
                <a:solidFill>
                  <a:srgbClr val="000000"/>
                </a:solidFill>
                <a:latin typeface="JetBrains Mono"/>
                <a:ea typeface="JetBrains Mono"/>
              </a:rPr>
              <a:t>clazz </a:t>
            </a:r>
            <a:r>
              <a:rPr b="0" lang="ru-RU" sz="1300" spc="-1" strike="noStrike">
                <a:solidFill>
                  <a:srgbClr val="080808"/>
                </a:solidFill>
                <a:latin typeface="JetBrains Mono"/>
                <a:ea typeface="JetBrains Mono"/>
              </a:rPr>
              <a:t>= getClass();</a:t>
            </a:r>
            <a:br/>
            <a:br/>
            <a:r>
              <a:rPr b="0" lang="ru-RU" sz="1300" spc="-1" strike="noStrike">
                <a:solidFill>
                  <a:srgbClr val="080808"/>
                </a:solidFill>
                <a:latin typeface="JetBrains Mono"/>
                <a:ea typeface="JetBrains Mono"/>
              </a:rPr>
              <a:t>        </a:t>
            </a:r>
            <a:r>
              <a:rPr b="0" lang="ru-RU" sz="1300" spc="-1" strike="noStrike">
                <a:solidFill>
                  <a:srgbClr val="0033b3"/>
                </a:solidFill>
                <a:latin typeface="JetBrains Mono"/>
                <a:ea typeface="JetBrains Mono"/>
              </a:rPr>
              <a:t>if</a:t>
            </a:r>
            <a:r>
              <a:rPr b="0" lang="ru-RU" sz="1300" spc="-1" strike="noStrike">
                <a:solidFill>
                  <a:srgbClr val="080808"/>
                </a:solidFill>
                <a:latin typeface="JetBrains Mono"/>
                <a:ea typeface="JetBrains Mono"/>
              </a:rPr>
              <a:t>(</a:t>
            </a:r>
            <a:r>
              <a:rPr b="0" lang="ru-RU" sz="1300" spc="-1" strike="noStrike">
                <a:solidFill>
                  <a:srgbClr val="000000"/>
                </a:solidFill>
                <a:latin typeface="JetBrains Mono"/>
                <a:ea typeface="JetBrains Mono"/>
              </a:rPr>
              <a:t>clazz</a:t>
            </a:r>
            <a:r>
              <a:rPr b="0" lang="ru-RU" sz="1300" spc="-1" strike="noStrike">
                <a:solidFill>
                  <a:srgbClr val="080808"/>
                </a:solidFill>
                <a:latin typeface="JetBrains Mono"/>
                <a:ea typeface="JetBrains Mono"/>
              </a:rPr>
              <a:t>.isAnnotationPresent(</a:t>
            </a:r>
            <a:r>
              <a:rPr b="0" lang="ru-RU" sz="1300" spc="-1" strike="noStrike">
                <a:solidFill>
                  <a:srgbClr val="9e880d"/>
                </a:solidFill>
                <a:latin typeface="JetBrains Mono"/>
                <a:ea typeface="JetBrains Mono"/>
              </a:rPr>
              <a:t>Description</a:t>
            </a:r>
            <a:r>
              <a:rPr b="0" lang="ru-RU" sz="1300" spc="-1" strike="noStrike">
                <a:solidFill>
                  <a:srgbClr val="080808"/>
                </a:solidFill>
                <a:latin typeface="JetBrains Mono"/>
                <a:ea typeface="JetBrains Mono"/>
              </a:rPr>
              <a:t>.</a:t>
            </a:r>
            <a:r>
              <a:rPr b="0" lang="ru-RU" sz="1300" spc="-1" strike="noStrike">
                <a:solidFill>
                  <a:srgbClr val="0033b3"/>
                </a:solidFill>
                <a:latin typeface="JetBrains Mono"/>
                <a:ea typeface="JetBrains Mono"/>
              </a:rPr>
              <a:t>class</a:t>
            </a:r>
            <a:r>
              <a:rPr b="0" lang="ru-RU" sz="1300" spc="-1" strike="noStrike">
                <a:solidFill>
                  <a:srgbClr val="080808"/>
                </a:solidFill>
                <a:latin typeface="JetBrains Mono"/>
                <a:ea typeface="JetBrains Mono"/>
              </a:rPr>
              <a:t>)</a:t>
            </a:r>
            <a:r>
              <a:rPr b="0" lang="ru-RU" sz="1300" spc="-1" strike="noStrike">
                <a:solidFill>
                  <a:srgbClr val="080808"/>
                </a:solidFill>
                <a:latin typeface="JetBrains Mono"/>
                <a:ea typeface="JetBrains Mono"/>
              </a:rPr>
              <a:t>){</a:t>
            </a:r>
            <a:br/>
            <a:r>
              <a:rPr b="0" lang="ru-RU" sz="1300" spc="-1" strike="noStrike">
                <a:solidFill>
                  <a:srgbClr val="080808"/>
                </a:solidFill>
                <a:latin typeface="JetBrains Mono"/>
                <a:ea typeface="JetBrains Mono"/>
              </a:rPr>
              <a:t>            </a:t>
            </a:r>
            <a:r>
              <a:rPr b="0" lang="ru-RU" sz="1300" spc="-1" strike="noStrike">
                <a:solidFill>
                  <a:srgbClr val="9e880d"/>
                </a:solidFill>
                <a:latin typeface="JetBrains Mono"/>
                <a:ea typeface="JetBrains Mono"/>
              </a:rPr>
              <a:t>Description </a:t>
            </a:r>
            <a:r>
              <a:rPr b="0" lang="ru-RU" sz="1300" spc="-1" strike="noStrike">
                <a:solidFill>
                  <a:srgbClr val="000000"/>
                </a:solidFill>
                <a:latin typeface="JetBrains Mono"/>
                <a:ea typeface="JetBrains Mono"/>
              </a:rPr>
              <a:t>description </a:t>
            </a:r>
            <a:r>
              <a:rPr b="0" lang="ru-RU" sz="1300" spc="-1" strike="noStrike">
                <a:solidFill>
                  <a:srgbClr val="080808"/>
                </a:solidFill>
                <a:latin typeface="JetBrains Mono"/>
                <a:ea typeface="JetBrains Mono"/>
              </a:rPr>
              <a:t>= </a:t>
            </a:r>
            <a:r>
              <a:rPr b="0" lang="ru-RU" sz="1300" spc="-1" strike="noStrike">
                <a:solidFill>
                  <a:srgbClr val="000000"/>
                </a:solidFill>
                <a:latin typeface="JetBrains Mono"/>
                <a:ea typeface="JetBrains Mono"/>
              </a:rPr>
              <a:t>clazz</a:t>
            </a:r>
            <a:r>
              <a:rPr b="0" lang="ru-RU" sz="1300" spc="-1" strike="noStrike">
                <a:solidFill>
                  <a:srgbClr val="080808"/>
                </a:solidFill>
                <a:latin typeface="JetBrains Mono"/>
                <a:ea typeface="JetBrains Mono"/>
              </a:rPr>
              <a:t>.getAnnotation(</a:t>
            </a:r>
            <a:r>
              <a:rPr b="0" lang="ru-RU" sz="1300" spc="-1" strike="noStrike">
                <a:solidFill>
                  <a:srgbClr val="9e880d"/>
                </a:solidFill>
                <a:latin typeface="JetBrains Mono"/>
                <a:ea typeface="JetBrains Mono"/>
              </a:rPr>
              <a:t>Description</a:t>
            </a:r>
            <a:r>
              <a:rPr b="0" lang="ru-RU" sz="1300" spc="-1" strike="noStrike">
                <a:solidFill>
                  <a:srgbClr val="080808"/>
                </a:solidFill>
                <a:latin typeface="JetBrains Mono"/>
                <a:ea typeface="JetBrains Mono"/>
              </a:rPr>
              <a:t>.</a:t>
            </a:r>
            <a:r>
              <a:rPr b="0" lang="ru-RU" sz="1300" spc="-1" strike="noStrike">
                <a:solidFill>
                  <a:srgbClr val="0033b3"/>
                </a:solidFill>
                <a:latin typeface="JetBrains Mono"/>
                <a:ea typeface="JetBrains Mono"/>
              </a:rPr>
              <a:t>class</a:t>
            </a:r>
            <a:r>
              <a:rPr b="0" lang="ru-RU" sz="1300" spc="-1" strike="noStrike">
                <a:solidFill>
                  <a:srgbClr val="080808"/>
                </a:solidFill>
                <a:latin typeface="JetBrains Mono"/>
                <a:ea typeface="JetBrains Mono"/>
              </a:rPr>
              <a:t>);</a:t>
            </a:r>
            <a:br/>
            <a:r>
              <a:rPr b="0" lang="ru-RU" sz="1300" spc="-1" strike="noStrike">
                <a:solidFill>
                  <a:srgbClr val="080808"/>
                </a:solidFill>
                <a:latin typeface="JetBrains Mono"/>
                <a:ea typeface="JetBrains Mono"/>
              </a:rPr>
              <a:t>            </a:t>
            </a:r>
            <a:r>
              <a:rPr b="0" lang="ru-RU" sz="1300" spc="-1" strike="noStrike">
                <a:solidFill>
                  <a:srgbClr val="000000"/>
                </a:solidFill>
                <a:latin typeface="JetBrains Mono"/>
                <a:ea typeface="JetBrains Mono"/>
              </a:rPr>
              <a:t>System</a:t>
            </a:r>
            <a:r>
              <a:rPr b="0" lang="ru-RU" sz="1300" spc="-1" strike="noStrike">
                <a:solidFill>
                  <a:srgbClr val="080808"/>
                </a:solidFill>
                <a:latin typeface="JetBrains Mono"/>
                <a:ea typeface="JetBrains Mono"/>
              </a:rPr>
              <a:t>.</a:t>
            </a:r>
            <a:r>
              <a:rPr b="0" i="1" lang="ru-RU" sz="1300" spc="-1" strike="noStrike">
                <a:solidFill>
                  <a:srgbClr val="871094"/>
                </a:solidFill>
                <a:latin typeface="JetBrains Mono"/>
                <a:ea typeface="JetBrains Mono"/>
              </a:rPr>
              <a:t>out</a:t>
            </a:r>
            <a:r>
              <a:rPr b="0" lang="ru-RU" sz="1300" spc="-1" strike="noStrike">
                <a:solidFill>
                  <a:srgbClr val="080808"/>
                </a:solidFill>
                <a:latin typeface="JetBrains Mono"/>
                <a:ea typeface="JetBrains Mono"/>
              </a:rPr>
              <a:t>.println(</a:t>
            </a:r>
            <a:r>
              <a:rPr b="0" lang="ru-RU" sz="1300" spc="-1" strike="noStrike">
                <a:solidFill>
                  <a:srgbClr val="000000"/>
                </a:solidFill>
                <a:latin typeface="JetBrains Mono"/>
                <a:ea typeface="JetBrains Mono"/>
              </a:rPr>
              <a:t>description</a:t>
            </a:r>
            <a:r>
              <a:rPr b="0" lang="ru-RU" sz="1300" spc="-1" strike="noStrike">
                <a:solidFill>
                  <a:srgbClr val="080808"/>
                </a:solidFill>
                <a:latin typeface="JetBrains Mono"/>
                <a:ea typeface="JetBrains Mono"/>
              </a:rPr>
              <a:t>.title());</a:t>
            </a:r>
            <a:br/>
            <a:r>
              <a:rPr b="0" lang="ru-RU" sz="1300" spc="-1" strike="noStrike">
                <a:solidFill>
                  <a:srgbClr val="080808"/>
                </a:solidFill>
                <a:latin typeface="JetBrains Mono"/>
                <a:ea typeface="JetBrains Mono"/>
              </a:rPr>
              <a:t>            </a:t>
            </a:r>
            <a:r>
              <a:rPr b="0" lang="ru-RU" sz="1300" spc="-1" strike="noStrike">
                <a:solidFill>
                  <a:srgbClr val="000000"/>
                </a:solidFill>
                <a:latin typeface="JetBrains Mono"/>
                <a:ea typeface="JetBrains Mono"/>
              </a:rPr>
              <a:t>System</a:t>
            </a:r>
            <a:r>
              <a:rPr b="0" lang="ru-RU" sz="1300" spc="-1" strike="noStrike">
                <a:solidFill>
                  <a:srgbClr val="080808"/>
                </a:solidFill>
                <a:latin typeface="JetBrains Mono"/>
                <a:ea typeface="JetBrains Mono"/>
              </a:rPr>
              <a:t>.</a:t>
            </a:r>
            <a:r>
              <a:rPr b="0" i="1" lang="ru-RU" sz="1300" spc="-1" strike="noStrike">
                <a:solidFill>
                  <a:srgbClr val="871094"/>
                </a:solidFill>
                <a:latin typeface="JetBrains Mono"/>
                <a:ea typeface="JetBrains Mono"/>
              </a:rPr>
              <a:t>out</a:t>
            </a:r>
            <a:r>
              <a:rPr b="0" lang="ru-RU" sz="1300" spc="-1" strike="noStrike">
                <a:solidFill>
                  <a:srgbClr val="080808"/>
                </a:solidFill>
                <a:latin typeface="JetBrains Mono"/>
                <a:ea typeface="JetBrains Mono"/>
              </a:rPr>
              <a:t>.println(</a:t>
            </a:r>
            <a:r>
              <a:rPr b="0" lang="ru-RU" sz="1300" spc="-1" strike="noStrike">
                <a:solidFill>
                  <a:srgbClr val="000000"/>
                </a:solidFill>
                <a:latin typeface="JetBrains Mono"/>
                <a:ea typeface="JetBrains Mono"/>
              </a:rPr>
              <a:t>description</a:t>
            </a:r>
            <a:r>
              <a:rPr b="0" lang="ru-RU" sz="1300" spc="-1" strike="noStrike">
                <a:solidFill>
                  <a:srgbClr val="080808"/>
                </a:solidFill>
                <a:latin typeface="JetBrains Mono"/>
                <a:ea typeface="JetBrains Mono"/>
              </a:rPr>
              <a:t>.version());</a:t>
            </a:r>
            <a:br/>
            <a:r>
              <a:rPr b="0" lang="ru-RU" sz="1300" spc="-1" strike="noStrike">
                <a:solidFill>
                  <a:srgbClr val="080808"/>
                </a:solidFill>
                <a:latin typeface="JetBrains Mono"/>
                <a:ea typeface="JetBrains Mono"/>
              </a:rPr>
              <a:t>            </a:t>
            </a:r>
            <a:r>
              <a:rPr b="0" lang="ru-RU" sz="1300" spc="-1" strike="noStrike">
                <a:solidFill>
                  <a:srgbClr val="000000"/>
                </a:solidFill>
                <a:latin typeface="JetBrains Mono"/>
                <a:ea typeface="JetBrains Mono"/>
              </a:rPr>
              <a:t>System</a:t>
            </a:r>
            <a:r>
              <a:rPr b="0" lang="ru-RU" sz="1300" spc="-1" strike="noStrike">
                <a:solidFill>
                  <a:srgbClr val="080808"/>
                </a:solidFill>
                <a:latin typeface="JetBrains Mono"/>
                <a:ea typeface="JetBrains Mono"/>
              </a:rPr>
              <a:t>.</a:t>
            </a:r>
            <a:r>
              <a:rPr b="0" i="1" lang="ru-RU" sz="1300" spc="-1" strike="noStrike">
                <a:solidFill>
                  <a:srgbClr val="871094"/>
                </a:solidFill>
                <a:latin typeface="JetBrains Mono"/>
                <a:ea typeface="JetBrains Mono"/>
              </a:rPr>
              <a:t>out</a:t>
            </a:r>
            <a:r>
              <a:rPr b="0" lang="ru-RU" sz="1300" spc="-1" strike="noStrike">
                <a:solidFill>
                  <a:srgbClr val="080808"/>
                </a:solidFill>
                <a:latin typeface="JetBrains Mono"/>
                <a:ea typeface="JetBrains Mono"/>
              </a:rPr>
              <a:t>.println(</a:t>
            </a:r>
            <a:r>
              <a:rPr b="0" lang="ru-RU" sz="1300" spc="-1" strike="noStrike">
                <a:solidFill>
                  <a:srgbClr val="000000"/>
                </a:solidFill>
                <a:latin typeface="JetBrains Mono"/>
                <a:ea typeface="JetBrains Mono"/>
              </a:rPr>
              <a:t>description</a:t>
            </a:r>
            <a:r>
              <a:rPr b="0" lang="ru-RU" sz="1300" spc="-1" strike="noStrike">
                <a:solidFill>
                  <a:srgbClr val="080808"/>
                </a:solidFill>
                <a:latin typeface="JetBrains Mono"/>
                <a:ea typeface="JetBrains Mono"/>
              </a:rPr>
              <a:t>.text());</a:t>
            </a:r>
            <a:br/>
            <a:r>
              <a:rPr b="0" lang="ru-RU" sz="1300" spc="-1" strike="noStrike">
                <a:solidFill>
                  <a:srgbClr val="080808"/>
                </a:solidFill>
                <a:latin typeface="JetBrains Mono"/>
                <a:ea typeface="JetBrains Mono"/>
              </a:rPr>
              <a:t>        }</a:t>
            </a:r>
            <a:br/>
            <a:r>
              <a:rPr b="0" lang="ru-RU" sz="1300" spc="-1" strike="noStrike">
                <a:solidFill>
                  <a:srgbClr val="080808"/>
                </a:solidFill>
                <a:latin typeface="JetBrains Mono"/>
                <a:ea typeface="JetBrains Mono"/>
              </a:rPr>
              <a:t>    }</a:t>
            </a:r>
            <a:br/>
            <a:r>
              <a:rPr b="0" lang="ru-RU" sz="1300" spc="-1" strike="noStrike">
                <a:solidFill>
                  <a:srgbClr val="080808"/>
                </a:solidFill>
                <a:latin typeface="JetBrains Mono"/>
                <a:ea typeface="JetBrains Mono"/>
              </a:rPr>
              <a:t>}</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1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2"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Аннотации. </a:t>
            </a:r>
            <a:endParaRPr b="0" lang="ru-RU" sz="1800" spc="-1" strike="noStrike">
              <a:latin typeface="Arial"/>
            </a:endParaRPr>
          </a:p>
          <a:p>
            <a:pPr>
              <a:lnSpc>
                <a:spcPct val="100000"/>
              </a:lnSpc>
            </a:pPr>
            <a:r>
              <a:rPr b="1" lang="ru-RU" sz="2200" spc="-1" strike="noStrike">
                <a:solidFill>
                  <a:srgbClr val="376092"/>
                </a:solidFill>
                <a:latin typeface="Tahoma"/>
                <a:ea typeface="Tahoma"/>
              </a:rPr>
              <a:t>@FunctionalInterface</a:t>
            </a:r>
            <a:endParaRPr b="0" lang="ru-RU" sz="2200" spc="-1" strike="noStrike">
              <a:latin typeface="Arial"/>
            </a:endParaRPr>
          </a:p>
        </p:txBody>
      </p:sp>
      <p:sp>
        <p:nvSpPr>
          <p:cNvPr id="673"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latin typeface="Arial"/>
                <a:ea typeface="DejaVu Sans"/>
              </a:rPr>
              <a:t>Интерфейс с </a:t>
            </a:r>
            <a:r>
              <a:rPr b="1" lang="ru-RU" sz="1800" spc="-1" strike="noStrike">
                <a:latin typeface="Arial"/>
                <a:ea typeface="DejaVu Sans"/>
              </a:rPr>
              <a:t>одним абстрактным методом </a:t>
            </a:r>
            <a:r>
              <a:rPr b="0" lang="ru-RU" sz="1800" spc="-1" strike="noStrike">
                <a:latin typeface="Arial"/>
                <a:ea typeface="DejaVu Sans"/>
              </a:rPr>
              <a:t>является функциональным интерфейсом.</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lang="ru-RU" sz="1800" spc="-1" strike="noStrike">
                <a:latin typeface="Arial"/>
                <a:ea typeface="DejaVu Sans"/>
              </a:rPr>
              <a:t>В </a:t>
            </a:r>
            <a:r>
              <a:rPr b="1" lang="ru-RU" sz="1800" spc="-1" strike="noStrike">
                <a:latin typeface="Arial"/>
                <a:ea typeface="DejaVu Sans"/>
              </a:rPr>
              <a:t>Java 8 </a:t>
            </a:r>
            <a:r>
              <a:rPr b="0" lang="ru-RU" sz="1800" spc="-1" strike="noStrike">
                <a:latin typeface="Arial"/>
                <a:ea typeface="DejaVu Sans"/>
              </a:rPr>
              <a:t>была введена новая аннотация </a:t>
            </a:r>
            <a:r>
              <a:rPr b="1" lang="ru-RU" sz="1800" spc="-1" strike="noStrike">
                <a:latin typeface="Arial"/>
                <a:ea typeface="DejaVu Sans"/>
              </a:rPr>
              <a:t>@FunctionalInterface </a:t>
            </a:r>
            <a:r>
              <a:rPr b="0" lang="ru-RU" sz="1800" spc="-1" strike="noStrike">
                <a:latin typeface="Arial"/>
                <a:ea typeface="DejaVu Sans"/>
              </a:rPr>
              <a:t>для обозначения интерфейса, функциональным интерфейсом. Новая аннотация </a:t>
            </a:r>
            <a:r>
              <a:rPr b="1" lang="ru-RU" sz="1800" spc="-1" strike="noStrike">
                <a:latin typeface="Arial"/>
                <a:ea typeface="DejaVu Sans"/>
              </a:rPr>
              <a:t>@FunctionalInterface</a:t>
            </a:r>
            <a:r>
              <a:rPr b="0" lang="ru-RU" sz="1800" spc="-1" strike="noStrike">
                <a:latin typeface="Arial"/>
                <a:ea typeface="DejaVu Sans"/>
              </a:rPr>
              <a:t>  добавляется для того, чтобы избежать случайного добавления абстрактных методов в функциональный интерфейс. Она не обязательна, но является хорошей практикой написания кода.</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1" lang="ru-RU" sz="1800" spc="-1" strike="noStrike">
                <a:latin typeface="Arial"/>
                <a:ea typeface="DejaVu Sans"/>
              </a:rPr>
              <a:t>Функциональные интерфейсы </a:t>
            </a:r>
            <a:r>
              <a:rPr b="0" lang="ru-RU" sz="1800" spc="-1" strike="noStrike">
                <a:latin typeface="Arial"/>
                <a:ea typeface="DejaVu Sans"/>
              </a:rPr>
              <a:t>— это долгожданная фича Java 8, потому что это позволяет нам использовать лямбда-выражения для создания экземпляра таких интерфейсов. Был добавлен новый пакет </a:t>
            </a:r>
            <a:r>
              <a:rPr b="1" i="1" lang="ru-RU" sz="1800" spc="-1" strike="noStrike">
                <a:latin typeface="Arial"/>
                <a:ea typeface="DejaVu Sans"/>
              </a:rPr>
              <a:t>java.util.function </a:t>
            </a:r>
            <a:r>
              <a:rPr b="0" lang="ru-RU" sz="1800" spc="-1" strike="noStrike">
                <a:latin typeface="Arial"/>
                <a:ea typeface="DejaVu Sans"/>
              </a:rPr>
              <a:t>с множеством функциональных интерфейсов.</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4"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Аннотации. Функциональный интерфейс. Пример 14</a:t>
            </a:r>
            <a:endParaRPr b="0" lang="ru-RU" sz="1800" spc="-1" strike="noStrike">
              <a:latin typeface="Arial"/>
            </a:endParaRPr>
          </a:p>
        </p:txBody>
      </p:sp>
      <p:sp>
        <p:nvSpPr>
          <p:cNvPr id="675" name="CustomShape 2"/>
          <p:cNvSpPr/>
          <p:nvPr/>
        </p:nvSpPr>
        <p:spPr>
          <a:xfrm>
            <a:off x="720000" y="844920"/>
            <a:ext cx="7920000" cy="4753080"/>
          </a:xfrm>
          <a:prstGeom prst="rect">
            <a:avLst/>
          </a:prstGeom>
          <a:solidFill>
            <a:srgbClr val="f2f2f2"/>
          </a:solidFill>
          <a:ln w="0">
            <a:noFill/>
          </a:ln>
        </p:spPr>
        <p:style>
          <a:lnRef idx="0"/>
          <a:fillRef idx="0"/>
          <a:effectRef idx="0"/>
          <a:fontRef idx="minor"/>
        </p:style>
        <p:txBody>
          <a:bodyPr lIns="90000" rIns="90000" tIns="45000" bIns="45000">
            <a:spAutoFit/>
          </a:bodyPr>
          <a:p>
            <a:r>
              <a:rPr b="0" lang="ru-RU" sz="1800" spc="-1" strike="noStrike">
                <a:solidFill>
                  <a:srgbClr val="9e880d"/>
                </a:solidFill>
                <a:latin typeface="JetBrains Mono"/>
                <a:ea typeface="JetBrains Mono"/>
              </a:rPr>
              <a:t>@FunctionalInterface</a:t>
            </a:r>
            <a:br/>
            <a:r>
              <a:rPr b="0" lang="ru-RU" sz="1800" spc="-1" strike="noStrike">
                <a:solidFill>
                  <a:srgbClr val="0033b3"/>
                </a:solidFill>
                <a:latin typeface="JetBrains Mono"/>
                <a:ea typeface="JetBrains Mono"/>
              </a:rPr>
              <a:t>interface </a:t>
            </a:r>
            <a:r>
              <a:rPr b="0" lang="ru-RU" sz="1800" spc="-1" strike="noStrike">
                <a:solidFill>
                  <a:srgbClr val="000000"/>
                </a:solidFill>
                <a:latin typeface="JetBrains Mono"/>
                <a:ea typeface="JetBrains Mono"/>
              </a:rPr>
              <a:t>Converter </a:t>
            </a:r>
            <a:r>
              <a:rPr b="0" lang="ru-RU" sz="1800" spc="-1" strike="noStrike">
                <a:solidFill>
                  <a:srgbClr val="080808"/>
                </a:solidFill>
                <a:latin typeface="JetBrains Mono"/>
                <a:ea typeface="JetBrains Mono"/>
              </a:rPr>
              <a:t>{</a:t>
            </a:r>
            <a:endParaRPr b="0" lang="ru-RU" sz="1800" spc="-1" strike="noStrike">
              <a:latin typeface="Arial"/>
            </a:endParaRPr>
          </a:p>
          <a:p>
            <a:br/>
            <a:r>
              <a:rPr b="0" lang="ru-RU" sz="1800" spc="-1" strike="noStrike">
                <a:solidFill>
                  <a:srgbClr val="080808"/>
                </a:solidFill>
                <a:latin typeface="JetBrains Mono"/>
                <a:ea typeface="JetBrains Mono"/>
              </a:rPr>
              <a:t>    </a:t>
            </a:r>
            <a:r>
              <a:rPr b="0" lang="ru-RU" sz="1800" spc="-1" strike="noStrike">
                <a:solidFill>
                  <a:srgbClr val="0033b3"/>
                </a:solidFill>
                <a:latin typeface="JetBrains Mono"/>
                <a:ea typeface="JetBrains Mono"/>
              </a:rPr>
              <a:t>double </a:t>
            </a:r>
            <a:r>
              <a:rPr b="0" lang="ru-RU" sz="1800" spc="-1" strike="noStrike">
                <a:solidFill>
                  <a:srgbClr val="00627a"/>
                </a:solidFill>
                <a:latin typeface="JetBrains Mono"/>
                <a:ea typeface="JetBrains Mono"/>
              </a:rPr>
              <a:t>intToDouble</a:t>
            </a:r>
            <a:r>
              <a:rPr b="0" lang="ru-RU" sz="1800" spc="-1" strike="noStrike">
                <a:solidFill>
                  <a:srgbClr val="080808"/>
                </a:solidFill>
                <a:latin typeface="JetBrains Mono"/>
                <a:ea typeface="JetBrains Mono"/>
              </a:rPr>
              <a:t>(</a:t>
            </a:r>
            <a:r>
              <a:rPr b="0" lang="ru-RU" sz="1800" spc="-1" strike="noStrike">
                <a:solidFill>
                  <a:srgbClr val="0033b3"/>
                </a:solidFill>
                <a:latin typeface="JetBrains Mono"/>
                <a:ea typeface="JetBrains Mono"/>
              </a:rPr>
              <a:t>int </a:t>
            </a:r>
            <a:r>
              <a:rPr b="0" lang="ru-RU" sz="1800" spc="-1" strike="noStrike">
                <a:solidFill>
                  <a:srgbClr val="080808"/>
                </a:solidFill>
                <a:latin typeface="JetBrains Mono"/>
                <a:ea typeface="JetBrains Mono"/>
              </a:rPr>
              <a:t>a);</a:t>
            </a:r>
            <a:br/>
            <a:endParaRPr b="0" lang="ru-RU" sz="1800" spc="-1" strike="noStrike">
              <a:latin typeface="Arial"/>
            </a:endParaRPr>
          </a:p>
          <a:p>
            <a:r>
              <a:rPr b="0" lang="ru-RU" sz="1800" spc="-1" strike="noStrike">
                <a:solidFill>
                  <a:srgbClr val="080808"/>
                </a:solidFill>
                <a:latin typeface="JetBrains Mono"/>
                <a:ea typeface="JetBrains Mono"/>
              </a:rPr>
              <a:t>}</a:t>
            </a:r>
            <a:br/>
            <a:br/>
            <a:r>
              <a:rPr b="0" lang="ru-RU" sz="1800" spc="-1" strike="noStrike">
                <a:solidFill>
                  <a:srgbClr val="0033b3"/>
                </a:solidFill>
                <a:latin typeface="JetBrains Mono"/>
                <a:ea typeface="JetBrains Mono"/>
              </a:rPr>
              <a:t>public class </a:t>
            </a:r>
            <a:r>
              <a:rPr b="0" lang="ru-RU" sz="1800" spc="-1" strike="noStrike">
                <a:solidFill>
                  <a:srgbClr val="000000"/>
                </a:solidFill>
                <a:latin typeface="JetBrains Mono"/>
                <a:ea typeface="JetBrains Mono"/>
              </a:rPr>
              <a:t>Sample814 </a:t>
            </a:r>
            <a:r>
              <a:rPr b="0" lang="ru-RU" sz="1800" spc="-1" strike="noStrike">
                <a:solidFill>
                  <a:srgbClr val="080808"/>
                </a:solidFill>
                <a:latin typeface="JetBrains Mono"/>
                <a:ea typeface="JetBrains Mono"/>
              </a:rPr>
              <a:t>{</a:t>
            </a:r>
            <a:br/>
            <a:r>
              <a:rPr b="0" lang="ru-RU" sz="1800" spc="-1" strike="noStrike">
                <a:solidFill>
                  <a:srgbClr val="080808"/>
                </a:solidFill>
                <a:latin typeface="JetBrains Mono"/>
                <a:ea typeface="JetBrains Mono"/>
              </a:rPr>
              <a:t>    </a:t>
            </a:r>
            <a:r>
              <a:rPr b="0" lang="ru-RU" sz="1800" spc="-1" strike="noStrike">
                <a:solidFill>
                  <a:srgbClr val="0033b3"/>
                </a:solidFill>
                <a:latin typeface="JetBrains Mono"/>
                <a:ea typeface="JetBrains Mono"/>
              </a:rPr>
              <a:t>public static void </a:t>
            </a:r>
            <a:r>
              <a:rPr b="0" lang="ru-RU" sz="1800" spc="-1" strike="noStrike">
                <a:solidFill>
                  <a:srgbClr val="00627a"/>
                </a:solidFill>
                <a:latin typeface="JetBrains Mono"/>
                <a:ea typeface="JetBrains Mono"/>
              </a:rPr>
              <a:t>main</a:t>
            </a:r>
            <a:r>
              <a:rPr b="0" lang="ru-RU" sz="1800" spc="-1" strike="noStrike">
                <a:solidFill>
                  <a:srgbClr val="080808"/>
                </a:solidFill>
                <a:latin typeface="JetBrains Mono"/>
                <a:ea typeface="JetBrains Mono"/>
              </a:rPr>
              <a:t>(</a:t>
            </a:r>
            <a:r>
              <a:rPr b="0" lang="ru-RU" sz="1800" spc="-1" strike="noStrike">
                <a:solidFill>
                  <a:srgbClr val="000000"/>
                </a:solidFill>
                <a:latin typeface="JetBrains Mono"/>
                <a:ea typeface="JetBrains Mono"/>
              </a:rPr>
              <a:t>String</a:t>
            </a:r>
            <a:r>
              <a:rPr b="0" lang="ru-RU" sz="1800" spc="-1" strike="noStrike">
                <a:solidFill>
                  <a:srgbClr val="080808"/>
                </a:solidFill>
                <a:latin typeface="JetBrains Mono"/>
                <a:ea typeface="JetBrains Mono"/>
              </a:rPr>
              <a:t>[] args) {</a:t>
            </a:r>
            <a:br/>
            <a:br/>
            <a:r>
              <a:rPr b="0" lang="ru-RU" sz="1800" spc="-1" strike="noStrike">
                <a:solidFill>
                  <a:srgbClr val="080808"/>
                </a:solidFill>
                <a:latin typeface="JetBrains Mono"/>
                <a:ea typeface="JetBrains Mono"/>
              </a:rPr>
              <a:t>        </a:t>
            </a:r>
            <a:r>
              <a:rPr b="0" lang="ru-RU" sz="1800" spc="-1" strike="noStrike">
                <a:solidFill>
                  <a:srgbClr val="000000"/>
                </a:solidFill>
                <a:latin typeface="JetBrains Mono"/>
                <a:ea typeface="JetBrains Mono"/>
              </a:rPr>
              <a:t>Converter converter </a:t>
            </a:r>
            <a:r>
              <a:rPr b="0" lang="ru-RU" sz="1800" spc="-1" strike="noStrike">
                <a:solidFill>
                  <a:srgbClr val="080808"/>
                </a:solidFill>
                <a:latin typeface="JetBrains Mono"/>
                <a:ea typeface="JetBrains Mono"/>
              </a:rPr>
              <a:t>= x -&gt; (</a:t>
            </a:r>
            <a:r>
              <a:rPr b="0" lang="ru-RU" sz="1800" spc="-1" strike="noStrike">
                <a:solidFill>
                  <a:srgbClr val="0033b3"/>
                </a:solidFill>
                <a:latin typeface="JetBrains Mono"/>
                <a:ea typeface="JetBrains Mono"/>
              </a:rPr>
              <a:t>double</a:t>
            </a:r>
            <a:r>
              <a:rPr b="0" lang="ru-RU" sz="1800" spc="-1" strike="noStrike">
                <a:solidFill>
                  <a:srgbClr val="080808"/>
                </a:solidFill>
                <a:latin typeface="JetBrains Mono"/>
                <a:ea typeface="JetBrains Mono"/>
              </a:rPr>
              <a:t>) x;</a:t>
            </a:r>
            <a:br/>
            <a:r>
              <a:rPr b="0" lang="ru-RU" sz="1800" spc="-1" strike="noStrike">
                <a:solidFill>
                  <a:srgbClr val="080808"/>
                </a:solidFill>
                <a:latin typeface="JetBrains Mono"/>
                <a:ea typeface="JetBrains Mono"/>
              </a:rPr>
              <a:t>        </a:t>
            </a:r>
            <a:br/>
            <a:r>
              <a:rPr b="0" lang="ru-RU" sz="1800" spc="-1" strike="noStrike">
                <a:solidFill>
                  <a:srgbClr val="080808"/>
                </a:solidFill>
                <a:latin typeface="JetBrains Mono"/>
                <a:ea typeface="JetBrains Mono"/>
              </a:rPr>
              <a:t>        </a:t>
            </a:r>
            <a:r>
              <a:rPr b="0" lang="ru-RU" sz="1800" spc="-1" strike="noStrike">
                <a:solidFill>
                  <a:srgbClr val="0033b3"/>
                </a:solidFill>
                <a:latin typeface="JetBrains Mono"/>
                <a:ea typeface="JetBrains Mono"/>
              </a:rPr>
              <a:t>double </a:t>
            </a:r>
            <a:r>
              <a:rPr b="0" lang="ru-RU" sz="1800" spc="-1" strike="noStrike">
                <a:solidFill>
                  <a:srgbClr val="000000"/>
                </a:solidFill>
                <a:latin typeface="JetBrains Mono"/>
                <a:ea typeface="JetBrains Mono"/>
              </a:rPr>
              <a:t>y </a:t>
            </a:r>
            <a:r>
              <a:rPr b="0" lang="ru-RU" sz="1800" spc="-1" strike="noStrike">
                <a:solidFill>
                  <a:srgbClr val="080808"/>
                </a:solidFill>
                <a:latin typeface="JetBrains Mono"/>
                <a:ea typeface="JetBrains Mono"/>
              </a:rPr>
              <a:t>= </a:t>
            </a:r>
            <a:r>
              <a:rPr b="0" lang="ru-RU" sz="1800" spc="-1" strike="noStrike">
                <a:solidFill>
                  <a:srgbClr val="000000"/>
                </a:solidFill>
                <a:latin typeface="JetBrains Mono"/>
                <a:ea typeface="JetBrains Mono"/>
              </a:rPr>
              <a:t>converter</a:t>
            </a:r>
            <a:r>
              <a:rPr b="0" lang="ru-RU" sz="1800" spc="-1" strike="noStrike">
                <a:solidFill>
                  <a:srgbClr val="080808"/>
                </a:solidFill>
                <a:latin typeface="JetBrains Mono"/>
                <a:ea typeface="JetBrains Mono"/>
              </a:rPr>
              <a:t>.intToDouble(</a:t>
            </a:r>
            <a:r>
              <a:rPr b="0" lang="ru-RU" sz="1800" spc="-1" strike="noStrike">
                <a:solidFill>
                  <a:srgbClr val="1750eb"/>
                </a:solidFill>
                <a:latin typeface="JetBrains Mono"/>
                <a:ea typeface="JetBrains Mono"/>
              </a:rPr>
              <a:t>10</a:t>
            </a:r>
            <a:r>
              <a:rPr b="0" lang="ru-RU" sz="1800" spc="-1" strike="noStrike">
                <a:solidFill>
                  <a:srgbClr val="080808"/>
                </a:solidFill>
                <a:latin typeface="JetBrains Mono"/>
                <a:ea typeface="JetBrains Mono"/>
              </a:rPr>
              <a:t>);</a:t>
            </a:r>
            <a:br/>
            <a:br/>
            <a:r>
              <a:rPr b="0" lang="ru-RU" sz="1800" spc="-1" strike="noStrike">
                <a:solidFill>
                  <a:srgbClr val="080808"/>
                </a:solidFill>
                <a:latin typeface="JetBrains Mono"/>
                <a:ea typeface="JetBrains Mono"/>
              </a:rPr>
              <a:t>    }</a:t>
            </a:r>
            <a:br/>
            <a:r>
              <a:rPr b="0" lang="ru-RU" sz="1800" spc="-1" strike="noStrike">
                <a:solidFill>
                  <a:srgbClr val="080808"/>
                </a:solidFill>
                <a:latin typeface="JetBrains Mono"/>
                <a:ea typeface="JetBrains Mono"/>
              </a:rPr>
              <a:t>}</a:t>
            </a:r>
            <a:b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18"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marL="285840" indent="-284040">
              <a:lnSpc>
                <a:spcPct val="100000"/>
              </a:lnSpc>
              <a:spcBef>
                <a:spcPts val="360"/>
              </a:spcBef>
              <a:buClr>
                <a:srgbClr val="376092"/>
              </a:buClr>
              <a:buSzPct val="140000"/>
              <a:buFont typeface="Wingdings" charset="2"/>
              <a:buChar char=""/>
            </a:pPr>
            <a:r>
              <a:rPr b="0" lang="ru-RU" sz="1800" spc="-1" strike="noStrike">
                <a:solidFill>
                  <a:srgbClr val="000000"/>
                </a:solidFill>
                <a:latin typeface="Arial"/>
                <a:ea typeface="DejaVu Sans"/>
              </a:rPr>
              <a:t>Варианты графического изображения класса на диаграмме классов</a:t>
            </a:r>
            <a:endParaRPr b="0" lang="ru-RU" sz="1800" spc="-1" strike="noStrike">
              <a:latin typeface="Arial"/>
            </a:endParaRPr>
          </a:p>
          <a:p>
            <a:pPr>
              <a:lnSpc>
                <a:spcPct val="100000"/>
              </a:lnSpc>
              <a:spcBef>
                <a:spcPts val="360"/>
              </a:spcBef>
            </a:pPr>
            <a:endParaRPr b="0" lang="ru-RU" sz="1800" spc="-1" strike="noStrike">
              <a:latin typeface="Arial"/>
            </a:endParaRPr>
          </a:p>
          <a:p>
            <a:pPr>
              <a:lnSpc>
                <a:spcPct val="100000"/>
              </a:lnSpc>
              <a:spcBef>
                <a:spcPts val="360"/>
              </a:spcBef>
            </a:pPr>
            <a:endParaRPr b="0" lang="ru-RU" sz="1800" spc="-1" strike="noStrike">
              <a:latin typeface="Arial"/>
            </a:endParaRPr>
          </a:p>
          <a:p>
            <a:pPr>
              <a:lnSpc>
                <a:spcPct val="100000"/>
              </a:lnSpc>
              <a:spcBef>
                <a:spcPts val="360"/>
              </a:spcBef>
            </a:pPr>
            <a:endParaRPr b="0" lang="ru-RU" sz="1800" spc="-1" strike="noStrike">
              <a:latin typeface="Arial"/>
            </a:endParaRPr>
          </a:p>
          <a:p>
            <a:pPr>
              <a:lnSpc>
                <a:spcPct val="100000"/>
              </a:lnSpc>
              <a:spcBef>
                <a:spcPts val="360"/>
              </a:spcBef>
            </a:pPr>
            <a:endParaRPr b="0" lang="ru-RU" sz="1800" spc="-1" strike="noStrike">
              <a:latin typeface="Arial"/>
            </a:endParaRPr>
          </a:p>
          <a:p>
            <a:pPr>
              <a:lnSpc>
                <a:spcPct val="100000"/>
              </a:lnSpc>
              <a:spcBef>
                <a:spcPts val="360"/>
              </a:spcBef>
            </a:pPr>
            <a:endParaRPr b="0" lang="ru-RU" sz="1800" spc="-1" strike="noStrike">
              <a:latin typeface="Arial"/>
            </a:endParaRPr>
          </a:p>
          <a:p>
            <a:pPr>
              <a:lnSpc>
                <a:spcPct val="100000"/>
              </a:lnSpc>
              <a:spcBef>
                <a:spcPts val="360"/>
              </a:spcBef>
            </a:pPr>
            <a:endParaRPr b="0" lang="ru-RU" sz="1800" spc="-1" strike="noStrike">
              <a:latin typeface="Arial"/>
            </a:endParaRPr>
          </a:p>
          <a:p>
            <a:pPr marL="285840" indent="-284040">
              <a:lnSpc>
                <a:spcPct val="100000"/>
              </a:lnSpc>
              <a:spcBef>
                <a:spcPts val="360"/>
              </a:spcBef>
              <a:buClr>
                <a:srgbClr val="376092"/>
              </a:buClr>
              <a:buSzPct val="140000"/>
              <a:buFont typeface="Wingdings" charset="2"/>
              <a:buChar char=""/>
            </a:pPr>
            <a:r>
              <a:rPr b="0" lang="ru-RU" sz="1800" spc="-1" strike="noStrike">
                <a:solidFill>
                  <a:srgbClr val="000000"/>
                </a:solidFill>
                <a:latin typeface="Arial"/>
                <a:ea typeface="DejaVu Sans"/>
              </a:rPr>
              <a:t>Примеры графического изображения конкретных классов</a:t>
            </a:r>
            <a:endParaRPr b="0" lang="ru-RU" sz="1800" spc="-1" strike="noStrike">
              <a:latin typeface="Arial"/>
            </a:endParaRPr>
          </a:p>
        </p:txBody>
      </p:sp>
      <p:pic>
        <p:nvPicPr>
          <p:cNvPr id="319" name="Picture 1" descr=""/>
          <p:cNvPicPr/>
          <p:nvPr/>
        </p:nvPicPr>
        <p:blipFill>
          <a:blip r:embed="rId1"/>
          <a:stretch/>
        </p:blipFill>
        <p:spPr>
          <a:xfrm>
            <a:off x="2214720" y="1928880"/>
            <a:ext cx="4641840" cy="1710000"/>
          </a:xfrm>
          <a:prstGeom prst="rect">
            <a:avLst/>
          </a:prstGeom>
          <a:ln w="9360">
            <a:noFill/>
          </a:ln>
        </p:spPr>
      </p:pic>
      <p:pic>
        <p:nvPicPr>
          <p:cNvPr id="320" name="Picture 2" descr=""/>
          <p:cNvPicPr/>
          <p:nvPr/>
        </p:nvPicPr>
        <p:blipFill>
          <a:blip r:embed="rId2"/>
          <a:stretch/>
        </p:blipFill>
        <p:spPr>
          <a:xfrm>
            <a:off x="2472480" y="4286160"/>
            <a:ext cx="4526640" cy="1641240"/>
          </a:xfrm>
          <a:prstGeom prst="rect">
            <a:avLst/>
          </a:prstGeom>
          <a:ln w="936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22"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marL="285840" indent="-284040">
              <a:lnSpc>
                <a:spcPct val="100000"/>
              </a:lnSpc>
              <a:spcBef>
                <a:spcPts val="360"/>
              </a:spcBef>
              <a:tabLst>
                <a:tab algn="l" pos="0"/>
              </a:tabLst>
            </a:pPr>
            <a:r>
              <a:rPr b="1" lang="ru-RU" sz="1800" spc="-1" strike="noStrike">
                <a:solidFill>
                  <a:srgbClr val="000000"/>
                </a:solidFill>
                <a:latin typeface="Arial"/>
                <a:ea typeface="DejaVu Sans"/>
              </a:rPr>
              <a:t>Переменные класса и константы</a:t>
            </a:r>
            <a:endParaRPr b="0" lang="ru-RU" sz="1800" spc="-1" strike="noStrike">
              <a:latin typeface="Arial"/>
            </a:endParaRPr>
          </a:p>
          <a:p>
            <a:pPr marL="285840" indent="-284040">
              <a:lnSpc>
                <a:spcPct val="100000"/>
              </a:lnSpc>
              <a:spcBef>
                <a:spcPts val="360"/>
              </a:spcBef>
              <a:tabLst>
                <a:tab algn="l" pos="0"/>
              </a:tabLst>
            </a:pPr>
            <a:endParaRPr b="0" lang="ru-RU" sz="1800" spc="-1" strike="noStrike">
              <a:latin typeface="Arial"/>
            </a:endParaRPr>
          </a:p>
          <a:p>
            <a:pPr marL="285840" indent="-284040" algn="just">
              <a:lnSpc>
                <a:spcPct val="100000"/>
              </a:lnSpc>
              <a:spcBef>
                <a:spcPts val="360"/>
              </a:spcBef>
              <a:tabLst>
                <a:tab algn="l" pos="0"/>
              </a:tabLst>
            </a:pPr>
            <a:r>
              <a:rPr b="1" lang="ru-RU" sz="1800" spc="-1" strike="noStrike">
                <a:solidFill>
                  <a:srgbClr val="002b78"/>
                </a:solidFill>
                <a:latin typeface="Arial"/>
                <a:ea typeface="DejaVu Sans"/>
              </a:rPr>
              <a:t>Данные</a:t>
            </a:r>
            <a:r>
              <a:rPr b="0" lang="ru-RU" sz="1800" spc="-1" strike="noStrike">
                <a:solidFill>
                  <a:srgbClr val="002b78"/>
                </a:solidFill>
                <a:latin typeface="Arial"/>
                <a:ea typeface="DejaVu Sans"/>
              </a:rPr>
              <a:t> – члены класса, которые называются полями или</a:t>
            </a:r>
            <a:r>
              <a:rPr b="0" lang="en-US" sz="1800" spc="-1" strike="noStrike">
                <a:solidFill>
                  <a:srgbClr val="002b78"/>
                </a:solidFill>
                <a:latin typeface="Arial"/>
                <a:ea typeface="DejaVu Sans"/>
              </a:rPr>
              <a:t> </a:t>
            </a:r>
            <a:r>
              <a:rPr b="0" lang="ru-RU" sz="1800" spc="-1" strike="noStrike">
                <a:solidFill>
                  <a:srgbClr val="002b78"/>
                </a:solidFill>
                <a:latin typeface="Arial"/>
                <a:ea typeface="DejaVu Sans"/>
              </a:rPr>
              <a:t>переменными класса, объявляются в классе следующим образом:</a:t>
            </a:r>
            <a:r>
              <a:rPr b="0" lang="en-US" sz="1800" spc="-1" strike="noStrike">
                <a:solidFill>
                  <a:srgbClr val="002b78"/>
                </a:solidFill>
                <a:latin typeface="Arial"/>
                <a:ea typeface="DejaVu Sans"/>
              </a:rPr>
              <a:t>	</a:t>
            </a:r>
            <a:r>
              <a:rPr b="0" lang="en-US" sz="1800" spc="-1" strike="noStrike">
                <a:solidFill>
                  <a:srgbClr val="002b78"/>
                </a:solidFill>
                <a:latin typeface="Arial"/>
                <a:ea typeface="DejaVu Sans"/>
              </a:rPr>
              <a:t>	</a:t>
            </a:r>
            <a:endParaRPr b="0" lang="ru-RU" sz="1800" spc="-1" strike="noStrike">
              <a:latin typeface="Arial"/>
            </a:endParaRPr>
          </a:p>
          <a:p>
            <a:pPr marL="285840" indent="-284040" algn="ctr">
              <a:lnSpc>
                <a:spcPct val="100000"/>
              </a:lnSpc>
              <a:spcBef>
                <a:spcPts val="360"/>
              </a:spcBef>
              <a:tabLst>
                <a:tab algn="l" pos="0"/>
              </a:tabLst>
            </a:pPr>
            <a:r>
              <a:rPr b="1" lang="ru-RU" sz="1800" spc="-1" strike="noStrike">
                <a:solidFill>
                  <a:srgbClr val="0d0d0d"/>
                </a:solidFill>
                <a:latin typeface="Arial"/>
                <a:ea typeface="DejaVu Sans"/>
              </a:rPr>
              <a:t>cпецификатор тип имя;</a:t>
            </a:r>
            <a:r>
              <a:rPr b="1" i="1" lang="ru-RU" sz="1800" spc="-1" strike="noStrike">
                <a:solidFill>
                  <a:srgbClr val="0d0d0d"/>
                </a:solidFill>
                <a:latin typeface="Arial"/>
                <a:ea typeface="DejaVu Sans"/>
              </a:rPr>
              <a:t> </a:t>
            </a:r>
            <a:endParaRPr b="0" lang="ru-RU" sz="1800" spc="-1" strike="noStrike">
              <a:latin typeface="Arial"/>
            </a:endParaRPr>
          </a:p>
          <a:p>
            <a:pPr marL="285840" indent="-284040">
              <a:lnSpc>
                <a:spcPct val="100000"/>
              </a:lnSpc>
              <a:spcBef>
                <a:spcPts val="360"/>
              </a:spcBef>
              <a:tabLst>
                <a:tab algn="l" pos="0"/>
              </a:tabLst>
            </a:pPr>
            <a:endParaRPr b="0" lang="ru-RU" sz="1800" spc="-1" strike="noStrike">
              <a:latin typeface="Arial"/>
            </a:endParaRPr>
          </a:p>
          <a:p>
            <a:pPr marL="285840" indent="-284040">
              <a:lnSpc>
                <a:spcPct val="100000"/>
              </a:lnSpc>
              <a:spcBef>
                <a:spcPts val="360"/>
              </a:spcBef>
              <a:tabLst>
                <a:tab algn="l" pos="0"/>
              </a:tabLst>
            </a:pPr>
            <a:r>
              <a:rPr b="1" i="1" lang="en-US" sz="1800" spc="-1" strike="noStrike">
                <a:solidFill>
                  <a:srgbClr val="000000"/>
                </a:solidFill>
                <a:latin typeface="Arial"/>
                <a:ea typeface="DejaVu Sans"/>
              </a:rPr>
              <a:t>C</a:t>
            </a:r>
            <a:r>
              <a:rPr b="1" i="1" lang="ru-RU" sz="1800" spc="-1" strike="noStrike">
                <a:solidFill>
                  <a:srgbClr val="000000"/>
                </a:solidFill>
                <a:latin typeface="Arial"/>
                <a:ea typeface="DejaVu Sans"/>
              </a:rPr>
              <a:t>пецификаторы доступа</a:t>
            </a:r>
            <a:r>
              <a:rPr b="1" lang="en-US" sz="1800" spc="-1" strike="noStrike">
                <a:solidFill>
                  <a:srgbClr val="000000"/>
                </a:solidFill>
                <a:latin typeface="Arial"/>
                <a:ea typeface="DejaVu Sans"/>
              </a:rPr>
              <a:t>:</a:t>
            </a:r>
            <a:endParaRPr b="0" lang="ru-RU" sz="1800" spc="-1" strike="noStrike">
              <a:latin typeface="Arial"/>
            </a:endParaRPr>
          </a:p>
          <a:p>
            <a:pPr marL="285840" indent="-284040">
              <a:lnSpc>
                <a:spcPct val="100000"/>
              </a:lnSpc>
              <a:spcBef>
                <a:spcPts val="360"/>
              </a:spcBef>
              <a:tabLst>
                <a:tab algn="l" pos="0"/>
              </a:tabLst>
            </a:pPr>
            <a:endParaRPr b="0" lang="ru-RU" sz="1800" spc="-1" strike="noStrike">
              <a:latin typeface="Arial"/>
            </a:endParaRPr>
          </a:p>
          <a:p>
            <a:pPr marL="1611360" indent="-279360">
              <a:lnSpc>
                <a:spcPct val="100000"/>
              </a:lnSpc>
              <a:spcBef>
                <a:spcPts val="360"/>
              </a:spcBef>
              <a:tabLst>
                <a:tab algn="l" pos="0"/>
              </a:tabLst>
            </a:pPr>
            <a:r>
              <a:rPr b="0" lang="en-US" sz="1800" spc="-1" strike="noStrike">
                <a:solidFill>
                  <a:srgbClr val="000000"/>
                </a:solidFill>
                <a:latin typeface="Courier New"/>
                <a:ea typeface="DejaVu Sans"/>
              </a:rPr>
              <a:t>static</a:t>
            </a: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public</a:t>
            </a:r>
            <a:endParaRPr b="0" lang="ru-RU" sz="1800" spc="-1" strike="noStrike">
              <a:latin typeface="Arial"/>
            </a:endParaRPr>
          </a:p>
          <a:p>
            <a:pPr marL="1611360" indent="-279360">
              <a:lnSpc>
                <a:spcPct val="100000"/>
              </a:lnSpc>
              <a:spcBef>
                <a:spcPts val="360"/>
              </a:spcBef>
              <a:tabLst>
                <a:tab algn="l" pos="0"/>
              </a:tabLst>
            </a:pPr>
            <a:r>
              <a:rPr b="0" lang="en-US" sz="1800" spc="-1" strike="noStrike">
                <a:solidFill>
                  <a:srgbClr val="000000"/>
                </a:solidFill>
                <a:latin typeface="Courier New"/>
                <a:ea typeface="DejaVu Sans"/>
              </a:rPr>
              <a:t>final</a:t>
            </a: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private</a:t>
            </a:r>
            <a:endParaRPr b="0" lang="ru-RU" sz="1800" spc="-1" strike="noStrike">
              <a:latin typeface="Arial"/>
            </a:endParaRPr>
          </a:p>
          <a:p>
            <a:pPr marL="1611360" indent="-279360">
              <a:lnSpc>
                <a:spcPct val="100000"/>
              </a:lnSpc>
              <a:spcBef>
                <a:spcPts val="360"/>
              </a:spcBef>
              <a:tabLst>
                <a:tab algn="l" pos="0"/>
              </a:tabLst>
            </a:pPr>
            <a:r>
              <a:rPr b="0" lang="en-US" sz="1800" spc="-1" strike="noStrike">
                <a:solidFill>
                  <a:srgbClr val="000000"/>
                </a:solidFill>
                <a:latin typeface="Courier New"/>
                <a:ea typeface="DejaVu Sans"/>
              </a:rPr>
              <a:t>protected</a:t>
            </a:r>
            <a:endParaRPr b="0" lang="ru-RU" sz="1800" spc="-1" strike="noStrike">
              <a:latin typeface="Arial"/>
            </a:endParaRPr>
          </a:p>
          <a:p>
            <a:pPr marL="1611360" indent="-279360">
              <a:lnSpc>
                <a:spcPct val="100000"/>
              </a:lnSpc>
              <a:spcBef>
                <a:spcPts val="300"/>
              </a:spcBef>
              <a:tabLst>
                <a:tab algn="l" pos="0"/>
              </a:tabLst>
            </a:pPr>
            <a:endParaRPr b="0" lang="ru-RU" sz="1800" spc="-1" strike="noStrike">
              <a:latin typeface="Arial"/>
            </a:endParaRPr>
          </a:p>
          <a:p>
            <a:pPr marL="1611360" indent="-279360">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24"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marL="285840" indent="-284040">
              <a:lnSpc>
                <a:spcPct val="100000"/>
              </a:lnSpc>
              <a:spcBef>
                <a:spcPts val="360"/>
              </a:spcBef>
              <a:tabLst>
                <a:tab algn="l" pos="0"/>
              </a:tabLst>
            </a:pPr>
            <a:r>
              <a:rPr b="1" lang="ru-RU" sz="1800" spc="-1" strike="noStrike">
                <a:solidFill>
                  <a:srgbClr val="000000"/>
                </a:solidFill>
                <a:latin typeface="Arial"/>
                <a:ea typeface="DejaVu Sans"/>
              </a:rPr>
              <a:t>Область видимости</a:t>
            </a:r>
            <a:endParaRPr b="0" lang="ru-RU" sz="1800" spc="-1" strike="noStrike">
              <a:latin typeface="Arial"/>
            </a:endParaRPr>
          </a:p>
          <a:p>
            <a:pPr marL="285840" indent="-284040">
              <a:lnSpc>
                <a:spcPct val="100000"/>
              </a:lnSpc>
              <a:spcBef>
                <a:spcPts val="360"/>
              </a:spcBef>
              <a:tabLst>
                <a:tab algn="l" pos="0"/>
              </a:tabLst>
            </a:pPr>
            <a:endParaRPr b="0" lang="ru-RU" sz="1800" spc="-1" strike="noStrike">
              <a:latin typeface="Arial"/>
            </a:endParaRPr>
          </a:p>
          <a:p>
            <a:pPr marL="4572000" indent="-169560">
              <a:lnSpc>
                <a:spcPct val="100000"/>
              </a:lnSpc>
              <a:spcBef>
                <a:spcPts val="360"/>
              </a:spcBef>
              <a:buClr>
                <a:srgbClr val="376092"/>
              </a:buClr>
              <a:buSzPct val="140000"/>
              <a:buFont typeface="Wingdings" charset="2"/>
              <a:buChar char=""/>
              <a:tabLst>
                <a:tab algn="l" pos="0"/>
              </a:tabLst>
            </a:pPr>
            <a:r>
              <a:rPr b="0" lang="en-US" sz="1800" spc="-1" strike="noStrike">
                <a:solidFill>
                  <a:srgbClr val="000000"/>
                </a:solidFill>
                <a:latin typeface="Arial"/>
                <a:ea typeface="DejaVu Sans"/>
              </a:rPr>
              <a:t>public</a:t>
            </a:r>
            <a:endParaRPr b="0" lang="ru-RU" sz="1800" spc="-1" strike="noStrike">
              <a:latin typeface="Arial"/>
            </a:endParaRPr>
          </a:p>
          <a:p>
            <a:pPr marL="4572000" indent="-169560">
              <a:lnSpc>
                <a:spcPct val="100000"/>
              </a:lnSpc>
              <a:spcBef>
                <a:spcPts val="360"/>
              </a:spcBef>
              <a:buClr>
                <a:srgbClr val="376092"/>
              </a:buClr>
              <a:buSzPct val="140000"/>
              <a:buFont typeface="Wingdings" charset="2"/>
              <a:buChar char=""/>
              <a:tabLst>
                <a:tab algn="l" pos="0"/>
              </a:tabLst>
            </a:pPr>
            <a:r>
              <a:rPr b="0" lang="en-US" sz="1800" spc="-1" strike="noStrike">
                <a:solidFill>
                  <a:srgbClr val="000000"/>
                </a:solidFill>
                <a:latin typeface="Arial"/>
                <a:ea typeface="DejaVu Sans"/>
              </a:rPr>
              <a:t>private</a:t>
            </a:r>
            <a:endParaRPr b="0" lang="ru-RU" sz="1800" spc="-1" strike="noStrike">
              <a:latin typeface="Arial"/>
            </a:endParaRPr>
          </a:p>
          <a:p>
            <a:pPr marL="4572000" indent="-169560">
              <a:lnSpc>
                <a:spcPct val="100000"/>
              </a:lnSpc>
              <a:spcBef>
                <a:spcPts val="360"/>
              </a:spcBef>
              <a:buClr>
                <a:srgbClr val="376092"/>
              </a:buClr>
              <a:buSzPct val="140000"/>
              <a:buFont typeface="Wingdings" charset="2"/>
              <a:buChar char=""/>
              <a:tabLst>
                <a:tab algn="l" pos="0"/>
              </a:tabLst>
            </a:pPr>
            <a:r>
              <a:rPr b="0" lang="en-US" sz="1800" spc="-1" strike="noStrike">
                <a:solidFill>
                  <a:srgbClr val="000000"/>
                </a:solidFill>
                <a:latin typeface="Arial"/>
                <a:ea typeface="DejaVu Sans"/>
              </a:rPr>
              <a:t>friendly </a:t>
            </a:r>
            <a:r>
              <a:rPr b="0" lang="ru-RU" sz="1800" spc="-1" strike="noStrike">
                <a:solidFill>
                  <a:srgbClr val="000000"/>
                </a:solidFill>
                <a:latin typeface="Arial"/>
                <a:ea typeface="DejaVu Sans"/>
              </a:rPr>
              <a:t>(по</a:t>
            </a:r>
            <a:r>
              <a:rPr b="0" lang="en-US" sz="1800" spc="-1" strike="noStrike">
                <a:solidFill>
                  <a:srgbClr val="000000"/>
                </a:solidFill>
                <a:latin typeface="Arial"/>
                <a:ea typeface="DejaVu Sans"/>
              </a:rPr>
              <a:t> </a:t>
            </a:r>
            <a:r>
              <a:rPr b="0" lang="ru-RU" sz="1800" spc="-1" strike="noStrike">
                <a:solidFill>
                  <a:srgbClr val="000000"/>
                </a:solidFill>
                <a:latin typeface="Arial"/>
                <a:ea typeface="DejaVu Sans"/>
              </a:rPr>
              <a:t>умолчанию)</a:t>
            </a:r>
            <a:endParaRPr b="0" lang="ru-RU" sz="1800" spc="-1" strike="noStrike">
              <a:latin typeface="Arial"/>
            </a:endParaRPr>
          </a:p>
          <a:p>
            <a:pPr marL="4572000" indent="-169560">
              <a:lnSpc>
                <a:spcPct val="100000"/>
              </a:lnSpc>
              <a:spcBef>
                <a:spcPts val="360"/>
              </a:spcBef>
              <a:buClr>
                <a:srgbClr val="376092"/>
              </a:buClr>
              <a:buSzPct val="140000"/>
              <a:buFont typeface="Wingdings" charset="2"/>
              <a:buChar char=""/>
              <a:tabLst>
                <a:tab algn="l" pos="0"/>
              </a:tabLst>
            </a:pPr>
            <a:r>
              <a:rPr b="0" lang="en-US" sz="1800" spc="-1" strike="noStrike">
                <a:solidFill>
                  <a:srgbClr val="000000"/>
                </a:solidFill>
                <a:latin typeface="Arial"/>
                <a:ea typeface="DejaVu Sans"/>
              </a:rPr>
              <a:t>protected</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
        <p:nvSpPr>
          <p:cNvPr id="325" name="CustomShape 3"/>
          <p:cNvSpPr/>
          <p:nvPr/>
        </p:nvSpPr>
        <p:spPr>
          <a:xfrm>
            <a:off x="2286000" y="2538360"/>
            <a:ext cx="3001680" cy="2734920"/>
          </a:xfrm>
          <a:prstGeom prst="ellipse">
            <a:avLst/>
          </a:prstGeom>
          <a:solidFill>
            <a:srgbClr val="4f81bd"/>
          </a:solidFill>
          <a:ln w="25560">
            <a:solidFill>
              <a:srgbClr val="000000"/>
            </a:solidFill>
            <a:round/>
          </a:ln>
        </p:spPr>
        <p:style>
          <a:lnRef idx="0"/>
          <a:fillRef idx="0"/>
          <a:effectRef idx="0"/>
          <a:fontRef idx="minor"/>
        </p:style>
      </p:sp>
      <p:sp>
        <p:nvSpPr>
          <p:cNvPr id="326" name="Line 4"/>
          <p:cNvSpPr/>
          <p:nvPr/>
        </p:nvSpPr>
        <p:spPr>
          <a:xfrm>
            <a:off x="2777760" y="2839680"/>
            <a:ext cx="2267280" cy="1886040"/>
          </a:xfrm>
          <a:prstGeom prst="line">
            <a:avLst/>
          </a:prstGeom>
          <a:ln w="25560">
            <a:solidFill>
              <a:srgbClr val="000000"/>
            </a:solidFill>
            <a:round/>
          </a:ln>
        </p:spPr>
        <p:style>
          <a:lnRef idx="0"/>
          <a:fillRef idx="0"/>
          <a:effectRef idx="0"/>
          <a:fontRef idx="minor"/>
        </p:style>
      </p:sp>
      <p:sp>
        <p:nvSpPr>
          <p:cNvPr id="327" name="Line 5"/>
          <p:cNvSpPr/>
          <p:nvPr/>
        </p:nvSpPr>
        <p:spPr>
          <a:xfrm flipH="1">
            <a:off x="2777760" y="2839680"/>
            <a:ext cx="1905120" cy="2057400"/>
          </a:xfrm>
          <a:prstGeom prst="line">
            <a:avLst/>
          </a:prstGeom>
          <a:ln w="25560">
            <a:solidFill>
              <a:srgbClr val="000000"/>
            </a:solidFill>
            <a:round/>
          </a:ln>
        </p:spPr>
        <p:style>
          <a:lnRef idx="0"/>
          <a:fillRef idx="0"/>
          <a:effectRef idx="0"/>
          <a:fontRef idx="minor"/>
        </p:style>
      </p:sp>
      <p:sp>
        <p:nvSpPr>
          <p:cNvPr id="328" name="CustomShape 6"/>
          <p:cNvSpPr/>
          <p:nvPr/>
        </p:nvSpPr>
        <p:spPr>
          <a:xfrm>
            <a:off x="3000240" y="3090960"/>
            <a:ext cx="1582560" cy="1563480"/>
          </a:xfrm>
          <a:prstGeom prst="ellipse">
            <a:avLst/>
          </a:prstGeom>
          <a:solidFill>
            <a:srgbClr val="4f81bd"/>
          </a:solidFill>
          <a:ln w="25560">
            <a:solidFill>
              <a:srgbClr val="000000"/>
            </a:solidFill>
            <a:round/>
          </a:ln>
        </p:spPr>
        <p:style>
          <a:lnRef idx="0"/>
          <a:fillRef idx="0"/>
          <a:effectRef idx="0"/>
          <a:fontRef idx="minor"/>
        </p:style>
      </p:sp>
      <p:sp>
        <p:nvSpPr>
          <p:cNvPr id="329" name="CustomShape 7"/>
          <p:cNvSpPr/>
          <p:nvPr/>
        </p:nvSpPr>
        <p:spPr>
          <a:xfrm>
            <a:off x="3315240" y="3567240"/>
            <a:ext cx="970200" cy="457560"/>
          </a:xfrm>
          <a:prstGeom prst="rect">
            <a:avLst/>
          </a:prstGeom>
          <a:noFill/>
          <a:ln w="9360">
            <a:noFill/>
          </a:ln>
        </p:spPr>
        <p:style>
          <a:lnRef idx="0"/>
          <a:fillRef idx="0"/>
          <a:effectRef idx="0"/>
          <a:fontRef idx="minor"/>
        </p:style>
        <p:txBody>
          <a:bodyPr wrap="none" lIns="92160" rIns="92160" tIns="46080" bIns="46080">
            <a:spAutoFit/>
          </a:bodyPr>
          <a:p>
            <a:pPr>
              <a:lnSpc>
                <a:spcPct val="100000"/>
              </a:lnSpc>
            </a:pPr>
            <a:r>
              <a:rPr b="0" lang="en-US" sz="2400" spc="-1" strike="noStrike">
                <a:solidFill>
                  <a:srgbClr val="000000"/>
                </a:solidFill>
                <a:latin typeface="Times New Roman"/>
                <a:ea typeface="DejaVu Sans"/>
              </a:rPr>
              <a:t>DATA</a:t>
            </a:r>
            <a:endParaRPr b="0" lang="ru-RU" sz="2400" spc="-1" strike="noStrike">
              <a:latin typeface="Arial"/>
            </a:endParaRPr>
          </a:p>
        </p:txBody>
      </p:sp>
      <p:sp>
        <p:nvSpPr>
          <p:cNvPr id="330" name="CustomShape 8"/>
          <p:cNvSpPr/>
          <p:nvPr/>
        </p:nvSpPr>
        <p:spPr>
          <a:xfrm>
            <a:off x="3373560" y="2641680"/>
            <a:ext cx="768960" cy="438480"/>
          </a:xfrm>
          <a:prstGeom prst="rect">
            <a:avLst/>
          </a:prstGeom>
          <a:noFill/>
          <a:ln w="9360">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Oper</a:t>
            </a:r>
            <a:r>
              <a:rPr b="0" lang="en-US" sz="2000" spc="-1" strike="noStrike" baseline="-25000">
                <a:solidFill>
                  <a:srgbClr val="000000"/>
                </a:solidFill>
                <a:latin typeface="Times New Roman"/>
                <a:ea typeface="DejaVu Sans"/>
              </a:rPr>
              <a:t>1</a:t>
            </a:r>
            <a:endParaRPr b="0" lang="ru-RU" sz="2000" spc="-1" strike="noStrike">
              <a:latin typeface="Arial"/>
            </a:endParaRPr>
          </a:p>
        </p:txBody>
      </p:sp>
      <p:sp>
        <p:nvSpPr>
          <p:cNvPr id="331" name="CustomShape 9"/>
          <p:cNvSpPr/>
          <p:nvPr/>
        </p:nvSpPr>
        <p:spPr>
          <a:xfrm>
            <a:off x="3449880" y="4699080"/>
            <a:ext cx="768960" cy="438480"/>
          </a:xfrm>
          <a:prstGeom prst="rect">
            <a:avLst/>
          </a:prstGeom>
          <a:noFill/>
          <a:ln w="9360">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Oper</a:t>
            </a:r>
            <a:r>
              <a:rPr b="0" lang="en-US" sz="2000" spc="-1" strike="noStrike" baseline="-25000">
                <a:solidFill>
                  <a:srgbClr val="000000"/>
                </a:solidFill>
                <a:latin typeface="Times New Roman"/>
                <a:ea typeface="DejaVu Sans"/>
              </a:rPr>
              <a:t>3</a:t>
            </a:r>
            <a:endParaRPr b="0" lang="ru-RU" sz="2000" spc="-1" strike="noStrike">
              <a:latin typeface="Arial"/>
            </a:endParaRPr>
          </a:p>
        </p:txBody>
      </p:sp>
      <p:sp>
        <p:nvSpPr>
          <p:cNvPr id="332" name="CustomShape 10"/>
          <p:cNvSpPr/>
          <p:nvPr/>
        </p:nvSpPr>
        <p:spPr>
          <a:xfrm rot="16200000">
            <a:off x="2328840" y="3612240"/>
            <a:ext cx="769320" cy="438840"/>
          </a:xfrm>
          <a:prstGeom prst="rect">
            <a:avLst/>
          </a:prstGeom>
          <a:noFill/>
          <a:ln w="9360">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Oper</a:t>
            </a:r>
            <a:r>
              <a:rPr b="0" lang="en-US" sz="2000" spc="-1" strike="noStrike" baseline="-25000">
                <a:solidFill>
                  <a:srgbClr val="000000"/>
                </a:solidFill>
                <a:latin typeface="Times New Roman"/>
                <a:ea typeface="DejaVu Sans"/>
              </a:rPr>
              <a:t>4</a:t>
            </a:r>
            <a:endParaRPr b="0" lang="ru-RU" sz="2000" spc="-1" strike="noStrike">
              <a:latin typeface="Arial"/>
            </a:endParaRPr>
          </a:p>
        </p:txBody>
      </p:sp>
      <p:sp>
        <p:nvSpPr>
          <p:cNvPr id="333" name="CustomShape 11"/>
          <p:cNvSpPr/>
          <p:nvPr/>
        </p:nvSpPr>
        <p:spPr>
          <a:xfrm rot="5400000">
            <a:off x="4496760" y="3525120"/>
            <a:ext cx="769320" cy="438120"/>
          </a:xfrm>
          <a:prstGeom prst="rect">
            <a:avLst/>
          </a:prstGeom>
          <a:noFill/>
          <a:ln w="9360">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Oper</a:t>
            </a:r>
            <a:r>
              <a:rPr b="0" lang="en-US" sz="2000" spc="-1" strike="noStrike" baseline="-25000">
                <a:solidFill>
                  <a:srgbClr val="000000"/>
                </a:solidFill>
                <a:latin typeface="Times New Roman"/>
                <a:ea typeface="DejaVu Sans"/>
              </a:rPr>
              <a:t>2</a:t>
            </a:r>
            <a:endParaRPr b="0" lang="ru-RU" sz="2000" spc="-1" strike="noStrike">
              <a:latin typeface="Arial"/>
            </a:endParaRPr>
          </a:p>
        </p:txBody>
      </p:sp>
      <p:sp>
        <p:nvSpPr>
          <p:cNvPr id="334" name="Line 12"/>
          <p:cNvSpPr/>
          <p:nvPr/>
        </p:nvSpPr>
        <p:spPr>
          <a:xfrm flipH="1" flipV="1">
            <a:off x="4302000" y="3982680"/>
            <a:ext cx="1523880" cy="381240"/>
          </a:xfrm>
          <a:prstGeom prst="line">
            <a:avLst/>
          </a:prstGeom>
          <a:ln w="25560">
            <a:solidFill>
              <a:srgbClr val="e53900"/>
            </a:solidFill>
            <a:round/>
            <a:tailEnd len="lg" type="stealth" w="med"/>
          </a:ln>
        </p:spPr>
        <p:style>
          <a:lnRef idx="0"/>
          <a:fillRef idx="0"/>
          <a:effectRef idx="0"/>
          <a:fontRef idx="minor"/>
        </p:style>
      </p:sp>
      <p:sp>
        <p:nvSpPr>
          <p:cNvPr id="335" name="Line 13"/>
          <p:cNvSpPr/>
          <p:nvPr/>
        </p:nvSpPr>
        <p:spPr>
          <a:xfrm>
            <a:off x="1939680" y="2458800"/>
            <a:ext cx="1143000" cy="228600"/>
          </a:xfrm>
          <a:prstGeom prst="line">
            <a:avLst/>
          </a:prstGeom>
          <a:ln w="25560">
            <a:solidFill>
              <a:srgbClr val="e53900"/>
            </a:solidFill>
            <a:round/>
            <a:tailEnd len="lg" type="stealth" w="med"/>
          </a:ln>
        </p:spPr>
        <p:style>
          <a:lnRef idx="0"/>
          <a:fillRef idx="0"/>
          <a:effectRef idx="0"/>
          <a:fontRef idx="minor"/>
        </p:style>
      </p:sp>
      <p:sp>
        <p:nvSpPr>
          <p:cNvPr id="336" name="CustomShape 14"/>
          <p:cNvSpPr/>
          <p:nvPr/>
        </p:nvSpPr>
        <p:spPr>
          <a:xfrm>
            <a:off x="859320" y="2214720"/>
            <a:ext cx="947520" cy="457560"/>
          </a:xfrm>
          <a:prstGeom prst="rect">
            <a:avLst/>
          </a:prstGeom>
          <a:noFill/>
          <a:ln w="9360">
            <a:noFill/>
          </a:ln>
        </p:spPr>
        <p:style>
          <a:lnRef idx="0"/>
          <a:fillRef idx="0"/>
          <a:effectRef idx="0"/>
          <a:fontRef idx="minor"/>
        </p:style>
        <p:txBody>
          <a:bodyPr wrap="none" lIns="92160" rIns="92160" tIns="46080" bIns="46080">
            <a:spAutoFit/>
          </a:bodyPr>
          <a:p>
            <a:pPr>
              <a:lnSpc>
                <a:spcPct val="100000"/>
              </a:lnSpc>
            </a:pPr>
            <a:r>
              <a:rPr b="0" lang="en-US" sz="2400" spc="-1" strike="noStrike">
                <a:solidFill>
                  <a:srgbClr val="e53900"/>
                </a:solidFill>
                <a:latin typeface="Times New Roman"/>
                <a:ea typeface="DejaVu Sans"/>
              </a:rPr>
              <a:t>public</a:t>
            </a:r>
            <a:endParaRPr b="0" lang="ru-RU" sz="2400" spc="-1" strike="noStrike">
              <a:latin typeface="Arial"/>
            </a:endParaRPr>
          </a:p>
        </p:txBody>
      </p:sp>
      <p:sp>
        <p:nvSpPr>
          <p:cNvPr id="337" name="Line 15"/>
          <p:cNvSpPr/>
          <p:nvPr/>
        </p:nvSpPr>
        <p:spPr>
          <a:xfrm>
            <a:off x="1253880" y="2689200"/>
            <a:ext cx="1066680" cy="912600"/>
          </a:xfrm>
          <a:prstGeom prst="line">
            <a:avLst/>
          </a:prstGeom>
          <a:ln w="25560">
            <a:solidFill>
              <a:srgbClr val="e53900"/>
            </a:solidFill>
            <a:round/>
            <a:tailEnd len="lg" type="stealth" w="med"/>
          </a:ln>
        </p:spPr>
        <p:style>
          <a:lnRef idx="0"/>
          <a:fillRef idx="0"/>
          <a:effectRef idx="0"/>
          <a:fontRef idx="minor"/>
        </p:style>
      </p:sp>
      <p:sp>
        <p:nvSpPr>
          <p:cNvPr id="338" name="CustomShape 16"/>
          <p:cNvSpPr/>
          <p:nvPr/>
        </p:nvSpPr>
        <p:spPr>
          <a:xfrm>
            <a:off x="5888160" y="4272120"/>
            <a:ext cx="1032840" cy="457560"/>
          </a:xfrm>
          <a:prstGeom prst="rect">
            <a:avLst/>
          </a:prstGeom>
          <a:noFill/>
          <a:ln w="9360">
            <a:noFill/>
          </a:ln>
        </p:spPr>
        <p:style>
          <a:lnRef idx="0"/>
          <a:fillRef idx="0"/>
          <a:effectRef idx="0"/>
          <a:fontRef idx="minor"/>
        </p:style>
        <p:txBody>
          <a:bodyPr wrap="none" lIns="92160" rIns="92160" tIns="46080" bIns="46080">
            <a:spAutoFit/>
          </a:bodyPr>
          <a:p>
            <a:pPr>
              <a:lnSpc>
                <a:spcPct val="100000"/>
              </a:lnSpc>
            </a:pPr>
            <a:r>
              <a:rPr b="0" lang="en-US" sz="2400" spc="-1" strike="noStrike">
                <a:solidFill>
                  <a:srgbClr val="e53900"/>
                </a:solidFill>
                <a:latin typeface="Times New Roman"/>
                <a:ea typeface="DejaVu Sans"/>
              </a:rPr>
              <a:t>private</a:t>
            </a:r>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a:t>
            </a:r>
            <a:endParaRPr b="0" lang="ru-RU" sz="1800" spc="-1" strike="noStrike">
              <a:latin typeface="Arial"/>
            </a:endParaRPr>
          </a:p>
          <a:p>
            <a:pPr>
              <a:lnSpc>
                <a:spcPct val="100000"/>
              </a:lnSpc>
            </a:pPr>
            <a:r>
              <a:rPr b="1" lang="en-GB" sz="1800" spc="-1" strike="noStrike">
                <a:solidFill>
                  <a:srgbClr val="376092"/>
                </a:solidFill>
                <a:latin typeface="Tahoma"/>
                <a:ea typeface="Tahoma"/>
              </a:rPr>
              <a:t>Пример 1. Простейший класс с полями и создание объекта</a:t>
            </a:r>
            <a:endParaRPr b="0" lang="ru-RU" sz="1800" spc="-1" strike="noStrike">
              <a:latin typeface="Arial"/>
            </a:endParaRPr>
          </a:p>
        </p:txBody>
      </p:sp>
      <p:sp>
        <p:nvSpPr>
          <p:cNvPr id="340" name="CustomShape 2"/>
          <p:cNvSpPr/>
          <p:nvPr/>
        </p:nvSpPr>
        <p:spPr>
          <a:xfrm>
            <a:off x="720000" y="1080000"/>
            <a:ext cx="4157280" cy="228384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1" lang="en-GB" sz="1800" spc="-1" strike="noStrike">
                <a:solidFill>
                  <a:srgbClr val="7f0055"/>
                </a:solidFill>
                <a:latin typeface="Courier New"/>
                <a:ea typeface="Calibri"/>
              </a:rPr>
              <a:t>package</a:t>
            </a:r>
            <a:r>
              <a:rPr b="0" lang="en-GB" sz="1800" spc="-1" strike="noStrike">
                <a:solidFill>
                  <a:srgbClr val="000000"/>
                </a:solidFill>
                <a:latin typeface="Courier New"/>
                <a:ea typeface="Calibri"/>
              </a:rPr>
              <a:t> ru.javalang.module06;</a:t>
            </a:r>
            <a:endParaRPr b="0" lang="ru-RU" sz="1800" spc="-1" strike="noStrike">
              <a:latin typeface="Arial"/>
            </a:endParaRPr>
          </a:p>
          <a:p>
            <a:pPr>
              <a:lnSpc>
                <a:spcPct val="100000"/>
              </a:lnSpc>
              <a:tabLst>
                <a:tab algn="l" pos="0"/>
              </a:tabLst>
            </a:pPr>
            <a:endParaRPr b="0" lang="ru-RU" sz="1800" spc="-1" strike="noStrike">
              <a:latin typeface="Arial"/>
            </a:endParaRPr>
          </a:p>
          <a:p>
            <a:pPr>
              <a:lnSpc>
                <a:spcPct val="100000"/>
              </a:lnSpc>
              <a:tabLst>
                <a:tab algn="l" pos="0"/>
              </a:tabLst>
            </a:pPr>
            <a:r>
              <a:rPr b="1" lang="en-GB" sz="1800" spc="-1" strike="noStrike">
                <a:solidFill>
                  <a:srgbClr val="7f0055"/>
                </a:solidFill>
                <a:latin typeface="Courier New"/>
                <a:ea typeface="Calibri"/>
              </a:rPr>
              <a:t>public</a:t>
            </a:r>
            <a:r>
              <a:rPr b="0" lang="en-GB" sz="1800" spc="-1" strike="noStrike">
                <a:solidFill>
                  <a:srgbClr val="000000"/>
                </a:solidFill>
                <a:latin typeface="Courier New"/>
                <a:ea typeface="Calibri"/>
              </a:rPr>
              <a:t> </a:t>
            </a:r>
            <a:r>
              <a:rPr b="1" lang="en-GB" sz="1800" spc="-1" strike="noStrike">
                <a:solidFill>
                  <a:srgbClr val="7f0055"/>
                </a:solidFill>
                <a:latin typeface="Courier New"/>
                <a:ea typeface="Calibri"/>
              </a:rPr>
              <a:t>class</a:t>
            </a:r>
            <a:r>
              <a:rPr b="0" lang="en-GB" sz="1800" spc="-1" strike="noStrike">
                <a:solidFill>
                  <a:srgbClr val="000000"/>
                </a:solidFill>
                <a:latin typeface="Courier New"/>
                <a:ea typeface="Calibri"/>
              </a:rPr>
              <a:t> User {</a:t>
            </a:r>
            <a:endParaRPr b="0" lang="ru-RU" sz="1800" spc="-1" strike="noStrike">
              <a:latin typeface="Arial"/>
            </a:endParaRPr>
          </a:p>
          <a:p>
            <a:pPr>
              <a:lnSpc>
                <a:spcPct val="100000"/>
              </a:lnSpc>
              <a:tabLst>
                <a:tab algn="l" pos="0"/>
              </a:tabLst>
            </a:pPr>
            <a:r>
              <a:rPr b="0" lang="ru-RU" sz="1800" spc="-1" strike="noStrike">
                <a:solidFill>
                  <a:srgbClr val="000000"/>
                </a:solidFill>
                <a:latin typeface="JetBrains Mono"/>
                <a:ea typeface="JetBrains Mono"/>
              </a:rPr>
              <a:t>	</a:t>
            </a:r>
            <a:r>
              <a:rPr b="0" lang="ru-RU" sz="1800" spc="-1" strike="noStrike">
                <a:solidFill>
                  <a:srgbClr val="000000"/>
                </a:solidFill>
                <a:latin typeface="JetBrains Mono"/>
                <a:ea typeface="JetBrains Mono"/>
              </a:rPr>
              <a:t>String </a:t>
            </a:r>
            <a:r>
              <a:rPr b="0" lang="ru-RU" sz="1800" spc="-1" strike="noStrike">
                <a:solidFill>
                  <a:srgbClr val="871094"/>
                </a:solidFill>
                <a:latin typeface="JetBrains Mono"/>
                <a:ea typeface="JetBrains Mono"/>
              </a:rPr>
              <a:t>firstName</a:t>
            </a:r>
            <a:r>
              <a:rPr b="0" lang="ru-RU" sz="1800" spc="-1" strike="noStrike">
                <a:solidFill>
                  <a:srgbClr val="080808"/>
                </a:solidFill>
                <a:latin typeface="JetBrains Mono"/>
                <a:ea typeface="JetBrains Mono"/>
              </a:rPr>
              <a:t>;</a:t>
            </a:r>
            <a:br/>
            <a:r>
              <a:rPr b="0" lang="ru-RU" sz="1800" spc="-1" strike="noStrike">
                <a:solidFill>
                  <a:srgbClr val="080808"/>
                </a:solidFill>
                <a:latin typeface="JetBrains Mono"/>
                <a:ea typeface="JetBrains Mono"/>
              </a:rPr>
              <a:t>	</a:t>
            </a:r>
            <a:r>
              <a:rPr b="0" lang="ru-RU" sz="1800" spc="-1" strike="noStrike">
                <a:solidFill>
                  <a:srgbClr val="000000"/>
                </a:solidFill>
                <a:latin typeface="JetBrains Mono"/>
                <a:ea typeface="JetBrains Mono"/>
              </a:rPr>
              <a:t>String </a:t>
            </a:r>
            <a:r>
              <a:rPr b="0" lang="ru-RU" sz="1800" spc="-1" strike="noStrike">
                <a:solidFill>
                  <a:srgbClr val="871094"/>
                </a:solidFill>
                <a:latin typeface="JetBrains Mono"/>
                <a:ea typeface="JetBrains Mono"/>
              </a:rPr>
              <a:t>lastName</a:t>
            </a:r>
            <a:r>
              <a:rPr b="0" lang="ru-RU" sz="1800" spc="-1" strike="noStrike">
                <a:solidFill>
                  <a:srgbClr val="080808"/>
                </a:solidFill>
                <a:latin typeface="JetBrains Mono"/>
                <a:ea typeface="JetBrains Mono"/>
              </a:rPr>
              <a:t>;</a:t>
            </a:r>
            <a:br/>
            <a:r>
              <a:rPr b="0" lang="ru-RU" sz="1800" spc="-1" strike="noStrike">
                <a:solidFill>
                  <a:srgbClr val="080808"/>
                </a:solidFill>
                <a:latin typeface="JetBrains Mono"/>
                <a:ea typeface="JetBrains Mono"/>
              </a:rPr>
              <a:t>	</a:t>
            </a:r>
            <a:r>
              <a:rPr b="0" lang="ru-RU" sz="1800" spc="-1" strike="noStrike">
                <a:solidFill>
                  <a:srgbClr val="000000"/>
                </a:solidFill>
                <a:latin typeface="JetBrains Mono"/>
                <a:ea typeface="JetBrains Mono"/>
              </a:rPr>
              <a:t>String </a:t>
            </a:r>
            <a:r>
              <a:rPr b="0" lang="ru-RU" sz="1800" spc="-1" strike="noStrike">
                <a:solidFill>
                  <a:srgbClr val="871094"/>
                </a:solidFill>
                <a:latin typeface="JetBrains Mono"/>
                <a:ea typeface="JetBrains Mono"/>
              </a:rPr>
              <a:t>phoneNumber</a:t>
            </a:r>
            <a:r>
              <a:rPr b="0" lang="ru-RU" sz="1800" spc="-1" strike="noStrike">
                <a:solidFill>
                  <a:srgbClr val="080808"/>
                </a:solidFill>
                <a:latin typeface="JetBrains Mono"/>
                <a:ea typeface="JetBrains Mono"/>
              </a:rPr>
              <a:t>;</a:t>
            </a:r>
            <a:br/>
            <a:r>
              <a:rPr b="0" lang="ru-RU" sz="1800" spc="-1" strike="noStrike">
                <a:solidFill>
                  <a:srgbClr val="080808"/>
                </a:solidFill>
                <a:latin typeface="JetBrains Mono"/>
                <a:ea typeface="JetBrains Mono"/>
              </a:rPr>
              <a:t>	</a:t>
            </a:r>
            <a:r>
              <a:rPr b="0" lang="ru-RU" sz="1800" spc="-1" strike="noStrike">
                <a:solidFill>
                  <a:srgbClr val="0033b3"/>
                </a:solidFill>
                <a:latin typeface="JetBrains Mono"/>
                <a:ea typeface="JetBrains Mono"/>
              </a:rPr>
              <a:t>int </a:t>
            </a:r>
            <a:r>
              <a:rPr b="0" lang="ru-RU" sz="1800" spc="-1" strike="noStrike">
                <a:solidFill>
                  <a:srgbClr val="871094"/>
                </a:solidFill>
                <a:latin typeface="JetBrains Mono"/>
                <a:ea typeface="JetBrains Mono"/>
              </a:rPr>
              <a:t>age</a:t>
            </a:r>
            <a:r>
              <a:rPr b="0" lang="ru-RU" sz="1800" spc="-1" strike="noStrike">
                <a:solidFill>
                  <a:srgbClr val="080808"/>
                </a:solidFill>
                <a:latin typeface="JetBrains Mono"/>
                <a:ea typeface="JetBrains Mono"/>
              </a:rPr>
              <a:t>;</a:t>
            </a:r>
            <a:endParaRPr b="0" lang="ru-RU" sz="1800" spc="-1" strike="noStrike">
              <a:latin typeface="Arial"/>
            </a:endParaRPr>
          </a:p>
          <a:p>
            <a:pPr>
              <a:lnSpc>
                <a:spcPct val="100000"/>
              </a:lnSpc>
              <a:tabLst>
                <a:tab algn="l" pos="0"/>
              </a:tabLst>
            </a:pPr>
            <a:r>
              <a:rPr b="0" lang="ru-RU" sz="1800" spc="-1" strike="noStrike">
                <a:solidFill>
                  <a:srgbClr val="000000"/>
                </a:solidFill>
                <a:latin typeface="Courier New"/>
                <a:ea typeface="Calibri"/>
              </a:rPr>
              <a:t>}</a:t>
            </a:r>
            <a:endParaRPr b="0" lang="ru-RU" sz="1800" spc="-1" strike="noStrike">
              <a:latin typeface="Arial"/>
            </a:endParaRPr>
          </a:p>
        </p:txBody>
      </p:sp>
      <p:sp>
        <p:nvSpPr>
          <p:cNvPr id="341" name="CustomShape 3"/>
          <p:cNvSpPr/>
          <p:nvPr/>
        </p:nvSpPr>
        <p:spPr>
          <a:xfrm>
            <a:off x="2039760" y="2841840"/>
            <a:ext cx="5985360" cy="283248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1" lang="en-GB" sz="1800" spc="-1" strike="noStrike">
                <a:solidFill>
                  <a:srgbClr val="7f0055"/>
                </a:solidFill>
                <a:latin typeface="Courier New"/>
                <a:ea typeface="Calibri"/>
              </a:rPr>
              <a:t>package</a:t>
            </a:r>
            <a:r>
              <a:rPr b="0" lang="en-GB" sz="1800" spc="-1" strike="noStrike">
                <a:solidFill>
                  <a:srgbClr val="000000"/>
                </a:solidFill>
                <a:latin typeface="Courier New"/>
                <a:ea typeface="Calibri"/>
              </a:rPr>
              <a:t> ru.javalang.module06;</a:t>
            </a:r>
            <a:endParaRPr b="0" lang="ru-RU" sz="1800" spc="-1" strike="noStrike">
              <a:latin typeface="Arial"/>
            </a:endParaRPr>
          </a:p>
          <a:p>
            <a:pPr>
              <a:lnSpc>
                <a:spcPct val="100000"/>
              </a:lnSpc>
              <a:tabLst>
                <a:tab algn="l" pos="0"/>
              </a:tabLst>
            </a:pPr>
            <a:endParaRPr b="0" lang="ru-RU" sz="1800" spc="-1" strike="noStrike">
              <a:latin typeface="Arial"/>
            </a:endParaRPr>
          </a:p>
          <a:p>
            <a:pPr>
              <a:lnSpc>
                <a:spcPct val="100000"/>
              </a:lnSpc>
              <a:tabLst>
                <a:tab algn="l" pos="0"/>
              </a:tabLst>
            </a:pPr>
            <a:r>
              <a:rPr b="1" lang="en-GB" sz="1800" spc="-1" strike="noStrike">
                <a:solidFill>
                  <a:srgbClr val="7f0055"/>
                </a:solidFill>
                <a:latin typeface="Courier New"/>
                <a:ea typeface="Calibri"/>
              </a:rPr>
              <a:t>public</a:t>
            </a:r>
            <a:r>
              <a:rPr b="0" lang="en-GB" sz="1800" spc="-1" strike="noStrike">
                <a:solidFill>
                  <a:srgbClr val="000000"/>
                </a:solidFill>
                <a:latin typeface="Courier New"/>
                <a:ea typeface="Calibri"/>
              </a:rPr>
              <a:t> </a:t>
            </a:r>
            <a:r>
              <a:rPr b="1" lang="en-GB" sz="1800" spc="-1" strike="noStrike">
                <a:solidFill>
                  <a:srgbClr val="7f0055"/>
                </a:solidFill>
                <a:latin typeface="Courier New"/>
                <a:ea typeface="Calibri"/>
              </a:rPr>
              <a:t>class</a:t>
            </a:r>
            <a:r>
              <a:rPr b="0" lang="en-GB" sz="1800" spc="-1" strike="noStrike">
                <a:solidFill>
                  <a:srgbClr val="000000"/>
                </a:solidFill>
                <a:latin typeface="Courier New"/>
                <a:ea typeface="Calibri"/>
              </a:rPr>
              <a:t> Sample601 {</a:t>
            </a:r>
            <a:endParaRPr b="0" lang="ru-RU" sz="1800" spc="-1" strike="noStrike">
              <a:latin typeface="Arial"/>
            </a:endParaRPr>
          </a:p>
          <a:p>
            <a:pPr>
              <a:lnSpc>
                <a:spcPct val="100000"/>
              </a:lnSpc>
              <a:tabLst>
                <a:tab algn="l" pos="0"/>
              </a:tabLst>
            </a:pPr>
            <a:r>
              <a:rPr b="0" lang="ru-RU" sz="1800" spc="-1" strike="noStrike">
                <a:solidFill>
                  <a:srgbClr val="0033b3"/>
                </a:solidFill>
                <a:latin typeface="JetBrains Mono"/>
                <a:ea typeface="JetBrains Mono"/>
              </a:rPr>
              <a:t>	</a:t>
            </a:r>
            <a:r>
              <a:rPr b="0" lang="ru-RU" sz="1800" spc="-1" strike="noStrike">
                <a:solidFill>
                  <a:srgbClr val="0033b3"/>
                </a:solidFill>
                <a:latin typeface="JetBrains Mono"/>
                <a:ea typeface="JetBrains Mono"/>
              </a:rPr>
              <a:t>public static void </a:t>
            </a:r>
            <a:r>
              <a:rPr b="0" lang="ru-RU" sz="1800" spc="-1" strike="noStrike">
                <a:solidFill>
                  <a:srgbClr val="00627a"/>
                </a:solidFill>
                <a:latin typeface="JetBrains Mono"/>
                <a:ea typeface="JetBrains Mono"/>
              </a:rPr>
              <a:t>main</a:t>
            </a:r>
            <a:r>
              <a:rPr b="0" lang="ru-RU" sz="1800" spc="-1" strike="noStrike">
                <a:solidFill>
                  <a:srgbClr val="080808"/>
                </a:solidFill>
                <a:latin typeface="JetBrains Mono"/>
                <a:ea typeface="JetBrains Mono"/>
              </a:rPr>
              <a:t>(</a:t>
            </a:r>
            <a:r>
              <a:rPr b="0" lang="ru-RU" sz="1800" spc="-1" strike="noStrike">
                <a:solidFill>
                  <a:srgbClr val="000000"/>
                </a:solidFill>
                <a:latin typeface="JetBrains Mono"/>
                <a:ea typeface="JetBrains Mono"/>
              </a:rPr>
              <a:t>String</a:t>
            </a:r>
            <a:r>
              <a:rPr b="0" lang="ru-RU" sz="1800" spc="-1" strike="noStrike">
                <a:solidFill>
                  <a:srgbClr val="080808"/>
                </a:solidFill>
                <a:latin typeface="JetBrains Mono"/>
                <a:ea typeface="JetBrains Mono"/>
              </a:rPr>
              <a:t>[] args) {</a:t>
            </a:r>
            <a:br/>
            <a:r>
              <a:rPr b="0" lang="ru-RU" sz="1800" spc="-1" strike="noStrike">
                <a:solidFill>
                  <a:srgbClr val="080808"/>
                </a:solidFill>
                <a:latin typeface="JetBrains Mono"/>
                <a:ea typeface="JetBrains Mono"/>
              </a:rPr>
              <a:t>	</a:t>
            </a:r>
            <a:r>
              <a:rPr b="0" lang="ru-RU" sz="1800" spc="-1" strike="noStrike">
                <a:solidFill>
                  <a:srgbClr val="080808"/>
                </a:solidFill>
                <a:latin typeface="JetBrains Mono"/>
                <a:ea typeface="JetBrains Mono"/>
              </a:rPr>
              <a:t>	</a:t>
            </a:r>
            <a:r>
              <a:rPr b="0" lang="ru-RU" sz="1800" spc="-1" strike="noStrike">
                <a:solidFill>
                  <a:srgbClr val="080808"/>
                </a:solidFill>
                <a:latin typeface="JetBrains Mono"/>
                <a:ea typeface="JetBrains Mono"/>
              </a:rPr>
              <a:t>    </a:t>
            </a:r>
            <a:r>
              <a:rPr b="0" lang="ru-RU" sz="1800" spc="-1" strike="noStrike">
                <a:solidFill>
                  <a:srgbClr val="000000"/>
                </a:solidFill>
                <a:latin typeface="JetBrains Mono"/>
                <a:ea typeface="JetBrains Mono"/>
              </a:rPr>
              <a:t>User user1 </a:t>
            </a:r>
            <a:r>
              <a:rPr b="0" lang="ru-RU" sz="1800" spc="-1" strike="noStrike">
                <a:solidFill>
                  <a:srgbClr val="080808"/>
                </a:solidFill>
                <a:latin typeface="JetBrains Mono"/>
                <a:ea typeface="JetBrains Mono"/>
              </a:rPr>
              <a:t>= </a:t>
            </a:r>
            <a:r>
              <a:rPr b="0" lang="ru-RU" sz="1800" spc="-1" strike="noStrike">
                <a:solidFill>
                  <a:srgbClr val="0033b3"/>
                </a:solidFill>
                <a:latin typeface="JetBrains Mono"/>
                <a:ea typeface="JetBrains Mono"/>
              </a:rPr>
              <a:t>new </a:t>
            </a:r>
            <a:r>
              <a:rPr b="0" lang="ru-RU" sz="1800" spc="-1" strike="noStrike">
                <a:solidFill>
                  <a:srgbClr val="080808"/>
                </a:solidFill>
                <a:latin typeface="JetBrains Mono"/>
                <a:ea typeface="JetBrains Mono"/>
              </a:rPr>
              <a:t>User();</a:t>
            </a:r>
            <a:br/>
            <a:r>
              <a:rPr b="0" lang="ru-RU" sz="1800" spc="-1" strike="noStrike">
                <a:solidFill>
                  <a:srgbClr val="080808"/>
                </a:solidFill>
                <a:latin typeface="JetBrains Mono"/>
                <a:ea typeface="JetBrains Mono"/>
              </a:rPr>
              <a:t>	</a:t>
            </a:r>
            <a:r>
              <a:rPr b="0" lang="ru-RU" sz="1800" spc="-1" strike="noStrike">
                <a:solidFill>
                  <a:srgbClr val="080808"/>
                </a:solidFill>
                <a:latin typeface="JetBrains Mono"/>
                <a:ea typeface="JetBrains Mono"/>
              </a:rPr>
              <a:t>	</a:t>
            </a:r>
            <a:r>
              <a:rPr b="0" lang="ru-RU" sz="1800" spc="-1" strike="noStrike">
                <a:solidFill>
                  <a:srgbClr val="080808"/>
                </a:solidFill>
                <a:latin typeface="JetBrains Mono"/>
                <a:ea typeface="JetBrains Mono"/>
              </a:rPr>
              <a:t>    </a:t>
            </a:r>
            <a:r>
              <a:rPr b="0" lang="ru-RU" sz="1800" spc="-1" strike="noStrike">
                <a:solidFill>
                  <a:srgbClr val="000000"/>
                </a:solidFill>
                <a:latin typeface="JetBrains Mono"/>
                <a:ea typeface="JetBrains Mono"/>
              </a:rPr>
              <a:t>user1</a:t>
            </a:r>
            <a:r>
              <a:rPr b="0" lang="ru-RU" sz="1800" spc="-1" strike="noStrike">
                <a:solidFill>
                  <a:srgbClr val="080808"/>
                </a:solidFill>
                <a:latin typeface="JetBrains Mono"/>
                <a:ea typeface="JetBrains Mono"/>
              </a:rPr>
              <a:t>.</a:t>
            </a:r>
            <a:r>
              <a:rPr b="0" lang="ru-RU" sz="1800" spc="-1" strike="noStrike">
                <a:solidFill>
                  <a:srgbClr val="871094"/>
                </a:solidFill>
                <a:latin typeface="JetBrains Mono"/>
                <a:ea typeface="JetBrains Mono"/>
              </a:rPr>
              <a:t>firstName</a:t>
            </a:r>
            <a:r>
              <a:rPr b="0" lang="ru-RU" sz="1800" spc="-1" strike="noStrike">
                <a:solidFill>
                  <a:srgbClr val="080808"/>
                </a:solidFill>
                <a:latin typeface="JetBrains Mono"/>
                <a:ea typeface="JetBrains Mono"/>
              </a:rPr>
              <a:t>=</a:t>
            </a:r>
            <a:r>
              <a:rPr b="0" lang="ru-RU" sz="1800" spc="-1" strike="noStrike">
                <a:solidFill>
                  <a:srgbClr val="067d17"/>
                </a:solidFill>
                <a:latin typeface="JetBrains Mono"/>
                <a:ea typeface="JetBrains Mono"/>
              </a:rPr>
              <a:t>"Вася"</a:t>
            </a:r>
            <a:r>
              <a:rPr b="0" lang="ru-RU" sz="1800" spc="-1" strike="noStrike">
                <a:solidFill>
                  <a:srgbClr val="080808"/>
                </a:solidFill>
                <a:latin typeface="JetBrains Mono"/>
                <a:ea typeface="JetBrains Mono"/>
              </a:rPr>
              <a:t>;</a:t>
            </a:r>
            <a:br/>
            <a:r>
              <a:rPr b="0" lang="ru-RU" sz="1800" spc="-1" strike="noStrike">
                <a:solidFill>
                  <a:srgbClr val="080808"/>
                </a:solidFill>
                <a:latin typeface="JetBrains Mono"/>
                <a:ea typeface="JetBrains Mono"/>
              </a:rPr>
              <a:t>	</a:t>
            </a:r>
            <a:r>
              <a:rPr b="0" lang="ru-RU" sz="1800" spc="-1" strike="noStrike">
                <a:solidFill>
                  <a:srgbClr val="080808"/>
                </a:solidFill>
                <a:latin typeface="JetBrains Mono"/>
                <a:ea typeface="JetBrains Mono"/>
              </a:rPr>
              <a:t>	</a:t>
            </a:r>
            <a:r>
              <a:rPr b="0" lang="ru-RU" sz="1800" spc="-1" strike="noStrike">
                <a:solidFill>
                  <a:srgbClr val="080808"/>
                </a:solidFill>
                <a:latin typeface="JetBrains Mono"/>
                <a:ea typeface="JetBrains Mono"/>
              </a:rPr>
              <a:t>    </a:t>
            </a:r>
            <a:r>
              <a:rPr b="0" lang="ru-RU" sz="1800" spc="-1" strike="noStrike">
                <a:solidFill>
                  <a:srgbClr val="000000"/>
                </a:solidFill>
                <a:latin typeface="JetBrains Mono"/>
                <a:ea typeface="JetBrains Mono"/>
              </a:rPr>
              <a:t>user1</a:t>
            </a:r>
            <a:r>
              <a:rPr b="0" lang="ru-RU" sz="1800" spc="-1" strike="noStrike">
                <a:solidFill>
                  <a:srgbClr val="080808"/>
                </a:solidFill>
                <a:latin typeface="JetBrains Mono"/>
                <a:ea typeface="JetBrains Mono"/>
              </a:rPr>
              <a:t>.</a:t>
            </a:r>
            <a:r>
              <a:rPr b="0" lang="ru-RU" sz="1800" spc="-1" strike="noStrike">
                <a:solidFill>
                  <a:srgbClr val="871094"/>
                </a:solidFill>
                <a:latin typeface="JetBrains Mono"/>
                <a:ea typeface="JetBrains Mono"/>
              </a:rPr>
              <a:t>lastName</a:t>
            </a:r>
            <a:r>
              <a:rPr b="0" lang="ru-RU" sz="1800" spc="-1" strike="noStrike">
                <a:solidFill>
                  <a:srgbClr val="080808"/>
                </a:solidFill>
                <a:latin typeface="JetBrains Mono"/>
                <a:ea typeface="JetBrains Mono"/>
              </a:rPr>
              <a:t>=</a:t>
            </a:r>
            <a:r>
              <a:rPr b="0" lang="ru-RU" sz="1800" spc="-1" strike="noStrike">
                <a:solidFill>
                  <a:srgbClr val="067d17"/>
                </a:solidFill>
                <a:latin typeface="JetBrains Mono"/>
                <a:ea typeface="JetBrains Mono"/>
              </a:rPr>
              <a:t>"Пупкин"</a:t>
            </a:r>
            <a:r>
              <a:rPr b="0" lang="ru-RU" sz="1800" spc="-1" strike="noStrike">
                <a:solidFill>
                  <a:srgbClr val="080808"/>
                </a:solidFill>
                <a:latin typeface="JetBrains Mono"/>
                <a:ea typeface="JetBrains Mono"/>
              </a:rPr>
              <a:t>;</a:t>
            </a:r>
            <a:br/>
            <a:r>
              <a:rPr b="0" lang="ru-RU" sz="1800" spc="-1" strike="noStrike">
                <a:solidFill>
                  <a:srgbClr val="080808"/>
                </a:solidFill>
                <a:latin typeface="JetBrains Mono"/>
                <a:ea typeface="JetBrains Mono"/>
              </a:rPr>
              <a:t>	</a:t>
            </a:r>
            <a:r>
              <a:rPr b="0" lang="ru-RU" sz="1800" spc="-1" strike="noStrike">
                <a:solidFill>
                  <a:srgbClr val="080808"/>
                </a:solidFill>
                <a:latin typeface="JetBrains Mono"/>
                <a:ea typeface="JetBrains Mono"/>
              </a:rPr>
              <a:t>	</a:t>
            </a:r>
            <a:r>
              <a:rPr b="0" lang="ru-RU" sz="1800" spc="-1" strike="noStrike">
                <a:solidFill>
                  <a:srgbClr val="080808"/>
                </a:solidFill>
                <a:latin typeface="JetBrains Mono"/>
                <a:ea typeface="JetBrains Mono"/>
              </a:rPr>
              <a:t>    </a:t>
            </a:r>
            <a:r>
              <a:rPr b="0" lang="ru-RU" sz="1800" spc="-1" strike="noStrike">
                <a:solidFill>
                  <a:srgbClr val="000000"/>
                </a:solidFill>
                <a:latin typeface="JetBrains Mono"/>
                <a:ea typeface="JetBrains Mono"/>
              </a:rPr>
              <a:t>user1</a:t>
            </a:r>
            <a:r>
              <a:rPr b="0" lang="ru-RU" sz="1800" spc="-1" strike="noStrike">
                <a:solidFill>
                  <a:srgbClr val="080808"/>
                </a:solidFill>
                <a:latin typeface="JetBrains Mono"/>
                <a:ea typeface="JetBrains Mono"/>
              </a:rPr>
              <a:t>.</a:t>
            </a:r>
            <a:r>
              <a:rPr b="0" lang="ru-RU" sz="1800" spc="-1" strike="noStrike">
                <a:solidFill>
                  <a:srgbClr val="871094"/>
                </a:solidFill>
                <a:latin typeface="JetBrains Mono"/>
                <a:ea typeface="JetBrains Mono"/>
              </a:rPr>
              <a:t>phoneNumber</a:t>
            </a:r>
            <a:r>
              <a:rPr b="0" lang="ru-RU" sz="1800" spc="-1" strike="noStrike">
                <a:solidFill>
                  <a:srgbClr val="080808"/>
                </a:solidFill>
                <a:latin typeface="JetBrains Mono"/>
                <a:ea typeface="JetBrains Mono"/>
              </a:rPr>
              <a:t>=</a:t>
            </a:r>
            <a:r>
              <a:rPr b="0" lang="ru-RU" sz="1800" spc="-1" strike="noStrike">
                <a:solidFill>
                  <a:srgbClr val="067d17"/>
                </a:solidFill>
                <a:latin typeface="JetBrains Mono"/>
                <a:ea typeface="JetBrains Mono"/>
              </a:rPr>
              <a:t>"+79211234567"</a:t>
            </a:r>
            <a:r>
              <a:rPr b="0" lang="ru-RU" sz="1800" spc="-1" strike="noStrike">
                <a:solidFill>
                  <a:srgbClr val="080808"/>
                </a:solidFill>
                <a:latin typeface="JetBrains Mono"/>
                <a:ea typeface="JetBrains Mono"/>
              </a:rPr>
              <a:t>;</a:t>
            </a:r>
            <a:br/>
            <a:r>
              <a:rPr b="0" lang="ru-RU" sz="1800" spc="-1" strike="noStrike">
                <a:solidFill>
                  <a:srgbClr val="080808"/>
                </a:solidFill>
                <a:latin typeface="JetBrains Mono"/>
                <a:ea typeface="JetBrains Mono"/>
              </a:rPr>
              <a:t>	</a:t>
            </a:r>
            <a:r>
              <a:rPr b="0" lang="ru-RU" sz="1800" spc="-1" strike="noStrike">
                <a:solidFill>
                  <a:srgbClr val="080808"/>
                </a:solidFill>
                <a:latin typeface="JetBrains Mono"/>
                <a:ea typeface="JetBrains Mono"/>
              </a:rPr>
              <a:t>	</a:t>
            </a:r>
            <a:r>
              <a:rPr b="0" lang="ru-RU" sz="1800" spc="-1" strike="noStrike">
                <a:solidFill>
                  <a:srgbClr val="080808"/>
                </a:solidFill>
                <a:latin typeface="JetBrains Mono"/>
                <a:ea typeface="JetBrains Mono"/>
              </a:rPr>
              <a:t>    </a:t>
            </a:r>
            <a:r>
              <a:rPr b="0" lang="ru-RU" sz="1800" spc="-1" strike="noStrike">
                <a:solidFill>
                  <a:srgbClr val="000000"/>
                </a:solidFill>
                <a:latin typeface="JetBrains Mono"/>
                <a:ea typeface="JetBrains Mono"/>
              </a:rPr>
              <a:t>user1</a:t>
            </a:r>
            <a:r>
              <a:rPr b="0" lang="ru-RU" sz="1800" spc="-1" strike="noStrike">
                <a:solidFill>
                  <a:srgbClr val="080808"/>
                </a:solidFill>
                <a:latin typeface="JetBrains Mono"/>
                <a:ea typeface="JetBrains Mono"/>
              </a:rPr>
              <a:t>.</a:t>
            </a:r>
            <a:r>
              <a:rPr b="0" lang="ru-RU" sz="1800" spc="-1" strike="noStrike">
                <a:solidFill>
                  <a:srgbClr val="871094"/>
                </a:solidFill>
                <a:latin typeface="JetBrains Mono"/>
                <a:ea typeface="JetBrains Mono"/>
              </a:rPr>
              <a:t>age</a:t>
            </a:r>
            <a:r>
              <a:rPr b="0" lang="ru-RU" sz="1800" spc="-1" strike="noStrike">
                <a:solidFill>
                  <a:srgbClr val="080808"/>
                </a:solidFill>
                <a:latin typeface="JetBrains Mono"/>
                <a:ea typeface="JetBrains Mono"/>
              </a:rPr>
              <a:t>=</a:t>
            </a:r>
            <a:r>
              <a:rPr b="0" lang="ru-RU" sz="1800" spc="-1" strike="noStrike">
                <a:solidFill>
                  <a:srgbClr val="1750eb"/>
                </a:solidFill>
                <a:latin typeface="JetBrains Mono"/>
                <a:ea typeface="JetBrains Mono"/>
              </a:rPr>
              <a:t>25</a:t>
            </a:r>
            <a:r>
              <a:rPr b="0" lang="ru-RU" sz="1800" spc="-1" strike="noStrike">
                <a:solidFill>
                  <a:srgbClr val="080808"/>
                </a:solidFill>
                <a:latin typeface="JetBrains Mono"/>
                <a:ea typeface="JetBrains Mono"/>
              </a:rPr>
              <a:t>;</a:t>
            </a:r>
            <a:endParaRPr b="0" lang="ru-RU" sz="1800" spc="-1" strike="noStrike">
              <a:latin typeface="Arial"/>
            </a:endParaRPr>
          </a:p>
          <a:p>
            <a:pPr>
              <a:lnSpc>
                <a:spcPct val="100000"/>
              </a:lnSpc>
              <a:tabLst>
                <a:tab algn="l" pos="0"/>
              </a:tabLst>
            </a:pPr>
            <a:r>
              <a:rPr b="0" lang="ru-RU" sz="1800" spc="-1" strike="noStrike">
                <a:solidFill>
                  <a:srgbClr val="000000"/>
                </a:solidFill>
                <a:latin typeface="Courier New"/>
                <a:ea typeface="Calibri"/>
              </a:rPr>
              <a:t>}</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Пример 2</a:t>
            </a:r>
            <a:endParaRPr b="0" lang="ru-RU" sz="1800" spc="-1" strike="noStrike">
              <a:latin typeface="Arial"/>
            </a:endParaRPr>
          </a:p>
        </p:txBody>
      </p:sp>
      <p:sp>
        <p:nvSpPr>
          <p:cNvPr id="343" name="CustomShape 2"/>
          <p:cNvSpPr/>
          <p:nvPr/>
        </p:nvSpPr>
        <p:spPr>
          <a:xfrm>
            <a:off x="1134000" y="1452240"/>
            <a:ext cx="6817320" cy="413892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1" lang="en-GB" sz="1400" spc="-1" strike="noStrike">
                <a:solidFill>
                  <a:srgbClr val="7f0055"/>
                </a:solidFill>
                <a:latin typeface="Courier New"/>
                <a:ea typeface="Calibri"/>
              </a:rPr>
              <a:t>package</a:t>
            </a:r>
            <a:r>
              <a:rPr b="0" lang="en-GB" sz="1400" spc="-1" strike="noStrike">
                <a:solidFill>
                  <a:srgbClr val="000000"/>
                </a:solidFill>
                <a:latin typeface="Courier New"/>
                <a:ea typeface="Calibri"/>
              </a:rPr>
              <a:t> ru.javalang.module06;</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class</a:t>
            </a:r>
            <a:r>
              <a:rPr b="0" lang="en-GB" sz="1400" spc="-1" strike="noStrike">
                <a:solidFill>
                  <a:srgbClr val="000000"/>
                </a:solidFill>
                <a:latin typeface="Courier New"/>
                <a:ea typeface="Calibri"/>
              </a:rPr>
              <a:t> Sample602 {</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ru-RU" sz="1400" spc="-1" strike="noStrike">
                <a:solidFill>
                  <a:srgbClr val="7f0055"/>
                </a:solidFill>
                <a:latin typeface="Courier New"/>
                <a:ea typeface="Calibri"/>
              </a:rPr>
              <a:t>private</a:t>
            </a:r>
            <a:r>
              <a:rPr b="0" lang="ru-RU" sz="1400" spc="-1" strike="noStrike">
                <a:solidFill>
                  <a:srgbClr val="000000"/>
                </a:solidFill>
                <a:latin typeface="Courier New"/>
                <a:ea typeface="Calibri"/>
              </a:rPr>
              <a:t> </a:t>
            </a:r>
            <a:r>
              <a:rPr b="1" lang="ru-RU" sz="1400" spc="-1" strike="noStrike">
                <a:solidFill>
                  <a:srgbClr val="7f0055"/>
                </a:solidFill>
                <a:latin typeface="Courier New"/>
                <a:ea typeface="Calibri"/>
              </a:rPr>
              <a:t>int</a:t>
            </a:r>
            <a:r>
              <a:rPr b="0" lang="ru-RU" sz="1400" spc="-1" strike="noStrike">
                <a:solidFill>
                  <a:srgbClr val="000000"/>
                </a:solidFill>
                <a:latin typeface="Courier New"/>
                <a:ea typeface="Calibri"/>
              </a:rPr>
              <a:t> </a:t>
            </a:r>
            <a:r>
              <a:rPr b="0" lang="ru-RU" sz="1400" spc="-1" strike="noStrike">
                <a:solidFill>
                  <a:srgbClr val="0000c0"/>
                </a:solidFill>
                <a:latin typeface="Courier New"/>
                <a:ea typeface="Calibri"/>
              </a:rPr>
              <a:t>x</a:t>
            </a:r>
            <a:r>
              <a:rPr b="0" lang="ru-RU" sz="1400" spc="-1" strike="noStrike">
                <a:solidFill>
                  <a:srgbClr val="000000"/>
                </a:solidFill>
                <a:latin typeface="Courier New"/>
                <a:ea typeface="Calibri"/>
              </a:rPr>
              <a:t>; </a:t>
            </a:r>
            <a:r>
              <a:rPr b="0" lang="ru-RU" sz="1400" spc="-1" strike="noStrike">
                <a:solidFill>
                  <a:srgbClr val="3f7f5f"/>
                </a:solidFill>
                <a:latin typeface="Courier New"/>
                <a:ea typeface="Calibri"/>
              </a:rPr>
              <a:t>// переменная экземпляра класса</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1" lang="ru-RU" sz="1400" spc="-1" strike="noStrike">
                <a:solidFill>
                  <a:srgbClr val="7f0055"/>
                </a:solidFill>
                <a:latin typeface="Courier New"/>
                <a:ea typeface="Calibri"/>
              </a:rPr>
              <a:t>private</a:t>
            </a:r>
            <a:r>
              <a:rPr b="0" lang="ru-RU" sz="1400" spc="-1" strike="noStrike">
                <a:solidFill>
                  <a:srgbClr val="000000"/>
                </a:solidFill>
                <a:latin typeface="Courier New"/>
                <a:ea typeface="Calibri"/>
              </a:rPr>
              <a:t> </a:t>
            </a:r>
            <a:r>
              <a:rPr b="1" lang="ru-RU" sz="1400" spc="-1" strike="noStrike">
                <a:solidFill>
                  <a:srgbClr val="7f0055"/>
                </a:solidFill>
                <a:latin typeface="Courier New"/>
                <a:ea typeface="Calibri"/>
              </a:rPr>
              <a:t>int</a:t>
            </a:r>
            <a:r>
              <a:rPr b="0" lang="ru-RU" sz="1400" spc="-1" strike="noStrike">
                <a:solidFill>
                  <a:srgbClr val="000000"/>
                </a:solidFill>
                <a:latin typeface="Courier New"/>
                <a:ea typeface="Calibri"/>
              </a:rPr>
              <a:t> </a:t>
            </a:r>
            <a:r>
              <a:rPr b="0" lang="ru-RU" sz="1400" spc="-1" strike="noStrike">
                <a:solidFill>
                  <a:srgbClr val="0000c0"/>
                </a:solidFill>
                <a:latin typeface="Courier New"/>
                <a:ea typeface="Calibri"/>
              </a:rPr>
              <a:t>y</a:t>
            </a:r>
            <a:r>
              <a:rPr b="0" lang="ru-RU" sz="1400" spc="-1" strike="noStrike">
                <a:solidFill>
                  <a:srgbClr val="000000"/>
                </a:solidFill>
                <a:latin typeface="Courier New"/>
                <a:ea typeface="Calibri"/>
              </a:rPr>
              <a:t> = 71; </a:t>
            </a:r>
            <a:r>
              <a:rPr b="0" lang="ru-RU" sz="1400" spc="-1" strike="noStrike">
                <a:solidFill>
                  <a:srgbClr val="3f7f5f"/>
                </a:solidFill>
                <a:latin typeface="Courier New"/>
                <a:ea typeface="Calibri"/>
              </a:rPr>
              <a:t>// переменная экземпляра класса</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final</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CURRENT_YEAR</a:t>
            </a:r>
            <a:r>
              <a:rPr b="0" lang="en-GB" sz="1400" spc="-1" strike="noStrike">
                <a:solidFill>
                  <a:srgbClr val="000000"/>
                </a:solidFill>
                <a:latin typeface="Courier New"/>
                <a:ea typeface="Calibri"/>
              </a:rPr>
              <a:t> = 2022; </a:t>
            </a:r>
            <a:r>
              <a:rPr b="0" lang="en-GB" sz="1400" spc="-1" strike="noStrike">
                <a:solidFill>
                  <a:srgbClr val="3f7f5f"/>
                </a:solidFill>
                <a:latin typeface="Courier New"/>
                <a:ea typeface="Calibri"/>
              </a:rPr>
              <a:t>// </a:t>
            </a:r>
            <a:r>
              <a:rPr b="0" lang="ru-RU" sz="1400" spc="-1" strike="noStrike">
                <a:solidFill>
                  <a:srgbClr val="3f7f5f"/>
                </a:solidFill>
                <a:latin typeface="Courier New"/>
                <a:ea typeface="Calibri"/>
              </a:rPr>
              <a:t>константа</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protected</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static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a:t>
            </a:r>
            <a:r>
              <a:rPr b="0" i="1" lang="en-GB" sz="1400" spc="-1" strike="noStrike">
                <a:solidFill>
                  <a:srgbClr val="0000c0"/>
                </a:solidFill>
                <a:latin typeface="Courier New"/>
                <a:ea typeface="Calibri"/>
              </a:rPr>
              <a:t>bonus</a:t>
            </a:r>
            <a:r>
              <a:rPr b="0" lang="en-GB" sz="1400" spc="-1" strike="noStrike">
                <a:solidFill>
                  <a:srgbClr val="000000"/>
                </a:solidFill>
                <a:latin typeface="Courier New"/>
                <a:ea typeface="Calibri"/>
              </a:rPr>
              <a:t>; </a:t>
            </a:r>
            <a:r>
              <a:rPr b="0" lang="en-GB" sz="1400" spc="-1" strike="noStrike">
                <a:solidFill>
                  <a:srgbClr val="3f7f5f"/>
                </a:solidFill>
                <a:latin typeface="Courier New"/>
                <a:ea typeface="Calibri"/>
              </a:rPr>
              <a:t>// </a:t>
            </a:r>
            <a:r>
              <a:rPr b="0" lang="ru-RU" sz="1400" spc="-1" strike="noStrike">
                <a:solidFill>
                  <a:srgbClr val="3f7f5f"/>
                </a:solidFill>
                <a:latin typeface="Courier New"/>
                <a:ea typeface="Calibri"/>
              </a:rPr>
              <a:t>переменная</a:t>
            </a:r>
            <a:r>
              <a:rPr b="0" lang="en-GB" sz="1400" spc="-1" strike="noStrike">
                <a:solidFill>
                  <a:srgbClr val="3f7f5f"/>
                </a:solidFill>
                <a:latin typeface="Courier New"/>
                <a:ea typeface="Calibri"/>
              </a:rPr>
              <a:t> </a:t>
            </a:r>
            <a:r>
              <a:rPr b="0" lang="ru-RU" sz="1400" spc="-1" strike="noStrike">
                <a:solidFill>
                  <a:srgbClr val="3f7f5f"/>
                </a:solidFill>
                <a:latin typeface="Courier New"/>
                <a:ea typeface="Calibri"/>
              </a:rPr>
              <a:t>класса</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static</a:t>
            </a:r>
            <a:r>
              <a:rPr b="0" lang="en-GB" sz="1400" spc="-1" strike="noStrike">
                <a:solidFill>
                  <a:srgbClr val="000000"/>
                </a:solidFill>
                <a:latin typeface="Courier New"/>
                <a:ea typeface="Calibri"/>
              </a:rPr>
              <a:t> String </a:t>
            </a:r>
            <a:r>
              <a:rPr b="0" i="1" lang="en-GB" sz="1400" spc="-1" strike="noStrike">
                <a:solidFill>
                  <a:srgbClr val="0000c0"/>
                </a:solidFill>
                <a:latin typeface="Courier New"/>
                <a:ea typeface="Calibri"/>
              </a:rPr>
              <a:t>version</a:t>
            </a:r>
            <a:r>
              <a:rPr b="0" lang="en-GB" sz="1400" spc="-1" strike="noStrike">
                <a:solidFill>
                  <a:srgbClr val="000000"/>
                </a:solidFill>
                <a:latin typeface="Courier New"/>
                <a:ea typeface="Calibri"/>
              </a:rPr>
              <a:t> = </a:t>
            </a:r>
            <a:r>
              <a:rPr b="0" lang="en-GB" sz="1400" spc="-1" strike="noStrike">
                <a:solidFill>
                  <a:srgbClr val="2a00ff"/>
                </a:solidFill>
                <a:latin typeface="Courier New"/>
                <a:ea typeface="Calibri"/>
              </a:rPr>
              <a:t>"Java SE 17"</a:t>
            </a:r>
            <a:r>
              <a:rPr b="0" lang="en-GB" sz="1400" spc="-1" strike="noStrike">
                <a:solidFill>
                  <a:srgbClr val="000000"/>
                </a:solidFill>
                <a:latin typeface="Courier New"/>
                <a:ea typeface="Calibri"/>
              </a:rPr>
              <a:t>; </a:t>
            </a:r>
            <a:r>
              <a:rPr b="0" lang="en-GB" sz="1400" spc="-1" strike="noStrike">
                <a:solidFill>
                  <a:srgbClr val="3f7f5f"/>
                </a:solidFill>
                <a:latin typeface="Courier New"/>
                <a:ea typeface="Calibri"/>
              </a:rPr>
              <a:t>// </a:t>
            </a:r>
            <a:r>
              <a:rPr b="0" lang="ru-RU" sz="1400" spc="-1" strike="noStrike">
                <a:solidFill>
                  <a:srgbClr val="3f7f5f"/>
                </a:solidFill>
                <a:latin typeface="Courier New"/>
                <a:ea typeface="Calibri"/>
              </a:rPr>
              <a:t>переменная</a:t>
            </a:r>
            <a:r>
              <a:rPr b="0" lang="en-GB" sz="1400" spc="-1" strike="noStrike">
                <a:solidFill>
                  <a:srgbClr val="3f7f5f"/>
                </a:solidFill>
                <a:latin typeface="Courier New"/>
                <a:ea typeface="Calibri"/>
              </a:rPr>
              <a:t> </a:t>
            </a:r>
            <a:r>
              <a:rPr b="0" lang="ru-RU" sz="1400" spc="-1" strike="noStrike">
                <a:solidFill>
                  <a:srgbClr val="3f7f5f"/>
                </a:solidFill>
                <a:latin typeface="Courier New"/>
                <a:ea typeface="Calibri"/>
              </a:rPr>
              <a:t>класса</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protected</a:t>
            </a:r>
            <a:r>
              <a:rPr b="0" lang="en-GB" sz="1400" spc="-1" strike="noStrike">
                <a:solidFill>
                  <a:srgbClr val="000000"/>
                </a:solidFill>
                <a:latin typeface="Courier New"/>
                <a:ea typeface="Calibri"/>
              </a:rPr>
              <a:t> LocalDate </a:t>
            </a:r>
            <a:r>
              <a:rPr b="0" lang="en-GB" sz="1400" spc="-1" strike="noStrike">
                <a:solidFill>
                  <a:srgbClr val="0000c0"/>
                </a:solidFill>
                <a:latin typeface="Courier New"/>
                <a:ea typeface="Calibri"/>
              </a:rPr>
              <a:t>now</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method(</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z) { </a:t>
            </a:r>
            <a:r>
              <a:rPr b="0" lang="en-GB" sz="1400" spc="-1" strike="noStrike">
                <a:solidFill>
                  <a:srgbClr val="3f7f5f"/>
                </a:solidFill>
                <a:latin typeface="Courier New"/>
                <a:ea typeface="Calibri"/>
              </a:rPr>
              <a:t>// </a:t>
            </a:r>
            <a:r>
              <a:rPr b="0" lang="ru-RU" sz="1400" spc="-1" strike="noStrike">
                <a:solidFill>
                  <a:srgbClr val="3f7f5f"/>
                </a:solidFill>
                <a:latin typeface="Courier New"/>
                <a:ea typeface="Calibri"/>
              </a:rPr>
              <a:t>параметр</a:t>
            </a:r>
            <a:r>
              <a:rPr b="0" lang="en-GB" sz="1400" spc="-1" strike="noStrike">
                <a:solidFill>
                  <a:srgbClr val="3f7f5f"/>
                </a:solidFill>
                <a:latin typeface="Courier New"/>
                <a:ea typeface="Calibri"/>
              </a:rPr>
              <a:t> </a:t>
            </a:r>
            <a:r>
              <a:rPr b="0" lang="ru-RU" sz="1400" spc="-1" strike="noStrike">
                <a:solidFill>
                  <a:srgbClr val="3f7f5f"/>
                </a:solidFill>
                <a:latin typeface="Courier New"/>
                <a:ea typeface="Calibri"/>
              </a:rPr>
              <a:t>метода</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ru-RU" sz="1400" spc="-1" strike="noStrike">
                <a:solidFill>
                  <a:srgbClr val="000000"/>
                </a:solidFill>
                <a:latin typeface="Courier New"/>
                <a:ea typeface="Calibri"/>
              </a:rPr>
              <a:t>z++;</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1" lang="ru-RU" sz="1400" spc="-1" strike="noStrike">
                <a:solidFill>
                  <a:srgbClr val="7f0055"/>
                </a:solidFill>
                <a:latin typeface="Courier New"/>
                <a:ea typeface="Calibri"/>
              </a:rPr>
              <a:t>int</a:t>
            </a:r>
            <a:r>
              <a:rPr b="0" lang="ru-RU" sz="1400" spc="-1" strike="noStrike">
                <a:solidFill>
                  <a:srgbClr val="000000"/>
                </a:solidFill>
                <a:latin typeface="Courier New"/>
                <a:ea typeface="Calibri"/>
              </a:rPr>
              <a:t> a; </a:t>
            </a:r>
            <a:r>
              <a:rPr b="0" lang="ru-RU" sz="1400" spc="-1" strike="noStrike">
                <a:solidFill>
                  <a:srgbClr val="3f7f5f"/>
                </a:solidFill>
                <a:latin typeface="Courier New"/>
                <a:ea typeface="Calibri"/>
              </a:rPr>
              <a:t>// локальная переменная метода</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ru-RU" sz="1400" spc="-1" strike="noStrike">
                <a:solidFill>
                  <a:srgbClr val="3f7f5f"/>
                </a:solidFill>
                <a:latin typeface="Courier New"/>
                <a:ea typeface="Calibri"/>
              </a:rPr>
              <a:t>// a++; // ошибка компиляции, значение не задано</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a = 4; </a:t>
            </a:r>
            <a:r>
              <a:rPr b="0" lang="en-GB" sz="1400" spc="-1" strike="noStrike">
                <a:solidFill>
                  <a:srgbClr val="3f7f5f"/>
                </a:solidFill>
                <a:latin typeface="Courier New"/>
                <a:ea typeface="Calibri"/>
              </a:rPr>
              <a:t>// </a:t>
            </a:r>
            <a:r>
              <a:rPr b="0" lang="ru-RU" sz="1400" spc="-1" strike="noStrike">
                <a:solidFill>
                  <a:srgbClr val="3f7f5f"/>
                </a:solidFill>
                <a:latin typeface="Courier New"/>
                <a:ea typeface="Calibri"/>
              </a:rPr>
              <a:t>инициализация</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a++;</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return</a:t>
            </a:r>
            <a:r>
              <a:rPr b="0" lang="en-GB" sz="1400" spc="-1" strike="noStrike">
                <a:solidFill>
                  <a:srgbClr val="000000"/>
                </a:solidFill>
                <a:latin typeface="Courier New"/>
                <a:ea typeface="Calibri"/>
              </a:rPr>
              <a:t> a + </a:t>
            </a:r>
            <a:r>
              <a:rPr b="0" lang="en-GB" sz="1400" spc="-1" strike="noStrike">
                <a:solidFill>
                  <a:srgbClr val="0000c0"/>
                </a:solidFill>
                <a:latin typeface="Courier New"/>
                <a:ea typeface="Calibri"/>
              </a:rPr>
              <a:t>x</a:t>
            </a:r>
            <a:r>
              <a:rPr b="0" lang="en-GB" sz="1400" spc="-1" strike="noStrike">
                <a:solidFill>
                  <a:srgbClr val="000000"/>
                </a:solidFill>
                <a:latin typeface="Courier New"/>
                <a:ea typeface="Calibri"/>
              </a:rPr>
              <a:t> + </a:t>
            </a:r>
            <a:r>
              <a:rPr b="0" lang="en-GB" sz="1400" spc="-1" strike="noStrike">
                <a:solidFill>
                  <a:srgbClr val="0000c0"/>
                </a:solidFill>
                <a:latin typeface="Courier New"/>
                <a:ea typeface="Calibri"/>
              </a:rPr>
              <a:t>y</a:t>
            </a:r>
            <a:r>
              <a:rPr b="0" lang="en-GB" sz="1400" spc="-1" strike="noStrike">
                <a:solidFill>
                  <a:srgbClr val="000000"/>
                </a:solidFill>
                <a:latin typeface="Courier New"/>
                <a:ea typeface="Calibri"/>
              </a:rPr>
              <a:t> + z;</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457200" y="274680"/>
            <a:ext cx="8227800" cy="714240"/>
          </a:xfrm>
          <a:prstGeom prst="rect">
            <a:avLst/>
          </a:prstGeom>
          <a:noFill/>
          <a:ln w="0">
            <a:noFill/>
          </a:ln>
        </p:spPr>
        <p:style>
          <a:lnRef idx="0"/>
          <a:fillRef idx="0"/>
          <a:effectRef idx="0"/>
          <a:fontRef idx="minor"/>
        </p:style>
      </p:sp>
      <p:sp>
        <p:nvSpPr>
          <p:cNvPr id="283"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marL="287280" indent="-285480">
              <a:lnSpc>
                <a:spcPct val="100000"/>
              </a:lnSpc>
              <a:spcBef>
                <a:spcPts val="320"/>
              </a:spcBef>
              <a:buClr>
                <a:srgbClr val="376092"/>
              </a:buClr>
              <a:buFont typeface="StarSymbol"/>
              <a:buAutoNum type="arabicPeriod"/>
            </a:pPr>
            <a:r>
              <a:rPr b="1" lang="ru-RU" sz="1600" spc="-1" strike="noStrike">
                <a:solidFill>
                  <a:srgbClr val="000000"/>
                </a:solidFill>
                <a:latin typeface="Arial"/>
                <a:ea typeface="DejaVu Sans"/>
              </a:rPr>
              <a:t>Причины возникновение ООП</a:t>
            </a:r>
            <a:endParaRPr b="0" lang="ru-RU" sz="1600" spc="-1" strike="noStrike">
              <a:latin typeface="Arial"/>
            </a:endParaRPr>
          </a:p>
          <a:p>
            <a:pPr marL="287280" indent="-285480">
              <a:lnSpc>
                <a:spcPct val="100000"/>
              </a:lnSpc>
              <a:spcBef>
                <a:spcPts val="320"/>
              </a:spcBef>
              <a:buClr>
                <a:srgbClr val="376092"/>
              </a:buClr>
              <a:buFont typeface="StarSymbol"/>
              <a:buAutoNum type="arabicPeriod"/>
            </a:pPr>
            <a:r>
              <a:rPr b="1" lang="ru-RU" sz="1600" spc="-1" strike="noStrike">
                <a:solidFill>
                  <a:srgbClr val="000000"/>
                </a:solidFill>
                <a:latin typeface="Arial"/>
                <a:ea typeface="DejaVu Sans"/>
              </a:rPr>
              <a:t>Класс Object</a:t>
            </a:r>
            <a:endParaRPr b="0" lang="ru-RU" sz="1600" spc="-1" strike="noStrike">
              <a:latin typeface="Arial"/>
            </a:endParaRPr>
          </a:p>
          <a:p>
            <a:pPr marL="287280" indent="-285480">
              <a:lnSpc>
                <a:spcPct val="100000"/>
              </a:lnSpc>
              <a:spcBef>
                <a:spcPts val="320"/>
              </a:spcBef>
              <a:buClr>
                <a:srgbClr val="376092"/>
              </a:buClr>
              <a:buFont typeface="StarSymbol"/>
              <a:buAutoNum type="arabicPeriod"/>
            </a:pPr>
            <a:r>
              <a:rPr b="1" lang="ru-RU" sz="1600" spc="-1" strike="noStrike">
                <a:solidFill>
                  <a:srgbClr val="000000"/>
                </a:solidFill>
                <a:latin typeface="Arial"/>
                <a:ea typeface="DejaVu Sans"/>
              </a:rPr>
              <a:t>Классы и объекты</a:t>
            </a:r>
            <a:endParaRPr b="0" lang="ru-RU" sz="1600" spc="-1" strike="noStrike">
              <a:latin typeface="Arial"/>
            </a:endParaRPr>
          </a:p>
          <a:p>
            <a:pPr marL="287280" indent="-285480">
              <a:lnSpc>
                <a:spcPct val="100000"/>
              </a:lnSpc>
              <a:spcBef>
                <a:spcPts val="320"/>
              </a:spcBef>
              <a:buClr>
                <a:srgbClr val="376092"/>
              </a:buClr>
              <a:buFont typeface="StarSymbol"/>
              <a:buAutoNum type="arabicPeriod"/>
            </a:pPr>
            <a:r>
              <a:rPr b="1" lang="ru-RU" sz="1600" spc="-1" strike="noStrike">
                <a:solidFill>
                  <a:srgbClr val="000000"/>
                </a:solidFill>
                <a:latin typeface="Arial"/>
                <a:ea typeface="DejaVu Sans"/>
              </a:rPr>
              <a:t>Три кита ООП</a:t>
            </a:r>
            <a:endParaRPr b="0" lang="ru-RU" sz="1600" spc="-1" strike="noStrike">
              <a:latin typeface="Arial"/>
            </a:endParaRPr>
          </a:p>
          <a:p>
            <a:pPr marL="287280" indent="-285480">
              <a:lnSpc>
                <a:spcPct val="100000"/>
              </a:lnSpc>
              <a:spcBef>
                <a:spcPts val="320"/>
              </a:spcBef>
              <a:buClr>
                <a:srgbClr val="376092"/>
              </a:buClr>
              <a:buFont typeface="StarSymbol"/>
              <a:buAutoNum type="arabicPeriod"/>
            </a:pPr>
            <a:r>
              <a:rPr b="1" lang="ru-RU" sz="1600" spc="-1" strike="noStrike">
                <a:solidFill>
                  <a:srgbClr val="000000"/>
                </a:solidFill>
                <a:latin typeface="Arial"/>
                <a:ea typeface="DejaVu Sans"/>
              </a:rPr>
              <a:t>Наследование</a:t>
            </a:r>
            <a:endParaRPr b="0" lang="ru-RU" sz="1600" spc="-1" strike="noStrike">
              <a:latin typeface="Arial"/>
            </a:endParaRPr>
          </a:p>
          <a:p>
            <a:pPr marL="287280" indent="-285480">
              <a:lnSpc>
                <a:spcPct val="100000"/>
              </a:lnSpc>
              <a:spcBef>
                <a:spcPts val="320"/>
              </a:spcBef>
              <a:buClr>
                <a:srgbClr val="376092"/>
              </a:buClr>
              <a:buFont typeface="StarSymbol"/>
              <a:buAutoNum type="arabicPeriod"/>
            </a:pPr>
            <a:r>
              <a:rPr b="1" lang="ru-RU" sz="1600" spc="-1" strike="noStrike">
                <a:solidFill>
                  <a:srgbClr val="000000"/>
                </a:solidFill>
                <a:latin typeface="Arial"/>
                <a:ea typeface="DejaVu Sans"/>
              </a:rPr>
              <a:t>Интерфейсы</a:t>
            </a:r>
            <a:endParaRPr b="0" lang="ru-RU" sz="1600" spc="-1" strike="noStrike">
              <a:latin typeface="Arial"/>
            </a:endParaRPr>
          </a:p>
          <a:p>
            <a:pPr marL="287280" indent="-285480">
              <a:lnSpc>
                <a:spcPct val="100000"/>
              </a:lnSpc>
              <a:spcBef>
                <a:spcPts val="320"/>
              </a:spcBef>
              <a:buClr>
                <a:srgbClr val="376092"/>
              </a:buClr>
              <a:buFont typeface="StarSymbol"/>
              <a:buAutoNum type="arabicPeriod"/>
            </a:pPr>
            <a:r>
              <a:rPr b="1" lang="en-US" sz="1600" spc="-1" strike="noStrike">
                <a:solidFill>
                  <a:srgbClr val="000000"/>
                </a:solidFill>
                <a:latin typeface="Arial"/>
                <a:ea typeface="DejaVu Sans"/>
              </a:rPr>
              <a:t>Аннотации</a:t>
            </a:r>
            <a:r>
              <a:rPr b="1" lang="en-US" sz="1600" spc="-1" strike="noStrike">
                <a:solidFill>
                  <a:srgbClr val="000000"/>
                </a:solidFill>
                <a:latin typeface="Arial"/>
                <a:ea typeface="DejaVu Sans"/>
              </a:rPr>
              <a:t> </a:t>
            </a:r>
            <a:endParaRPr b="0" lang="ru-RU" sz="1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45"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marL="285840" indent="-284040">
              <a:lnSpc>
                <a:spcPct val="100000"/>
              </a:lnSpc>
              <a:spcBef>
                <a:spcPts val="320"/>
              </a:spcBef>
              <a:tabLst>
                <a:tab algn="l" pos="0"/>
              </a:tabLst>
            </a:pPr>
            <a:r>
              <a:rPr b="1" lang="ru-RU" sz="1600" spc="-1" strike="noStrike">
                <a:solidFill>
                  <a:srgbClr val="000000"/>
                </a:solidFill>
                <a:latin typeface="Arial"/>
                <a:ea typeface="DejaVu Sans"/>
              </a:rPr>
              <a:t>Конструкторы</a:t>
            </a:r>
            <a:endParaRPr b="0" lang="ru-RU" sz="1600" spc="-1" strike="noStrike">
              <a:latin typeface="Arial"/>
            </a:endParaRPr>
          </a:p>
          <a:p>
            <a:pPr marL="285840" indent="-284040">
              <a:lnSpc>
                <a:spcPct val="100000"/>
              </a:lnSpc>
              <a:spcBef>
                <a:spcPts val="320"/>
              </a:spcBef>
              <a:tabLst>
                <a:tab algn="l" pos="0"/>
              </a:tabLst>
            </a:pPr>
            <a:endParaRPr b="0" lang="ru-RU" sz="1600" spc="-1" strike="noStrike">
              <a:latin typeface="Arial"/>
            </a:endParaRPr>
          </a:p>
          <a:p>
            <a:pPr marL="285840" indent="-284040" algn="just">
              <a:lnSpc>
                <a:spcPct val="100000"/>
              </a:lnSpc>
              <a:tabLst>
                <a:tab algn="l" pos="0"/>
              </a:tabLst>
            </a:pPr>
            <a:r>
              <a:rPr b="1" lang="ru-RU" sz="1800" spc="-1" strike="noStrike">
                <a:solidFill>
                  <a:srgbClr val="376092"/>
                </a:solidFill>
                <a:latin typeface="Arial"/>
                <a:ea typeface="DejaVu Sans"/>
              </a:rPr>
              <a:t>Конструктор</a:t>
            </a:r>
            <a:r>
              <a:rPr b="0" lang="ru-RU" sz="1800" spc="-1" strike="noStrike">
                <a:solidFill>
                  <a:srgbClr val="002c78"/>
                </a:solidFill>
                <a:latin typeface="Arial"/>
                <a:ea typeface="DejaVu Sans"/>
              </a:rPr>
              <a:t> </a:t>
            </a:r>
            <a:r>
              <a:rPr b="0" lang="en-US" sz="1800" spc="-1" strike="noStrike">
                <a:solidFill>
                  <a:srgbClr val="002c78"/>
                </a:solidFill>
                <a:latin typeface="Arial"/>
                <a:ea typeface="DejaVu Sans"/>
              </a:rPr>
              <a:t>– </a:t>
            </a:r>
            <a:r>
              <a:rPr b="0" lang="ru-RU" sz="1800" spc="-1" strike="noStrike">
                <a:solidFill>
                  <a:srgbClr val="000000"/>
                </a:solidFill>
                <a:latin typeface="Arial"/>
                <a:ea typeface="DejaVu Sans"/>
              </a:rPr>
              <a:t>это метод, который автоматически вызывается при создании объекта класса и выполняет действия</a:t>
            </a:r>
            <a:r>
              <a:rPr b="0" lang="en-US" sz="1800" spc="-1" strike="noStrike">
                <a:solidFill>
                  <a:srgbClr val="000000"/>
                </a:solidFill>
                <a:latin typeface="Arial"/>
                <a:ea typeface="DejaVu Sans"/>
              </a:rPr>
              <a:t> </a:t>
            </a:r>
            <a:r>
              <a:rPr b="1" i="1" lang="ru-RU" sz="1800" spc="-1" strike="noStrike">
                <a:solidFill>
                  <a:srgbClr val="000000"/>
                </a:solidFill>
                <a:latin typeface="Arial"/>
                <a:ea typeface="DejaVu Sans"/>
              </a:rPr>
              <a:t>только</a:t>
            </a:r>
            <a:r>
              <a:rPr b="0" lang="ru-RU" sz="1800" spc="-1" strike="noStrike">
                <a:solidFill>
                  <a:srgbClr val="000000"/>
                </a:solidFill>
                <a:latin typeface="Arial"/>
                <a:ea typeface="DejaVu Sans"/>
              </a:rPr>
              <a:t> по </a:t>
            </a:r>
            <a:r>
              <a:rPr b="0" i="1" lang="ru-RU" sz="1800" spc="-1" strike="noStrike">
                <a:solidFill>
                  <a:srgbClr val="000000"/>
                </a:solidFill>
                <a:latin typeface="Arial"/>
                <a:ea typeface="DejaVu Sans"/>
              </a:rPr>
              <a:t>инициализации объекта</a:t>
            </a:r>
            <a:r>
              <a:rPr b="0" lang="en-US" sz="1800" spc="-1" strike="noStrike">
                <a:solidFill>
                  <a:srgbClr val="000000"/>
                </a:solidFill>
                <a:latin typeface="Arial"/>
                <a:ea typeface="DejaVu Sans"/>
              </a:rPr>
              <a:t>;</a:t>
            </a:r>
            <a:endParaRPr b="0" lang="ru-RU" sz="1800" spc="-1" strike="noStrike">
              <a:latin typeface="Arial"/>
            </a:endParaRPr>
          </a:p>
          <a:p>
            <a:pPr marL="285840" indent="-284040" algn="just">
              <a:lnSpc>
                <a:spcPct val="100000"/>
              </a:lnSpc>
              <a:tabLst>
                <a:tab algn="l" pos="0"/>
              </a:tabLst>
            </a:pPr>
            <a:endParaRPr b="0" lang="ru-RU" sz="1800" spc="-1" strike="noStrike">
              <a:latin typeface="Arial"/>
            </a:endParaRPr>
          </a:p>
          <a:p>
            <a:pPr marL="895320" indent="-264960" algn="just">
              <a:lnSpc>
                <a:spcPct val="100000"/>
              </a:lnSpc>
              <a:buClr>
                <a:srgbClr val="376092"/>
              </a:buClr>
              <a:buSzPct val="140000"/>
              <a:buFont typeface="Wingdings" charset="2"/>
              <a:buChar char=""/>
              <a:tabLst>
                <a:tab algn="l" pos="0"/>
              </a:tabLst>
            </a:pPr>
            <a:r>
              <a:rPr b="0" lang="ru-RU" sz="1800" spc="-1" strike="noStrike">
                <a:solidFill>
                  <a:srgbClr val="000000"/>
                </a:solidFill>
                <a:latin typeface="Arial"/>
                <a:ea typeface="DejaVu Sans"/>
              </a:rPr>
              <a:t>Конструктор имеет то же имя, что и класс; </a:t>
            </a:r>
            <a:endParaRPr b="0" lang="ru-RU" sz="1800" spc="-1" strike="noStrike">
              <a:latin typeface="Arial"/>
            </a:endParaRPr>
          </a:p>
          <a:p>
            <a:pPr algn="just">
              <a:lnSpc>
                <a:spcPct val="100000"/>
              </a:lnSpc>
              <a:tabLst>
                <a:tab algn="l" pos="0"/>
              </a:tabLst>
            </a:pPr>
            <a:endParaRPr b="0" lang="ru-RU" sz="1800" spc="-1" strike="noStrike">
              <a:latin typeface="Arial"/>
            </a:endParaRPr>
          </a:p>
          <a:p>
            <a:pPr marL="895320" indent="-264960" algn="just">
              <a:lnSpc>
                <a:spcPct val="100000"/>
              </a:lnSpc>
              <a:buClr>
                <a:srgbClr val="376092"/>
              </a:buClr>
              <a:buSzPct val="140000"/>
              <a:buFont typeface="Wingdings" charset="2"/>
              <a:buChar char=""/>
              <a:tabLst>
                <a:tab algn="l" pos="0"/>
              </a:tabLst>
            </a:pPr>
            <a:r>
              <a:rPr b="0" lang="ru-RU" sz="1800" spc="-1" strike="noStrike">
                <a:solidFill>
                  <a:srgbClr val="000000"/>
                </a:solidFill>
                <a:latin typeface="Arial"/>
                <a:ea typeface="DejaVu Sans"/>
              </a:rPr>
              <a:t>Вызывается не по имени, а только вместе с ключевым словом </a:t>
            </a:r>
            <a:r>
              <a:rPr b="1" lang="ru-RU" sz="1800" spc="-1" strike="noStrike">
                <a:solidFill>
                  <a:srgbClr val="376092"/>
                </a:solidFill>
                <a:latin typeface="Arial"/>
                <a:ea typeface="DejaVu Sans"/>
              </a:rPr>
              <a:t>new</a:t>
            </a:r>
            <a:r>
              <a:rPr b="0" lang="ru-RU" sz="1800" spc="-1" strike="noStrike">
                <a:solidFill>
                  <a:srgbClr val="000000"/>
                </a:solidFill>
                <a:latin typeface="Arial"/>
                <a:ea typeface="DejaVu Sans"/>
              </a:rPr>
              <a:t> при создании экземпляра класса</a:t>
            </a:r>
            <a:r>
              <a:rPr b="0" lang="en-US" sz="1800" spc="-1" strike="noStrike">
                <a:solidFill>
                  <a:srgbClr val="000000"/>
                </a:solidFill>
                <a:latin typeface="Arial"/>
                <a:ea typeface="DejaVu Sans"/>
              </a:rPr>
              <a:t>;</a:t>
            </a:r>
            <a:endParaRPr b="0" lang="ru-RU" sz="1800" spc="-1" strike="noStrike">
              <a:latin typeface="Arial"/>
            </a:endParaRPr>
          </a:p>
          <a:p>
            <a:pPr algn="just">
              <a:lnSpc>
                <a:spcPct val="100000"/>
              </a:lnSpc>
              <a:tabLst>
                <a:tab algn="l" pos="0"/>
              </a:tabLst>
            </a:pPr>
            <a:endParaRPr b="0" lang="ru-RU" sz="1800" spc="-1" strike="noStrike">
              <a:latin typeface="Arial"/>
            </a:endParaRPr>
          </a:p>
          <a:p>
            <a:pPr marL="895320" indent="-264960" algn="just">
              <a:lnSpc>
                <a:spcPct val="100000"/>
              </a:lnSpc>
              <a:buClr>
                <a:srgbClr val="376092"/>
              </a:buClr>
              <a:buSzPct val="140000"/>
              <a:buFont typeface="Wingdings" charset="2"/>
              <a:buChar char=""/>
              <a:tabLst>
                <a:tab algn="l" pos="0"/>
              </a:tabLst>
            </a:pPr>
            <a:r>
              <a:rPr b="0" lang="ru-RU" sz="1800" spc="-1" strike="noStrike">
                <a:solidFill>
                  <a:srgbClr val="000000"/>
                </a:solidFill>
                <a:latin typeface="Arial"/>
                <a:ea typeface="DejaVu Sans"/>
              </a:rPr>
              <a:t>Конструктор не возвращает значение, но может иметь параметры и быть перегружаемым.</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 Пример 3. Конструктор класса.</a:t>
            </a:r>
            <a:endParaRPr b="0" lang="ru-RU" sz="1800" spc="-1" strike="noStrike">
              <a:latin typeface="Arial"/>
            </a:endParaRPr>
          </a:p>
        </p:txBody>
      </p:sp>
      <p:sp>
        <p:nvSpPr>
          <p:cNvPr id="347" name="CustomShape 2"/>
          <p:cNvSpPr/>
          <p:nvPr/>
        </p:nvSpPr>
        <p:spPr>
          <a:xfrm>
            <a:off x="624960" y="871200"/>
            <a:ext cx="7113960" cy="200772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1" lang="en-GB" sz="1400" spc="-1" strike="noStrike">
                <a:solidFill>
                  <a:srgbClr val="7f0055"/>
                </a:solidFill>
                <a:latin typeface="Courier New"/>
                <a:ea typeface="Calibri"/>
              </a:rPr>
              <a:t>package</a:t>
            </a:r>
            <a:r>
              <a:rPr b="0" lang="en-GB" sz="1400" spc="-1" strike="noStrike">
                <a:solidFill>
                  <a:srgbClr val="000000"/>
                </a:solidFill>
                <a:latin typeface="Courier New"/>
                <a:ea typeface="Calibri"/>
              </a:rPr>
              <a:t> ru.javalang.module06.geometry;</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class</a:t>
            </a:r>
            <a:r>
              <a:rPr b="0" lang="en-GB" sz="1400" spc="-1" strike="noStrike">
                <a:solidFill>
                  <a:srgbClr val="000000"/>
                </a:solidFill>
                <a:latin typeface="Courier New"/>
                <a:ea typeface="Calibri"/>
              </a:rPr>
              <a:t> Point2D {</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en-GB" sz="1400" spc="-1" strike="noStrike">
                <a:solidFill>
                  <a:srgbClr val="7f0055"/>
                </a:solidFill>
                <a:latin typeface="Courier New"/>
                <a:ea typeface="Calibri"/>
              </a:rPr>
              <a:t>private</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double</a:t>
            </a: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x</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en-GB" sz="1400" spc="-1" strike="noStrike">
                <a:solidFill>
                  <a:srgbClr val="7f0055"/>
                </a:solidFill>
                <a:latin typeface="Courier New"/>
                <a:ea typeface="Calibri"/>
              </a:rPr>
              <a:t>private</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double</a:t>
            </a: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y</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Point2D(</a:t>
            </a:r>
            <a:r>
              <a:rPr b="1" lang="en-GB" sz="1400" spc="-1" strike="noStrike">
                <a:solidFill>
                  <a:srgbClr val="7f0055"/>
                </a:solidFill>
                <a:latin typeface="Courier New"/>
                <a:ea typeface="Calibri"/>
              </a:rPr>
              <a:t>double</a:t>
            </a:r>
            <a:r>
              <a:rPr b="0" lang="en-GB" sz="1400" spc="-1" strike="noStrike">
                <a:solidFill>
                  <a:srgbClr val="000000"/>
                </a:solidFill>
                <a:latin typeface="Courier New"/>
                <a:ea typeface="Calibri"/>
              </a:rPr>
              <a:t> x, </a:t>
            </a:r>
            <a:r>
              <a:rPr b="1" lang="en-GB" sz="1400" spc="-1" strike="noStrike">
                <a:solidFill>
                  <a:srgbClr val="7f0055"/>
                </a:solidFill>
                <a:latin typeface="Courier New"/>
                <a:ea typeface="Calibri"/>
              </a:rPr>
              <a:t>double</a:t>
            </a:r>
            <a:r>
              <a:rPr b="0" lang="en-GB" sz="1400" spc="-1" strike="noStrike">
                <a:solidFill>
                  <a:srgbClr val="000000"/>
                </a:solidFill>
                <a:latin typeface="Courier New"/>
                <a:ea typeface="Calibri"/>
              </a:rPr>
              <a:t> y) {</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ru-RU" sz="1400" spc="-1" strike="noStrike">
                <a:solidFill>
                  <a:srgbClr val="7f0055"/>
                </a:solidFill>
                <a:latin typeface="Courier New"/>
                <a:ea typeface="Calibri"/>
              </a:rPr>
              <a:t>this</a:t>
            </a:r>
            <a:r>
              <a:rPr b="0" lang="ru-RU" sz="1400" spc="-1" strike="noStrike">
                <a:solidFill>
                  <a:srgbClr val="000000"/>
                </a:solidFill>
                <a:latin typeface="Courier New"/>
                <a:ea typeface="Calibri"/>
              </a:rPr>
              <a:t>.</a:t>
            </a:r>
            <a:r>
              <a:rPr b="0" lang="ru-RU" sz="1400" spc="-1" strike="noStrike">
                <a:solidFill>
                  <a:srgbClr val="0000c0"/>
                </a:solidFill>
                <a:latin typeface="Courier New"/>
                <a:ea typeface="Calibri"/>
              </a:rPr>
              <a:t>x</a:t>
            </a:r>
            <a:r>
              <a:rPr b="0" lang="ru-RU" sz="1400" spc="-1" strike="noStrike">
                <a:solidFill>
                  <a:srgbClr val="000000"/>
                </a:solidFill>
                <a:latin typeface="Courier New"/>
                <a:ea typeface="Calibri"/>
              </a:rPr>
              <a:t> = x;</a:t>
            </a:r>
            <a:r>
              <a:rPr b="0" lang="ru-RU" sz="1400" spc="-1" strike="noStrike">
                <a:solidFill>
                  <a:srgbClr val="3f7f5f"/>
                </a:solidFill>
                <a:latin typeface="Courier New"/>
                <a:ea typeface="Calibri"/>
              </a:rPr>
              <a:t>// this используется для присваивания полям класса</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ru-RU" sz="1400" spc="-1" strike="noStrike">
                <a:solidFill>
                  <a:srgbClr val="7f0055"/>
                </a:solidFill>
                <a:latin typeface="Courier New"/>
                <a:ea typeface="Calibri"/>
              </a:rPr>
              <a:t>this</a:t>
            </a:r>
            <a:r>
              <a:rPr b="0" lang="ru-RU" sz="1400" spc="-1" strike="noStrike">
                <a:solidFill>
                  <a:srgbClr val="000000"/>
                </a:solidFill>
                <a:latin typeface="Courier New"/>
                <a:ea typeface="Calibri"/>
              </a:rPr>
              <a:t>.</a:t>
            </a:r>
            <a:r>
              <a:rPr b="0" lang="ru-RU" sz="1400" spc="-1" strike="noStrike">
                <a:solidFill>
                  <a:srgbClr val="0000c0"/>
                </a:solidFill>
                <a:latin typeface="Courier New"/>
                <a:ea typeface="Calibri"/>
              </a:rPr>
              <a:t>y</a:t>
            </a:r>
            <a:r>
              <a:rPr b="0" lang="ru-RU" sz="1400" spc="-1" strike="noStrike">
                <a:solidFill>
                  <a:srgbClr val="000000"/>
                </a:solidFill>
                <a:latin typeface="Courier New"/>
                <a:ea typeface="Calibri"/>
              </a:rPr>
              <a:t> = y;</a:t>
            </a:r>
            <a:r>
              <a:rPr b="0" lang="ru-RU" sz="1400" spc="-1" strike="noStrike">
                <a:solidFill>
                  <a:srgbClr val="3f7f5f"/>
                </a:solidFill>
                <a:latin typeface="Courier New"/>
                <a:ea typeface="Calibri"/>
              </a:rPr>
              <a:t>// x, y</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a:t>
            </a:r>
            <a:endParaRPr b="0" lang="ru-RU" sz="1400" spc="-1" strike="noStrike">
              <a:latin typeface="Arial"/>
            </a:endParaRPr>
          </a:p>
        </p:txBody>
      </p:sp>
      <p:sp>
        <p:nvSpPr>
          <p:cNvPr id="348" name="CustomShape 3"/>
          <p:cNvSpPr/>
          <p:nvPr/>
        </p:nvSpPr>
        <p:spPr>
          <a:xfrm>
            <a:off x="1279440" y="2947680"/>
            <a:ext cx="7540560" cy="371232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1" lang="en-GB" sz="1400" spc="-1" strike="noStrike">
                <a:solidFill>
                  <a:srgbClr val="7f0055"/>
                </a:solidFill>
                <a:latin typeface="Courier New"/>
                <a:ea typeface="Calibri"/>
              </a:rPr>
              <a:t>package</a:t>
            </a:r>
            <a:r>
              <a:rPr b="0" lang="en-GB" sz="1400" spc="-1" strike="noStrike">
                <a:solidFill>
                  <a:srgbClr val="000000"/>
                </a:solidFill>
                <a:latin typeface="Courier New"/>
                <a:ea typeface="Calibri"/>
              </a:rPr>
              <a:t> ru.javalang.module06.geometry;</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class</a:t>
            </a:r>
            <a:r>
              <a:rPr b="0" lang="en-GB" sz="1400" spc="-1" strike="noStrike">
                <a:solidFill>
                  <a:srgbClr val="000000"/>
                </a:solidFill>
                <a:latin typeface="Courier New"/>
                <a:ea typeface="Calibri"/>
              </a:rPr>
              <a:t> Circle {</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en-GB" sz="1400" spc="-1" strike="noStrike">
                <a:solidFill>
                  <a:srgbClr val="7f0055"/>
                </a:solidFill>
                <a:latin typeface="Courier New"/>
                <a:ea typeface="Calibri"/>
              </a:rPr>
              <a:t>private</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double</a:t>
            </a: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r</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en-GB" sz="1400" spc="-1" strike="noStrike">
                <a:solidFill>
                  <a:srgbClr val="7f0055"/>
                </a:solidFill>
                <a:latin typeface="Courier New"/>
                <a:ea typeface="Calibri"/>
              </a:rPr>
              <a:t>private</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Point2D</a:t>
            </a: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point</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Circle() {} </a:t>
            </a:r>
            <a:r>
              <a:rPr b="0" lang="ru-RU" sz="1400" spc="-1" strike="noStrike">
                <a:solidFill>
                  <a:srgbClr val="3f7f5f"/>
                </a:solidFill>
                <a:latin typeface="Courier New"/>
                <a:ea typeface="Calibri"/>
              </a:rPr>
              <a:t>// пустой конструктор</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Circle(</a:t>
            </a:r>
            <a:r>
              <a:rPr b="1" lang="en-GB" sz="1400" spc="-1" strike="noStrike">
                <a:solidFill>
                  <a:srgbClr val="7f0055"/>
                </a:solidFill>
                <a:latin typeface="Courier New"/>
                <a:ea typeface="Calibri"/>
              </a:rPr>
              <a:t>double</a:t>
            </a:r>
            <a:r>
              <a:rPr b="0" lang="en-GB" sz="1400" spc="-1" strike="noStrike">
                <a:solidFill>
                  <a:srgbClr val="000000"/>
                </a:solidFill>
                <a:latin typeface="Courier New"/>
                <a:ea typeface="Calibri"/>
              </a:rPr>
              <a:t> r) {</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ru-RU" sz="1400" spc="-1" strike="noStrike">
                <a:solidFill>
                  <a:srgbClr val="7f0055"/>
                </a:solidFill>
                <a:latin typeface="Courier New"/>
                <a:ea typeface="Calibri"/>
              </a:rPr>
              <a:t>this</a:t>
            </a:r>
            <a:r>
              <a:rPr b="0" lang="ru-RU" sz="1400" spc="-1" strike="noStrike">
                <a:solidFill>
                  <a:srgbClr val="000000"/>
                </a:solidFill>
                <a:latin typeface="Courier New"/>
                <a:ea typeface="Calibri"/>
              </a:rPr>
              <a:t>.</a:t>
            </a:r>
            <a:r>
              <a:rPr b="0" lang="ru-RU" sz="1400" spc="-1" strike="noStrike">
                <a:solidFill>
                  <a:srgbClr val="0000c0"/>
                </a:solidFill>
                <a:latin typeface="Courier New"/>
                <a:ea typeface="Calibri"/>
              </a:rPr>
              <a:t>r</a:t>
            </a:r>
            <a:r>
              <a:rPr b="0" lang="ru-RU" sz="1400" spc="-1" strike="noStrike">
                <a:solidFill>
                  <a:srgbClr val="000000"/>
                </a:solidFill>
                <a:latin typeface="Courier New"/>
                <a:ea typeface="Calibri"/>
              </a:rPr>
              <a:t> = r;</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Circle(</a:t>
            </a:r>
            <a:r>
              <a:rPr b="1" lang="en-GB" sz="1400" spc="-1" strike="noStrike">
                <a:solidFill>
                  <a:srgbClr val="7f0055"/>
                </a:solidFill>
                <a:latin typeface="Courier New"/>
                <a:ea typeface="Calibri"/>
              </a:rPr>
              <a:t>double</a:t>
            </a:r>
            <a:r>
              <a:rPr b="0" lang="en-GB" sz="1400" spc="-1" strike="noStrike">
                <a:solidFill>
                  <a:srgbClr val="000000"/>
                </a:solidFill>
                <a:latin typeface="Courier New"/>
                <a:ea typeface="Calibri"/>
              </a:rPr>
              <a:t> r, Point2D point) {</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ru-RU" sz="1400" spc="-1" strike="noStrike">
                <a:solidFill>
                  <a:srgbClr val="7f0055"/>
                </a:solidFill>
                <a:latin typeface="Courier New"/>
                <a:ea typeface="Calibri"/>
              </a:rPr>
              <a:t>this</a:t>
            </a:r>
            <a:r>
              <a:rPr b="0" lang="ru-RU" sz="1400" spc="-1" strike="noStrike">
                <a:solidFill>
                  <a:srgbClr val="000000"/>
                </a:solidFill>
                <a:latin typeface="Courier New"/>
                <a:ea typeface="Calibri"/>
              </a:rPr>
              <a:t>(r); </a:t>
            </a:r>
            <a:r>
              <a:rPr b="0" lang="ru-RU" sz="1400" spc="-1" strike="noStrike">
                <a:solidFill>
                  <a:srgbClr val="3f7f5f"/>
                </a:solidFill>
                <a:latin typeface="Courier New"/>
                <a:ea typeface="Calibri"/>
              </a:rPr>
              <a:t>// this также используется как вызов другого констуктора</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ru-RU" sz="1400" spc="-1" strike="noStrike">
                <a:solidFill>
                  <a:srgbClr val="7f0055"/>
                </a:solidFill>
                <a:latin typeface="Courier New"/>
                <a:ea typeface="Calibri"/>
              </a:rPr>
              <a:t>this</a:t>
            </a:r>
            <a:r>
              <a:rPr b="0" lang="ru-RU" sz="1400" spc="-1" strike="noStrike">
                <a:solidFill>
                  <a:srgbClr val="000000"/>
                </a:solidFill>
                <a:latin typeface="Courier New"/>
                <a:ea typeface="Calibri"/>
              </a:rPr>
              <a:t>.</a:t>
            </a:r>
            <a:r>
              <a:rPr b="0" lang="ru-RU" sz="1400" spc="-1" strike="noStrike">
                <a:solidFill>
                  <a:srgbClr val="0000c0"/>
                </a:solidFill>
                <a:latin typeface="Courier New"/>
                <a:ea typeface="Calibri"/>
              </a:rPr>
              <a:t>point</a:t>
            </a:r>
            <a:r>
              <a:rPr b="0" lang="ru-RU" sz="1400" spc="-1" strike="noStrike">
                <a:solidFill>
                  <a:srgbClr val="000000"/>
                </a:solidFill>
                <a:latin typeface="Courier New"/>
                <a:ea typeface="Calibri"/>
              </a:rPr>
              <a:t> = point;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Circle(</a:t>
            </a:r>
            <a:r>
              <a:rPr b="1" lang="en-GB" sz="1400" spc="-1" strike="noStrike">
                <a:solidFill>
                  <a:srgbClr val="7f0055"/>
                </a:solidFill>
                <a:latin typeface="Courier New"/>
                <a:ea typeface="Calibri"/>
              </a:rPr>
              <a:t>double</a:t>
            </a:r>
            <a:r>
              <a:rPr b="0" lang="en-GB" sz="1400" spc="-1" strike="noStrike">
                <a:solidFill>
                  <a:srgbClr val="000000"/>
                </a:solidFill>
                <a:latin typeface="Courier New"/>
                <a:ea typeface="Calibri"/>
              </a:rPr>
              <a:t> r, </a:t>
            </a:r>
            <a:r>
              <a:rPr b="1" lang="en-GB" sz="1400" spc="-1" strike="noStrike">
                <a:solidFill>
                  <a:srgbClr val="7f0055"/>
                </a:solidFill>
                <a:latin typeface="Courier New"/>
                <a:ea typeface="Calibri"/>
              </a:rPr>
              <a:t>double</a:t>
            </a:r>
            <a:r>
              <a:rPr b="0" lang="en-GB" sz="1400" spc="-1" strike="noStrike">
                <a:solidFill>
                  <a:srgbClr val="000000"/>
                </a:solidFill>
                <a:latin typeface="Courier New"/>
                <a:ea typeface="Calibri"/>
              </a:rPr>
              <a:t> x, </a:t>
            </a:r>
            <a:r>
              <a:rPr b="1" lang="en-GB" sz="1400" spc="-1" strike="noStrike">
                <a:solidFill>
                  <a:srgbClr val="7f0055"/>
                </a:solidFill>
                <a:latin typeface="Courier New"/>
                <a:ea typeface="Calibri"/>
              </a:rPr>
              <a:t>double</a:t>
            </a:r>
            <a:r>
              <a:rPr b="0" lang="en-GB" sz="1400" spc="-1" strike="noStrike">
                <a:solidFill>
                  <a:srgbClr val="000000"/>
                </a:solidFill>
                <a:latin typeface="Courier New"/>
                <a:ea typeface="Calibri"/>
              </a:rPr>
              <a:t> y) {</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ru-RU" sz="1400" spc="-1" strike="noStrike">
                <a:solidFill>
                  <a:srgbClr val="7f0055"/>
                </a:solidFill>
                <a:latin typeface="Courier New"/>
                <a:ea typeface="Calibri"/>
              </a:rPr>
              <a:t>this</a:t>
            </a:r>
            <a:r>
              <a:rPr b="0" lang="ru-RU" sz="1400" spc="-1" strike="noStrike">
                <a:solidFill>
                  <a:srgbClr val="000000"/>
                </a:solidFill>
                <a:latin typeface="Courier New"/>
                <a:ea typeface="Calibri"/>
              </a:rPr>
              <a:t>(r); </a:t>
            </a:r>
            <a:r>
              <a:rPr b="0" lang="ru-RU" sz="1400" spc="-1" strike="noStrike">
                <a:solidFill>
                  <a:srgbClr val="3f7f5f"/>
                </a:solidFill>
                <a:latin typeface="Courier New"/>
                <a:ea typeface="Calibri"/>
              </a:rPr>
              <a:t>// this также используется как вызов другого констуктора</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ru-RU" sz="1400" spc="-1" strike="noStrike">
                <a:solidFill>
                  <a:srgbClr val="7f0055"/>
                </a:solidFill>
                <a:latin typeface="Courier New"/>
                <a:ea typeface="Calibri"/>
              </a:rPr>
              <a:t>this</a:t>
            </a:r>
            <a:r>
              <a:rPr b="0" lang="ru-RU" sz="1400" spc="-1" strike="noStrike">
                <a:solidFill>
                  <a:srgbClr val="000000"/>
                </a:solidFill>
                <a:latin typeface="Courier New"/>
                <a:ea typeface="Calibri"/>
              </a:rPr>
              <a:t>.</a:t>
            </a:r>
            <a:r>
              <a:rPr b="0" lang="ru-RU" sz="1400" spc="-1" strike="noStrike">
                <a:solidFill>
                  <a:srgbClr val="0000c0"/>
                </a:solidFill>
                <a:latin typeface="Courier New"/>
                <a:ea typeface="Calibri"/>
              </a:rPr>
              <a:t>point</a:t>
            </a:r>
            <a:r>
              <a:rPr b="0" lang="ru-RU" sz="1400" spc="-1" strike="noStrike">
                <a:solidFill>
                  <a:srgbClr val="000000"/>
                </a:solidFill>
                <a:latin typeface="Courier New"/>
                <a:ea typeface="Calibri"/>
              </a:rPr>
              <a:t> = </a:t>
            </a:r>
            <a:r>
              <a:rPr b="1" lang="ru-RU" sz="1400" spc="-1" strike="noStrike">
                <a:solidFill>
                  <a:srgbClr val="7f0055"/>
                </a:solidFill>
                <a:latin typeface="Courier New"/>
                <a:ea typeface="Calibri"/>
              </a:rPr>
              <a:t>new</a:t>
            </a:r>
            <a:r>
              <a:rPr b="0" lang="ru-RU" sz="1400" spc="-1" strike="noStrike">
                <a:solidFill>
                  <a:srgbClr val="000000"/>
                </a:solidFill>
                <a:latin typeface="Courier New"/>
                <a:ea typeface="Calibri"/>
              </a:rPr>
              <a:t> Point2D(x,y);</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 Пример 3</a:t>
            </a:r>
            <a:endParaRPr b="0" lang="ru-RU" sz="1800" spc="-1" strike="noStrike">
              <a:latin typeface="Arial"/>
            </a:endParaRPr>
          </a:p>
        </p:txBody>
      </p:sp>
      <p:sp>
        <p:nvSpPr>
          <p:cNvPr id="350"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marL="285840" indent="-284040">
              <a:lnSpc>
                <a:spcPct val="100000"/>
              </a:lnSpc>
              <a:spcBef>
                <a:spcPts val="360"/>
              </a:spcBef>
              <a:tabLst>
                <a:tab algn="l" pos="0"/>
              </a:tabLst>
            </a:pPr>
            <a:r>
              <a:rPr b="0" lang="ru-RU" sz="1800" spc="-1" strike="noStrike">
                <a:solidFill>
                  <a:srgbClr val="000000"/>
                </a:solidFill>
                <a:latin typeface="Arial"/>
                <a:ea typeface="DejaVu Sans"/>
              </a:rPr>
              <a:t>Конструкторы. Пример</a:t>
            </a:r>
            <a:r>
              <a:rPr b="0" lang="en-US" sz="1800" spc="-1" strike="noStrike">
                <a:solidFill>
                  <a:srgbClr val="000000"/>
                </a:solidFill>
                <a:latin typeface="Arial"/>
                <a:ea typeface="DejaVu Sans"/>
              </a:rPr>
              <a:t> </a:t>
            </a:r>
            <a:r>
              <a:rPr b="0" lang="ru-RU" sz="1800" spc="-1" strike="noStrike">
                <a:solidFill>
                  <a:srgbClr val="000000"/>
                </a:solidFill>
                <a:latin typeface="Arial"/>
                <a:ea typeface="DejaVu Sans"/>
              </a:rPr>
              <a:t>перегрузки</a:t>
            </a:r>
            <a:endParaRPr b="0" lang="ru-RU" sz="1800" spc="-1" strike="noStrike">
              <a:latin typeface="Arial"/>
            </a:endParaRPr>
          </a:p>
        </p:txBody>
      </p:sp>
      <p:sp>
        <p:nvSpPr>
          <p:cNvPr id="351" name="CustomShape 3"/>
          <p:cNvSpPr/>
          <p:nvPr/>
        </p:nvSpPr>
        <p:spPr>
          <a:xfrm>
            <a:off x="360000" y="1800000"/>
            <a:ext cx="8278560" cy="4204440"/>
          </a:xfrm>
          <a:prstGeom prst="rect">
            <a:avLst/>
          </a:prstGeom>
          <a:solidFill>
            <a:srgbClr val="f2f2f2"/>
          </a:solidFill>
          <a:ln w="9360">
            <a:noFill/>
          </a:ln>
        </p:spPr>
        <p:style>
          <a:lnRef idx="0"/>
          <a:fillRef idx="0"/>
          <a:effectRef idx="0"/>
          <a:fontRef idx="minor"/>
        </p:style>
        <p:txBody>
          <a:bodyPr lIns="90000" rIns="90000" tIns="45000" bIns="45000" anchor="ctr">
            <a:spAutoFit/>
          </a:bodyPr>
          <a:p>
            <a:pPr>
              <a:lnSpc>
                <a:spcPct val="100000"/>
              </a:lnSpc>
              <a:tabLst>
                <a:tab algn="l" pos="0"/>
              </a:tabLst>
            </a:pPr>
            <a:r>
              <a:rPr b="1" lang="en-GB" sz="1800" spc="-1" strike="noStrike">
                <a:solidFill>
                  <a:srgbClr val="7f0055"/>
                </a:solidFill>
                <a:latin typeface="Courier New"/>
                <a:ea typeface="Calibri"/>
              </a:rPr>
              <a:t>package</a:t>
            </a:r>
            <a:r>
              <a:rPr b="0" lang="en-GB" sz="1800" spc="-1" strike="noStrike">
                <a:solidFill>
                  <a:srgbClr val="000000"/>
                </a:solidFill>
                <a:latin typeface="Courier New"/>
                <a:ea typeface="Calibri"/>
              </a:rPr>
              <a:t> ru.javalang.module06;</a:t>
            </a:r>
            <a:endParaRPr b="0" lang="ru-RU" sz="1800" spc="-1" strike="noStrike">
              <a:latin typeface="Arial"/>
            </a:endParaRPr>
          </a:p>
          <a:p>
            <a:pPr>
              <a:lnSpc>
                <a:spcPct val="100000"/>
              </a:lnSpc>
              <a:tabLst>
                <a:tab algn="l" pos="0"/>
              </a:tabLst>
            </a:pPr>
            <a:endParaRPr b="0" lang="ru-RU" sz="1800" spc="-1" strike="noStrike">
              <a:latin typeface="Arial"/>
            </a:endParaRPr>
          </a:p>
          <a:p>
            <a:pPr>
              <a:lnSpc>
                <a:spcPct val="100000"/>
              </a:lnSpc>
              <a:tabLst>
                <a:tab algn="l" pos="0"/>
              </a:tabLst>
            </a:pPr>
            <a:r>
              <a:rPr b="1" lang="en-GB" sz="1800" spc="-1" strike="noStrike">
                <a:solidFill>
                  <a:srgbClr val="7f0055"/>
                </a:solidFill>
                <a:latin typeface="Courier New"/>
                <a:ea typeface="Calibri"/>
              </a:rPr>
              <a:t>public</a:t>
            </a:r>
            <a:r>
              <a:rPr b="0" lang="en-GB" sz="1800" spc="-1" strike="noStrike">
                <a:solidFill>
                  <a:srgbClr val="000000"/>
                </a:solidFill>
                <a:latin typeface="Courier New"/>
                <a:ea typeface="Calibri"/>
              </a:rPr>
              <a:t> </a:t>
            </a:r>
            <a:r>
              <a:rPr b="1" lang="en-GB" sz="1800" spc="-1" strike="noStrike">
                <a:solidFill>
                  <a:srgbClr val="7f0055"/>
                </a:solidFill>
                <a:latin typeface="Courier New"/>
                <a:ea typeface="Calibri"/>
              </a:rPr>
              <a:t>class</a:t>
            </a:r>
            <a:r>
              <a:rPr b="0" lang="en-GB" sz="1800" spc="-1" strike="noStrike">
                <a:solidFill>
                  <a:srgbClr val="000000"/>
                </a:solidFill>
                <a:latin typeface="Courier New"/>
                <a:ea typeface="Calibri"/>
              </a:rPr>
              <a:t> Sample603 {</a:t>
            </a:r>
            <a:endParaRPr b="0" lang="ru-RU" sz="1800" spc="-1" strike="noStrike">
              <a:latin typeface="Arial"/>
            </a:endParaRPr>
          </a:p>
          <a:p>
            <a:pPr>
              <a:lnSpc>
                <a:spcPct val="100000"/>
              </a:lnSpc>
              <a:tabLst>
                <a:tab algn="l" pos="0"/>
              </a:tabLst>
            </a:pPr>
            <a:r>
              <a:rPr b="0" i="1" lang="en-GB" sz="1800" spc="-1" strike="noStrike">
                <a:solidFill>
                  <a:srgbClr val="8c8c8c"/>
                </a:solidFill>
                <a:latin typeface="JetBrains Mono"/>
                <a:ea typeface="JetBrains Mono"/>
              </a:rPr>
              <a:t>	</a:t>
            </a:r>
            <a:r>
              <a:rPr b="0" i="1" lang="en-GB" sz="1800" spc="-1" strike="noStrike">
                <a:solidFill>
                  <a:srgbClr val="8c8c8c"/>
                </a:solidFill>
                <a:latin typeface="JetBrains Mono"/>
                <a:ea typeface="JetBrains Mono"/>
              </a:rPr>
              <a:t>// Создание объекта с пустым конструктором</a:t>
            </a:r>
            <a:br/>
            <a:r>
              <a:rPr b="0" i="1" lang="en-GB" sz="1800" spc="-1" strike="noStrike">
                <a:solidFill>
                  <a:srgbClr val="8c8c8c"/>
                </a:solidFill>
                <a:latin typeface="JetBrains Mono"/>
                <a:ea typeface="JetBrains Mono"/>
              </a:rPr>
              <a:t>	</a:t>
            </a:r>
            <a:r>
              <a:rPr b="0" lang="en-GB" sz="1800" spc="-1" strike="noStrike">
                <a:solidFill>
                  <a:srgbClr val="000000"/>
                </a:solidFill>
                <a:latin typeface="JetBrains Mono"/>
                <a:ea typeface="JetBrains Mono"/>
              </a:rPr>
              <a:t>Circle circle1 </a:t>
            </a:r>
            <a:r>
              <a:rPr b="0" lang="en-GB" sz="1800" spc="-1" strike="noStrike">
                <a:solidFill>
                  <a:srgbClr val="080808"/>
                </a:solidFill>
                <a:latin typeface="JetBrains Mono"/>
                <a:ea typeface="JetBrains Mono"/>
              </a:rPr>
              <a:t>= </a:t>
            </a:r>
            <a:r>
              <a:rPr b="0" lang="en-GB" sz="1800" spc="-1" strike="noStrike">
                <a:solidFill>
                  <a:srgbClr val="0033b3"/>
                </a:solidFill>
                <a:latin typeface="JetBrains Mono"/>
                <a:ea typeface="JetBrains Mono"/>
              </a:rPr>
              <a:t>new </a:t>
            </a:r>
            <a:r>
              <a:rPr b="0" lang="en-GB" sz="1800" spc="-1" strike="noStrike">
                <a:solidFill>
                  <a:srgbClr val="080808"/>
                </a:solidFill>
                <a:latin typeface="JetBrains Mono"/>
                <a:ea typeface="JetBrains Mono"/>
              </a:rPr>
              <a:t>Circle();</a:t>
            </a:r>
            <a:br/>
            <a:br/>
            <a:r>
              <a:rPr b="0" i="1" lang="en-GB" sz="1800" spc="-1" strike="noStrike">
                <a:solidFill>
                  <a:srgbClr val="8c8c8c"/>
                </a:solidFill>
                <a:latin typeface="JetBrains Mono"/>
                <a:ea typeface="JetBrains Mono"/>
              </a:rPr>
              <a:t>	</a:t>
            </a:r>
            <a:r>
              <a:rPr b="0" i="1" lang="en-GB" sz="1800" spc="-1" strike="noStrike">
                <a:solidFill>
                  <a:srgbClr val="8c8c8c"/>
                </a:solidFill>
                <a:latin typeface="JetBrains Mono"/>
                <a:ea typeface="JetBrains Mono"/>
              </a:rPr>
              <a:t>// Создание объекта с конструктором с 2 параметрами</a:t>
            </a:r>
            <a:br/>
            <a:r>
              <a:rPr b="0" i="1" lang="en-GB" sz="1800" spc="-1" strike="noStrike">
                <a:solidFill>
                  <a:srgbClr val="8c8c8c"/>
                </a:solidFill>
                <a:latin typeface="JetBrains Mono"/>
                <a:ea typeface="JetBrains Mono"/>
              </a:rPr>
              <a:t>	</a:t>
            </a:r>
            <a:r>
              <a:rPr b="0" lang="en-GB" sz="1800" spc="-1" strike="noStrike">
                <a:solidFill>
                  <a:srgbClr val="000000"/>
                </a:solidFill>
                <a:latin typeface="JetBrains Mono"/>
                <a:ea typeface="JetBrains Mono"/>
              </a:rPr>
              <a:t>Point2D point </a:t>
            </a:r>
            <a:r>
              <a:rPr b="0" lang="en-GB" sz="1800" spc="-1" strike="noStrike">
                <a:solidFill>
                  <a:srgbClr val="080808"/>
                </a:solidFill>
                <a:latin typeface="JetBrains Mono"/>
                <a:ea typeface="JetBrains Mono"/>
              </a:rPr>
              <a:t>= </a:t>
            </a:r>
            <a:r>
              <a:rPr b="0" lang="en-GB" sz="1800" spc="-1" strike="noStrike">
                <a:solidFill>
                  <a:srgbClr val="0033b3"/>
                </a:solidFill>
                <a:latin typeface="JetBrains Mono"/>
                <a:ea typeface="JetBrains Mono"/>
              </a:rPr>
              <a:t>new </a:t>
            </a:r>
            <a:r>
              <a:rPr b="0" lang="en-GB" sz="1800" spc="-1" strike="noStrike">
                <a:solidFill>
                  <a:srgbClr val="080808"/>
                </a:solidFill>
                <a:latin typeface="JetBrains Mono"/>
                <a:ea typeface="JetBrains Mono"/>
              </a:rPr>
              <a:t>Point2D(</a:t>
            </a:r>
            <a:r>
              <a:rPr b="0" lang="en-GB" sz="1800" spc="-1" strike="noStrike">
                <a:solidFill>
                  <a:srgbClr val="1750eb"/>
                </a:solidFill>
                <a:latin typeface="JetBrains Mono"/>
                <a:ea typeface="JetBrains Mono"/>
              </a:rPr>
              <a:t>10</a:t>
            </a:r>
            <a:r>
              <a:rPr b="0" lang="en-GB" sz="1800" spc="-1" strike="noStrike">
                <a:solidFill>
                  <a:srgbClr val="080808"/>
                </a:solidFill>
                <a:latin typeface="JetBrains Mono"/>
                <a:ea typeface="JetBrains Mono"/>
              </a:rPr>
              <a:t>,</a:t>
            </a:r>
            <a:r>
              <a:rPr b="0" lang="en-GB" sz="1800" spc="-1" strike="noStrike">
                <a:solidFill>
                  <a:srgbClr val="1750eb"/>
                </a:solidFill>
                <a:latin typeface="JetBrains Mono"/>
                <a:ea typeface="JetBrains Mono"/>
              </a:rPr>
              <a:t>10</a:t>
            </a:r>
            <a:r>
              <a:rPr b="0" lang="en-GB" sz="1800" spc="-1" strike="noStrike">
                <a:solidFill>
                  <a:srgbClr val="080808"/>
                </a:solidFill>
                <a:latin typeface="JetBrains Mono"/>
                <a:ea typeface="JetBrains Mono"/>
              </a:rPr>
              <a:t>);</a:t>
            </a:r>
            <a:br/>
            <a:br/>
            <a:r>
              <a:rPr b="0" lang="en-GB" sz="1800" spc="-1" strike="noStrike">
                <a:solidFill>
                  <a:srgbClr val="080808"/>
                </a:solidFill>
                <a:latin typeface="JetBrains Mono"/>
                <a:ea typeface="JetBrains Mono"/>
              </a:rPr>
              <a:t>	</a:t>
            </a:r>
            <a:r>
              <a:rPr b="0" i="1" lang="en-GB" sz="1800" spc="-1" strike="noStrike">
                <a:solidFill>
                  <a:srgbClr val="8c8c8c"/>
                </a:solidFill>
                <a:latin typeface="JetBrains Mono"/>
                <a:ea typeface="JetBrains Mono"/>
              </a:rPr>
              <a:t>// Создание объекта с конструктором с 1 параметром</a:t>
            </a:r>
            <a:br/>
            <a:r>
              <a:rPr b="0" i="1" lang="en-GB" sz="1800" spc="-1" strike="noStrike">
                <a:solidFill>
                  <a:srgbClr val="8c8c8c"/>
                </a:solidFill>
                <a:latin typeface="JetBrains Mono"/>
                <a:ea typeface="JetBrains Mono"/>
              </a:rPr>
              <a:t>	</a:t>
            </a:r>
            <a:r>
              <a:rPr b="0" lang="en-GB" sz="1800" spc="-1" strike="noStrike">
                <a:solidFill>
                  <a:srgbClr val="000000"/>
                </a:solidFill>
                <a:latin typeface="JetBrains Mono"/>
                <a:ea typeface="JetBrains Mono"/>
              </a:rPr>
              <a:t>Circle circle2 </a:t>
            </a:r>
            <a:r>
              <a:rPr b="0" lang="en-GB" sz="1800" spc="-1" strike="noStrike">
                <a:solidFill>
                  <a:srgbClr val="080808"/>
                </a:solidFill>
                <a:latin typeface="JetBrains Mono"/>
                <a:ea typeface="JetBrains Mono"/>
              </a:rPr>
              <a:t>= </a:t>
            </a:r>
            <a:r>
              <a:rPr b="0" lang="en-GB" sz="1800" spc="-1" strike="noStrike">
                <a:solidFill>
                  <a:srgbClr val="0033b3"/>
                </a:solidFill>
                <a:latin typeface="JetBrains Mono"/>
                <a:ea typeface="JetBrains Mono"/>
              </a:rPr>
              <a:t>new </a:t>
            </a:r>
            <a:r>
              <a:rPr b="0" lang="en-GB" sz="1800" spc="-1" strike="noStrike">
                <a:solidFill>
                  <a:srgbClr val="080808"/>
                </a:solidFill>
                <a:latin typeface="JetBrains Mono"/>
                <a:ea typeface="JetBrains Mono"/>
              </a:rPr>
              <a:t>Circle(</a:t>
            </a:r>
            <a:r>
              <a:rPr b="0" lang="en-GB" sz="1800" spc="-1" strike="noStrike">
                <a:solidFill>
                  <a:srgbClr val="1750eb"/>
                </a:solidFill>
                <a:latin typeface="JetBrains Mono"/>
                <a:ea typeface="JetBrains Mono"/>
              </a:rPr>
              <a:t>10.0</a:t>
            </a:r>
            <a:r>
              <a:rPr b="0" lang="en-GB" sz="1800" spc="-1" strike="noStrike">
                <a:solidFill>
                  <a:srgbClr val="080808"/>
                </a:solidFill>
                <a:latin typeface="JetBrains Mono"/>
                <a:ea typeface="JetBrains Mono"/>
              </a:rPr>
              <a:t>);</a:t>
            </a:r>
            <a:br/>
            <a:br/>
            <a:r>
              <a:rPr b="0" i="1" lang="en-GB" sz="1800" spc="-1" strike="noStrike">
                <a:solidFill>
                  <a:srgbClr val="8c8c8c"/>
                </a:solidFill>
                <a:latin typeface="JetBrains Mono"/>
                <a:ea typeface="JetBrains Mono"/>
              </a:rPr>
              <a:t>	</a:t>
            </a:r>
            <a:r>
              <a:rPr b="0" i="1" lang="en-GB" sz="1800" spc="-1" strike="noStrike">
                <a:solidFill>
                  <a:srgbClr val="8c8c8c"/>
                </a:solidFill>
                <a:latin typeface="JetBrains Mono"/>
                <a:ea typeface="JetBrains Mono"/>
              </a:rPr>
              <a:t>// Объект создан с конструктором с 2 параметрами</a:t>
            </a:r>
            <a:br/>
            <a:r>
              <a:rPr b="0" i="1" lang="en-GB" sz="1800" spc="-1" strike="noStrike">
                <a:solidFill>
                  <a:srgbClr val="8c8c8c"/>
                </a:solidFill>
                <a:latin typeface="JetBrains Mono"/>
                <a:ea typeface="JetBrains Mono"/>
              </a:rPr>
              <a:t>	</a:t>
            </a:r>
            <a:r>
              <a:rPr b="0" lang="en-GB" sz="1800" spc="-1" strike="noStrike">
                <a:solidFill>
                  <a:srgbClr val="000000"/>
                </a:solidFill>
                <a:latin typeface="JetBrains Mono"/>
                <a:ea typeface="JetBrains Mono"/>
              </a:rPr>
              <a:t>Circle circle3 </a:t>
            </a:r>
            <a:r>
              <a:rPr b="0" lang="en-GB" sz="1800" spc="-1" strike="noStrike">
                <a:solidFill>
                  <a:srgbClr val="080808"/>
                </a:solidFill>
                <a:latin typeface="JetBrains Mono"/>
                <a:ea typeface="JetBrains Mono"/>
              </a:rPr>
              <a:t>= </a:t>
            </a:r>
            <a:r>
              <a:rPr b="0" lang="en-GB" sz="1800" spc="-1" strike="noStrike">
                <a:solidFill>
                  <a:srgbClr val="0033b3"/>
                </a:solidFill>
                <a:latin typeface="JetBrains Mono"/>
                <a:ea typeface="JetBrains Mono"/>
              </a:rPr>
              <a:t>new </a:t>
            </a:r>
            <a:r>
              <a:rPr b="0" lang="en-GB" sz="1800" spc="-1" strike="noStrike">
                <a:solidFill>
                  <a:srgbClr val="080808"/>
                </a:solidFill>
                <a:latin typeface="JetBrains Mono"/>
                <a:ea typeface="JetBrains Mono"/>
              </a:rPr>
              <a:t>Circle(</a:t>
            </a:r>
            <a:r>
              <a:rPr b="0" lang="en-GB" sz="1800" spc="-1" strike="noStrike">
                <a:solidFill>
                  <a:srgbClr val="1750eb"/>
                </a:solidFill>
                <a:latin typeface="JetBrains Mono"/>
                <a:ea typeface="JetBrains Mono"/>
              </a:rPr>
              <a:t>10.0</a:t>
            </a:r>
            <a:r>
              <a:rPr b="0" lang="en-GB" sz="1800" spc="-1" strike="noStrike">
                <a:solidFill>
                  <a:srgbClr val="080808"/>
                </a:solidFill>
                <a:latin typeface="JetBrains Mono"/>
                <a:ea typeface="JetBrains Mono"/>
              </a:rPr>
              <a:t>, </a:t>
            </a:r>
            <a:r>
              <a:rPr b="0" lang="en-GB" sz="1800" spc="-1" strike="noStrike">
                <a:solidFill>
                  <a:srgbClr val="000000"/>
                </a:solidFill>
                <a:latin typeface="JetBrains Mono"/>
                <a:ea typeface="JetBrains Mono"/>
              </a:rPr>
              <a:t>point</a:t>
            </a:r>
            <a:r>
              <a:rPr b="0" lang="en-GB" sz="1800" spc="-1" strike="noStrike">
                <a:solidFill>
                  <a:srgbClr val="080808"/>
                </a:solidFill>
                <a:latin typeface="JetBrains Mono"/>
                <a:ea typeface="JetBrains Mono"/>
              </a:rPr>
              <a:t>);</a:t>
            </a:r>
            <a:endParaRPr b="0" lang="ru-RU" sz="1800" spc="-1" strike="noStrike">
              <a:latin typeface="Arial"/>
            </a:endParaRPr>
          </a:p>
          <a:p>
            <a:pPr>
              <a:lnSpc>
                <a:spcPct val="100000"/>
              </a:lnSpc>
              <a:tabLst>
                <a:tab algn="l" pos="0"/>
              </a:tabLst>
            </a:pPr>
            <a:r>
              <a:rPr b="0" lang="ru-RU" sz="1800" spc="-1" strike="noStrike">
                <a:solidFill>
                  <a:srgbClr val="000000"/>
                </a:solidFill>
                <a:latin typeface="Courier New"/>
                <a:ea typeface="Calibri"/>
              </a:rPr>
              <a:t>}</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53"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Объекты</a:t>
            </a:r>
            <a:r>
              <a:rPr b="0" lang="ru-RU" sz="1800" spc="-1" strike="noStrike">
                <a:solidFill>
                  <a:srgbClr val="000000"/>
                </a:solidFill>
                <a:latin typeface="Arial"/>
                <a:ea typeface="DejaVu Sans"/>
              </a:rPr>
              <a:t> создаются </a:t>
            </a:r>
            <a:r>
              <a:rPr b="1" lang="ru-RU" sz="1800" spc="-1" strike="noStrike">
                <a:solidFill>
                  <a:srgbClr val="000000"/>
                </a:solidFill>
                <a:latin typeface="Arial"/>
                <a:ea typeface="DejaVu Sans"/>
              </a:rPr>
              <a:t>динамически </a:t>
            </a:r>
            <a:r>
              <a:rPr b="0" lang="ru-RU" sz="1800" spc="-1" strike="noStrike">
                <a:solidFill>
                  <a:srgbClr val="000000"/>
                </a:solidFill>
                <a:latin typeface="Arial"/>
                <a:ea typeface="DejaVu Sans"/>
              </a:rPr>
              <a:t>с помощью операции </a:t>
            </a:r>
            <a:r>
              <a:rPr b="1" lang="en-US" sz="1800" spc="-1" strike="noStrike">
                <a:solidFill>
                  <a:srgbClr val="376092"/>
                </a:solidFill>
                <a:latin typeface="Arial"/>
                <a:ea typeface="DejaVu Sans"/>
              </a:rPr>
              <a:t>new</a:t>
            </a:r>
            <a:r>
              <a:rPr b="0" lang="ru-RU" sz="1800" spc="-1" strike="noStrike">
                <a:solidFill>
                  <a:srgbClr val="000000"/>
                </a:solidFill>
                <a:latin typeface="Arial"/>
                <a:ea typeface="DejaVu Sans"/>
              </a:rPr>
              <a:t>, а </a:t>
            </a:r>
            <a:r>
              <a:rPr b="1" lang="ru-RU" sz="1800" spc="-1" strike="noStrike">
                <a:solidFill>
                  <a:srgbClr val="000000"/>
                </a:solidFill>
                <a:latin typeface="Arial"/>
                <a:ea typeface="DejaVu Sans"/>
              </a:rPr>
              <a:t>уничтожаются автоматически</a:t>
            </a:r>
            <a:r>
              <a:rPr b="0" lang="ru-RU" sz="1800" spc="-1" strike="noStrike">
                <a:solidFill>
                  <a:srgbClr val="000000"/>
                </a:solidFill>
                <a:latin typeface="Arial"/>
                <a:ea typeface="DejaVu Sans"/>
              </a:rPr>
              <a:t>. </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Когда никаких </a:t>
            </a:r>
            <a:r>
              <a:rPr b="1" lang="ru-RU" sz="1800" spc="-1" strike="noStrike">
                <a:solidFill>
                  <a:srgbClr val="000000"/>
                </a:solidFill>
                <a:latin typeface="Arial"/>
                <a:ea typeface="DejaVu Sans"/>
              </a:rPr>
              <a:t>ссылок </a:t>
            </a:r>
            <a:r>
              <a:rPr b="0" lang="ru-RU" sz="1800" spc="-1" strike="noStrike">
                <a:solidFill>
                  <a:srgbClr val="000000"/>
                </a:solidFill>
                <a:latin typeface="Arial"/>
                <a:ea typeface="DejaVu Sans"/>
              </a:rPr>
              <a:t>на объект </a:t>
            </a:r>
            <a:r>
              <a:rPr b="1" lang="ru-RU" sz="1800" spc="-1" strike="noStrike">
                <a:solidFill>
                  <a:srgbClr val="000000"/>
                </a:solidFill>
                <a:latin typeface="Arial"/>
                <a:ea typeface="DejaVu Sans"/>
              </a:rPr>
              <a:t>не существует </a:t>
            </a:r>
            <a:r>
              <a:rPr b="0" lang="ru-RU" sz="1800" spc="-1" strike="noStrike">
                <a:solidFill>
                  <a:srgbClr val="000000"/>
                </a:solidFill>
                <a:latin typeface="Arial"/>
                <a:ea typeface="DejaVu Sans"/>
              </a:rPr>
              <a:t>(все ссылки на него вышли из области видимости программы) предполагается, что объект больше не нужен, и </a:t>
            </a:r>
            <a:r>
              <a:rPr b="1" lang="ru-RU" sz="1800" spc="-1" strike="noStrike">
                <a:solidFill>
                  <a:srgbClr val="000000"/>
                </a:solidFill>
                <a:latin typeface="Arial"/>
                <a:ea typeface="DejaVu Sans"/>
              </a:rPr>
              <a:t>память</a:t>
            </a:r>
            <a:r>
              <a:rPr b="0" lang="ru-RU" sz="1800" spc="-1" strike="noStrike">
                <a:solidFill>
                  <a:srgbClr val="000000"/>
                </a:solidFill>
                <a:latin typeface="Arial"/>
                <a:ea typeface="DejaVu Sans"/>
              </a:rPr>
              <a:t>, занятая объектом, может быть </a:t>
            </a:r>
            <a:r>
              <a:rPr b="1" lang="ru-RU" sz="1800" spc="-1" strike="noStrike">
                <a:solidFill>
                  <a:srgbClr val="000000"/>
                </a:solidFill>
                <a:latin typeface="Arial"/>
                <a:ea typeface="DejaVu Sans"/>
              </a:rPr>
              <a:t>освобождена</a:t>
            </a:r>
            <a:r>
              <a:rPr b="0" lang="ru-RU" sz="1800" spc="-1" strike="noStrike">
                <a:solidFill>
                  <a:srgbClr val="000000"/>
                </a:solidFill>
                <a:latin typeface="Arial"/>
                <a:ea typeface="DejaVu Sans"/>
              </a:rPr>
              <a:t>. </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a:t>
            </a:r>
            <a:r>
              <a:rPr b="1" lang="ru-RU" sz="1800" spc="-1" strike="noStrike">
                <a:solidFill>
                  <a:srgbClr val="000000"/>
                </a:solidFill>
                <a:latin typeface="Arial"/>
                <a:ea typeface="DejaVu Sans"/>
              </a:rPr>
              <a:t>Сборка мусора</a:t>
            </a:r>
            <a:r>
              <a:rPr b="0" lang="ru-RU" sz="1800" spc="-1" strike="noStrike">
                <a:solidFill>
                  <a:srgbClr val="000000"/>
                </a:solidFill>
                <a:latin typeface="Arial"/>
                <a:ea typeface="DejaVu Sans"/>
              </a:rPr>
              <a:t>” происходит </a:t>
            </a:r>
            <a:r>
              <a:rPr b="1" lang="ru-RU" sz="1800" spc="-1" strike="noStrike">
                <a:solidFill>
                  <a:srgbClr val="000000"/>
                </a:solidFill>
                <a:latin typeface="Arial"/>
                <a:ea typeface="DejaVu Sans"/>
              </a:rPr>
              <a:t>нерегулярно </a:t>
            </a:r>
            <a:r>
              <a:rPr b="0" lang="ru-RU" sz="1800" spc="-1" strike="noStrike">
                <a:solidFill>
                  <a:srgbClr val="000000"/>
                </a:solidFill>
                <a:latin typeface="Arial"/>
                <a:ea typeface="DejaVu Sans"/>
              </a:rPr>
              <a:t>во время выполнения программы. Рекомендовано ее выполнить вызовом метода </a:t>
            </a:r>
            <a:r>
              <a:rPr b="1" lang="en-US" sz="1800" spc="-1" strike="noStrike">
                <a:solidFill>
                  <a:srgbClr val="376092"/>
                </a:solidFill>
                <a:latin typeface="Arial"/>
                <a:ea typeface="DejaVu Sans"/>
              </a:rPr>
              <a:t>System</a:t>
            </a:r>
            <a:r>
              <a:rPr b="1" lang="ru-RU" sz="1800" spc="-1" strike="noStrike">
                <a:solidFill>
                  <a:srgbClr val="376092"/>
                </a:solidFill>
                <a:latin typeface="Arial"/>
                <a:ea typeface="DejaVu Sans"/>
              </a:rPr>
              <a:t>.</a:t>
            </a:r>
            <a:r>
              <a:rPr b="1" lang="en-US" sz="1800" spc="-1" strike="noStrike">
                <a:solidFill>
                  <a:srgbClr val="376092"/>
                </a:solidFill>
                <a:latin typeface="Arial"/>
                <a:ea typeface="DejaVu Sans"/>
              </a:rPr>
              <a:t>gc</a:t>
            </a:r>
            <a:r>
              <a:rPr b="1" lang="ru-RU" sz="1800" spc="-1" strike="noStrike">
                <a:solidFill>
                  <a:srgbClr val="376092"/>
                </a:solidFill>
                <a:latin typeface="Arial"/>
                <a:ea typeface="DejaVu Sans"/>
              </a:rPr>
              <a:t>() </a:t>
            </a:r>
            <a:r>
              <a:rPr b="0" lang="ru-RU" sz="1800" spc="-1" strike="noStrike">
                <a:solidFill>
                  <a:srgbClr val="000000"/>
                </a:solidFill>
                <a:latin typeface="Arial"/>
                <a:ea typeface="DejaVu Sans"/>
              </a:rPr>
              <a:t>или </a:t>
            </a:r>
            <a:r>
              <a:rPr b="1" lang="en-US" sz="1800" spc="-1" strike="noStrike">
                <a:solidFill>
                  <a:srgbClr val="376092"/>
                </a:solidFill>
                <a:latin typeface="Arial"/>
                <a:ea typeface="DejaVu Sans"/>
              </a:rPr>
              <a:t>Runtime</a:t>
            </a:r>
            <a:r>
              <a:rPr b="1" lang="ru-RU" sz="1800" spc="-1" strike="noStrike">
                <a:solidFill>
                  <a:srgbClr val="376092"/>
                </a:solidFill>
                <a:latin typeface="Arial"/>
                <a:ea typeface="DejaVu Sans"/>
              </a:rPr>
              <a:t>.</a:t>
            </a:r>
            <a:r>
              <a:rPr b="1" lang="en-US" sz="1800" spc="-1" strike="noStrike">
                <a:solidFill>
                  <a:srgbClr val="376092"/>
                </a:solidFill>
                <a:latin typeface="Arial"/>
                <a:ea typeface="DejaVu Sans"/>
              </a:rPr>
              <a:t>getRuntime</a:t>
            </a:r>
            <a:r>
              <a:rPr b="1" lang="ru-RU" sz="1800" spc="-1" strike="noStrike">
                <a:solidFill>
                  <a:srgbClr val="376092"/>
                </a:solidFill>
                <a:latin typeface="Arial"/>
                <a:ea typeface="DejaVu Sans"/>
              </a:rPr>
              <a:t>().</a:t>
            </a:r>
            <a:r>
              <a:rPr b="1" lang="en-US" sz="1800" spc="-1" strike="noStrike">
                <a:solidFill>
                  <a:srgbClr val="376092"/>
                </a:solidFill>
                <a:latin typeface="Arial"/>
                <a:ea typeface="DejaVu Sans"/>
              </a:rPr>
              <a:t>gc</a:t>
            </a:r>
            <a:r>
              <a:rPr b="1" lang="ru-RU" sz="1800" spc="-1" strike="noStrike">
                <a:solidFill>
                  <a:srgbClr val="376092"/>
                </a:solidFill>
                <a:latin typeface="Arial"/>
                <a:ea typeface="DejaVu Sans"/>
              </a:rPr>
              <a:t>()</a:t>
            </a:r>
            <a:r>
              <a:rPr b="0" lang="ru-RU" sz="1800" spc="-1" strike="noStrike">
                <a:solidFill>
                  <a:srgbClr val="800000"/>
                </a:solidFill>
                <a:latin typeface="Arial"/>
                <a:ea typeface="DejaVu Sans"/>
              </a:rPr>
              <a:t>.</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Вызов метода </a:t>
            </a:r>
            <a:r>
              <a:rPr b="1" lang="ru-RU" sz="1800" spc="-1" strike="noStrike">
                <a:solidFill>
                  <a:srgbClr val="376092"/>
                </a:solidFill>
                <a:latin typeface="Arial"/>
                <a:ea typeface="DejaVu Sans"/>
              </a:rPr>
              <a:t>System.runFinalization() </a:t>
            </a:r>
            <a:r>
              <a:rPr b="0" lang="ru-RU" sz="1800" spc="-1" strike="noStrike">
                <a:solidFill>
                  <a:srgbClr val="000000"/>
                </a:solidFill>
                <a:latin typeface="Arial"/>
                <a:ea typeface="DejaVu Sans"/>
              </a:rPr>
              <a:t>приведет к запуску метода </a:t>
            </a:r>
            <a:r>
              <a:rPr b="1" lang="en-US" sz="1800" spc="-1" strike="noStrike">
                <a:solidFill>
                  <a:srgbClr val="376092"/>
                </a:solidFill>
                <a:latin typeface="Arial"/>
                <a:ea typeface="DejaVu Sans"/>
              </a:rPr>
              <a:t>finalize</a:t>
            </a:r>
            <a:r>
              <a:rPr b="1" lang="ru-RU" sz="1800" spc="-1" strike="noStrike">
                <a:solidFill>
                  <a:srgbClr val="376092"/>
                </a:solidFill>
                <a:latin typeface="Arial"/>
                <a:ea typeface="DejaVu Sans"/>
              </a:rPr>
              <a:t>()  </a:t>
            </a:r>
            <a:r>
              <a:rPr b="0" lang="ru-RU" sz="1800" spc="-1" strike="noStrike">
                <a:solidFill>
                  <a:srgbClr val="000000"/>
                </a:solidFill>
                <a:latin typeface="Arial"/>
                <a:ea typeface="DejaVu Sans"/>
              </a:rPr>
              <a:t>для объектов утративших все ссылки.</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55"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В Java пересмотрена концепция  </a:t>
            </a:r>
            <a:r>
              <a:rPr b="1" lang="ru-RU" sz="1800" spc="-1" strike="noStrike">
                <a:solidFill>
                  <a:srgbClr val="000000"/>
                </a:solidFill>
                <a:latin typeface="Arial"/>
                <a:ea typeface="DejaVu Sans"/>
              </a:rPr>
              <a:t>динамического распределения памяти</a:t>
            </a:r>
            <a:r>
              <a:rPr b="0" lang="ru-RU" sz="1800" spc="-1" strike="noStrike">
                <a:solidFill>
                  <a:srgbClr val="000000"/>
                </a:solidFill>
                <a:latin typeface="Arial"/>
                <a:ea typeface="DejaVu Sans"/>
              </a:rPr>
              <a:t>: отсутствуют способы освобождения  динамически выделенной памяти. Вместо этого реализована система автоматического освобождения памяти (сборщик мусора), выделенной с помощью оператора </a:t>
            </a:r>
            <a:r>
              <a:rPr b="1" lang="ru-RU" sz="1800" spc="-1" strike="noStrike">
                <a:solidFill>
                  <a:srgbClr val="376092"/>
                </a:solidFill>
                <a:latin typeface="Arial"/>
                <a:ea typeface="DejaVu Sans"/>
              </a:rPr>
              <a:t>new</a:t>
            </a:r>
            <a:r>
              <a:rPr b="0" lang="ru-RU" sz="1800" spc="-1" strike="noStrike">
                <a:solidFill>
                  <a:srgbClr val="000000"/>
                </a:solidFill>
                <a:latin typeface="Arial"/>
                <a:ea typeface="DejaVu Sans"/>
              </a:rPr>
              <a:t>. </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1" lang="ru-RU" sz="1800" spc="-1" strike="noStrike">
                <a:solidFill>
                  <a:srgbClr val="000000"/>
                </a:solidFill>
                <a:latin typeface="Arial"/>
                <a:ea typeface="DejaVu Sans"/>
              </a:rPr>
              <a:t>Сборщик мусора </a:t>
            </a:r>
            <a:r>
              <a:rPr b="0" lang="ru-RU" sz="1800" spc="-1" strike="noStrike">
                <a:solidFill>
                  <a:srgbClr val="000000"/>
                </a:solidFill>
                <a:latin typeface="Arial"/>
                <a:ea typeface="DejaVu Sans"/>
              </a:rPr>
              <a:t>уничтожает </a:t>
            </a:r>
            <a:r>
              <a:rPr b="1" lang="ru-RU" sz="1800" spc="-1" strike="noStrike">
                <a:solidFill>
                  <a:srgbClr val="000000"/>
                </a:solidFill>
                <a:latin typeface="Arial"/>
                <a:ea typeface="DejaVu Sans"/>
              </a:rPr>
              <a:t>объекты</a:t>
            </a:r>
            <a:r>
              <a:rPr b="0" lang="ru-RU" sz="1800" spc="-1" strike="noStrike">
                <a:solidFill>
                  <a:srgbClr val="000000"/>
                </a:solidFill>
                <a:latin typeface="Arial"/>
                <a:ea typeface="DejaVu Sans"/>
              </a:rPr>
              <a:t>, которым не соответствует </a:t>
            </a:r>
            <a:r>
              <a:rPr b="1" lang="ru-RU" sz="1800" spc="-1" strike="noStrike">
                <a:solidFill>
                  <a:srgbClr val="000000"/>
                </a:solidFill>
                <a:latin typeface="Arial"/>
                <a:ea typeface="DejaVu Sans"/>
              </a:rPr>
              <a:t>ни одна ссылка из активного потока</a:t>
            </a:r>
            <a:r>
              <a:rPr b="0" lang="ru-RU" sz="1800" spc="-1" strike="noStrike">
                <a:solidFill>
                  <a:srgbClr val="000000"/>
                </a:solidFill>
                <a:latin typeface="Arial"/>
                <a:ea typeface="DejaVu Sans"/>
              </a:rPr>
              <a:t>.</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Аналогом деструктора можно считать метод </a:t>
            </a:r>
            <a:r>
              <a:rPr b="1" lang="ru-RU" sz="1800" spc="-1" strike="noStrike">
                <a:solidFill>
                  <a:srgbClr val="376092"/>
                </a:solidFill>
                <a:latin typeface="Arial"/>
                <a:ea typeface="DejaVu Sans"/>
              </a:rPr>
              <a:t>finalize(), </a:t>
            </a:r>
            <a:r>
              <a:rPr b="0" lang="ru-RU" sz="1800" spc="-1" strike="noStrike">
                <a:solidFill>
                  <a:srgbClr val="000000"/>
                </a:solidFill>
                <a:latin typeface="Arial"/>
                <a:ea typeface="DejaVu Sans"/>
              </a:rPr>
              <a:t>который исполняющая среда языка Java будет вызывать каждый раз, когда сборщик мусора будет уничтожать объекты этого класса.</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lang="en-US" sz="1800" spc="-1" strike="noStrike">
                <a:solidFill>
                  <a:srgbClr val="000000"/>
                </a:solidFill>
                <a:latin typeface="Arial"/>
                <a:ea typeface="DejaVu Sans"/>
              </a:rPr>
              <a:t>Но с 9 версии Java метод </a:t>
            </a:r>
            <a:r>
              <a:rPr b="1" lang="ru-RU" sz="1800" spc="-1" strike="noStrike">
                <a:solidFill>
                  <a:srgbClr val="376092"/>
                </a:solidFill>
                <a:latin typeface="Arial"/>
                <a:ea typeface="DejaVu Sans"/>
              </a:rPr>
              <a:t>finalize() </a:t>
            </a:r>
            <a:r>
              <a:rPr b="0" lang="en-US" sz="1800" spc="-1" strike="noStrike">
                <a:solidFill>
                  <a:srgbClr val="000000"/>
                </a:solidFill>
                <a:latin typeface="Arial"/>
                <a:ea typeface="DejaVu Sans"/>
              </a:rPr>
              <a:t>помечен </a:t>
            </a:r>
            <a:r>
              <a:rPr b="1" lang="en-US" sz="1800" spc="-1" strike="noStrike">
                <a:solidFill>
                  <a:srgbClr val="000000"/>
                </a:solidFill>
                <a:latin typeface="Arial"/>
                <a:ea typeface="DejaVu Sans"/>
              </a:rPr>
              <a:t>Deprecated</a:t>
            </a:r>
            <a:r>
              <a:rPr b="0" lang="en-US" sz="1800" spc="-1" strike="noStrike">
                <a:solidFill>
                  <a:srgbClr val="000000"/>
                </a:solidFill>
                <a:latin typeface="Arial"/>
                <a:ea typeface="DejaVu Sans"/>
              </a:rPr>
              <a:t>.</a:t>
            </a:r>
            <a:b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 </a:t>
            </a:r>
            <a:r>
              <a:rPr b="1" lang="en-GB" sz="1800" spc="-1" strike="noStrike">
                <a:solidFill>
                  <a:srgbClr val="376092"/>
                </a:solidFill>
                <a:latin typeface="Tahoma"/>
                <a:ea typeface="Tahoma"/>
              </a:rPr>
              <a:t>Пример </a:t>
            </a:r>
            <a:r>
              <a:rPr b="1" lang="ru-RU" sz="1800" spc="-1" strike="noStrike">
                <a:solidFill>
                  <a:srgbClr val="376092"/>
                </a:solidFill>
                <a:latin typeface="Tahoma"/>
                <a:ea typeface="Tahoma"/>
              </a:rPr>
              <a:t>4</a:t>
            </a:r>
            <a:endParaRPr b="0" lang="ru-RU" sz="1800" spc="-1" strike="noStrike">
              <a:latin typeface="Arial"/>
            </a:endParaRPr>
          </a:p>
        </p:txBody>
      </p:sp>
      <p:sp>
        <p:nvSpPr>
          <p:cNvPr id="357" name="CustomShape 2"/>
          <p:cNvSpPr/>
          <p:nvPr/>
        </p:nvSpPr>
        <p:spPr>
          <a:xfrm>
            <a:off x="928800" y="1249560"/>
            <a:ext cx="7284960" cy="2647080"/>
          </a:xfrm>
          <a:prstGeom prst="rect">
            <a:avLst/>
          </a:prstGeom>
          <a:solidFill>
            <a:srgbClr val="f2f2f2"/>
          </a:solidFill>
          <a:ln w="9360">
            <a:noFill/>
          </a:ln>
        </p:spPr>
        <p:style>
          <a:lnRef idx="0"/>
          <a:fillRef idx="0"/>
          <a:effectRef idx="0"/>
          <a:fontRef idx="minor"/>
        </p:style>
        <p:txBody>
          <a:bodyPr lIns="90000" rIns="90000" tIns="45000" bIns="45000" anchor="ctr">
            <a:spAutoFit/>
          </a:bodyPr>
          <a:p>
            <a:pPr>
              <a:lnSpc>
                <a:spcPct val="100000"/>
              </a:lnSpc>
              <a:tabLst>
                <a:tab algn="l" pos="0"/>
              </a:tabLst>
            </a:pPr>
            <a:r>
              <a:rPr b="1" lang="en-GB" sz="1400" spc="-1" strike="noStrike">
                <a:solidFill>
                  <a:srgbClr val="7f0055"/>
                </a:solidFill>
                <a:latin typeface="Courier New"/>
                <a:ea typeface="Calibri"/>
              </a:rPr>
              <a:t>package</a:t>
            </a:r>
            <a:r>
              <a:rPr b="0" lang="en-GB" sz="1400" spc="-1" strike="noStrike">
                <a:solidFill>
                  <a:srgbClr val="000000"/>
                </a:solidFill>
                <a:latin typeface="Courier New"/>
                <a:ea typeface="Calibri"/>
              </a:rPr>
              <a:t> ru.javalang.module06;</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class</a:t>
            </a:r>
            <a:r>
              <a:rPr b="0" lang="en-GB" sz="1400" spc="-1" strike="noStrike">
                <a:solidFill>
                  <a:srgbClr val="000000"/>
                </a:solidFill>
                <a:latin typeface="Courier New"/>
                <a:ea typeface="Calibri"/>
              </a:rPr>
              <a:t> Sample603 {</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static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void</a:t>
            </a:r>
            <a:r>
              <a:rPr b="0" lang="en-GB" sz="1400" spc="-1" strike="noStrike">
                <a:solidFill>
                  <a:srgbClr val="000000"/>
                </a:solidFill>
                <a:latin typeface="Courier New"/>
                <a:ea typeface="Calibri"/>
              </a:rPr>
              <a:t> main(String[] args) {</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User</a:t>
            </a:r>
            <a:r>
              <a:rPr b="0" lang="ru-RU" sz="1400" spc="-1" strike="noStrike">
                <a:solidFill>
                  <a:srgbClr val="000000"/>
                </a:solidFill>
                <a:latin typeface="Courier New"/>
                <a:ea typeface="Calibri"/>
              </a:rPr>
              <a:t> user1 = </a:t>
            </a:r>
            <a:r>
              <a:rPr b="1" lang="ru-RU" sz="1400" spc="-1" strike="noStrike">
                <a:solidFill>
                  <a:srgbClr val="7f0055"/>
                </a:solidFill>
                <a:latin typeface="Courier New"/>
                <a:ea typeface="Calibri"/>
              </a:rPr>
              <a:t>new</a:t>
            </a:r>
            <a:r>
              <a:rPr b="0" lang="ru-RU" sz="1400" spc="-1" strike="noStrike">
                <a:solidFill>
                  <a:srgbClr val="000000"/>
                </a:solidFill>
                <a:latin typeface="Courier New"/>
                <a:ea typeface="Calibri"/>
              </a:rPr>
              <a:t> User();</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ru-RU" sz="1400" spc="-1" strike="noStrike">
                <a:solidFill>
                  <a:srgbClr val="000000"/>
                </a:solidFill>
                <a:latin typeface="Courier New"/>
                <a:ea typeface="Calibri"/>
              </a:rPr>
              <a:t>	</a:t>
            </a:r>
            <a:r>
              <a:rPr b="0" lang="ru-RU" sz="1400" spc="-1" strike="noStrike">
                <a:solidFill>
                  <a:srgbClr val="000000"/>
                </a:solidFill>
                <a:latin typeface="Courier New"/>
                <a:ea typeface="Calibri"/>
              </a:rPr>
              <a:t>user</a:t>
            </a:r>
            <a:r>
              <a:rPr b="0" lang="en-GB" sz="1400" spc="-1" strike="noStrike">
                <a:solidFill>
                  <a:srgbClr val="000000"/>
                </a:solidFill>
                <a:latin typeface="Courier New"/>
                <a:ea typeface="Calibri"/>
              </a:rPr>
              <a:t>1 = </a:t>
            </a:r>
            <a:r>
              <a:rPr b="1" lang="en-GB" sz="1400" spc="-1" strike="noStrike">
                <a:solidFill>
                  <a:srgbClr val="7f0055"/>
                </a:solidFill>
                <a:latin typeface="Courier New"/>
                <a:ea typeface="Calibri"/>
              </a:rPr>
              <a:t>null</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User user2 = </a:t>
            </a:r>
            <a:r>
              <a:rPr b="1" lang="en-GB" sz="1400" spc="-1" strike="noStrike">
                <a:solidFill>
                  <a:srgbClr val="7f0055"/>
                </a:solidFill>
                <a:latin typeface="Courier New"/>
                <a:ea typeface="Calibri"/>
              </a:rPr>
              <a:t>new</a:t>
            </a:r>
            <a:r>
              <a:rPr b="0" lang="en-GB" sz="1400" spc="-1" strike="noStrike">
                <a:solidFill>
                  <a:srgbClr val="000000"/>
                </a:solidFill>
                <a:latin typeface="Courier New"/>
                <a:ea typeface="Calibri"/>
              </a:rPr>
              <a:t> User();</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Object u</a:t>
            </a:r>
            <a:r>
              <a:rPr b="0" lang="en-GB" sz="1400" spc="-1" strike="noStrike" u="sng">
                <a:solidFill>
                  <a:srgbClr val="000000"/>
                </a:solidFill>
                <a:uFillTx/>
                <a:latin typeface="Courier New"/>
                <a:ea typeface="Calibri"/>
              </a:rPr>
              <a:t>3</a:t>
            </a:r>
            <a:r>
              <a:rPr b="0" lang="en-GB" sz="1400" spc="-1" strike="noStrike">
                <a:solidFill>
                  <a:srgbClr val="000000"/>
                </a:solidFill>
                <a:latin typeface="Courier New"/>
                <a:ea typeface="Calibri"/>
              </a:rPr>
              <a:t> = user2;</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user2 = user1;</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System.</a:t>
            </a:r>
            <a:r>
              <a:rPr b="0" i="1" lang="en-GB" sz="1400" spc="-1" strike="noStrike">
                <a:solidFill>
                  <a:srgbClr val="000000"/>
                </a:solidFill>
                <a:latin typeface="Courier New"/>
                <a:ea typeface="Calibri"/>
              </a:rPr>
              <a:t>gc</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59"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marL="285840" indent="-284040">
              <a:lnSpc>
                <a:spcPct val="100000"/>
              </a:lnSpc>
              <a:spcBef>
                <a:spcPts val="360"/>
              </a:spcBef>
              <a:tabLst>
                <a:tab algn="l" pos="0"/>
              </a:tabLst>
            </a:pPr>
            <a:r>
              <a:rPr b="1" lang="ru-RU" sz="1800" spc="-1" strike="noStrike">
                <a:solidFill>
                  <a:srgbClr val="000000"/>
                </a:solidFill>
                <a:latin typeface="Arial"/>
                <a:ea typeface="DejaVu Sans"/>
              </a:rPr>
              <a:t>Методы классов, передача параметров в методы</a:t>
            </a:r>
            <a:endParaRPr b="0" lang="ru-RU" sz="1800" spc="-1" strike="noStrike">
              <a:latin typeface="Arial"/>
            </a:endParaRPr>
          </a:p>
          <a:p>
            <a:pPr marL="285840" indent="-284040">
              <a:lnSpc>
                <a:spcPct val="100000"/>
              </a:lnSpc>
              <a:spcBef>
                <a:spcPts val="360"/>
              </a:spcBef>
              <a:tabLst>
                <a:tab algn="l" pos="0"/>
              </a:tabLst>
            </a:pPr>
            <a:endParaRPr b="0" lang="ru-RU" sz="1800" spc="-1" strike="noStrike">
              <a:latin typeface="Arial"/>
            </a:endParaRPr>
          </a:p>
          <a:p>
            <a:pPr marL="285840" indent="-284040" algn="just">
              <a:lnSpc>
                <a:spcPct val="100000"/>
              </a:lnSpc>
              <a:spcBef>
                <a:spcPts val="360"/>
              </a:spcBef>
              <a:tabLst>
                <a:tab algn="l" pos="0"/>
              </a:tabLst>
            </a:pPr>
            <a:r>
              <a:rPr b="0" lang="ru-RU" sz="1800" spc="-1" strike="noStrike">
                <a:solidFill>
                  <a:srgbClr val="000000"/>
                </a:solidFill>
                <a:latin typeface="Arial"/>
                <a:ea typeface="DejaVu Sans"/>
              </a:rPr>
              <a:t>Ссылки в </a:t>
            </a:r>
            <a:r>
              <a:rPr b="1" lang="ru-RU" sz="1800" spc="-1" strike="noStrike">
                <a:solidFill>
                  <a:srgbClr val="000000"/>
                </a:solidFill>
                <a:latin typeface="Arial"/>
                <a:ea typeface="DejaVu Sans"/>
              </a:rPr>
              <a:t>методы </a:t>
            </a:r>
            <a:r>
              <a:rPr b="0" lang="ru-RU" sz="1800" spc="-1" strike="noStrike">
                <a:solidFill>
                  <a:srgbClr val="000000"/>
                </a:solidFill>
                <a:latin typeface="Arial"/>
                <a:ea typeface="DejaVu Sans"/>
              </a:rPr>
              <a:t>передаются </a:t>
            </a:r>
            <a:r>
              <a:rPr b="1" lang="ru-RU" sz="1800" spc="-1" strike="noStrike">
                <a:solidFill>
                  <a:srgbClr val="000000"/>
                </a:solidFill>
                <a:latin typeface="Arial"/>
                <a:ea typeface="DejaVu Sans"/>
              </a:rPr>
              <a:t>по значению</a:t>
            </a:r>
            <a:r>
              <a:rPr b="0" lang="ru-RU" sz="1800" spc="-1" strike="noStrike">
                <a:solidFill>
                  <a:srgbClr val="000000"/>
                </a:solidFill>
                <a:latin typeface="Arial"/>
                <a:ea typeface="DejaVu Sans"/>
              </a:rPr>
              <a:t>. Выделяется </a:t>
            </a:r>
            <a:r>
              <a:rPr b="1" lang="ru-RU" sz="1800" spc="-1" strike="noStrike">
                <a:solidFill>
                  <a:srgbClr val="000000"/>
                </a:solidFill>
                <a:latin typeface="Arial"/>
                <a:ea typeface="DejaVu Sans"/>
              </a:rPr>
              <a:t>память </a:t>
            </a:r>
            <a:r>
              <a:rPr b="0" lang="ru-RU" sz="1800" spc="-1" strike="noStrike">
                <a:solidFill>
                  <a:srgbClr val="000000"/>
                </a:solidFill>
                <a:latin typeface="Arial"/>
                <a:ea typeface="DejaVu Sans"/>
              </a:rPr>
              <a:t>под </a:t>
            </a:r>
            <a:r>
              <a:rPr b="1" lang="ru-RU" sz="1800" spc="-1" strike="noStrike">
                <a:solidFill>
                  <a:srgbClr val="000000"/>
                </a:solidFill>
                <a:latin typeface="Arial"/>
                <a:ea typeface="DejaVu Sans"/>
              </a:rPr>
              <a:t>параметры метода</a:t>
            </a:r>
            <a:r>
              <a:rPr b="0" lang="ru-RU" sz="1800" spc="-1" strike="noStrike">
                <a:solidFill>
                  <a:srgbClr val="000000"/>
                </a:solidFill>
                <a:latin typeface="Arial"/>
                <a:ea typeface="DejaVu Sans"/>
              </a:rPr>
              <a:t>, и те </a:t>
            </a:r>
            <a:r>
              <a:rPr b="1" lang="ru-RU" sz="1800" spc="-1" strike="noStrike">
                <a:solidFill>
                  <a:srgbClr val="000000"/>
                </a:solidFill>
                <a:latin typeface="Arial"/>
                <a:ea typeface="DejaVu Sans"/>
              </a:rPr>
              <a:t>переменные</a:t>
            </a:r>
            <a:r>
              <a:rPr b="0" lang="ru-RU" sz="1800" spc="-1" strike="noStrike">
                <a:solidFill>
                  <a:srgbClr val="000000"/>
                </a:solidFill>
                <a:latin typeface="Arial"/>
                <a:ea typeface="DejaVu Sans"/>
              </a:rPr>
              <a:t>, которые являются </a:t>
            </a:r>
            <a:r>
              <a:rPr b="1" lang="ru-RU" sz="1800" spc="-1" strike="noStrike">
                <a:solidFill>
                  <a:srgbClr val="000000"/>
                </a:solidFill>
                <a:latin typeface="Arial"/>
                <a:ea typeface="DejaVu Sans"/>
              </a:rPr>
              <a:t>ссылочными </a:t>
            </a:r>
            <a:r>
              <a:rPr b="0" lang="ru-RU" sz="1800" spc="-1" strike="noStrike">
                <a:solidFill>
                  <a:srgbClr val="000000"/>
                </a:solidFill>
                <a:latin typeface="Arial"/>
                <a:ea typeface="DejaVu Sans"/>
              </a:rPr>
              <a:t>аргументами </a:t>
            </a:r>
            <a:r>
              <a:rPr b="1" lang="ru-RU" sz="1800" spc="-1" strike="noStrike">
                <a:solidFill>
                  <a:srgbClr val="000000"/>
                </a:solidFill>
                <a:latin typeface="Arial"/>
                <a:ea typeface="DejaVu Sans"/>
              </a:rPr>
              <a:t>инициализируются </a:t>
            </a:r>
            <a:r>
              <a:rPr b="0" lang="ru-RU" sz="1800" spc="-1" strike="noStrike">
                <a:solidFill>
                  <a:srgbClr val="000000"/>
                </a:solidFill>
                <a:latin typeface="Arial"/>
                <a:ea typeface="DejaVu Sans"/>
              </a:rPr>
              <a:t>значением своих фактических </a:t>
            </a:r>
            <a:r>
              <a:rPr b="1" lang="ru-RU" sz="1800" spc="-1" strike="noStrike">
                <a:solidFill>
                  <a:srgbClr val="000000"/>
                </a:solidFill>
                <a:latin typeface="Arial"/>
                <a:ea typeface="DejaVu Sans"/>
              </a:rPr>
              <a:t>параметров</a:t>
            </a:r>
            <a:r>
              <a:rPr b="0" lang="ru-RU" sz="1800" spc="-1" strike="noStrike">
                <a:solidFill>
                  <a:srgbClr val="000000"/>
                </a:solidFill>
                <a:latin typeface="Arial"/>
                <a:ea typeface="DejaVu Sans"/>
              </a:rPr>
              <a:t>. Таким образом, </a:t>
            </a:r>
            <a:r>
              <a:rPr b="1" lang="ru-RU" sz="1800" spc="-1" strike="noStrike">
                <a:solidFill>
                  <a:srgbClr val="000000"/>
                </a:solidFill>
                <a:latin typeface="Arial"/>
                <a:ea typeface="DejaVu Sans"/>
              </a:rPr>
              <a:t>минимум две ссылки </a:t>
            </a:r>
            <a:r>
              <a:rPr b="0" lang="ru-RU" sz="1800" spc="-1" strike="noStrike">
                <a:solidFill>
                  <a:srgbClr val="000000"/>
                </a:solidFill>
                <a:latin typeface="Arial"/>
                <a:ea typeface="DejaVu Sans"/>
              </a:rPr>
              <a:t>начинают указывать на </a:t>
            </a:r>
            <a:r>
              <a:rPr b="1" lang="ru-RU" sz="1800" spc="-1" strike="noStrike">
                <a:solidFill>
                  <a:srgbClr val="000000"/>
                </a:solidFill>
                <a:latin typeface="Arial"/>
                <a:ea typeface="DejaVu Sans"/>
              </a:rPr>
              <a:t>один объект</a:t>
            </a:r>
            <a:r>
              <a:rPr b="0" lang="ru-RU" sz="1800" spc="-1" strike="noStrike">
                <a:solidFill>
                  <a:srgbClr val="000000"/>
                </a:solidFill>
                <a:latin typeface="Arial"/>
                <a:ea typeface="DejaVu Sans"/>
              </a:rPr>
              <a:t>.</a:t>
            </a:r>
            <a:endParaRPr b="0" lang="ru-RU" sz="1800" spc="-1" strike="noStrike">
              <a:latin typeface="Arial"/>
            </a:endParaRPr>
          </a:p>
          <a:p>
            <a:pPr marL="285840" indent="-284040">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Пример 5</a:t>
            </a:r>
            <a:endParaRPr b="0" lang="ru-RU" sz="1800" spc="-1" strike="noStrike">
              <a:latin typeface="Arial"/>
            </a:endParaRPr>
          </a:p>
        </p:txBody>
      </p:sp>
      <p:sp>
        <p:nvSpPr>
          <p:cNvPr id="361" name="CustomShape 2"/>
          <p:cNvSpPr/>
          <p:nvPr/>
        </p:nvSpPr>
        <p:spPr>
          <a:xfrm>
            <a:off x="914400" y="4500720"/>
            <a:ext cx="7313400" cy="1374480"/>
          </a:xfrm>
          <a:prstGeom prst="rect">
            <a:avLst/>
          </a:prstGeom>
          <a:noFill/>
          <a:ln w="0">
            <a:noFill/>
          </a:ln>
        </p:spPr>
        <p:style>
          <a:lnRef idx="0"/>
          <a:fillRef idx="0"/>
          <a:effectRef idx="0"/>
          <a:fontRef idx="minor"/>
        </p:style>
        <p:txBody>
          <a:bodyPr lIns="90000" rIns="90000" tIns="45000" bIns="45000">
            <a:noAutofit/>
          </a:bodyPr>
          <a:p>
            <a:pPr marL="285840" indent="-284040">
              <a:lnSpc>
                <a:spcPct val="100000"/>
              </a:lnSpc>
              <a:spcBef>
                <a:spcPts val="300"/>
              </a:spcBef>
              <a:tabLst>
                <a:tab algn="l" pos="0"/>
              </a:tabLst>
            </a:pPr>
            <a:r>
              <a:rPr b="0" lang="ru-RU" sz="1500" spc="-1" strike="noStrike">
                <a:solidFill>
                  <a:srgbClr val="000000"/>
                </a:solidFill>
                <a:latin typeface="Arial"/>
                <a:ea typeface="DejaVu Sans"/>
              </a:rPr>
              <a:t>Результат:</a:t>
            </a:r>
            <a:endParaRPr b="0" lang="ru-RU" sz="1500" spc="-1" strike="noStrike">
              <a:latin typeface="Arial"/>
            </a:endParaRPr>
          </a:p>
        </p:txBody>
      </p:sp>
      <p:sp>
        <p:nvSpPr>
          <p:cNvPr id="362" name="CustomShape 3"/>
          <p:cNvSpPr/>
          <p:nvPr/>
        </p:nvSpPr>
        <p:spPr>
          <a:xfrm>
            <a:off x="360000" y="1277280"/>
            <a:ext cx="8458920" cy="3165480"/>
          </a:xfrm>
          <a:prstGeom prst="rect">
            <a:avLst/>
          </a:prstGeom>
          <a:solidFill>
            <a:srgbClr val="f2f2f2"/>
          </a:solidFill>
          <a:ln w="9360">
            <a:noFill/>
          </a:ln>
        </p:spPr>
        <p:style>
          <a:lnRef idx="0"/>
          <a:fillRef idx="0"/>
          <a:effectRef idx="0"/>
          <a:fontRef idx="minor"/>
        </p:style>
        <p:txBody>
          <a:bodyPr lIns="90000" rIns="90000" tIns="45000" bIns="45000" anchor="ctr">
            <a:spAutoFit/>
          </a:bodyPr>
          <a:p>
            <a:pPr>
              <a:lnSpc>
                <a:spcPct val="100000"/>
              </a:lnSpc>
              <a:tabLst>
                <a:tab algn="l" pos="0"/>
              </a:tabLst>
            </a:pPr>
            <a:r>
              <a:rPr b="1" lang="en-GB" sz="1300" spc="-1" strike="noStrike">
                <a:solidFill>
                  <a:srgbClr val="7f0055"/>
                </a:solidFill>
                <a:latin typeface="Courier New"/>
                <a:ea typeface="Calibri"/>
              </a:rPr>
              <a:t>package</a:t>
            </a:r>
            <a:r>
              <a:rPr b="0" lang="en-GB" sz="1300" spc="-1" strike="noStrike">
                <a:solidFill>
                  <a:srgbClr val="000000"/>
                </a:solidFill>
                <a:latin typeface="Courier New"/>
                <a:ea typeface="Calibri"/>
              </a:rPr>
              <a:t> ru.javalang.module06;</a:t>
            </a:r>
            <a:endParaRPr b="0" lang="ru-RU" sz="1300" spc="-1" strike="noStrike">
              <a:latin typeface="Arial"/>
            </a:endParaRPr>
          </a:p>
          <a:p>
            <a:pPr>
              <a:lnSpc>
                <a:spcPct val="100000"/>
              </a:lnSpc>
              <a:tabLst>
                <a:tab algn="l" pos="0"/>
              </a:tabLst>
            </a:pPr>
            <a:endParaRPr b="0" lang="ru-RU" sz="1300" spc="-1" strike="noStrike">
              <a:latin typeface="Arial"/>
            </a:endParaRPr>
          </a:p>
          <a:p>
            <a:pPr>
              <a:lnSpc>
                <a:spcPct val="100000"/>
              </a:lnSpc>
              <a:tabLst>
                <a:tab algn="l" pos="0"/>
              </a:tabLst>
            </a:pPr>
            <a:r>
              <a:rPr b="1" lang="en-GB" sz="1300" spc="-1" strike="noStrike">
                <a:solidFill>
                  <a:srgbClr val="7f0055"/>
                </a:solidFill>
                <a:latin typeface="Courier New"/>
                <a:ea typeface="Calibri"/>
              </a:rPr>
              <a:t>public</a:t>
            </a:r>
            <a:r>
              <a:rPr b="0" lang="en-GB" sz="1300" spc="-1" strike="noStrike">
                <a:solidFill>
                  <a:srgbClr val="000000"/>
                </a:solidFill>
                <a:latin typeface="Courier New"/>
                <a:ea typeface="Calibri"/>
              </a:rPr>
              <a:t> </a:t>
            </a:r>
            <a:r>
              <a:rPr b="1" lang="en-GB" sz="1300" spc="-1" strike="noStrike">
                <a:solidFill>
                  <a:srgbClr val="7f0055"/>
                </a:solidFill>
                <a:latin typeface="Courier New"/>
                <a:ea typeface="Calibri"/>
              </a:rPr>
              <a:t>class</a:t>
            </a:r>
            <a:r>
              <a:rPr b="0" lang="en-GB" sz="1300" spc="-1" strike="noStrike">
                <a:solidFill>
                  <a:srgbClr val="000000"/>
                </a:solidFill>
                <a:latin typeface="Courier New"/>
                <a:ea typeface="Calibri"/>
              </a:rPr>
              <a:t> Sample605 {</a:t>
            </a:r>
            <a:endParaRPr b="0" lang="ru-RU" sz="1300" spc="-1" strike="noStrike">
              <a:latin typeface="Arial"/>
            </a:endParaRPr>
          </a:p>
          <a:p>
            <a:pPr>
              <a:lnSpc>
                <a:spcPct val="100000"/>
              </a:lnSpc>
              <a:tabLst>
                <a:tab algn="l" pos="0"/>
              </a:tabLst>
            </a:pPr>
            <a:r>
              <a:rPr b="1" lang="ru-RU" sz="1300" spc="-1" strike="noStrike">
                <a:solidFill>
                  <a:srgbClr val="7f0055"/>
                </a:solidFill>
                <a:latin typeface="Courier New"/>
                <a:ea typeface="Calibri"/>
              </a:rPr>
              <a:t>  </a:t>
            </a:r>
            <a:r>
              <a:rPr b="1" lang="en-GB" sz="1300" spc="-1" strike="noStrike">
                <a:solidFill>
                  <a:srgbClr val="7f0055"/>
                </a:solidFill>
                <a:latin typeface="Courier New"/>
                <a:ea typeface="Calibri"/>
              </a:rPr>
              <a:t>public</a:t>
            </a:r>
            <a:r>
              <a:rPr b="0" lang="en-GB" sz="1300" spc="-1" strike="noStrike">
                <a:solidFill>
                  <a:srgbClr val="000000"/>
                </a:solidFill>
                <a:latin typeface="Courier New"/>
                <a:ea typeface="Calibri"/>
              </a:rPr>
              <a:t> </a:t>
            </a:r>
            <a:r>
              <a:rPr b="1" lang="en-GB" sz="1300" spc="-1" strike="noStrike">
                <a:solidFill>
                  <a:srgbClr val="7f0055"/>
                </a:solidFill>
                <a:latin typeface="Courier New"/>
                <a:ea typeface="Calibri"/>
              </a:rPr>
              <a:t>static</a:t>
            </a:r>
            <a:r>
              <a:rPr b="0" lang="en-GB" sz="1300" spc="-1" strike="noStrike">
                <a:solidFill>
                  <a:srgbClr val="000000"/>
                </a:solidFill>
                <a:latin typeface="Courier New"/>
                <a:ea typeface="Calibri"/>
              </a:rPr>
              <a:t> </a:t>
            </a:r>
            <a:r>
              <a:rPr b="1" lang="en-GB" sz="1300" spc="-1" strike="noStrike">
                <a:solidFill>
                  <a:srgbClr val="7f0055"/>
                </a:solidFill>
                <a:latin typeface="Courier New"/>
                <a:ea typeface="Calibri"/>
              </a:rPr>
              <a:t>void</a:t>
            </a:r>
            <a:r>
              <a:rPr b="0" lang="en-GB" sz="1300" spc="-1" strike="noStrike">
                <a:solidFill>
                  <a:srgbClr val="000000"/>
                </a:solidFill>
                <a:latin typeface="Courier New"/>
                <a:ea typeface="Calibri"/>
              </a:rPr>
              <a:t> main(String[] args) {</a:t>
            </a:r>
            <a:endParaRPr b="0" lang="ru-RU" sz="1300" spc="-1" strike="noStrike">
              <a:latin typeface="Arial"/>
            </a:endParaRPr>
          </a:p>
          <a:p>
            <a:pPr>
              <a:lnSpc>
                <a:spcPct val="100000"/>
              </a:lnSpc>
              <a:tabLst>
                <a:tab algn="l" pos="0"/>
              </a:tabLst>
            </a:pPr>
            <a:r>
              <a:rPr b="0" lang="en-GB" sz="1400" spc="-1" strike="noStrike">
                <a:solidFill>
                  <a:srgbClr val="000000"/>
                </a:solidFill>
                <a:latin typeface="JetBrains Mono"/>
                <a:ea typeface="JetBrains Mono"/>
              </a:rPr>
              <a:t>	</a:t>
            </a:r>
            <a:r>
              <a:rPr b="0" lang="en-GB" sz="1400" spc="-1" strike="noStrike">
                <a:solidFill>
                  <a:srgbClr val="000000"/>
                </a:solidFill>
                <a:latin typeface="JetBrains Mono"/>
                <a:ea typeface="JetBrains Mono"/>
              </a:rPr>
              <a:t>Circle circle </a:t>
            </a:r>
            <a:r>
              <a:rPr b="0" lang="en-GB" sz="1400" spc="-1" strike="noStrike">
                <a:solidFill>
                  <a:srgbClr val="080808"/>
                </a:solidFill>
                <a:latin typeface="JetBrains Mono"/>
                <a:ea typeface="JetBrains Mono"/>
              </a:rPr>
              <a:t>= </a:t>
            </a:r>
            <a:r>
              <a:rPr b="0" lang="en-GB" sz="1400" spc="-1" strike="noStrike">
                <a:solidFill>
                  <a:srgbClr val="0033b3"/>
                </a:solidFill>
                <a:latin typeface="JetBrains Mono"/>
                <a:ea typeface="JetBrains Mono"/>
              </a:rPr>
              <a:t>new </a:t>
            </a:r>
            <a:r>
              <a:rPr b="0" lang="en-GB" sz="1400" spc="-1" strike="noStrike">
                <a:solidFill>
                  <a:srgbClr val="080808"/>
                </a:solidFill>
                <a:latin typeface="JetBrains Mono"/>
                <a:ea typeface="JetBrains Mono"/>
              </a:rPr>
              <a:t>Circle(</a:t>
            </a:r>
            <a:r>
              <a:rPr b="0" lang="en-GB" sz="1400" spc="-1" strike="noStrike">
                <a:solidFill>
                  <a:srgbClr val="1750eb"/>
                </a:solidFill>
                <a:latin typeface="JetBrains Mono"/>
                <a:ea typeface="JetBrains Mono"/>
              </a:rPr>
              <a:t>10</a:t>
            </a:r>
            <a:r>
              <a:rPr b="0" lang="en-GB" sz="1400" spc="-1" strike="noStrike">
                <a:solidFill>
                  <a:srgbClr val="080808"/>
                </a:solidFill>
                <a:latin typeface="JetBrains Mono"/>
                <a:ea typeface="JetBrains Mono"/>
              </a:rPr>
              <a:t>);</a:t>
            </a:r>
            <a:br/>
            <a:r>
              <a:rPr b="0" lang="en-GB" sz="1400" spc="-1" strike="noStrike">
                <a:solidFill>
                  <a:srgbClr val="080808"/>
                </a:solidFill>
                <a:latin typeface="JetBrains Mono"/>
                <a:ea typeface="JetBrains Mono"/>
              </a:rPr>
              <a:t>	</a:t>
            </a:r>
            <a:r>
              <a:rPr b="0" lang="en-GB" sz="1400" spc="-1" strike="noStrike">
                <a:solidFill>
                  <a:srgbClr val="000000"/>
                </a:solidFill>
                <a:latin typeface="JetBrains Mono"/>
                <a:ea typeface="JetBrains Mono"/>
              </a:rPr>
              <a:t>System</a:t>
            </a:r>
            <a:r>
              <a:rPr b="0" lang="en-GB" sz="1400" spc="-1" strike="noStrike">
                <a:solidFill>
                  <a:srgbClr val="080808"/>
                </a:solidFill>
                <a:latin typeface="JetBrains Mono"/>
                <a:ea typeface="JetBrains Mono"/>
              </a:rPr>
              <a:t>.</a:t>
            </a:r>
            <a:r>
              <a:rPr b="0" i="1" lang="en-GB" sz="1400" spc="-1" strike="noStrike">
                <a:solidFill>
                  <a:srgbClr val="871094"/>
                </a:solidFill>
                <a:latin typeface="JetBrains Mono"/>
                <a:ea typeface="JetBrains Mono"/>
              </a:rPr>
              <a:t>out</a:t>
            </a:r>
            <a:r>
              <a:rPr b="0" lang="en-GB" sz="1400" spc="-1" strike="noStrike">
                <a:solidFill>
                  <a:srgbClr val="080808"/>
                </a:solidFill>
                <a:latin typeface="JetBrains Mono"/>
                <a:ea typeface="JetBrains Mono"/>
              </a:rPr>
              <a:t>.println(</a:t>
            </a:r>
            <a:r>
              <a:rPr b="0" lang="en-GB" sz="1400" spc="-1" strike="noStrike">
                <a:solidFill>
                  <a:srgbClr val="067d17"/>
                </a:solidFill>
                <a:latin typeface="JetBrains Mono"/>
                <a:ea typeface="JetBrains Mono"/>
              </a:rPr>
              <a:t>"Радиус новой окружности: " </a:t>
            </a:r>
            <a:r>
              <a:rPr b="0" lang="en-GB" sz="1400" spc="-1" strike="noStrike">
                <a:solidFill>
                  <a:srgbClr val="080808"/>
                </a:solidFill>
                <a:latin typeface="JetBrains Mono"/>
                <a:ea typeface="JetBrains Mono"/>
              </a:rPr>
              <a:t>+ </a:t>
            </a:r>
            <a:r>
              <a:rPr b="0" lang="en-GB" sz="1400" spc="-1" strike="noStrike">
                <a:solidFill>
                  <a:srgbClr val="000000"/>
                </a:solidFill>
                <a:latin typeface="JetBrains Mono"/>
                <a:ea typeface="JetBrains Mono"/>
              </a:rPr>
              <a:t>circle</a:t>
            </a:r>
            <a:r>
              <a:rPr b="0" lang="en-GB" sz="1400" spc="-1" strike="noStrike">
                <a:solidFill>
                  <a:srgbClr val="080808"/>
                </a:solidFill>
                <a:latin typeface="JetBrains Mono"/>
                <a:ea typeface="JetBrains Mono"/>
              </a:rPr>
              <a:t>.getRadius());</a:t>
            </a:r>
            <a:br/>
            <a:r>
              <a:rPr b="0" lang="en-GB" sz="1400" spc="-1" strike="noStrike">
                <a:solidFill>
                  <a:srgbClr val="080808"/>
                </a:solidFill>
                <a:latin typeface="JetBrains Mono"/>
                <a:ea typeface="JetBrains Mono"/>
              </a:rPr>
              <a:t>	</a:t>
            </a:r>
            <a:r>
              <a:rPr b="0" i="1" lang="en-GB" sz="1400" spc="-1" strike="noStrike">
                <a:solidFill>
                  <a:srgbClr val="080808"/>
                </a:solidFill>
                <a:latin typeface="JetBrains Mono"/>
                <a:ea typeface="JetBrains Mono"/>
              </a:rPr>
              <a:t>changeCircle</a:t>
            </a:r>
            <a:r>
              <a:rPr b="0" lang="en-GB" sz="1400" spc="-1" strike="noStrike">
                <a:solidFill>
                  <a:srgbClr val="080808"/>
                </a:solidFill>
                <a:latin typeface="JetBrains Mono"/>
                <a:ea typeface="JetBrains Mono"/>
              </a:rPr>
              <a:t>(</a:t>
            </a:r>
            <a:r>
              <a:rPr b="0" lang="en-GB" sz="1400" spc="-1" strike="noStrike">
                <a:solidFill>
                  <a:srgbClr val="000000"/>
                </a:solidFill>
                <a:latin typeface="JetBrains Mono"/>
                <a:ea typeface="JetBrains Mono"/>
              </a:rPr>
              <a:t>circle</a:t>
            </a:r>
            <a:r>
              <a:rPr b="0" lang="en-GB" sz="1400" spc="-1" strike="noStrike">
                <a:solidFill>
                  <a:srgbClr val="080808"/>
                </a:solidFill>
                <a:latin typeface="JetBrains Mono"/>
                <a:ea typeface="JetBrains Mono"/>
              </a:rPr>
              <a:t>);</a:t>
            </a:r>
            <a:br/>
            <a:r>
              <a:rPr b="0" lang="en-GB" sz="1400" spc="-1" strike="noStrike">
                <a:solidFill>
                  <a:srgbClr val="080808"/>
                </a:solidFill>
                <a:latin typeface="JetBrains Mono"/>
                <a:ea typeface="JetBrains Mono"/>
              </a:rPr>
              <a:t>	</a:t>
            </a:r>
            <a:r>
              <a:rPr b="0" lang="en-GB" sz="1400" spc="-1" strike="noStrike">
                <a:solidFill>
                  <a:srgbClr val="000000"/>
                </a:solidFill>
                <a:latin typeface="JetBrains Mono"/>
                <a:ea typeface="JetBrains Mono"/>
              </a:rPr>
              <a:t>System</a:t>
            </a:r>
            <a:r>
              <a:rPr b="0" lang="en-GB" sz="1400" spc="-1" strike="noStrike">
                <a:solidFill>
                  <a:srgbClr val="080808"/>
                </a:solidFill>
                <a:latin typeface="JetBrains Mono"/>
                <a:ea typeface="JetBrains Mono"/>
              </a:rPr>
              <a:t>.</a:t>
            </a:r>
            <a:r>
              <a:rPr b="0" i="1" lang="en-GB" sz="1400" spc="-1" strike="noStrike">
                <a:solidFill>
                  <a:srgbClr val="871094"/>
                </a:solidFill>
                <a:latin typeface="JetBrains Mono"/>
                <a:ea typeface="JetBrains Mono"/>
              </a:rPr>
              <a:t>out</a:t>
            </a:r>
            <a:r>
              <a:rPr b="0" lang="en-GB" sz="1400" spc="-1" strike="noStrike">
                <a:solidFill>
                  <a:srgbClr val="080808"/>
                </a:solidFill>
                <a:latin typeface="JetBrains Mono"/>
                <a:ea typeface="JetBrains Mono"/>
              </a:rPr>
              <a:t>.println(</a:t>
            </a:r>
            <a:r>
              <a:rPr b="0" lang="en-GB" sz="1400" spc="-1" strike="noStrike">
                <a:solidFill>
                  <a:srgbClr val="067d17"/>
                </a:solidFill>
                <a:latin typeface="JetBrains Mono"/>
                <a:ea typeface="JetBrains Mono"/>
              </a:rPr>
              <a:t>"Радиус измененной окружности: " </a:t>
            </a:r>
            <a:r>
              <a:rPr b="0" lang="en-GB" sz="1400" spc="-1" strike="noStrike">
                <a:solidFill>
                  <a:srgbClr val="080808"/>
                </a:solidFill>
                <a:latin typeface="JetBrains Mono"/>
                <a:ea typeface="JetBrains Mono"/>
              </a:rPr>
              <a:t>+ </a:t>
            </a:r>
            <a:r>
              <a:rPr b="0" lang="en-GB" sz="1400" spc="-1" strike="noStrike">
                <a:solidFill>
                  <a:srgbClr val="000000"/>
                </a:solidFill>
                <a:latin typeface="JetBrains Mono"/>
                <a:ea typeface="JetBrains Mono"/>
              </a:rPr>
              <a:t>circle</a:t>
            </a:r>
            <a:r>
              <a:rPr b="0" lang="en-GB" sz="1400" spc="-1" strike="noStrike">
                <a:solidFill>
                  <a:srgbClr val="080808"/>
                </a:solidFill>
                <a:latin typeface="JetBrains Mono"/>
                <a:ea typeface="JetBrains Mono"/>
              </a:rPr>
              <a:t>.getRadius());</a:t>
            </a:r>
            <a:endParaRPr b="0" lang="ru-RU" sz="1400" spc="-1" strike="noStrike">
              <a:latin typeface="Arial"/>
            </a:endParaRPr>
          </a:p>
          <a:p>
            <a:pPr>
              <a:lnSpc>
                <a:spcPct val="100000"/>
              </a:lnSpc>
              <a:tabLst>
                <a:tab algn="l" pos="0"/>
              </a:tabLst>
            </a:pPr>
            <a:r>
              <a:rPr b="0" lang="ru-RU" sz="1300" spc="-1" strike="noStrike">
                <a:solidFill>
                  <a:srgbClr val="000000"/>
                </a:solidFill>
                <a:latin typeface="Courier New"/>
                <a:ea typeface="Calibri"/>
              </a:rPr>
              <a:t>  </a:t>
            </a:r>
            <a:r>
              <a:rPr b="0" lang="en-GB" sz="1300" spc="-1" strike="noStrike">
                <a:solidFill>
                  <a:srgbClr val="000000"/>
                </a:solidFill>
                <a:latin typeface="Courier New"/>
                <a:ea typeface="Calibri"/>
              </a:rPr>
              <a:t>}</a:t>
            </a:r>
            <a:endParaRPr b="0" lang="ru-RU" sz="1300" spc="-1" strike="noStrike">
              <a:latin typeface="Arial"/>
            </a:endParaRPr>
          </a:p>
          <a:p>
            <a:pPr>
              <a:lnSpc>
                <a:spcPct val="100000"/>
              </a:lnSpc>
              <a:tabLst>
                <a:tab algn="l" pos="0"/>
              </a:tabLst>
            </a:pPr>
            <a:r>
              <a:rPr b="1" lang="ru-RU" sz="1300" spc="-1" strike="noStrike">
                <a:solidFill>
                  <a:srgbClr val="7f0055"/>
                </a:solidFill>
                <a:latin typeface="Courier New"/>
                <a:ea typeface="Calibri"/>
              </a:rPr>
              <a:t>  </a:t>
            </a:r>
            <a:r>
              <a:rPr b="1" lang="en-GB" sz="1300" spc="-1" strike="noStrike">
                <a:solidFill>
                  <a:srgbClr val="7f0055"/>
                </a:solidFill>
                <a:latin typeface="Courier New"/>
                <a:ea typeface="Calibri"/>
              </a:rPr>
              <a:t>public</a:t>
            </a:r>
            <a:r>
              <a:rPr b="0" lang="en-GB" sz="1300" spc="-1" strike="noStrike">
                <a:solidFill>
                  <a:srgbClr val="000000"/>
                </a:solidFill>
                <a:latin typeface="Courier New"/>
                <a:ea typeface="Calibri"/>
              </a:rPr>
              <a:t> </a:t>
            </a:r>
            <a:r>
              <a:rPr b="1" lang="en-GB" sz="1300" spc="-1" strike="noStrike">
                <a:solidFill>
                  <a:srgbClr val="7f0055"/>
                </a:solidFill>
                <a:latin typeface="Courier New"/>
                <a:ea typeface="Calibri"/>
              </a:rPr>
              <a:t>static</a:t>
            </a:r>
            <a:r>
              <a:rPr b="0" lang="en-GB" sz="1300" spc="-1" strike="noStrike">
                <a:solidFill>
                  <a:srgbClr val="000000"/>
                </a:solidFill>
                <a:latin typeface="Courier New"/>
                <a:ea typeface="Calibri"/>
              </a:rPr>
              <a:t> </a:t>
            </a:r>
            <a:r>
              <a:rPr b="1" lang="en-GB" sz="1300" spc="-1" strike="noStrike">
                <a:solidFill>
                  <a:srgbClr val="7f0055"/>
                </a:solidFill>
                <a:latin typeface="Courier New"/>
                <a:ea typeface="Calibri"/>
              </a:rPr>
              <a:t>void</a:t>
            </a:r>
            <a:r>
              <a:rPr b="0" lang="en-GB" sz="1300" spc="-1" strike="noStrike">
                <a:solidFill>
                  <a:srgbClr val="000000"/>
                </a:solidFill>
                <a:latin typeface="Courier New"/>
                <a:ea typeface="Calibri"/>
              </a:rPr>
              <a:t> changeCircle(Circle circle) {</a:t>
            </a:r>
            <a:endParaRPr b="0" lang="ru-RU" sz="1300" spc="-1" strike="noStrike">
              <a:latin typeface="Arial"/>
            </a:endParaRPr>
          </a:p>
          <a:p>
            <a:pPr>
              <a:lnSpc>
                <a:spcPct val="100000"/>
              </a:lnSpc>
              <a:tabLst>
                <a:tab algn="l" pos="0"/>
              </a:tabLst>
            </a:pPr>
            <a:r>
              <a:rPr b="0" lang="ru-RU" sz="1000" spc="-1" strike="noStrike">
                <a:solidFill>
                  <a:srgbClr val="000000"/>
                </a:solidFill>
                <a:latin typeface="JetBrains Mono"/>
                <a:ea typeface="JetBrains Mono"/>
              </a:rPr>
              <a:t>	</a:t>
            </a:r>
            <a:r>
              <a:rPr b="0" lang="ru-RU" sz="1400" spc="-1" strike="noStrike">
                <a:solidFill>
                  <a:srgbClr val="000000"/>
                </a:solidFill>
                <a:latin typeface="JetBrains Mono"/>
                <a:ea typeface="JetBrains Mono"/>
              </a:rPr>
              <a:t>System</a:t>
            </a:r>
            <a:r>
              <a:rPr b="0" lang="ru-RU" sz="1400" spc="-1" strike="noStrike">
                <a:solidFill>
                  <a:srgbClr val="080808"/>
                </a:solidFill>
                <a:latin typeface="JetBrains Mono"/>
                <a:ea typeface="JetBrains Mono"/>
              </a:rPr>
              <a:t>.</a:t>
            </a:r>
            <a:r>
              <a:rPr b="0" i="1" lang="ru-RU" sz="1400" spc="-1" strike="noStrike">
                <a:solidFill>
                  <a:srgbClr val="871094"/>
                </a:solidFill>
                <a:latin typeface="JetBrains Mono"/>
                <a:ea typeface="JetBrains Mono"/>
              </a:rPr>
              <a:t>out</a:t>
            </a:r>
            <a:r>
              <a:rPr b="0" lang="ru-RU" sz="1400" spc="-1" strike="noStrike">
                <a:solidFill>
                  <a:srgbClr val="080808"/>
                </a:solidFill>
                <a:latin typeface="JetBrains Mono"/>
                <a:ea typeface="JetBrains Mono"/>
              </a:rPr>
              <a:t>.println(</a:t>
            </a:r>
            <a:r>
              <a:rPr b="0" lang="ru-RU" sz="1400" spc="-1" strike="noStrike">
                <a:solidFill>
                  <a:srgbClr val="067d17"/>
                </a:solidFill>
                <a:latin typeface="JetBrains Mono"/>
                <a:ea typeface="JetBrains Mono"/>
              </a:rPr>
              <a:t>"Перед изменением радиус окружности: " </a:t>
            </a:r>
            <a:r>
              <a:rPr b="0" lang="ru-RU" sz="1400" spc="-1" strike="noStrike">
                <a:solidFill>
                  <a:srgbClr val="080808"/>
                </a:solidFill>
                <a:latin typeface="JetBrains Mono"/>
                <a:ea typeface="JetBrains Mono"/>
              </a:rPr>
              <a:t>+ circle.getRadius());</a:t>
            </a:r>
            <a:br/>
            <a:r>
              <a:rPr b="0" lang="ru-RU" sz="1400" spc="-1" strike="noStrike">
                <a:solidFill>
                  <a:srgbClr val="080808"/>
                </a:solidFill>
                <a:latin typeface="JetBrains Mono"/>
                <a:ea typeface="JetBrains Mono"/>
              </a:rPr>
              <a:t>	</a:t>
            </a:r>
            <a:r>
              <a:rPr b="0" lang="ru-RU" sz="1400" spc="-1" strike="noStrike">
                <a:solidFill>
                  <a:srgbClr val="080808"/>
                </a:solidFill>
                <a:latin typeface="JetBrains Mono"/>
                <a:ea typeface="JetBrains Mono"/>
              </a:rPr>
              <a:t>circle.setRadius(</a:t>
            </a:r>
            <a:r>
              <a:rPr b="0" lang="ru-RU" sz="1400" spc="-1" strike="noStrike">
                <a:solidFill>
                  <a:srgbClr val="1750eb"/>
                </a:solidFill>
                <a:latin typeface="JetBrains Mono"/>
                <a:ea typeface="JetBrains Mono"/>
              </a:rPr>
              <a:t>20</a:t>
            </a:r>
            <a:r>
              <a:rPr b="0" lang="ru-RU" sz="1400" spc="-1" strike="noStrike">
                <a:solidFill>
                  <a:srgbClr val="080808"/>
                </a:solidFill>
                <a:latin typeface="JetBrains Mono"/>
                <a:ea typeface="JetBrains Mono"/>
              </a:rPr>
              <a:t>);</a:t>
            </a:r>
            <a:br/>
            <a:r>
              <a:rPr b="0" lang="ru-RU" sz="1400" spc="-1" strike="noStrike">
                <a:solidFill>
                  <a:srgbClr val="080808"/>
                </a:solidFill>
                <a:latin typeface="JetBrains Mono"/>
                <a:ea typeface="JetBrains Mono"/>
              </a:rPr>
              <a:t>	</a:t>
            </a:r>
            <a:r>
              <a:rPr b="0" lang="ru-RU" sz="1400" spc="-1" strike="noStrike">
                <a:solidFill>
                  <a:srgbClr val="000000"/>
                </a:solidFill>
                <a:latin typeface="JetBrains Mono"/>
                <a:ea typeface="JetBrains Mono"/>
              </a:rPr>
              <a:t>System</a:t>
            </a:r>
            <a:r>
              <a:rPr b="0" lang="ru-RU" sz="1400" spc="-1" strike="noStrike">
                <a:solidFill>
                  <a:srgbClr val="080808"/>
                </a:solidFill>
                <a:latin typeface="JetBrains Mono"/>
                <a:ea typeface="JetBrains Mono"/>
              </a:rPr>
              <a:t>.</a:t>
            </a:r>
            <a:r>
              <a:rPr b="0" i="1" lang="ru-RU" sz="1400" spc="-1" strike="noStrike">
                <a:solidFill>
                  <a:srgbClr val="871094"/>
                </a:solidFill>
                <a:latin typeface="JetBrains Mono"/>
                <a:ea typeface="JetBrains Mono"/>
              </a:rPr>
              <a:t>out</a:t>
            </a:r>
            <a:r>
              <a:rPr b="0" lang="ru-RU" sz="1400" spc="-1" strike="noStrike">
                <a:solidFill>
                  <a:srgbClr val="080808"/>
                </a:solidFill>
                <a:latin typeface="JetBrains Mono"/>
                <a:ea typeface="JetBrains Mono"/>
              </a:rPr>
              <a:t>.println(</a:t>
            </a:r>
            <a:r>
              <a:rPr b="0" lang="ru-RU" sz="1400" spc="-1" strike="noStrike">
                <a:solidFill>
                  <a:srgbClr val="067d17"/>
                </a:solidFill>
                <a:latin typeface="JetBrains Mono"/>
                <a:ea typeface="JetBrains Mono"/>
              </a:rPr>
              <a:t>"После изменения радиус равен: " </a:t>
            </a:r>
            <a:r>
              <a:rPr b="0" lang="ru-RU" sz="1400" spc="-1" strike="noStrike">
                <a:solidFill>
                  <a:srgbClr val="080808"/>
                </a:solidFill>
                <a:latin typeface="JetBrains Mono"/>
                <a:ea typeface="JetBrains Mono"/>
              </a:rPr>
              <a:t>+ circle.getRadius());</a:t>
            </a:r>
            <a:endParaRPr b="0" lang="ru-RU" sz="1400" spc="-1" strike="noStrike">
              <a:latin typeface="Arial"/>
            </a:endParaRPr>
          </a:p>
          <a:p>
            <a:pPr>
              <a:lnSpc>
                <a:spcPct val="100000"/>
              </a:lnSpc>
              <a:tabLst>
                <a:tab algn="l" pos="0"/>
              </a:tabLst>
            </a:pPr>
            <a:r>
              <a:rPr b="0" lang="ru-RU" sz="1300" spc="-1" strike="noStrike">
                <a:solidFill>
                  <a:srgbClr val="000000"/>
                </a:solidFill>
                <a:latin typeface="Courier New"/>
                <a:ea typeface="Calibri"/>
              </a:rPr>
              <a:t>  </a:t>
            </a:r>
            <a:r>
              <a:rPr b="0" lang="ru-RU" sz="1300" spc="-1" strike="noStrike">
                <a:solidFill>
                  <a:srgbClr val="000000"/>
                </a:solidFill>
                <a:latin typeface="Courier New"/>
                <a:ea typeface="Calibri"/>
              </a:rPr>
              <a:t>}</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Calibri"/>
              </a:rPr>
              <a:t>}</a:t>
            </a:r>
            <a:endParaRPr b="0" lang="ru-RU" sz="1300" spc="-1" strike="noStrike">
              <a:latin typeface="Arial"/>
            </a:endParaRPr>
          </a:p>
        </p:txBody>
      </p:sp>
      <p:sp>
        <p:nvSpPr>
          <p:cNvPr id="363" name="CustomShape 4"/>
          <p:cNvSpPr/>
          <p:nvPr/>
        </p:nvSpPr>
        <p:spPr>
          <a:xfrm>
            <a:off x="2662920" y="4933440"/>
            <a:ext cx="4142520" cy="88164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0" lang="en-GB" sz="1300" spc="-1" strike="noStrike">
                <a:solidFill>
                  <a:srgbClr val="000000"/>
                </a:solidFill>
                <a:latin typeface="Courier New"/>
                <a:ea typeface="Calibri"/>
              </a:rPr>
              <a:t>Радиус новой окружности: 10.0</a:t>
            </a:r>
            <a:endParaRPr b="0" lang="ru-RU" sz="1300" spc="-1" strike="noStrike">
              <a:latin typeface="Arial"/>
            </a:endParaRPr>
          </a:p>
          <a:p>
            <a:pPr>
              <a:lnSpc>
                <a:spcPct val="100000"/>
              </a:lnSpc>
              <a:tabLst>
                <a:tab algn="l" pos="0"/>
              </a:tabLst>
            </a:pPr>
            <a:r>
              <a:rPr b="0" lang="en-GB" sz="1300" spc="-1" strike="noStrike">
                <a:solidFill>
                  <a:srgbClr val="000000"/>
                </a:solidFill>
                <a:latin typeface="Courier New"/>
                <a:ea typeface="Calibri"/>
              </a:rPr>
              <a:t>Перед изменением радиус окружности: 10.0</a:t>
            </a:r>
            <a:endParaRPr b="0" lang="ru-RU" sz="1300" spc="-1" strike="noStrike">
              <a:latin typeface="Arial"/>
            </a:endParaRPr>
          </a:p>
          <a:p>
            <a:pPr>
              <a:lnSpc>
                <a:spcPct val="100000"/>
              </a:lnSpc>
              <a:tabLst>
                <a:tab algn="l" pos="0"/>
              </a:tabLst>
            </a:pPr>
            <a:r>
              <a:rPr b="0" lang="en-GB" sz="1300" spc="-1" strike="noStrike">
                <a:solidFill>
                  <a:srgbClr val="000000"/>
                </a:solidFill>
                <a:latin typeface="Courier New"/>
                <a:ea typeface="Calibri"/>
              </a:rPr>
              <a:t>После изменения радиус равен: 20.0</a:t>
            </a:r>
            <a:endParaRPr b="0" lang="ru-RU" sz="1300" spc="-1" strike="noStrike">
              <a:latin typeface="Arial"/>
            </a:endParaRPr>
          </a:p>
          <a:p>
            <a:pPr>
              <a:lnSpc>
                <a:spcPct val="100000"/>
              </a:lnSpc>
              <a:tabLst>
                <a:tab algn="l" pos="0"/>
              </a:tabLst>
            </a:pPr>
            <a:r>
              <a:rPr b="0" lang="en-GB" sz="1300" spc="-1" strike="noStrike">
                <a:solidFill>
                  <a:srgbClr val="000000"/>
                </a:solidFill>
                <a:latin typeface="Courier New"/>
                <a:ea typeface="Calibri"/>
              </a:rPr>
              <a:t>Радиус измененной окружности: 20.0</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65"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Times New Roman"/>
              </a:rPr>
              <a:t>Следовательно, при передаче </a:t>
            </a:r>
            <a:r>
              <a:rPr b="1" lang="ru-RU" sz="1800" spc="-1" strike="noStrike">
                <a:solidFill>
                  <a:srgbClr val="000000"/>
                </a:solidFill>
                <a:latin typeface="Arial"/>
                <a:ea typeface="Times New Roman"/>
              </a:rPr>
              <a:t>в метод аргумента-ссылки </a:t>
            </a:r>
            <a:r>
              <a:rPr b="0" lang="ru-RU" sz="1800" spc="-1" strike="noStrike">
                <a:solidFill>
                  <a:srgbClr val="000000"/>
                </a:solidFill>
                <a:latin typeface="Arial"/>
                <a:ea typeface="Times New Roman"/>
              </a:rPr>
              <a:t>можно </a:t>
            </a:r>
            <a:r>
              <a:rPr b="1" lang="ru-RU" sz="1800" spc="-1" strike="noStrike">
                <a:solidFill>
                  <a:srgbClr val="000000"/>
                </a:solidFill>
                <a:latin typeface="Arial"/>
                <a:ea typeface="Times New Roman"/>
              </a:rPr>
              <a:t>изменить состояние объекта </a:t>
            </a:r>
            <a:r>
              <a:rPr b="0" lang="ru-RU" sz="1800" spc="-1" strike="noStrike">
                <a:solidFill>
                  <a:srgbClr val="000000"/>
                </a:solidFill>
                <a:latin typeface="Arial"/>
                <a:ea typeface="Times New Roman"/>
              </a:rPr>
              <a:t>и оно сохранится после </a:t>
            </a:r>
            <a:r>
              <a:rPr b="1" lang="ru-RU" sz="1800" spc="-1" strike="noStrike">
                <a:solidFill>
                  <a:srgbClr val="000000"/>
                </a:solidFill>
                <a:latin typeface="Arial"/>
                <a:ea typeface="Times New Roman"/>
              </a:rPr>
              <a:t>возвращения из метода</a:t>
            </a:r>
            <a:r>
              <a:rPr b="0" lang="ru-RU" sz="1800" spc="-1" strike="noStrike">
                <a:solidFill>
                  <a:srgbClr val="000000"/>
                </a:solidFill>
                <a:latin typeface="Arial"/>
                <a:ea typeface="Times New Roman"/>
              </a:rPr>
              <a:t>, так как в этом случае нового объекта не создается, а </a:t>
            </a:r>
            <a:r>
              <a:rPr b="1" lang="ru-RU" sz="1800" spc="-1" strike="noStrike">
                <a:solidFill>
                  <a:srgbClr val="000000"/>
                </a:solidFill>
                <a:latin typeface="Arial"/>
                <a:ea typeface="Times New Roman"/>
              </a:rPr>
              <a:t>создается лишь новая ссылка</a:t>
            </a:r>
            <a:r>
              <a:rPr b="0" lang="ru-RU" sz="1800" spc="-1" strike="noStrike">
                <a:solidFill>
                  <a:srgbClr val="000000"/>
                </a:solidFill>
                <a:latin typeface="Arial"/>
                <a:ea typeface="Times New Roman"/>
              </a:rPr>
              <a:t>, указывающая на </a:t>
            </a:r>
            <a:r>
              <a:rPr b="1" lang="ru-RU" sz="1800" spc="-1" strike="noStrike">
                <a:solidFill>
                  <a:srgbClr val="000000"/>
                </a:solidFill>
                <a:latin typeface="Arial"/>
                <a:ea typeface="Times New Roman"/>
              </a:rPr>
              <a:t>старый объект</a:t>
            </a:r>
            <a:r>
              <a:rPr b="0" lang="ru-RU" sz="1800" spc="-1" strike="noStrike">
                <a:solidFill>
                  <a:srgbClr val="000000"/>
                </a:solidFill>
                <a:latin typeface="Arial"/>
                <a:ea typeface="Times New Roman"/>
              </a:rPr>
              <a:t>. Из этого правила существует одно </a:t>
            </a:r>
            <a:r>
              <a:rPr b="1" lang="ru-RU" sz="1800" spc="-1" strike="noStrike">
                <a:solidFill>
                  <a:srgbClr val="000000"/>
                </a:solidFill>
                <a:latin typeface="Arial"/>
                <a:ea typeface="Times New Roman"/>
              </a:rPr>
              <a:t>исключение</a:t>
            </a:r>
            <a:r>
              <a:rPr b="0" lang="ru-RU" sz="1800" spc="-1" strike="noStrike">
                <a:solidFill>
                  <a:srgbClr val="000000"/>
                </a:solidFill>
                <a:latin typeface="Arial"/>
                <a:ea typeface="Times New Roman"/>
              </a:rPr>
              <a:t> – когда передается ссылка, указывающая на константный объект. </a:t>
            </a:r>
            <a:r>
              <a:rPr b="1" lang="ru-RU" sz="1800" spc="-1" strike="noStrike">
                <a:solidFill>
                  <a:srgbClr val="000000"/>
                </a:solidFill>
                <a:latin typeface="Arial"/>
                <a:ea typeface="Times New Roman"/>
              </a:rPr>
              <a:t>Константный объект </a:t>
            </a:r>
            <a:r>
              <a:rPr b="0" lang="ru-RU" sz="1800" spc="-1" strike="noStrike">
                <a:solidFill>
                  <a:srgbClr val="000000"/>
                </a:solidFill>
                <a:latin typeface="Arial"/>
                <a:ea typeface="Times New Roman"/>
              </a:rPr>
              <a:t>– это такой объект, </a:t>
            </a:r>
            <a:r>
              <a:rPr b="1" lang="ru-RU" sz="1800" spc="-1" strike="noStrike">
                <a:solidFill>
                  <a:srgbClr val="000000"/>
                </a:solidFill>
                <a:latin typeface="Arial"/>
                <a:ea typeface="Times New Roman"/>
              </a:rPr>
              <a:t>изменить состояние которого нельзя</a:t>
            </a:r>
            <a:r>
              <a:rPr b="0" lang="ru-RU" sz="1800" spc="-1" strike="noStrike">
                <a:solidFill>
                  <a:srgbClr val="000000"/>
                </a:solidFill>
                <a:latin typeface="Arial"/>
                <a:ea typeface="Times New Roman"/>
              </a:rPr>
              <a:t>. При </a:t>
            </a:r>
            <a:r>
              <a:rPr b="1" lang="ru-RU" sz="1800" spc="-1" strike="noStrike">
                <a:solidFill>
                  <a:srgbClr val="000000"/>
                </a:solidFill>
                <a:latin typeface="Arial"/>
                <a:ea typeface="Times New Roman"/>
              </a:rPr>
              <a:t>попытке его изменить </a:t>
            </a:r>
            <a:r>
              <a:rPr b="0" lang="ru-RU" sz="1800" spc="-1" strike="noStrike">
                <a:solidFill>
                  <a:srgbClr val="000000"/>
                </a:solidFill>
                <a:latin typeface="Arial"/>
                <a:ea typeface="Times New Roman"/>
              </a:rPr>
              <a:t>создается </a:t>
            </a:r>
            <a:r>
              <a:rPr b="1" lang="ru-RU" sz="1800" spc="-1" strike="noStrike">
                <a:solidFill>
                  <a:srgbClr val="000000"/>
                </a:solidFill>
                <a:latin typeface="Arial"/>
                <a:ea typeface="Times New Roman"/>
              </a:rPr>
              <a:t>новый </a:t>
            </a:r>
            <a:r>
              <a:rPr b="0" lang="ru-RU" sz="1800" spc="-1" strike="noStrike">
                <a:solidFill>
                  <a:srgbClr val="000000"/>
                </a:solidFill>
                <a:latin typeface="Arial"/>
                <a:ea typeface="Times New Roman"/>
              </a:rPr>
              <a:t>модифицированный </a:t>
            </a:r>
            <a:r>
              <a:rPr b="1" lang="ru-RU" sz="1800" spc="-1" strike="noStrike">
                <a:solidFill>
                  <a:srgbClr val="000000"/>
                </a:solidFill>
                <a:latin typeface="Arial"/>
                <a:ea typeface="Times New Roman"/>
              </a:rPr>
              <a:t>объект</a:t>
            </a:r>
            <a:r>
              <a:rPr b="0" lang="ru-RU" sz="1800" spc="-1" strike="noStrike">
                <a:solidFill>
                  <a:srgbClr val="000000"/>
                </a:solidFill>
                <a:latin typeface="Arial"/>
                <a:ea typeface="Times New Roman"/>
              </a:rPr>
              <a:t>. </a:t>
            </a:r>
            <a:r>
              <a:rPr b="1" lang="ru-RU" sz="1800" spc="-1" strike="noStrike">
                <a:solidFill>
                  <a:srgbClr val="000000"/>
                </a:solidFill>
                <a:latin typeface="Arial"/>
                <a:ea typeface="Times New Roman"/>
              </a:rPr>
              <a:t>Примером </a:t>
            </a:r>
            <a:r>
              <a:rPr b="0" lang="ru-RU" sz="1800" spc="-1" strike="noStrike">
                <a:solidFill>
                  <a:srgbClr val="000000"/>
                </a:solidFill>
                <a:latin typeface="Arial"/>
                <a:ea typeface="Times New Roman"/>
              </a:rPr>
              <a:t>таких объектов являются </a:t>
            </a:r>
            <a:r>
              <a:rPr b="1" lang="ru-RU" sz="1800" spc="-1" strike="noStrike">
                <a:solidFill>
                  <a:srgbClr val="000000"/>
                </a:solidFill>
                <a:latin typeface="Arial"/>
                <a:ea typeface="Times New Roman"/>
              </a:rPr>
              <a:t>объекты </a:t>
            </a:r>
            <a:r>
              <a:rPr b="0" lang="ru-RU" sz="1800" spc="-1" strike="noStrike">
                <a:solidFill>
                  <a:srgbClr val="000000"/>
                </a:solidFill>
                <a:latin typeface="Arial"/>
                <a:ea typeface="Times New Roman"/>
              </a:rPr>
              <a:t>класса </a:t>
            </a:r>
            <a:r>
              <a:rPr b="1" lang="en-US" sz="1800" spc="-1" strike="noStrike">
                <a:solidFill>
                  <a:srgbClr val="000000"/>
                </a:solidFill>
                <a:latin typeface="Arial"/>
                <a:ea typeface="Times New Roman"/>
              </a:rPr>
              <a:t>String</a:t>
            </a:r>
            <a:r>
              <a:rPr b="0" lang="ru-RU" sz="1800" spc="-1" strike="noStrike">
                <a:solidFill>
                  <a:srgbClr val="000000"/>
                </a:solidFill>
                <a:latin typeface="Arial"/>
                <a:ea typeface="Times New Roman"/>
              </a:rPr>
              <a:t>. </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Пример 6</a:t>
            </a:r>
            <a:endParaRPr b="0" lang="ru-RU" sz="1800" spc="-1" strike="noStrike">
              <a:latin typeface="Arial"/>
            </a:endParaRPr>
          </a:p>
        </p:txBody>
      </p:sp>
      <p:sp>
        <p:nvSpPr>
          <p:cNvPr id="367" name="CustomShape 2"/>
          <p:cNvSpPr/>
          <p:nvPr/>
        </p:nvSpPr>
        <p:spPr>
          <a:xfrm>
            <a:off x="928800" y="3643200"/>
            <a:ext cx="7313400" cy="1374480"/>
          </a:xfrm>
          <a:prstGeom prst="rect">
            <a:avLst/>
          </a:prstGeom>
          <a:noFill/>
          <a:ln w="0">
            <a:noFill/>
          </a:ln>
        </p:spPr>
        <p:style>
          <a:lnRef idx="0"/>
          <a:fillRef idx="0"/>
          <a:effectRef idx="0"/>
          <a:fontRef idx="minor"/>
        </p:style>
        <p:txBody>
          <a:bodyPr lIns="90000" rIns="90000" tIns="45000" bIns="45000">
            <a:noAutofit/>
          </a:bodyPr>
          <a:p>
            <a:pPr marL="285840" indent="-284040">
              <a:lnSpc>
                <a:spcPct val="100000"/>
              </a:lnSpc>
              <a:spcBef>
                <a:spcPts val="300"/>
              </a:spcBef>
              <a:tabLst>
                <a:tab algn="l" pos="0"/>
              </a:tabLst>
            </a:pPr>
            <a:r>
              <a:rPr b="0" lang="ru-RU" sz="1500" spc="-1" strike="noStrike">
                <a:solidFill>
                  <a:srgbClr val="000000"/>
                </a:solidFill>
                <a:latin typeface="Arial"/>
                <a:ea typeface="DejaVu Sans"/>
              </a:rPr>
              <a:t>Результат:</a:t>
            </a:r>
            <a:endParaRPr b="0" lang="ru-RU" sz="1500" spc="-1" strike="noStrike">
              <a:latin typeface="Arial"/>
            </a:endParaRPr>
          </a:p>
        </p:txBody>
      </p:sp>
      <p:sp>
        <p:nvSpPr>
          <p:cNvPr id="368" name="CustomShape 3"/>
          <p:cNvSpPr/>
          <p:nvPr/>
        </p:nvSpPr>
        <p:spPr>
          <a:xfrm>
            <a:off x="928800" y="1226160"/>
            <a:ext cx="7284960" cy="2220840"/>
          </a:xfrm>
          <a:prstGeom prst="rect">
            <a:avLst/>
          </a:prstGeom>
          <a:solidFill>
            <a:srgbClr val="f2f2f2"/>
          </a:solidFill>
          <a:ln w="9360">
            <a:noFill/>
          </a:ln>
        </p:spPr>
        <p:style>
          <a:lnRef idx="0"/>
          <a:fillRef idx="0"/>
          <a:effectRef idx="0"/>
          <a:fontRef idx="minor"/>
        </p:style>
        <p:txBody>
          <a:bodyPr lIns="90000" rIns="90000" tIns="45000" bIns="45000" anchor="ctr">
            <a:spAutoFit/>
          </a:bodyPr>
          <a:p>
            <a:pPr>
              <a:lnSpc>
                <a:spcPct val="100000"/>
              </a:lnSpc>
              <a:tabLst>
                <a:tab algn="l" pos="0"/>
              </a:tabLst>
            </a:pPr>
            <a:r>
              <a:rPr b="1" lang="en-GB" sz="1400" spc="-1" strike="noStrike">
                <a:solidFill>
                  <a:srgbClr val="7f0055"/>
                </a:solidFill>
                <a:latin typeface="Courier New"/>
                <a:ea typeface="Calibri"/>
              </a:rPr>
              <a:t>package</a:t>
            </a:r>
            <a:r>
              <a:rPr b="0" lang="en-GB" sz="1400" spc="-1" strike="noStrike">
                <a:solidFill>
                  <a:srgbClr val="000000"/>
                </a:solidFill>
                <a:latin typeface="Courier New"/>
                <a:ea typeface="Calibri"/>
              </a:rPr>
              <a:t> ru.javalang.module06;</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class</a:t>
            </a:r>
            <a:r>
              <a:rPr b="0" lang="en-GB" sz="1400" spc="-1" strike="noStrike">
                <a:solidFill>
                  <a:srgbClr val="000000"/>
                </a:solidFill>
                <a:latin typeface="Courier New"/>
                <a:ea typeface="Calibri"/>
              </a:rPr>
              <a:t> Sample606 {</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static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void</a:t>
            </a:r>
            <a:r>
              <a:rPr b="0" lang="en-GB" sz="1400" spc="-1" strike="noStrike">
                <a:solidFill>
                  <a:srgbClr val="000000"/>
                </a:solidFill>
                <a:latin typeface="Courier New"/>
                <a:ea typeface="Calibri"/>
              </a:rPr>
              <a:t> main(String[] args) {</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String str = </a:t>
            </a:r>
            <a:r>
              <a:rPr b="0" lang="en-GB" sz="1400" spc="-1" strike="noStrike">
                <a:solidFill>
                  <a:srgbClr val="2a00ff"/>
                </a:solidFill>
                <a:latin typeface="Courier New"/>
                <a:ea typeface="Calibri"/>
              </a:rPr>
              <a:t>"Владивосток"</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String str2 = str;</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System.</a:t>
            </a:r>
            <a:r>
              <a:rPr b="0" i="1" lang="en-GB" sz="1400" spc="-1" strike="noStrike">
                <a:solidFill>
                  <a:srgbClr val="0000c0"/>
                </a:solidFill>
                <a:latin typeface="Courier New"/>
                <a:ea typeface="Calibri"/>
              </a:rPr>
              <a:t>out</a:t>
            </a:r>
            <a:r>
              <a:rPr b="0" lang="en-GB" sz="1400" spc="-1" strike="noStrike">
                <a:solidFill>
                  <a:srgbClr val="000000"/>
                </a:solidFill>
                <a:latin typeface="Courier New"/>
                <a:ea typeface="Calibri"/>
              </a:rPr>
              <a:t>.println(</a:t>
            </a:r>
            <a:r>
              <a:rPr b="0" lang="en-GB" sz="1400" spc="-1" strike="noStrike">
                <a:solidFill>
                  <a:srgbClr val="2a00ff"/>
                </a:solidFill>
                <a:latin typeface="Courier New"/>
                <a:ea typeface="Calibri"/>
              </a:rPr>
              <a:t>"str="</a:t>
            </a:r>
            <a:r>
              <a:rPr b="0" lang="en-GB" sz="1400" spc="-1" strike="noStrike">
                <a:solidFill>
                  <a:srgbClr val="000000"/>
                </a:solidFill>
                <a:latin typeface="Courier New"/>
                <a:ea typeface="Calibri"/>
              </a:rPr>
              <a:t>+str+</a:t>
            </a:r>
            <a:r>
              <a:rPr b="0" lang="en-GB" sz="1400" spc="-1" strike="noStrike">
                <a:solidFill>
                  <a:srgbClr val="2a00ff"/>
                </a:solidFill>
                <a:latin typeface="Courier New"/>
                <a:ea typeface="Calibri"/>
              </a:rPr>
              <a:t>"   str2="</a:t>
            </a:r>
            <a:r>
              <a:rPr b="0" lang="en-GB" sz="1400" spc="-1" strike="noStrike">
                <a:solidFill>
                  <a:srgbClr val="000000"/>
                </a:solidFill>
                <a:latin typeface="Courier New"/>
                <a:ea typeface="Calibri"/>
              </a:rPr>
              <a:t>+str2);</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str = str+</a:t>
            </a:r>
            <a:r>
              <a:rPr b="0" lang="en-GB" sz="1400" spc="-1" strike="noStrike">
                <a:solidFill>
                  <a:srgbClr val="2a00ff"/>
                </a:solidFill>
                <a:latin typeface="Courier New"/>
                <a:ea typeface="Calibri"/>
              </a:rPr>
              <a:t>" Москва"</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System.</a:t>
            </a:r>
            <a:r>
              <a:rPr b="0" i="1" lang="en-GB" sz="1400" spc="-1" strike="noStrike">
                <a:solidFill>
                  <a:srgbClr val="0000c0"/>
                </a:solidFill>
                <a:latin typeface="Courier New"/>
                <a:ea typeface="Calibri"/>
              </a:rPr>
              <a:t>out</a:t>
            </a:r>
            <a:r>
              <a:rPr b="0" lang="en-GB" sz="1400" spc="-1" strike="noStrike">
                <a:solidFill>
                  <a:srgbClr val="000000"/>
                </a:solidFill>
                <a:latin typeface="Courier New"/>
                <a:ea typeface="Calibri"/>
              </a:rPr>
              <a:t>.println(</a:t>
            </a:r>
            <a:r>
              <a:rPr b="0" lang="en-GB" sz="1400" spc="-1" strike="noStrike">
                <a:solidFill>
                  <a:srgbClr val="2a00ff"/>
                </a:solidFill>
                <a:latin typeface="Courier New"/>
                <a:ea typeface="Calibri"/>
              </a:rPr>
              <a:t>"str="</a:t>
            </a:r>
            <a:r>
              <a:rPr b="0" lang="en-GB" sz="1400" spc="-1" strike="noStrike">
                <a:solidFill>
                  <a:srgbClr val="000000"/>
                </a:solidFill>
                <a:latin typeface="Courier New"/>
                <a:ea typeface="Calibri"/>
              </a:rPr>
              <a:t>+str+</a:t>
            </a:r>
            <a:r>
              <a:rPr b="0" lang="en-GB" sz="1400" spc="-1" strike="noStrike">
                <a:solidFill>
                  <a:srgbClr val="2a00ff"/>
                </a:solidFill>
                <a:latin typeface="Courier New"/>
                <a:ea typeface="Calibri"/>
              </a:rPr>
              <a:t>"   str2="</a:t>
            </a:r>
            <a:r>
              <a:rPr b="0" lang="en-GB" sz="1400" spc="-1" strike="noStrike">
                <a:solidFill>
                  <a:srgbClr val="000000"/>
                </a:solidFill>
                <a:latin typeface="Courier New"/>
                <a:ea typeface="Calibri"/>
              </a:rPr>
              <a:t>+str2);</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a:t>
            </a:r>
            <a:endParaRPr b="0" lang="ru-RU" sz="1400" spc="-1" strike="noStrike">
              <a:latin typeface="Arial"/>
            </a:endParaRPr>
          </a:p>
        </p:txBody>
      </p:sp>
      <p:sp>
        <p:nvSpPr>
          <p:cNvPr id="369" name="CustomShape 4"/>
          <p:cNvSpPr/>
          <p:nvPr/>
        </p:nvSpPr>
        <p:spPr>
          <a:xfrm>
            <a:off x="944280" y="4146480"/>
            <a:ext cx="4553640" cy="51552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0" lang="ru-RU" sz="1400" spc="-1" strike="noStrike">
                <a:solidFill>
                  <a:srgbClr val="000000"/>
                </a:solidFill>
                <a:latin typeface="Courier New"/>
                <a:ea typeface="Calibri"/>
              </a:rPr>
              <a:t>str=Владивосток   str2=Владивосток</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str=Владивосток Москва   str2=Владивосток</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1828800" y="2514600"/>
            <a:ext cx="6399000" cy="14364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3000" spc="-1" strike="noStrike" cap="all">
                <a:solidFill>
                  <a:srgbClr val="376092"/>
                </a:solidFill>
                <a:latin typeface="Tahoma"/>
                <a:ea typeface="Tahoma"/>
              </a:rPr>
              <a:t>Причины возникновения ооп</a:t>
            </a:r>
            <a:endParaRPr b="0" lang="ru-RU" sz="3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71"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Times New Roman"/>
              </a:rPr>
              <a:t>Таким образом, при попытке в методе изменить через переданную ссылку константный объект приведет к созданию нового объекта, на который будет ссылаться параметр метода. При завершении метода связь с этим объектом разрушится.</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Пример 7</a:t>
            </a:r>
            <a:endParaRPr b="0" lang="ru-RU" sz="1800" spc="-1" strike="noStrike">
              <a:latin typeface="Arial"/>
            </a:endParaRPr>
          </a:p>
        </p:txBody>
      </p:sp>
      <p:sp>
        <p:nvSpPr>
          <p:cNvPr id="373" name="CustomShape 2"/>
          <p:cNvSpPr/>
          <p:nvPr/>
        </p:nvSpPr>
        <p:spPr>
          <a:xfrm>
            <a:off x="914400" y="4429080"/>
            <a:ext cx="7313400" cy="1589040"/>
          </a:xfrm>
          <a:prstGeom prst="rect">
            <a:avLst/>
          </a:prstGeom>
          <a:noFill/>
          <a:ln w="0">
            <a:noFill/>
          </a:ln>
        </p:spPr>
        <p:style>
          <a:lnRef idx="0"/>
          <a:fillRef idx="0"/>
          <a:effectRef idx="0"/>
          <a:fontRef idx="minor"/>
        </p:style>
        <p:txBody>
          <a:bodyPr lIns="90000" rIns="90000" tIns="45000" bIns="45000">
            <a:noAutofit/>
          </a:bodyPr>
          <a:p>
            <a:pPr marL="285840" indent="-284040">
              <a:lnSpc>
                <a:spcPct val="100000"/>
              </a:lnSpc>
              <a:spcBef>
                <a:spcPts val="360"/>
              </a:spcBef>
              <a:tabLst>
                <a:tab algn="l" pos="0"/>
              </a:tabLst>
            </a:pPr>
            <a:r>
              <a:rPr b="0" lang="ru-RU" sz="1800" spc="-1" strike="noStrike">
                <a:solidFill>
                  <a:srgbClr val="000000"/>
                </a:solidFill>
                <a:latin typeface="Arial"/>
                <a:ea typeface="DejaVu Sans"/>
              </a:rPr>
              <a:t>Результат:</a:t>
            </a:r>
            <a:endParaRPr b="0" lang="ru-RU" sz="1800" spc="-1" strike="noStrike">
              <a:latin typeface="Arial"/>
            </a:endParaRPr>
          </a:p>
        </p:txBody>
      </p:sp>
      <p:sp>
        <p:nvSpPr>
          <p:cNvPr id="374" name="CustomShape 3"/>
          <p:cNvSpPr/>
          <p:nvPr/>
        </p:nvSpPr>
        <p:spPr>
          <a:xfrm>
            <a:off x="928800" y="1230840"/>
            <a:ext cx="7427880" cy="3073320"/>
          </a:xfrm>
          <a:prstGeom prst="rect">
            <a:avLst/>
          </a:prstGeom>
          <a:solidFill>
            <a:srgbClr val="f2f2f2"/>
          </a:solidFill>
          <a:ln w="9360">
            <a:noFill/>
          </a:ln>
        </p:spPr>
        <p:style>
          <a:lnRef idx="0"/>
          <a:fillRef idx="0"/>
          <a:effectRef idx="0"/>
          <a:fontRef idx="minor"/>
        </p:style>
        <p:txBody>
          <a:bodyPr lIns="90000" rIns="90000" tIns="45000" bIns="45000" anchor="ctr">
            <a:spAutoFit/>
          </a:bodyPr>
          <a:p>
            <a:pPr>
              <a:lnSpc>
                <a:spcPct val="100000"/>
              </a:lnSpc>
              <a:tabLst>
                <a:tab algn="l" pos="0"/>
              </a:tabLst>
            </a:pPr>
            <a:r>
              <a:rPr b="1" lang="en-GB" sz="1400" spc="-1" strike="noStrike">
                <a:solidFill>
                  <a:srgbClr val="7f0055"/>
                </a:solidFill>
                <a:latin typeface="Courier New"/>
                <a:ea typeface="Calibri"/>
              </a:rPr>
              <a:t>package</a:t>
            </a:r>
            <a:r>
              <a:rPr b="0" lang="en-GB" sz="1400" spc="-1" strike="noStrike">
                <a:solidFill>
                  <a:srgbClr val="000000"/>
                </a:solidFill>
                <a:latin typeface="Courier New"/>
                <a:ea typeface="Calibri"/>
              </a:rPr>
              <a:t> ru.javalang.module06;</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class</a:t>
            </a:r>
            <a:r>
              <a:rPr b="0" lang="en-GB" sz="1400" spc="-1" strike="noStrike">
                <a:solidFill>
                  <a:srgbClr val="000000"/>
                </a:solidFill>
                <a:latin typeface="Courier New"/>
                <a:ea typeface="Calibri"/>
              </a:rPr>
              <a:t> Sample607 {</a:t>
            </a: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static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void</a:t>
            </a:r>
            <a:r>
              <a:rPr b="0" lang="en-GB" sz="1400" spc="-1" strike="noStrike">
                <a:solidFill>
                  <a:srgbClr val="000000"/>
                </a:solidFill>
                <a:latin typeface="Courier New"/>
                <a:ea typeface="Calibri"/>
              </a:rPr>
              <a:t> main(String[] args) {</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GB" sz="1400" spc="-1" strike="noStrike">
                <a:solidFill>
                  <a:srgbClr val="000000"/>
                </a:solidFill>
                <a:latin typeface="Courier New"/>
                <a:ea typeface="Calibri"/>
              </a:rPr>
              <a:t>String str = </a:t>
            </a:r>
            <a:r>
              <a:rPr b="0" lang="en-GB" sz="1400" spc="-1" strike="noStrike">
                <a:solidFill>
                  <a:srgbClr val="2a00ff"/>
                </a:solidFill>
                <a:latin typeface="Courier New"/>
                <a:ea typeface="Calibri"/>
              </a:rPr>
              <a:t>"Владивосток"</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GB" sz="1400" spc="-1" strike="noStrike">
                <a:solidFill>
                  <a:srgbClr val="000000"/>
                </a:solidFill>
                <a:latin typeface="Courier New"/>
                <a:ea typeface="Calibri"/>
              </a:rPr>
              <a:t>System.</a:t>
            </a:r>
            <a:r>
              <a:rPr b="0" i="1" lang="en-GB" sz="1400" spc="-1" strike="noStrike">
                <a:solidFill>
                  <a:srgbClr val="0000c0"/>
                </a:solidFill>
                <a:latin typeface="Courier New"/>
                <a:ea typeface="Calibri"/>
              </a:rPr>
              <a:t>out</a:t>
            </a:r>
            <a:r>
              <a:rPr b="0" lang="en-GB" sz="1400" spc="-1" strike="noStrike">
                <a:solidFill>
                  <a:srgbClr val="000000"/>
                </a:solidFill>
                <a:latin typeface="Courier New"/>
                <a:ea typeface="Calibri"/>
              </a:rPr>
              <a:t>.println(</a:t>
            </a:r>
            <a:r>
              <a:rPr b="0" lang="en-GB" sz="1400" spc="-1" strike="noStrike">
                <a:solidFill>
                  <a:srgbClr val="2a00ff"/>
                </a:solidFill>
                <a:latin typeface="Courier New"/>
                <a:ea typeface="Calibri"/>
              </a:rPr>
              <a:t>"В main – перед вызовом метода - str="</a:t>
            </a:r>
            <a:r>
              <a:rPr b="0" lang="en-GB" sz="1400" spc="-1" strike="noStrike">
                <a:solidFill>
                  <a:srgbClr val="000000"/>
                </a:solidFill>
                <a:latin typeface="Courier New"/>
                <a:ea typeface="Calibri"/>
              </a:rPr>
              <a:t>+str);</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i="1" lang="en-GB" sz="1400" spc="-1" strike="noStrike">
                <a:solidFill>
                  <a:srgbClr val="000000"/>
                </a:solidFill>
                <a:latin typeface="Courier New"/>
                <a:ea typeface="Calibri"/>
              </a:rPr>
              <a:t>changeString</a:t>
            </a:r>
            <a:r>
              <a:rPr b="0" lang="en-GB" sz="1400" spc="-1" strike="noStrike">
                <a:solidFill>
                  <a:srgbClr val="000000"/>
                </a:solidFill>
                <a:latin typeface="Courier New"/>
                <a:ea typeface="Calibri"/>
              </a:rPr>
              <a:t>(str);</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System.</a:t>
            </a:r>
            <a:r>
              <a:rPr b="0" i="1" lang="en-GB" sz="1400" spc="-1" strike="noStrike">
                <a:solidFill>
                  <a:srgbClr val="0000c0"/>
                </a:solidFill>
                <a:latin typeface="Courier New"/>
                <a:ea typeface="Calibri"/>
              </a:rPr>
              <a:t>out</a:t>
            </a:r>
            <a:r>
              <a:rPr b="0" lang="en-GB" sz="1400" spc="-1" strike="noStrike">
                <a:solidFill>
                  <a:srgbClr val="000000"/>
                </a:solidFill>
                <a:latin typeface="Courier New"/>
                <a:ea typeface="Calibri"/>
              </a:rPr>
              <a:t>.println(</a:t>
            </a:r>
            <a:r>
              <a:rPr b="0" lang="en-GB" sz="1400" spc="-1" strike="noStrike">
                <a:solidFill>
                  <a:srgbClr val="2a00ff"/>
                </a:solidFill>
                <a:latin typeface="Courier New"/>
                <a:ea typeface="Calibri"/>
              </a:rPr>
              <a:t>"В main – после вызова метода  - str="</a:t>
            </a:r>
            <a:r>
              <a:rPr b="0" lang="en-GB" sz="1400" spc="-1" strike="noStrike">
                <a:solidFill>
                  <a:srgbClr val="000000"/>
                </a:solidFill>
                <a:latin typeface="Courier New"/>
                <a:ea typeface="Calibri"/>
              </a:rPr>
              <a:t>+str);</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static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void</a:t>
            </a:r>
            <a:r>
              <a:rPr b="0" lang="en-GB" sz="1400" spc="-1" strike="noStrike">
                <a:solidFill>
                  <a:srgbClr val="000000"/>
                </a:solidFill>
                <a:latin typeface="Courier New"/>
                <a:ea typeface="Calibri"/>
              </a:rPr>
              <a:t> changeString(String s){</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GB" sz="1400" spc="-1" strike="noStrike">
                <a:solidFill>
                  <a:srgbClr val="000000"/>
                </a:solidFill>
                <a:latin typeface="Courier New"/>
                <a:ea typeface="Calibri"/>
              </a:rPr>
              <a:t>System.</a:t>
            </a:r>
            <a:r>
              <a:rPr b="0" i="1" lang="en-GB" sz="1400" spc="-1" strike="noStrike">
                <a:solidFill>
                  <a:srgbClr val="0000c0"/>
                </a:solidFill>
                <a:latin typeface="Courier New"/>
                <a:ea typeface="Calibri"/>
              </a:rPr>
              <a:t>out</a:t>
            </a:r>
            <a:r>
              <a:rPr b="0" lang="en-GB" sz="1400" spc="-1" strike="noStrike">
                <a:solidFill>
                  <a:srgbClr val="000000"/>
                </a:solidFill>
                <a:latin typeface="Courier New"/>
                <a:ea typeface="Calibri"/>
              </a:rPr>
              <a:t>.println(</a:t>
            </a:r>
            <a:r>
              <a:rPr b="0" lang="en-GB" sz="1400" spc="-1" strike="noStrike">
                <a:solidFill>
                  <a:srgbClr val="2a00ff"/>
                </a:solidFill>
                <a:latin typeface="Courier New"/>
                <a:ea typeface="Calibri"/>
              </a:rPr>
              <a:t>"В методе – перед изменениями - s="</a:t>
            </a:r>
            <a:r>
              <a:rPr b="0" lang="en-GB" sz="1400" spc="-1" strike="noStrike">
                <a:solidFill>
                  <a:srgbClr val="000000"/>
                </a:solidFill>
                <a:latin typeface="Courier New"/>
                <a:ea typeface="Calibri"/>
              </a:rPr>
              <a:t>+s);</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GB" sz="1400" spc="-1" strike="noStrike">
                <a:solidFill>
                  <a:srgbClr val="000000"/>
                </a:solidFill>
                <a:latin typeface="Courier New"/>
                <a:ea typeface="Calibri"/>
              </a:rPr>
              <a:t>s = s+</a:t>
            </a:r>
            <a:r>
              <a:rPr b="0" lang="en-GB" sz="1400" spc="-1" strike="noStrike">
                <a:solidFill>
                  <a:srgbClr val="2a00ff"/>
                </a:solidFill>
                <a:latin typeface="Courier New"/>
                <a:ea typeface="Calibri"/>
              </a:rPr>
              <a:t>" Москва."</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GB" sz="1400" spc="-1" strike="noStrike">
                <a:solidFill>
                  <a:srgbClr val="000000"/>
                </a:solidFill>
                <a:latin typeface="Courier New"/>
                <a:ea typeface="Calibri"/>
              </a:rPr>
              <a:t>System.</a:t>
            </a:r>
            <a:r>
              <a:rPr b="0" i="1" lang="en-GB" sz="1400" spc="-1" strike="noStrike">
                <a:solidFill>
                  <a:srgbClr val="0000c0"/>
                </a:solidFill>
                <a:latin typeface="Courier New"/>
                <a:ea typeface="Calibri"/>
              </a:rPr>
              <a:t>out</a:t>
            </a:r>
            <a:r>
              <a:rPr b="0" lang="en-GB" sz="1400" spc="-1" strike="noStrike">
                <a:solidFill>
                  <a:srgbClr val="000000"/>
                </a:solidFill>
                <a:latin typeface="Courier New"/>
                <a:ea typeface="Calibri"/>
              </a:rPr>
              <a:t>.println(</a:t>
            </a:r>
            <a:r>
              <a:rPr b="0" lang="en-GB" sz="1400" spc="-1" strike="noStrike">
                <a:solidFill>
                  <a:srgbClr val="2a00ff"/>
                </a:solidFill>
                <a:latin typeface="Courier New"/>
                <a:ea typeface="Calibri"/>
              </a:rPr>
              <a:t>"В методе – после изменений - s="</a:t>
            </a:r>
            <a:r>
              <a:rPr b="0" lang="en-GB" sz="1400" spc="-1" strike="noStrike">
                <a:solidFill>
                  <a:srgbClr val="000000"/>
                </a:solidFill>
                <a:latin typeface="Courier New"/>
                <a:ea typeface="Calibri"/>
              </a:rPr>
              <a:t>+s);</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a:t>
            </a:r>
            <a:endParaRPr b="0" lang="ru-RU" sz="1400" spc="-1" strike="noStrike">
              <a:latin typeface="Arial"/>
            </a:endParaRPr>
          </a:p>
        </p:txBody>
      </p:sp>
      <p:sp>
        <p:nvSpPr>
          <p:cNvPr id="375" name="CustomShape 4"/>
          <p:cNvSpPr/>
          <p:nvPr/>
        </p:nvSpPr>
        <p:spPr>
          <a:xfrm>
            <a:off x="1841400" y="4862520"/>
            <a:ext cx="5726880" cy="94212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0" lang="en-GB" sz="1400" spc="-1" strike="noStrike">
                <a:solidFill>
                  <a:srgbClr val="000000"/>
                </a:solidFill>
                <a:latin typeface="Courier New"/>
                <a:ea typeface="Calibri"/>
              </a:rPr>
              <a:t>В main – перед вызовом метода - str=Владивосток</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В методе – перед изменениями - str=Владивосток</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В методе – после изменений - str=Владивосток Москва.</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В main – после вызова метода  - str=Владивосток</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77"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Если необходимо вернуть в вызывающий метод ссылку на новый </a:t>
            </a:r>
            <a:r>
              <a:rPr b="1" lang="ru-RU" sz="1800" spc="-1" strike="noStrike">
                <a:solidFill>
                  <a:srgbClr val="000000"/>
                </a:solidFill>
                <a:latin typeface="Arial"/>
                <a:ea typeface="DejaVu Sans"/>
              </a:rPr>
              <a:t>константный</a:t>
            </a:r>
            <a:r>
              <a:rPr b="0" lang="ru-RU" sz="1800" spc="-1" strike="noStrike">
                <a:solidFill>
                  <a:srgbClr val="000000"/>
                </a:solidFill>
                <a:latin typeface="Arial"/>
                <a:ea typeface="DejaVu Sans"/>
              </a:rPr>
              <a:t> объект, созданный в этом методе, следует указать её тип как тип возвращаемого методом значения и использовать </a:t>
            </a:r>
            <a:r>
              <a:rPr b="1" lang="en-US" sz="1800" spc="-1" strike="noStrike">
                <a:solidFill>
                  <a:srgbClr val="000000"/>
                </a:solidFill>
                <a:latin typeface="Arial"/>
                <a:ea typeface="DejaVu Sans"/>
              </a:rPr>
              <a:t>return</a:t>
            </a:r>
            <a:r>
              <a:rPr b="0" lang="ru-RU" sz="1800" spc="-1" strike="noStrike">
                <a:solidFill>
                  <a:srgbClr val="000000"/>
                </a:solidFill>
                <a:latin typeface="Arial"/>
                <a:ea typeface="DejaVu Sans"/>
              </a:rPr>
              <a:t>.</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Пример 8</a:t>
            </a:r>
            <a:endParaRPr b="0" lang="ru-RU" sz="1800" spc="-1" strike="noStrike">
              <a:latin typeface="Arial"/>
            </a:endParaRPr>
          </a:p>
        </p:txBody>
      </p:sp>
      <p:sp>
        <p:nvSpPr>
          <p:cNvPr id="379" name="CustomShape 2"/>
          <p:cNvSpPr/>
          <p:nvPr/>
        </p:nvSpPr>
        <p:spPr>
          <a:xfrm>
            <a:off x="914400" y="4572000"/>
            <a:ext cx="7313400" cy="1446120"/>
          </a:xfrm>
          <a:prstGeom prst="rect">
            <a:avLst/>
          </a:prstGeom>
          <a:noFill/>
          <a:ln w="0">
            <a:noFill/>
          </a:ln>
        </p:spPr>
        <p:style>
          <a:lnRef idx="0"/>
          <a:fillRef idx="0"/>
          <a:effectRef idx="0"/>
          <a:fontRef idx="minor"/>
        </p:style>
        <p:txBody>
          <a:bodyPr lIns="90000" rIns="90000" tIns="45000" bIns="45000">
            <a:noAutofit/>
          </a:bodyPr>
          <a:p>
            <a:pPr marL="285840" indent="-284040">
              <a:lnSpc>
                <a:spcPct val="100000"/>
              </a:lnSpc>
              <a:spcBef>
                <a:spcPts val="360"/>
              </a:spcBef>
              <a:tabLst>
                <a:tab algn="l" pos="0"/>
              </a:tabLst>
            </a:pPr>
            <a:r>
              <a:rPr b="0" lang="ru-RU" sz="1800" spc="-1" strike="noStrike">
                <a:solidFill>
                  <a:srgbClr val="000000"/>
                </a:solidFill>
                <a:latin typeface="Arial"/>
                <a:ea typeface="DejaVu Sans"/>
              </a:rPr>
              <a:t>Результат:</a:t>
            </a:r>
            <a:endParaRPr b="0" lang="ru-RU" sz="1800" spc="-1" strike="noStrike">
              <a:latin typeface="Arial"/>
            </a:endParaRPr>
          </a:p>
        </p:txBody>
      </p:sp>
      <p:sp>
        <p:nvSpPr>
          <p:cNvPr id="380" name="CustomShape 3"/>
          <p:cNvSpPr/>
          <p:nvPr/>
        </p:nvSpPr>
        <p:spPr>
          <a:xfrm>
            <a:off x="928800" y="1231920"/>
            <a:ext cx="7427880" cy="3286440"/>
          </a:xfrm>
          <a:prstGeom prst="rect">
            <a:avLst/>
          </a:prstGeom>
          <a:solidFill>
            <a:srgbClr val="f2f2f2"/>
          </a:solidFill>
          <a:ln w="9360">
            <a:noFill/>
          </a:ln>
        </p:spPr>
        <p:style>
          <a:lnRef idx="0"/>
          <a:fillRef idx="0"/>
          <a:effectRef idx="0"/>
          <a:fontRef idx="minor"/>
        </p:style>
        <p:txBody>
          <a:bodyPr lIns="90000" rIns="90000" tIns="45000" bIns="45000" anchor="ctr">
            <a:spAutoFit/>
          </a:bodyPr>
          <a:p>
            <a:pPr>
              <a:lnSpc>
                <a:spcPct val="100000"/>
              </a:lnSpc>
              <a:tabLst>
                <a:tab algn="l" pos="0"/>
              </a:tabLst>
            </a:pPr>
            <a:r>
              <a:rPr b="1" lang="en-GB" sz="1400" spc="-1" strike="noStrike">
                <a:solidFill>
                  <a:srgbClr val="7f0055"/>
                </a:solidFill>
                <a:latin typeface="Courier New"/>
                <a:ea typeface="Calibri"/>
              </a:rPr>
              <a:t>package</a:t>
            </a:r>
            <a:r>
              <a:rPr b="0" lang="en-GB" sz="1400" spc="-1" strike="noStrike">
                <a:solidFill>
                  <a:srgbClr val="000000"/>
                </a:solidFill>
                <a:latin typeface="Courier New"/>
                <a:ea typeface="Calibri"/>
              </a:rPr>
              <a:t> ru.javalang.module06;</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class</a:t>
            </a:r>
            <a:r>
              <a:rPr b="0" lang="en-GB" sz="1400" spc="-1" strike="noStrike">
                <a:solidFill>
                  <a:srgbClr val="000000"/>
                </a:solidFill>
                <a:latin typeface="Courier New"/>
                <a:ea typeface="Calibri"/>
              </a:rPr>
              <a:t> Sample608 {</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static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void</a:t>
            </a:r>
            <a:r>
              <a:rPr b="0" lang="en-GB" sz="1400" spc="-1" strike="noStrike">
                <a:solidFill>
                  <a:srgbClr val="000000"/>
                </a:solidFill>
                <a:latin typeface="Courier New"/>
                <a:ea typeface="Calibri"/>
              </a:rPr>
              <a:t> main(String[] args) {</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String str = </a:t>
            </a:r>
            <a:r>
              <a:rPr b="0" lang="en-GB" sz="1400" spc="-1" strike="noStrike">
                <a:solidFill>
                  <a:srgbClr val="2a00ff"/>
                </a:solidFill>
                <a:latin typeface="Courier New"/>
                <a:ea typeface="Calibri"/>
              </a:rPr>
              <a:t>"Владивосток"</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GB" sz="1400" spc="-1" strike="noStrike">
                <a:solidFill>
                  <a:srgbClr val="000000"/>
                </a:solidFill>
                <a:latin typeface="Courier New"/>
                <a:ea typeface="Calibri"/>
              </a:rPr>
              <a:t>System.</a:t>
            </a:r>
            <a:r>
              <a:rPr b="0" i="1" lang="en-GB" sz="1400" spc="-1" strike="noStrike">
                <a:solidFill>
                  <a:srgbClr val="0000c0"/>
                </a:solidFill>
                <a:latin typeface="Courier New"/>
                <a:ea typeface="Calibri"/>
              </a:rPr>
              <a:t>out</a:t>
            </a:r>
            <a:r>
              <a:rPr b="0" lang="en-GB" sz="1400" spc="-1" strike="noStrike">
                <a:solidFill>
                  <a:srgbClr val="000000"/>
                </a:solidFill>
                <a:latin typeface="Courier New"/>
                <a:ea typeface="Calibri"/>
              </a:rPr>
              <a:t>.println(</a:t>
            </a:r>
            <a:r>
              <a:rPr b="0" lang="en-GB" sz="1400" spc="-1" strike="noStrike">
                <a:solidFill>
                  <a:srgbClr val="2a00ff"/>
                </a:solidFill>
                <a:latin typeface="Courier New"/>
                <a:ea typeface="Calibri"/>
              </a:rPr>
              <a:t>"В main – перед вызовом метода - str="</a:t>
            </a:r>
            <a:r>
              <a:rPr b="0" lang="en-GB" sz="1400" spc="-1" strike="noStrike">
                <a:solidFill>
                  <a:srgbClr val="000000"/>
                </a:solidFill>
                <a:latin typeface="Courier New"/>
                <a:ea typeface="Calibri"/>
              </a:rPr>
              <a:t>+str);</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str=</a:t>
            </a:r>
            <a:r>
              <a:rPr b="0" i="1" lang="en-GB" sz="1400" spc="-1" strike="noStrike">
                <a:solidFill>
                  <a:srgbClr val="000000"/>
                </a:solidFill>
                <a:latin typeface="Courier New"/>
                <a:ea typeface="Calibri"/>
              </a:rPr>
              <a:t>changeString</a:t>
            </a:r>
            <a:r>
              <a:rPr b="0" lang="en-GB" sz="1400" spc="-1" strike="noStrike">
                <a:solidFill>
                  <a:srgbClr val="000000"/>
                </a:solidFill>
                <a:latin typeface="Courier New"/>
                <a:ea typeface="Calibri"/>
              </a:rPr>
              <a:t>(str);</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System.</a:t>
            </a:r>
            <a:r>
              <a:rPr b="0" i="1" lang="en-GB" sz="1400" spc="-1" strike="noStrike">
                <a:solidFill>
                  <a:srgbClr val="0000c0"/>
                </a:solidFill>
                <a:latin typeface="Courier New"/>
                <a:ea typeface="Calibri"/>
              </a:rPr>
              <a:t>out</a:t>
            </a:r>
            <a:r>
              <a:rPr b="0" lang="en-GB" sz="1400" spc="-1" strike="noStrike">
                <a:solidFill>
                  <a:srgbClr val="000000"/>
                </a:solidFill>
                <a:latin typeface="Courier New"/>
                <a:ea typeface="Calibri"/>
              </a:rPr>
              <a:t>.println(</a:t>
            </a:r>
            <a:r>
              <a:rPr b="0" lang="en-GB" sz="1400" spc="-1" strike="noStrike">
                <a:solidFill>
                  <a:srgbClr val="2a00ff"/>
                </a:solidFill>
                <a:latin typeface="Courier New"/>
                <a:ea typeface="Calibri"/>
              </a:rPr>
              <a:t>"В main – после вызова метода  - str="</a:t>
            </a:r>
            <a:r>
              <a:rPr b="0" lang="en-GB" sz="1400" spc="-1" strike="noStrike">
                <a:solidFill>
                  <a:srgbClr val="000000"/>
                </a:solidFill>
                <a:latin typeface="Courier New"/>
                <a:ea typeface="Calibri"/>
              </a:rPr>
              <a:t>+str);</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static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String</a:t>
            </a:r>
            <a:r>
              <a:rPr b="0" lang="en-GB" sz="1400" spc="-1" strike="noStrike">
                <a:solidFill>
                  <a:srgbClr val="000000"/>
                </a:solidFill>
                <a:latin typeface="Courier New"/>
                <a:ea typeface="Calibri"/>
              </a:rPr>
              <a:t> changeString(String s){</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GB" sz="1400" spc="-1" strike="noStrike">
                <a:solidFill>
                  <a:srgbClr val="000000"/>
                </a:solidFill>
                <a:latin typeface="Courier New"/>
                <a:ea typeface="Calibri"/>
              </a:rPr>
              <a:t>System.</a:t>
            </a:r>
            <a:r>
              <a:rPr b="0" i="1" lang="en-GB" sz="1400" spc="-1" strike="noStrike">
                <a:solidFill>
                  <a:srgbClr val="0000c0"/>
                </a:solidFill>
                <a:latin typeface="Courier New"/>
                <a:ea typeface="Calibri"/>
              </a:rPr>
              <a:t>out</a:t>
            </a:r>
            <a:r>
              <a:rPr b="0" lang="en-GB" sz="1400" spc="-1" strike="noStrike">
                <a:solidFill>
                  <a:srgbClr val="000000"/>
                </a:solidFill>
                <a:latin typeface="Courier New"/>
                <a:ea typeface="Calibri"/>
              </a:rPr>
              <a:t>.println(</a:t>
            </a:r>
            <a:r>
              <a:rPr b="0" lang="en-GB" sz="1400" spc="-1" strike="noStrike">
                <a:solidFill>
                  <a:srgbClr val="2a00ff"/>
                </a:solidFill>
                <a:latin typeface="Courier New"/>
                <a:ea typeface="Calibri"/>
              </a:rPr>
              <a:t>"В методе – перед изменениями - s="</a:t>
            </a:r>
            <a:r>
              <a:rPr b="0" lang="en-GB" sz="1400" spc="-1" strike="noStrike">
                <a:solidFill>
                  <a:srgbClr val="000000"/>
                </a:solidFill>
                <a:latin typeface="Courier New"/>
                <a:ea typeface="Calibri"/>
              </a:rPr>
              <a:t>+s);</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GB" sz="1400" spc="-1" strike="noStrike">
                <a:solidFill>
                  <a:srgbClr val="000000"/>
                </a:solidFill>
                <a:latin typeface="Courier New"/>
                <a:ea typeface="Calibri"/>
              </a:rPr>
              <a:t>s = s+</a:t>
            </a:r>
            <a:r>
              <a:rPr b="0" lang="en-GB" sz="1400" spc="-1" strike="noStrike">
                <a:solidFill>
                  <a:srgbClr val="2a00ff"/>
                </a:solidFill>
                <a:latin typeface="Courier New"/>
                <a:ea typeface="Calibri"/>
              </a:rPr>
              <a:t>" Москва."</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GB" sz="1400" spc="-1" strike="noStrike">
                <a:solidFill>
                  <a:srgbClr val="000000"/>
                </a:solidFill>
                <a:latin typeface="Courier New"/>
                <a:ea typeface="Calibri"/>
              </a:rPr>
              <a:t>System.</a:t>
            </a:r>
            <a:r>
              <a:rPr b="0" i="1" lang="en-GB" sz="1400" spc="-1" strike="noStrike">
                <a:solidFill>
                  <a:srgbClr val="0000c0"/>
                </a:solidFill>
                <a:latin typeface="Courier New"/>
                <a:ea typeface="Calibri"/>
              </a:rPr>
              <a:t>out</a:t>
            </a:r>
            <a:r>
              <a:rPr b="0" lang="en-GB" sz="1400" spc="-1" strike="noStrike">
                <a:solidFill>
                  <a:srgbClr val="000000"/>
                </a:solidFill>
                <a:latin typeface="Courier New"/>
                <a:ea typeface="Calibri"/>
              </a:rPr>
              <a:t>.println(</a:t>
            </a:r>
            <a:r>
              <a:rPr b="0" lang="en-GB" sz="1400" spc="-1" strike="noStrike">
                <a:solidFill>
                  <a:srgbClr val="2a00ff"/>
                </a:solidFill>
                <a:latin typeface="Courier New"/>
                <a:ea typeface="Calibri"/>
              </a:rPr>
              <a:t>"В методе – после изменений - s="</a:t>
            </a:r>
            <a:r>
              <a:rPr b="0" lang="en-GB" sz="1400" spc="-1" strike="noStrike">
                <a:solidFill>
                  <a:srgbClr val="000000"/>
                </a:solidFill>
                <a:latin typeface="Courier New"/>
                <a:ea typeface="Calibri"/>
              </a:rPr>
              <a:t>+s);</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ru-RU" sz="1400" spc="-1" strike="noStrike">
                <a:solidFill>
                  <a:srgbClr val="7f0055"/>
                </a:solidFill>
                <a:latin typeface="Courier New"/>
                <a:ea typeface="Calibri"/>
              </a:rPr>
              <a:t>return</a:t>
            </a:r>
            <a:r>
              <a:rPr b="0" lang="ru-RU" sz="1400" spc="-1" strike="noStrike">
                <a:solidFill>
                  <a:srgbClr val="000000"/>
                </a:solidFill>
                <a:latin typeface="Courier New"/>
                <a:ea typeface="Calibri"/>
              </a:rPr>
              <a:t> s;</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a:t>
            </a:r>
            <a:endParaRPr b="0" lang="ru-RU" sz="1400" spc="-1" strike="noStrike">
              <a:latin typeface="Arial"/>
            </a:endParaRPr>
          </a:p>
        </p:txBody>
      </p:sp>
      <p:sp>
        <p:nvSpPr>
          <p:cNvPr id="381" name="CustomShape 4"/>
          <p:cNvSpPr/>
          <p:nvPr/>
        </p:nvSpPr>
        <p:spPr>
          <a:xfrm>
            <a:off x="1895760" y="4790880"/>
            <a:ext cx="6046920" cy="94212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0" lang="en-GB" sz="1400" spc="-1" strike="noStrike">
                <a:solidFill>
                  <a:srgbClr val="000000"/>
                </a:solidFill>
                <a:latin typeface="Courier New"/>
                <a:ea typeface="Calibri"/>
              </a:rPr>
              <a:t>В main – перед вызовом метода - str=Владивосток</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В методе – перед изменениями - str=Владивосток</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В методе – после изменений - str=Владивосток Москва.</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В main – после вызова метода  - str=Владивосток Москва.</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Пример 9</a:t>
            </a:r>
            <a:endParaRPr b="0" lang="ru-RU" sz="1800" spc="-1" strike="noStrike">
              <a:latin typeface="Arial"/>
            </a:endParaRPr>
          </a:p>
        </p:txBody>
      </p:sp>
      <p:sp>
        <p:nvSpPr>
          <p:cNvPr id="383"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Явные и неявные параметры метода. </a:t>
            </a:r>
            <a:r>
              <a:rPr b="0" lang="ru-RU" sz="1800" spc="-1" strike="noStrike">
                <a:solidFill>
                  <a:srgbClr val="000000"/>
                </a:solidFill>
                <a:latin typeface="Arial"/>
                <a:ea typeface="Times New Roman"/>
              </a:rPr>
              <a:t>Явные параметры метода определяются списком параметров. Неявный параметр – это </a:t>
            </a:r>
            <a:r>
              <a:rPr b="0" lang="en-US" sz="1800" spc="-1" strike="noStrike">
                <a:solidFill>
                  <a:srgbClr val="000000"/>
                </a:solidFill>
                <a:latin typeface="Arial"/>
                <a:ea typeface="Times New Roman"/>
              </a:rPr>
              <a:t>this</a:t>
            </a:r>
            <a:r>
              <a:rPr b="0" lang="ru-RU" sz="1800" spc="-1" strike="noStrike">
                <a:solidFill>
                  <a:srgbClr val="000000"/>
                </a:solidFill>
                <a:latin typeface="Arial"/>
                <a:ea typeface="Times New Roman"/>
              </a:rPr>
              <a:t> – ссылка на вызвавший метод объект.</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
        <p:nvSpPr>
          <p:cNvPr id="384" name="CustomShape 3"/>
          <p:cNvSpPr/>
          <p:nvPr/>
        </p:nvSpPr>
        <p:spPr>
          <a:xfrm>
            <a:off x="954720" y="2233440"/>
            <a:ext cx="7329960" cy="3499560"/>
          </a:xfrm>
          <a:prstGeom prst="rect">
            <a:avLst/>
          </a:prstGeom>
          <a:solidFill>
            <a:srgbClr val="f2f2f2"/>
          </a:solidFill>
          <a:ln w="9360">
            <a:noFill/>
          </a:ln>
        </p:spPr>
        <p:style>
          <a:lnRef idx="0"/>
          <a:fillRef idx="0"/>
          <a:effectRef idx="0"/>
          <a:fontRef idx="minor"/>
        </p:style>
        <p:txBody>
          <a:bodyPr lIns="90000" rIns="90000" tIns="45000" bIns="45000" anchor="ctr">
            <a:spAutoFit/>
          </a:bodyPr>
          <a:p>
            <a:pPr>
              <a:lnSpc>
                <a:spcPct val="100000"/>
              </a:lnSpc>
              <a:tabLst>
                <a:tab algn="l" pos="0"/>
              </a:tabLst>
            </a:pPr>
            <a:r>
              <a:rPr b="1" lang="en-US" sz="1400" spc="-1" strike="noStrike">
                <a:solidFill>
                  <a:srgbClr val="7f0055"/>
                </a:solidFill>
                <a:latin typeface="Courier New"/>
                <a:ea typeface="Calibri"/>
              </a:rPr>
              <a:t>package</a:t>
            </a:r>
            <a:r>
              <a:rPr b="0" lang="en-US" sz="1400" spc="-1" strike="noStrike">
                <a:solidFill>
                  <a:srgbClr val="000000"/>
                </a:solidFill>
                <a:latin typeface="Courier New"/>
                <a:ea typeface="Calibri"/>
              </a:rPr>
              <a:t> ru.javalang.module06;</a:t>
            </a:r>
            <a:endParaRPr b="0" lang="ru-RU" sz="1400" spc="-1" strike="noStrike">
              <a:latin typeface="Arial"/>
            </a:endParaRPr>
          </a:p>
          <a:p>
            <a:pPr>
              <a:lnSpc>
                <a:spcPct val="100000"/>
              </a:lnSpc>
              <a:tabLst>
                <a:tab algn="l" pos="0"/>
              </a:tabLst>
            </a:pP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class</a:t>
            </a:r>
            <a:r>
              <a:rPr b="0" lang="en-US" sz="1400" spc="-1" strike="noStrike">
                <a:solidFill>
                  <a:srgbClr val="000000"/>
                </a:solidFill>
                <a:latin typeface="Courier New"/>
                <a:ea typeface="Calibri"/>
              </a:rPr>
              <a:t> Book {</a:t>
            </a: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Calibri"/>
              </a:rPr>
              <a:t>  </a:t>
            </a:r>
            <a:r>
              <a:rPr b="1" lang="en-US" sz="1400" spc="-1" strike="noStrike">
                <a:solidFill>
                  <a:srgbClr val="7f0055"/>
                </a:solidFill>
                <a:latin typeface="Courier New"/>
                <a:ea typeface="Calibri"/>
              </a:rPr>
              <a:t>private</a:t>
            </a:r>
            <a:r>
              <a:rPr b="0" lang="en-US" sz="1400" spc="-1" strike="noStrike">
                <a:solidFill>
                  <a:srgbClr val="000000"/>
                </a:solidFill>
                <a:latin typeface="Courier New"/>
                <a:ea typeface="Calibri"/>
              </a:rPr>
              <a:t> String </a:t>
            </a:r>
            <a:r>
              <a:rPr b="0" lang="en-US" sz="1400" spc="-1" strike="noStrike">
                <a:solidFill>
                  <a:srgbClr val="0000c0"/>
                </a:solidFill>
                <a:latin typeface="Courier New"/>
                <a:ea typeface="Calibri"/>
              </a:rPr>
              <a:t>title</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Calibri"/>
              </a:rPr>
              <a:t>  </a:t>
            </a:r>
            <a:r>
              <a:rPr b="1" lang="en-US" sz="1400" spc="-1" strike="noStrike">
                <a:solidFill>
                  <a:srgbClr val="7f0055"/>
                </a:solidFill>
                <a:latin typeface="Courier New"/>
                <a:ea typeface="Calibri"/>
              </a:rPr>
              <a:t>private</a:t>
            </a:r>
            <a:r>
              <a:rPr b="0" lang="en-US" sz="1400" spc="-1" strike="noStrike">
                <a:solidFill>
                  <a:srgbClr val="000000"/>
                </a:solidFill>
                <a:latin typeface="Courier New"/>
                <a:ea typeface="Calibri"/>
              </a:rPr>
              <a:t> String </a:t>
            </a:r>
            <a:r>
              <a:rPr b="0" lang="en-US" sz="1400" spc="-1" strike="noStrike">
                <a:solidFill>
                  <a:srgbClr val="0000c0"/>
                </a:solidFill>
                <a:latin typeface="Courier New"/>
                <a:ea typeface="Calibri"/>
              </a:rPr>
              <a:t>author</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Calibri"/>
              </a:rPr>
              <a:t>  </a:t>
            </a:r>
            <a:r>
              <a:rPr b="1" lang="en-US" sz="1400" spc="-1" strike="noStrike">
                <a:solidFill>
                  <a:srgbClr val="7f0055"/>
                </a:solidFill>
                <a:latin typeface="Courier New"/>
                <a:ea typeface="Calibri"/>
              </a:rPr>
              <a:t>private</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final</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yearPublished</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Book(String title, String author, </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year</a:t>
            </a:r>
            <a:r>
              <a:rPr b="0" lang="en-GB" sz="1400" spc="-1" strike="noStrike">
                <a:solidFill>
                  <a:srgbClr val="000000"/>
                </a:solidFill>
                <a:latin typeface="Courier New"/>
                <a:ea typeface="Calibri"/>
              </a:rPr>
              <a:t>P</a:t>
            </a:r>
            <a:r>
              <a:rPr b="0" lang="en-US" sz="1400" spc="-1" strike="noStrike">
                <a:solidFill>
                  <a:srgbClr val="000000"/>
                </a:solidFill>
                <a:latin typeface="Courier New"/>
                <a:ea typeface="Calibri"/>
              </a:rPr>
              <a:t>ublished)</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this</a:t>
            </a:r>
            <a:r>
              <a:rPr b="0" lang="en-US" sz="1400" spc="-1" strike="noStrike">
                <a:solidFill>
                  <a:srgbClr val="000000"/>
                </a:solidFill>
                <a:latin typeface="Courier New"/>
                <a:ea typeface="Calibri"/>
              </a:rPr>
              <a:t>.</a:t>
            </a:r>
            <a:r>
              <a:rPr b="0" lang="en-US" sz="1400" spc="-1" strike="noStrike">
                <a:solidFill>
                  <a:srgbClr val="0000c0"/>
                </a:solidFill>
                <a:latin typeface="Courier New"/>
                <a:ea typeface="Calibri"/>
              </a:rPr>
              <a:t>title</a:t>
            </a:r>
            <a:r>
              <a:rPr b="0" lang="en-US" sz="1400" spc="-1" strike="noStrike">
                <a:solidFill>
                  <a:srgbClr val="000000"/>
                </a:solidFill>
                <a:latin typeface="Courier New"/>
                <a:ea typeface="Calibri"/>
              </a:rPr>
              <a:t> = title;</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this</a:t>
            </a:r>
            <a:r>
              <a:rPr b="0" lang="en-US" sz="1400" spc="-1" strike="noStrike">
                <a:solidFill>
                  <a:srgbClr val="000000"/>
                </a:solidFill>
                <a:latin typeface="Courier New"/>
                <a:ea typeface="Calibri"/>
              </a:rPr>
              <a:t>.</a:t>
            </a:r>
            <a:r>
              <a:rPr b="0" lang="en-US" sz="1400" spc="-1" strike="noStrike">
                <a:solidFill>
                  <a:srgbClr val="0000c0"/>
                </a:solidFill>
                <a:latin typeface="Courier New"/>
                <a:ea typeface="Calibri"/>
              </a:rPr>
              <a:t>author</a:t>
            </a:r>
            <a:r>
              <a:rPr b="0" lang="en-US" sz="1400" spc="-1" strike="noStrike">
                <a:solidFill>
                  <a:srgbClr val="000000"/>
                </a:solidFill>
                <a:latin typeface="Courier New"/>
                <a:ea typeface="Calibri"/>
              </a:rPr>
              <a:t> = author;</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this</a:t>
            </a:r>
            <a:r>
              <a:rPr b="0" lang="en-US" sz="1400" spc="-1" strike="noStrike">
                <a:solidFill>
                  <a:srgbClr val="000000"/>
                </a:solidFill>
                <a:latin typeface="Courier New"/>
                <a:ea typeface="Calibri"/>
              </a:rPr>
              <a:t>.</a:t>
            </a:r>
            <a:r>
              <a:rPr b="0" lang="en-US" sz="1400" spc="-1" strike="noStrike">
                <a:solidFill>
                  <a:srgbClr val="0000c0"/>
                </a:solidFill>
                <a:latin typeface="Courier New"/>
                <a:ea typeface="Calibri"/>
              </a:rPr>
              <a:t>yearPublished</a:t>
            </a:r>
            <a:r>
              <a:rPr b="0" lang="en-US" sz="1400" spc="-1" strike="noStrike">
                <a:solidFill>
                  <a:srgbClr val="000000"/>
                </a:solidFill>
                <a:latin typeface="Courier New"/>
                <a:ea typeface="Calibri"/>
              </a:rPr>
              <a:t> = yearPublished;</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String getBook()</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return</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this</a:t>
            </a:r>
            <a:r>
              <a:rPr b="0" lang="en-US" sz="1400" spc="-1" strike="noStrike">
                <a:solidFill>
                  <a:srgbClr val="000000"/>
                </a:solidFill>
                <a:latin typeface="Courier New"/>
                <a:ea typeface="Calibri"/>
              </a:rPr>
              <a:t>.</a:t>
            </a:r>
            <a:r>
              <a:rPr b="0" lang="en-US" sz="1400" spc="-1" strike="noStrike">
                <a:solidFill>
                  <a:srgbClr val="0000c0"/>
                </a:solidFill>
                <a:latin typeface="Courier New"/>
                <a:ea typeface="Calibri"/>
              </a:rPr>
              <a:t>title</a:t>
            </a:r>
            <a:r>
              <a:rPr b="0" lang="en-US" sz="1400" spc="-1" strike="noStrike">
                <a:solidFill>
                  <a:srgbClr val="000000"/>
                </a:solidFill>
                <a:latin typeface="Courier New"/>
                <a:ea typeface="Calibri"/>
              </a:rPr>
              <a:t>+</a:t>
            </a:r>
            <a:r>
              <a:rPr b="0" lang="en-US" sz="1400" spc="-1" strike="noStrike">
                <a:solidFill>
                  <a:srgbClr val="2a00ff"/>
                </a:solidFill>
                <a:latin typeface="Courier New"/>
                <a:ea typeface="Calibri"/>
              </a:rPr>
              <a:t>" "</a:t>
            </a:r>
            <a:r>
              <a:rPr b="0" lang="en-US" sz="1400" spc="-1" strike="noStrike">
                <a:solidFill>
                  <a:srgbClr val="000000"/>
                </a:solidFill>
                <a:latin typeface="Courier New"/>
                <a:ea typeface="Calibri"/>
              </a:rPr>
              <a:t>+</a:t>
            </a:r>
            <a:r>
              <a:rPr b="1" lang="en-US" sz="1400" spc="-1" strike="noStrike">
                <a:solidFill>
                  <a:srgbClr val="7f0055"/>
                </a:solidFill>
                <a:latin typeface="Courier New"/>
                <a:ea typeface="Calibri"/>
              </a:rPr>
              <a:t>this</a:t>
            </a:r>
            <a:r>
              <a:rPr b="0" lang="en-US" sz="1400" spc="-1" strike="noStrike">
                <a:solidFill>
                  <a:srgbClr val="000000"/>
                </a:solidFill>
                <a:latin typeface="Courier New"/>
                <a:ea typeface="Calibri"/>
              </a:rPr>
              <a:t>.</a:t>
            </a:r>
            <a:r>
              <a:rPr b="0" lang="en-US" sz="1400" spc="-1" strike="noStrike">
                <a:solidFill>
                  <a:srgbClr val="0000c0"/>
                </a:solidFill>
                <a:latin typeface="Courier New"/>
                <a:ea typeface="Calibri"/>
              </a:rPr>
              <a:t>author</a:t>
            </a:r>
            <a:r>
              <a:rPr b="0" lang="en-US" sz="1400" spc="-1" strike="noStrike">
                <a:solidFill>
                  <a:srgbClr val="000000"/>
                </a:solidFill>
                <a:latin typeface="Courier New"/>
                <a:ea typeface="Calibri"/>
              </a:rPr>
              <a:t>+</a:t>
            </a:r>
            <a:r>
              <a:rPr b="0" lang="en-US" sz="1400" spc="-1" strike="noStrike">
                <a:solidFill>
                  <a:srgbClr val="2a00ff"/>
                </a:solidFill>
                <a:latin typeface="Courier New"/>
                <a:ea typeface="Calibri"/>
              </a:rPr>
              <a:t>" "</a:t>
            </a:r>
            <a:r>
              <a:rPr b="0" lang="en-US" sz="1400" spc="-1" strike="noStrike">
                <a:solidFill>
                  <a:srgbClr val="000000"/>
                </a:solidFill>
                <a:latin typeface="Courier New"/>
                <a:ea typeface="Calibri"/>
              </a:rPr>
              <a:t>+</a:t>
            </a:r>
            <a:r>
              <a:rPr b="1" lang="en-US" sz="1400" spc="-1" strike="noStrike">
                <a:solidFill>
                  <a:srgbClr val="7f0055"/>
                </a:solidFill>
                <a:latin typeface="Courier New"/>
                <a:ea typeface="Calibri"/>
              </a:rPr>
              <a:t>this</a:t>
            </a:r>
            <a:r>
              <a:rPr b="0" lang="en-US" sz="1400" spc="-1" strike="noStrike">
                <a:solidFill>
                  <a:srgbClr val="000000"/>
                </a:solidFill>
                <a:latin typeface="Courier New"/>
                <a:ea typeface="Calibri"/>
              </a:rPr>
              <a:t>.</a:t>
            </a:r>
            <a:r>
              <a:rPr b="0" lang="en-US" sz="1400" spc="-1" strike="noStrike">
                <a:solidFill>
                  <a:srgbClr val="0000c0"/>
                </a:solidFill>
                <a:latin typeface="Courier New"/>
                <a:ea typeface="Calibri"/>
              </a:rPr>
              <a:t>yearPublished</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86"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marL="285840" indent="-284040">
              <a:lnSpc>
                <a:spcPct val="100000"/>
              </a:lnSpc>
              <a:spcBef>
                <a:spcPts val="360"/>
              </a:spcBef>
              <a:tabLst>
                <a:tab algn="l" pos="0"/>
              </a:tabLst>
            </a:pPr>
            <a:r>
              <a:rPr b="1" lang="ru-RU" sz="1800" spc="-1" strike="noStrike">
                <a:solidFill>
                  <a:srgbClr val="000000"/>
                </a:solidFill>
                <a:latin typeface="Arial"/>
                <a:ea typeface="DejaVu Sans"/>
              </a:rPr>
              <a:t>Статические методы и поля</a:t>
            </a:r>
            <a:endParaRPr b="0" lang="ru-RU" sz="1800" spc="-1" strike="noStrike">
              <a:latin typeface="Arial"/>
            </a:endParaRPr>
          </a:p>
          <a:p>
            <a:pPr marL="285840" indent="-284040">
              <a:lnSpc>
                <a:spcPct val="100000"/>
              </a:lnSpc>
              <a:spcBef>
                <a:spcPts val="360"/>
              </a:spcBef>
              <a:tabLst>
                <a:tab algn="l" pos="0"/>
              </a:tabLst>
            </a:pPr>
            <a:endParaRPr b="0" lang="ru-RU" sz="1800" spc="-1" strike="noStrike">
              <a:latin typeface="Arial"/>
            </a:endParaRPr>
          </a:p>
          <a:p>
            <a:pPr marL="285840" indent="-284040" algn="just">
              <a:lnSpc>
                <a:spcPct val="100000"/>
              </a:lnSpc>
              <a:spcBef>
                <a:spcPts val="360"/>
              </a:spcBef>
              <a:tabLst>
                <a:tab algn="l" pos="0"/>
              </a:tabLst>
            </a:pPr>
            <a:r>
              <a:rPr b="0" lang="ru-RU" sz="1800" spc="-1" strike="noStrike">
                <a:solidFill>
                  <a:srgbClr val="000000"/>
                </a:solidFill>
                <a:latin typeface="Arial"/>
                <a:ea typeface="DejaVu Sans"/>
              </a:rPr>
              <a:t>Поля данных, объявленные в классе как </a:t>
            </a:r>
            <a:r>
              <a:rPr b="1" lang="ru-RU" sz="1800" spc="-1" strike="noStrike">
                <a:solidFill>
                  <a:srgbClr val="376092"/>
                </a:solidFill>
                <a:latin typeface="Arial"/>
                <a:ea typeface="DejaVu Sans"/>
              </a:rPr>
              <a:t>static</a:t>
            </a:r>
            <a:r>
              <a:rPr b="0" lang="ru-RU" sz="1800" spc="-1" strike="noStrike">
                <a:solidFill>
                  <a:srgbClr val="000000"/>
                </a:solidFill>
                <a:latin typeface="Arial"/>
                <a:ea typeface="DejaVu Sans"/>
              </a:rPr>
              <a:t>, являются общими для всех объектов класса и называются </a:t>
            </a:r>
            <a:r>
              <a:rPr b="1" lang="ru-RU" sz="1800" spc="-1" strike="noStrike">
                <a:solidFill>
                  <a:srgbClr val="376092"/>
                </a:solidFill>
                <a:latin typeface="Arial"/>
                <a:ea typeface="DejaVu Sans"/>
              </a:rPr>
              <a:t>переменными класса</a:t>
            </a:r>
            <a:r>
              <a:rPr b="0" lang="ru-RU" sz="1800" spc="-1" strike="noStrike">
                <a:solidFill>
                  <a:srgbClr val="000000"/>
                </a:solidFill>
                <a:latin typeface="Arial"/>
                <a:ea typeface="DejaVu Sans"/>
              </a:rPr>
              <a:t>.</a:t>
            </a:r>
            <a:endParaRPr b="0" lang="ru-RU" sz="1800" spc="-1" strike="noStrike">
              <a:latin typeface="Arial"/>
            </a:endParaRPr>
          </a:p>
          <a:p>
            <a:pPr marL="285840" indent="-284040" algn="just">
              <a:lnSpc>
                <a:spcPct val="100000"/>
              </a:lnSpc>
              <a:spcBef>
                <a:spcPts val="360"/>
              </a:spcBef>
              <a:tabLst>
                <a:tab algn="l" pos="0"/>
              </a:tabLst>
            </a:pPr>
            <a:endParaRPr b="0" lang="ru-RU" sz="1800" spc="-1" strike="noStrike">
              <a:latin typeface="Arial"/>
            </a:endParaRPr>
          </a:p>
          <a:p>
            <a:pPr marL="285840" indent="-284040" algn="just">
              <a:lnSpc>
                <a:spcPct val="100000"/>
              </a:lnSpc>
              <a:spcBef>
                <a:spcPts val="360"/>
              </a:spcBef>
              <a:tabLst>
                <a:tab algn="l" pos="0"/>
              </a:tabLst>
            </a:pPr>
            <a:r>
              <a:rPr b="0" lang="ru-RU" sz="1800" spc="-1" strike="noStrike">
                <a:solidFill>
                  <a:srgbClr val="000000"/>
                </a:solidFill>
                <a:latin typeface="Arial"/>
                <a:ea typeface="DejaVu Sans"/>
              </a:rPr>
              <a:t>Если один объект изменит значение такого поля, то это изменение увидят все объекты. </a:t>
            </a:r>
            <a:endParaRPr b="0" lang="ru-RU" sz="1800" spc="-1" strike="noStrike">
              <a:latin typeface="Arial"/>
            </a:endParaRPr>
          </a:p>
          <a:p>
            <a:pPr marL="285840" indent="-284040">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88"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Для работы со статическими атрибутами используются </a:t>
            </a:r>
            <a:r>
              <a:rPr b="1" lang="ru-RU" sz="1800" spc="-1" strike="noStrike">
                <a:solidFill>
                  <a:srgbClr val="000000"/>
                </a:solidFill>
                <a:latin typeface="Arial"/>
                <a:ea typeface="DejaVu Sans"/>
              </a:rPr>
              <a:t>статические методы</a:t>
            </a:r>
            <a:r>
              <a:rPr b="0" lang="ru-RU" sz="1800" spc="-1" strike="noStrike">
                <a:solidFill>
                  <a:srgbClr val="000000"/>
                </a:solidFill>
                <a:latin typeface="Arial"/>
                <a:ea typeface="DejaVu Sans"/>
              </a:rPr>
              <a:t>, объявленные со спецификатором </a:t>
            </a:r>
            <a:r>
              <a:rPr b="1" lang="ru-RU" sz="1800" spc="-1" strike="noStrike">
                <a:solidFill>
                  <a:srgbClr val="000000"/>
                </a:solidFill>
                <a:latin typeface="Arial"/>
                <a:ea typeface="DejaVu Sans"/>
              </a:rPr>
              <a:t>static</a:t>
            </a:r>
            <a:r>
              <a:rPr b="0" lang="ru-RU" sz="1800" spc="-1" strike="noStrike">
                <a:solidFill>
                  <a:srgbClr val="000000"/>
                </a:solidFill>
                <a:latin typeface="Arial"/>
                <a:ea typeface="DejaVu Sans"/>
              </a:rPr>
              <a:t>.</a:t>
            </a:r>
            <a:endParaRPr b="0" lang="ru-RU" sz="1800" spc="-1" strike="noStrike">
              <a:latin typeface="Arial"/>
            </a:endParaRPr>
          </a:p>
          <a:p>
            <a:pPr marL="285840" indent="-284040" algn="just">
              <a:lnSpc>
                <a:spcPct val="100000"/>
              </a:lnSpc>
              <a:spcBef>
                <a:spcPts val="360"/>
              </a:spcBef>
              <a:tabLst>
                <a:tab algn="l" pos="0"/>
              </a:tabLst>
            </a:pPr>
            <a:endParaRPr b="0" lang="ru-RU" sz="1800" spc="-1" strike="noStrike">
              <a:latin typeface="Arial"/>
            </a:endParaRPr>
          </a:p>
          <a:p>
            <a:pPr marL="900000" indent="-361800" algn="just">
              <a:lnSpc>
                <a:spcPct val="100000"/>
              </a:lnSpc>
              <a:spcBef>
                <a:spcPts val="320"/>
              </a:spcBef>
              <a:buClr>
                <a:srgbClr val="376092"/>
              </a:buClr>
              <a:buSzPct val="140000"/>
              <a:buFont typeface="Wingdings" charset="2"/>
              <a:buChar char=""/>
              <a:tabLst>
                <a:tab algn="l" pos="0"/>
              </a:tabLst>
            </a:pPr>
            <a:r>
              <a:rPr b="0" lang="ru-RU" sz="1600" spc="-1" strike="noStrike">
                <a:solidFill>
                  <a:srgbClr val="000000"/>
                </a:solidFill>
                <a:latin typeface="Arial"/>
                <a:ea typeface="DejaVu Sans"/>
              </a:rPr>
              <a:t>являются методами класса;</a:t>
            </a:r>
            <a:endParaRPr b="0" lang="ru-RU" sz="1600" spc="-1" strike="noStrike">
              <a:latin typeface="Arial"/>
            </a:endParaRPr>
          </a:p>
          <a:p>
            <a:pPr algn="just">
              <a:lnSpc>
                <a:spcPct val="100000"/>
              </a:lnSpc>
              <a:spcBef>
                <a:spcPts val="201"/>
              </a:spcBef>
              <a:tabLst>
                <a:tab algn="l" pos="0"/>
              </a:tabLst>
            </a:pPr>
            <a:endParaRPr b="0" lang="ru-RU" sz="1600" spc="-1" strike="noStrike">
              <a:latin typeface="Arial"/>
            </a:endParaRPr>
          </a:p>
          <a:p>
            <a:pPr marL="900000" indent="-361800" algn="just">
              <a:lnSpc>
                <a:spcPct val="100000"/>
              </a:lnSpc>
              <a:spcBef>
                <a:spcPts val="320"/>
              </a:spcBef>
              <a:buClr>
                <a:srgbClr val="376092"/>
              </a:buClr>
              <a:buSzPct val="140000"/>
              <a:buFont typeface="Wingdings" charset="2"/>
              <a:buChar char=""/>
              <a:tabLst>
                <a:tab algn="l" pos="0"/>
              </a:tabLst>
            </a:pPr>
            <a:r>
              <a:rPr b="0" lang="ru-RU" sz="1600" spc="-1" strike="noStrike">
                <a:solidFill>
                  <a:srgbClr val="000000"/>
                </a:solidFill>
                <a:latin typeface="Arial"/>
                <a:ea typeface="DejaVu Sans"/>
              </a:rPr>
              <a:t>не привязаны ни к какому объекту;</a:t>
            </a:r>
            <a:endParaRPr b="0" lang="ru-RU" sz="1600" spc="-1" strike="noStrike">
              <a:latin typeface="Arial"/>
            </a:endParaRPr>
          </a:p>
          <a:p>
            <a:pPr algn="just">
              <a:lnSpc>
                <a:spcPct val="100000"/>
              </a:lnSpc>
              <a:spcBef>
                <a:spcPts val="201"/>
              </a:spcBef>
              <a:tabLst>
                <a:tab algn="l" pos="0"/>
              </a:tabLst>
            </a:pPr>
            <a:endParaRPr b="0" lang="ru-RU" sz="1600" spc="-1" strike="noStrike">
              <a:latin typeface="Arial"/>
            </a:endParaRPr>
          </a:p>
          <a:p>
            <a:pPr marL="900000" indent="-361800" algn="just">
              <a:lnSpc>
                <a:spcPct val="100000"/>
              </a:lnSpc>
              <a:spcBef>
                <a:spcPts val="320"/>
              </a:spcBef>
              <a:buClr>
                <a:srgbClr val="376092"/>
              </a:buClr>
              <a:buSzPct val="140000"/>
              <a:buFont typeface="Wingdings" charset="2"/>
              <a:buChar char=""/>
              <a:tabLst>
                <a:tab algn="l" pos="0"/>
              </a:tabLst>
            </a:pPr>
            <a:r>
              <a:rPr b="0" lang="ru-RU" sz="1600" spc="-1" strike="noStrike">
                <a:solidFill>
                  <a:srgbClr val="000000"/>
                </a:solidFill>
                <a:latin typeface="Arial"/>
                <a:ea typeface="DejaVu Sans"/>
              </a:rPr>
              <a:t>не содержат указателя </a:t>
            </a:r>
            <a:r>
              <a:rPr b="0" lang="ru-RU" sz="1600" spc="-1" strike="noStrike">
                <a:solidFill>
                  <a:srgbClr val="800000"/>
                </a:solidFill>
                <a:latin typeface="Arial"/>
                <a:ea typeface="DejaVu Sans"/>
              </a:rPr>
              <a:t>this</a:t>
            </a:r>
            <a:r>
              <a:rPr b="0" lang="ru-RU" sz="1600" spc="-1" strike="noStrike">
                <a:solidFill>
                  <a:srgbClr val="000000"/>
                </a:solidFill>
                <a:latin typeface="Arial"/>
                <a:ea typeface="DejaVu Sans"/>
              </a:rPr>
              <a:t> на конкретный объект, вызвавший метод;</a:t>
            </a:r>
            <a:endParaRPr b="0" lang="ru-RU" sz="1600" spc="-1" strike="noStrike">
              <a:latin typeface="Arial"/>
            </a:endParaRPr>
          </a:p>
          <a:p>
            <a:pPr algn="just">
              <a:lnSpc>
                <a:spcPct val="100000"/>
              </a:lnSpc>
              <a:spcBef>
                <a:spcPts val="201"/>
              </a:spcBef>
              <a:tabLst>
                <a:tab algn="l" pos="0"/>
              </a:tabLst>
            </a:pPr>
            <a:endParaRPr b="0" lang="ru-RU" sz="1600" spc="-1" strike="noStrike">
              <a:latin typeface="Arial"/>
            </a:endParaRPr>
          </a:p>
          <a:p>
            <a:pPr marL="900000" indent="-361800" algn="just">
              <a:lnSpc>
                <a:spcPct val="100000"/>
              </a:lnSpc>
              <a:spcBef>
                <a:spcPts val="320"/>
              </a:spcBef>
              <a:buClr>
                <a:srgbClr val="376092"/>
              </a:buClr>
              <a:buSzPct val="140000"/>
              <a:buFont typeface="Wingdings" charset="2"/>
              <a:buChar char=""/>
              <a:tabLst>
                <a:tab algn="l" pos="0"/>
              </a:tabLst>
            </a:pPr>
            <a:r>
              <a:rPr b="0" lang="ru-RU" sz="1600" spc="-1" strike="noStrike">
                <a:solidFill>
                  <a:srgbClr val="000000"/>
                </a:solidFill>
                <a:latin typeface="Arial"/>
                <a:ea typeface="DejaVu Sans"/>
              </a:rPr>
              <a:t>реализуют парадигму «раннего связывания», жестко определяющую версию метода на этапе компиляции;</a:t>
            </a:r>
            <a:endParaRPr b="0" lang="ru-RU" sz="1600" spc="-1" strike="noStrike">
              <a:latin typeface="Arial"/>
            </a:endParaRPr>
          </a:p>
          <a:p>
            <a:pPr algn="just">
              <a:lnSpc>
                <a:spcPct val="100000"/>
              </a:lnSpc>
              <a:spcBef>
                <a:spcPts val="201"/>
              </a:spcBef>
              <a:tabLst>
                <a:tab algn="l" pos="0"/>
              </a:tabLst>
            </a:pPr>
            <a:endParaRPr b="0" lang="ru-RU" sz="1600" spc="-1" strike="noStrike">
              <a:latin typeface="Arial"/>
            </a:endParaRPr>
          </a:p>
          <a:p>
            <a:pPr marL="900000" indent="-361800" algn="just">
              <a:lnSpc>
                <a:spcPct val="100000"/>
              </a:lnSpc>
              <a:spcBef>
                <a:spcPts val="360"/>
              </a:spcBef>
              <a:buClr>
                <a:srgbClr val="376092"/>
              </a:buClr>
              <a:buSzPct val="140000"/>
              <a:buFont typeface="Wingdings" charset="2"/>
              <a:buChar char=""/>
              <a:tabLst>
                <a:tab algn="l" pos="0"/>
              </a:tabLst>
            </a:pPr>
            <a:r>
              <a:rPr b="0" lang="ru-RU" sz="1600" spc="-1" strike="noStrike">
                <a:solidFill>
                  <a:srgbClr val="000000"/>
                </a:solidFill>
                <a:latin typeface="Arial"/>
                <a:ea typeface="DejaVu Sans"/>
              </a:rPr>
              <a:t>статические поля и методы не могут обращаться к нестатическим полям и методам напрямую (по причине недоступности указателя </a:t>
            </a:r>
            <a:r>
              <a:rPr b="0" lang="en-US" sz="1600" spc="-1" strike="noStrike">
                <a:solidFill>
                  <a:srgbClr val="800000"/>
                </a:solidFill>
                <a:latin typeface="Arial"/>
                <a:ea typeface="DejaVu Sans"/>
              </a:rPr>
              <a:t>this</a:t>
            </a:r>
            <a:r>
              <a:rPr b="0" lang="ru-RU" sz="1600" spc="-1" strike="noStrike">
                <a:solidFill>
                  <a:srgbClr val="000000"/>
                </a:solidFill>
                <a:latin typeface="Arial"/>
                <a:ea typeface="DejaVu Sans"/>
              </a:rPr>
              <a:t> ), так как для обращения к статическим полям и методам достаточно имени класса, в котором они определены</a:t>
            </a:r>
            <a:r>
              <a:rPr b="0" lang="ru-RU" sz="1800" spc="-1" strike="noStrike">
                <a:solidFill>
                  <a:srgbClr val="000000"/>
                </a:solidFill>
                <a:latin typeface="Arial"/>
                <a:ea typeface="DejaVu Sans"/>
              </a:rPr>
              <a:t>.</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Пример 10</a:t>
            </a:r>
            <a:endParaRPr b="0" lang="ru-RU" sz="1800" spc="-1" strike="noStrike">
              <a:latin typeface="Arial"/>
            </a:endParaRPr>
          </a:p>
        </p:txBody>
      </p:sp>
      <p:sp>
        <p:nvSpPr>
          <p:cNvPr id="390" name="CustomShape 2"/>
          <p:cNvSpPr/>
          <p:nvPr/>
        </p:nvSpPr>
        <p:spPr>
          <a:xfrm>
            <a:off x="928800" y="1237680"/>
            <a:ext cx="7284960" cy="4352040"/>
          </a:xfrm>
          <a:prstGeom prst="rect">
            <a:avLst/>
          </a:prstGeom>
          <a:solidFill>
            <a:srgbClr val="f2f2f2"/>
          </a:solidFill>
          <a:ln w="9360">
            <a:noFill/>
          </a:ln>
        </p:spPr>
        <p:style>
          <a:lnRef idx="0"/>
          <a:fillRef idx="0"/>
          <a:effectRef idx="0"/>
          <a:fontRef idx="minor"/>
        </p:style>
        <p:txBody>
          <a:bodyPr lIns="90000" rIns="90000" tIns="45000" bIns="45000" anchor="ctr">
            <a:spAutoFit/>
          </a:bodyPr>
          <a:p>
            <a:pPr>
              <a:lnSpc>
                <a:spcPct val="100000"/>
              </a:lnSpc>
              <a:tabLst>
                <a:tab algn="l" pos="0"/>
              </a:tabLst>
            </a:pPr>
            <a:r>
              <a:rPr b="1" lang="en-US" sz="1400" spc="-1" strike="noStrike">
                <a:solidFill>
                  <a:srgbClr val="7f0055"/>
                </a:solidFill>
                <a:latin typeface="Courier New"/>
                <a:ea typeface="Calibri"/>
              </a:rPr>
              <a:t>package</a:t>
            </a:r>
            <a:r>
              <a:rPr b="0" lang="en-US" sz="1400" spc="-1" strike="noStrike">
                <a:solidFill>
                  <a:srgbClr val="000000"/>
                </a:solidFill>
                <a:latin typeface="Courier New"/>
                <a:ea typeface="Calibri"/>
              </a:rPr>
              <a:t> ru.javalang.module06;</a:t>
            </a:r>
            <a:endParaRPr b="0" lang="ru-RU" sz="1400" spc="-1" strike="noStrike">
              <a:latin typeface="Arial"/>
            </a:endParaRPr>
          </a:p>
          <a:p>
            <a:pPr>
              <a:lnSpc>
                <a:spcPct val="100000"/>
              </a:lnSpc>
              <a:tabLst>
                <a:tab algn="l" pos="0"/>
              </a:tabLst>
            </a:pP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class</a:t>
            </a:r>
            <a:r>
              <a:rPr b="0" lang="en-US" sz="1400" spc="-1" strike="noStrike">
                <a:solidFill>
                  <a:srgbClr val="000000"/>
                </a:solidFill>
                <a:latin typeface="Courier New"/>
                <a:ea typeface="Calibri"/>
              </a:rPr>
              <a:t> Sample610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private</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mark</a:t>
            </a:r>
            <a:r>
              <a:rPr b="0" lang="en-US" sz="1400" spc="-1" strike="noStrike">
                <a:solidFill>
                  <a:srgbClr val="000000"/>
                </a:solidFill>
                <a:latin typeface="Courier New"/>
                <a:ea typeface="Calibri"/>
              </a:rPr>
              <a:t> = 3;</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static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a:t>
            </a:r>
            <a:r>
              <a:rPr b="0" i="1" lang="en-US" sz="1400" spc="-1" strike="noStrike">
                <a:solidFill>
                  <a:srgbClr val="0000c0"/>
                </a:solidFill>
                <a:latin typeface="Courier New"/>
                <a:ea typeface="Calibri"/>
              </a:rPr>
              <a:t>coeff</a:t>
            </a:r>
            <a:r>
              <a:rPr b="0" lang="en-US" sz="1400" spc="-1" strike="noStrike">
                <a:solidFill>
                  <a:srgbClr val="000000"/>
                </a:solidFill>
                <a:latin typeface="Courier New"/>
                <a:ea typeface="Calibri"/>
              </a:rPr>
              <a:t> = 5;</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double</a:t>
            </a:r>
            <a:r>
              <a:rPr b="0" lang="en-US" sz="1400" spc="-1" strike="noStrike">
                <a:solidFill>
                  <a:srgbClr val="000000"/>
                </a:solidFill>
                <a:latin typeface="Courier New"/>
                <a:ea typeface="Calibri"/>
              </a:rPr>
              <a:t> getResult1()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return</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double</a:t>
            </a:r>
            <a:r>
              <a:rPr b="0" lang="en-US" sz="1400" spc="-1" strike="noStrike">
                <a:solidFill>
                  <a:srgbClr val="000000"/>
                </a:solidFill>
                <a:latin typeface="Courier New"/>
                <a:ea typeface="Calibri"/>
              </a:rPr>
              <a:t>) </a:t>
            </a:r>
            <a:r>
              <a:rPr b="0" i="1" lang="en-US" sz="1400" spc="-1" strike="noStrike">
                <a:solidFill>
                  <a:srgbClr val="0000c0"/>
                </a:solidFill>
                <a:latin typeface="Courier New"/>
                <a:ea typeface="Calibri"/>
              </a:rPr>
              <a:t>coeff</a:t>
            </a:r>
            <a:r>
              <a:rPr b="0" lang="en-US" sz="1400" spc="-1" strike="noStrike">
                <a:solidFill>
                  <a:srgbClr val="000000"/>
                </a:solidFill>
                <a:latin typeface="Courier New"/>
                <a:ea typeface="Calibri"/>
              </a:rPr>
              <a:t> * </a:t>
            </a:r>
            <a:r>
              <a:rPr b="0" lang="en-US" sz="1400" spc="-1" strike="noStrike">
                <a:solidFill>
                  <a:srgbClr val="0000c0"/>
                </a:solidFill>
                <a:latin typeface="Courier New"/>
                <a:ea typeface="Calibri"/>
              </a:rPr>
              <a:t>mark</a:t>
            </a:r>
            <a:r>
              <a:rPr b="0" lang="en-US" sz="1400" spc="-1" strike="noStrike">
                <a:solidFill>
                  <a:srgbClr val="000000"/>
                </a:solidFill>
                <a:latin typeface="Courier New"/>
                <a:ea typeface="Calibri"/>
              </a:rPr>
              <a:t> / 100;</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static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void</a:t>
            </a:r>
            <a:r>
              <a:rPr b="0" lang="en-US" sz="1400" spc="-1" strike="noStrike">
                <a:solidFill>
                  <a:srgbClr val="000000"/>
                </a:solidFill>
                <a:latin typeface="Courier New"/>
                <a:ea typeface="Calibri"/>
              </a:rPr>
              <a:t> setCoeffFloat(</a:t>
            </a:r>
            <a:r>
              <a:rPr b="1" lang="en-US" sz="1400" spc="-1" strike="noStrike">
                <a:solidFill>
                  <a:srgbClr val="7f0055"/>
                </a:solidFill>
                <a:latin typeface="Courier New"/>
                <a:ea typeface="Calibri"/>
              </a:rPr>
              <a:t>float</a:t>
            </a:r>
            <a:r>
              <a:rPr b="0" lang="en-US" sz="1400" spc="-1" strike="noStrike">
                <a:solidFill>
                  <a:srgbClr val="000000"/>
                </a:solidFill>
                <a:latin typeface="Courier New"/>
                <a:ea typeface="Calibri"/>
              </a:rPr>
              <a:t> c)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i="1" lang="en-US" sz="1400" spc="-1" strike="noStrike">
                <a:solidFill>
                  <a:srgbClr val="0000c0"/>
                </a:solidFill>
                <a:latin typeface="Courier New"/>
                <a:ea typeface="Calibri"/>
              </a:rPr>
              <a:t>coeff</a:t>
            </a:r>
            <a:r>
              <a:rPr b="0" lang="en-US" sz="1400" spc="-1" strike="noStrike">
                <a:solidFill>
                  <a:srgbClr val="000000"/>
                </a:solidFill>
                <a:latin typeface="Courier New"/>
                <a:ea typeface="Calibri"/>
              </a:rPr>
              <a:t> = (</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a:t>
            </a:r>
            <a:r>
              <a:rPr b="0" i="1" lang="en-US" sz="1400" spc="-1" strike="noStrike">
                <a:solidFill>
                  <a:srgbClr val="0000c0"/>
                </a:solidFill>
                <a:latin typeface="Courier New"/>
                <a:ea typeface="Calibri"/>
              </a:rPr>
              <a:t>coeff</a:t>
            </a:r>
            <a:r>
              <a:rPr b="0" lang="en-US" sz="1400" spc="-1" strike="noStrike">
                <a:solidFill>
                  <a:srgbClr val="000000"/>
                </a:solidFill>
                <a:latin typeface="Courier New"/>
                <a:ea typeface="Calibri"/>
              </a:rPr>
              <a:t> * c);</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void</a:t>
            </a:r>
            <a:r>
              <a:rPr b="0" lang="en-US" sz="1400" spc="-1" strike="noStrike">
                <a:solidFill>
                  <a:srgbClr val="000000"/>
                </a:solidFill>
                <a:latin typeface="Courier New"/>
                <a:ea typeface="Calibri"/>
              </a:rPr>
              <a:t> setMark(</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mark)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this</a:t>
            </a:r>
            <a:r>
              <a:rPr b="0" lang="ru-RU" sz="1400" spc="-1" strike="noStrike">
                <a:solidFill>
                  <a:srgbClr val="000000"/>
                </a:solidFill>
                <a:latin typeface="Courier New"/>
                <a:ea typeface="Calibri"/>
              </a:rPr>
              <a:t>.</a:t>
            </a:r>
            <a:r>
              <a:rPr b="0" lang="en-US" sz="1400" spc="-1" strike="noStrike">
                <a:solidFill>
                  <a:srgbClr val="0000c0"/>
                </a:solidFill>
                <a:latin typeface="Courier New"/>
                <a:ea typeface="Calibri"/>
              </a:rPr>
              <a:t>mark</a:t>
            </a:r>
            <a:r>
              <a:rPr b="0" lang="ru-RU" sz="1400" spc="-1" strike="noStrike">
                <a:solidFill>
                  <a:srgbClr val="000000"/>
                </a:solidFill>
                <a:latin typeface="Courier New"/>
                <a:ea typeface="Calibri"/>
              </a:rPr>
              <a:t> = </a:t>
            </a:r>
            <a:r>
              <a:rPr b="0" lang="en-US" sz="1400" spc="-1" strike="noStrike">
                <a:solidFill>
                  <a:srgbClr val="000000"/>
                </a:solidFill>
                <a:latin typeface="Courier New"/>
                <a:ea typeface="Calibri"/>
              </a:rPr>
              <a:t>mark</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ru-RU" sz="1400" spc="-1" strike="noStrike">
                <a:solidFill>
                  <a:srgbClr val="3f7f5f"/>
                </a:solidFill>
                <a:latin typeface="Courier New"/>
                <a:ea typeface="Calibri"/>
              </a:rPr>
              <a:t>// из статического метода нельзя обратиться </a:t>
            </a:r>
            <a:endParaRPr b="0" lang="ru-RU" sz="1400" spc="-1" strike="noStrike">
              <a:latin typeface="Arial"/>
            </a:endParaRPr>
          </a:p>
          <a:p>
            <a:pPr>
              <a:lnSpc>
                <a:spcPct val="100000"/>
              </a:lnSpc>
              <a:tabLst>
                <a:tab algn="l" pos="0"/>
              </a:tabLst>
            </a:pPr>
            <a:r>
              <a:rPr b="0" lang="en-GB" sz="1400" spc="-1" strike="noStrike">
                <a:solidFill>
                  <a:srgbClr val="3f7f5f"/>
                </a:solidFill>
                <a:latin typeface="Courier New"/>
                <a:ea typeface="Calibri"/>
              </a:rPr>
              <a:t>	</a:t>
            </a:r>
            <a:r>
              <a:rPr b="0" lang="en-GB" sz="1400" spc="-1" strike="noStrike">
                <a:solidFill>
                  <a:srgbClr val="3f7f5f"/>
                </a:solidFill>
                <a:latin typeface="Courier New"/>
                <a:ea typeface="Calibri"/>
              </a:rPr>
              <a:t>// </a:t>
            </a:r>
            <a:r>
              <a:rPr b="0" lang="ru-RU" sz="1400" spc="-1" strike="noStrike">
                <a:solidFill>
                  <a:srgbClr val="3f7f5f"/>
                </a:solidFill>
                <a:latin typeface="Courier New"/>
                <a:ea typeface="Calibri"/>
              </a:rPr>
              <a:t>к нестатическим полям и методам</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static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getResult2()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setMark(5);</a:t>
            </a:r>
            <a:r>
              <a:rPr b="0" lang="en-US" sz="1400" spc="-1" strike="noStrike">
                <a:solidFill>
                  <a:srgbClr val="3f7f5f"/>
                </a:solidFill>
                <a:latin typeface="Courier New"/>
                <a:ea typeface="Calibri"/>
              </a:rPr>
              <a:t>// ошибка</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return</a:t>
            </a:r>
            <a:r>
              <a:rPr b="0" lang="en-US" sz="1400" spc="-1" strike="noStrike">
                <a:solidFill>
                  <a:srgbClr val="000000"/>
                </a:solidFill>
                <a:latin typeface="Courier New"/>
                <a:ea typeface="Calibri"/>
              </a:rPr>
              <a:t> </a:t>
            </a:r>
            <a:r>
              <a:rPr b="0" i="1" lang="en-US" sz="1400" spc="-1" strike="noStrike">
                <a:solidFill>
                  <a:srgbClr val="0000c0"/>
                </a:solidFill>
                <a:latin typeface="Courier New"/>
                <a:ea typeface="Calibri"/>
              </a:rPr>
              <a:t>coeff</a:t>
            </a:r>
            <a:r>
              <a:rPr b="0" lang="en-US" sz="1400" spc="-1" strike="noStrike">
                <a:solidFill>
                  <a:srgbClr val="000000"/>
                </a:solidFill>
                <a:latin typeface="Courier New"/>
                <a:ea typeface="Calibri"/>
              </a:rPr>
              <a:t> * </a:t>
            </a:r>
            <a:r>
              <a:rPr b="0" lang="en-US" sz="1400" spc="-1" strike="noStrike">
                <a:solidFill>
                  <a:srgbClr val="0000c0"/>
                </a:solidFill>
                <a:latin typeface="Courier New"/>
                <a:ea typeface="Calibri"/>
              </a:rPr>
              <a:t>mark</a:t>
            </a:r>
            <a:r>
              <a:rPr b="0" lang="en-US" sz="1400" spc="-1" strike="noStrike">
                <a:solidFill>
                  <a:srgbClr val="000000"/>
                </a:solidFill>
                <a:latin typeface="Courier New"/>
                <a:ea typeface="Calibri"/>
              </a:rPr>
              <a:t> / 100;</a:t>
            </a:r>
            <a:r>
              <a:rPr b="0" lang="en-US" sz="1400" spc="-1" strike="noStrike">
                <a:solidFill>
                  <a:srgbClr val="3f7f5f"/>
                </a:solidFill>
                <a:latin typeface="Courier New"/>
                <a:ea typeface="Calibri"/>
              </a:rPr>
              <a:t>// ошибка</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92"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Times New Roman"/>
              </a:rPr>
              <a:t>Статические поля используются довольно редко, а вод поля </a:t>
            </a:r>
            <a:r>
              <a:rPr b="1" lang="en-US" sz="1800" spc="-1" strike="noStrike">
                <a:solidFill>
                  <a:srgbClr val="000000"/>
                </a:solidFill>
                <a:latin typeface="Arial"/>
                <a:ea typeface="Times New Roman"/>
              </a:rPr>
              <a:t>static</a:t>
            </a:r>
            <a:r>
              <a:rPr b="0" lang="en-US" sz="1800" spc="-1" strike="noStrike">
                <a:solidFill>
                  <a:srgbClr val="000000"/>
                </a:solidFill>
                <a:latin typeface="Arial"/>
                <a:ea typeface="Times New Roman"/>
              </a:rPr>
              <a:t> </a:t>
            </a:r>
            <a:r>
              <a:rPr b="1" lang="en-US" sz="1800" spc="-1" strike="noStrike">
                <a:solidFill>
                  <a:srgbClr val="000000"/>
                </a:solidFill>
                <a:latin typeface="Arial"/>
                <a:ea typeface="Times New Roman"/>
              </a:rPr>
              <a:t>final</a:t>
            </a:r>
            <a:r>
              <a:rPr b="0" lang="ru-RU" sz="1800" spc="-1" strike="noStrike">
                <a:solidFill>
                  <a:srgbClr val="000000"/>
                </a:solidFill>
                <a:latin typeface="Arial"/>
                <a:ea typeface="Times New Roman"/>
              </a:rPr>
              <a:t> наоборот часто. Очень часто используемая статическая константа </a:t>
            </a:r>
            <a:r>
              <a:rPr b="1" lang="en-US" sz="1800" spc="-1" strike="noStrike">
                <a:solidFill>
                  <a:srgbClr val="000000"/>
                </a:solidFill>
                <a:latin typeface="Arial"/>
                <a:ea typeface="Times New Roman"/>
              </a:rPr>
              <a:t>System</a:t>
            </a:r>
            <a:r>
              <a:rPr b="1" lang="ru-RU" sz="1800" spc="-1" strike="noStrike">
                <a:solidFill>
                  <a:srgbClr val="000000"/>
                </a:solidFill>
                <a:latin typeface="Arial"/>
                <a:ea typeface="Times New Roman"/>
              </a:rPr>
              <a:t>.</a:t>
            </a:r>
            <a:r>
              <a:rPr b="1" lang="en-US" sz="1800" spc="-1" strike="noStrike">
                <a:solidFill>
                  <a:srgbClr val="000000"/>
                </a:solidFill>
                <a:latin typeface="Arial"/>
                <a:ea typeface="Times New Roman"/>
              </a:rPr>
              <a:t>out</a:t>
            </a:r>
            <a:r>
              <a:rPr b="1" lang="ru-RU" sz="1800" spc="-1" strike="noStrike">
                <a:solidFill>
                  <a:srgbClr val="000000"/>
                </a:solidFill>
                <a:latin typeface="Arial"/>
                <a:ea typeface="Times New Roman"/>
              </a:rPr>
              <a:t>.</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gn="just">
              <a:lnSpc>
                <a:spcPct val="100000"/>
              </a:lnSpc>
              <a:tabLst>
                <a:tab algn="l" pos="0"/>
              </a:tabLst>
            </a:pPr>
            <a:r>
              <a:rPr b="0" lang="ru-RU" sz="1800" spc="-1" strike="noStrike">
                <a:solidFill>
                  <a:srgbClr val="000000"/>
                </a:solidFill>
                <a:latin typeface="Arial"/>
                <a:ea typeface="Times New Roman"/>
              </a:rPr>
              <a:t>другая часто используемая константа – </a:t>
            </a:r>
            <a:r>
              <a:rPr b="1" lang="en-US" sz="1800" spc="-1" strike="noStrike">
                <a:solidFill>
                  <a:srgbClr val="000000"/>
                </a:solidFill>
                <a:latin typeface="Arial"/>
                <a:ea typeface="Times New Roman"/>
              </a:rPr>
              <a:t>Math</a:t>
            </a:r>
            <a:r>
              <a:rPr b="1" lang="ru-RU" sz="1800" spc="-1" strike="noStrike">
                <a:solidFill>
                  <a:srgbClr val="000000"/>
                </a:solidFill>
                <a:latin typeface="Arial"/>
                <a:ea typeface="Times New Roman"/>
              </a:rPr>
              <a:t>.</a:t>
            </a:r>
            <a:r>
              <a:rPr b="1" lang="en-US" sz="1800" spc="-1" strike="noStrike">
                <a:solidFill>
                  <a:srgbClr val="000000"/>
                </a:solidFill>
                <a:latin typeface="Arial"/>
                <a:ea typeface="Times New Roman"/>
              </a:rPr>
              <a:t>PI</a:t>
            </a:r>
            <a:r>
              <a:rPr b="0" lang="ru-RU" sz="1800" spc="-1" strike="noStrike">
                <a:solidFill>
                  <a:srgbClr val="000000"/>
                </a:solidFill>
                <a:latin typeface="Arial"/>
                <a:ea typeface="Times New Roman"/>
              </a:rPr>
              <a:t>. Статические константы нет смысла делать закрытыми, а обращаются к ним через имя класса:</a:t>
            </a:r>
            <a:endParaRPr b="0" lang="ru-RU" sz="1800" spc="-1" strike="noStrike">
              <a:latin typeface="Arial"/>
            </a:endParaRPr>
          </a:p>
          <a:p>
            <a:pPr algn="just">
              <a:lnSpc>
                <a:spcPct val="100000"/>
              </a:lnSpc>
              <a:tabLst>
                <a:tab algn="l" pos="0"/>
              </a:tabLst>
            </a:pPr>
            <a:endParaRPr b="0" lang="ru-RU" sz="1800" spc="-1" strike="noStrike">
              <a:latin typeface="Arial"/>
            </a:endParaRPr>
          </a:p>
          <a:p>
            <a:pPr algn="ctr">
              <a:lnSpc>
                <a:spcPct val="100000"/>
              </a:lnSpc>
              <a:tabLst>
                <a:tab algn="l" pos="0"/>
              </a:tabLst>
            </a:pPr>
            <a:r>
              <a:rPr b="1" lang="ru-RU" sz="1800" spc="-1" strike="noStrike">
                <a:solidFill>
                  <a:srgbClr val="000000"/>
                </a:solidFill>
                <a:latin typeface="Arial"/>
                <a:ea typeface="Times New Roman"/>
              </a:rPr>
              <a:t>имя_класса.имя_статической_константы</a:t>
            </a:r>
            <a:endParaRPr b="0" lang="ru-RU" sz="1800" spc="-1" strike="noStrike">
              <a:latin typeface="Arial"/>
            </a:endParaRPr>
          </a:p>
        </p:txBody>
      </p:sp>
      <p:sp>
        <p:nvSpPr>
          <p:cNvPr id="393" name="CustomShape 3"/>
          <p:cNvSpPr/>
          <p:nvPr/>
        </p:nvSpPr>
        <p:spPr>
          <a:xfrm>
            <a:off x="857160" y="2365560"/>
            <a:ext cx="7356240" cy="1735560"/>
          </a:xfrm>
          <a:prstGeom prst="rect">
            <a:avLst/>
          </a:prstGeom>
          <a:solidFill>
            <a:srgbClr val="f2f2f2"/>
          </a:solidFill>
          <a:ln w="9360">
            <a:noFill/>
          </a:ln>
        </p:spPr>
        <p:style>
          <a:lnRef idx="0"/>
          <a:fillRef idx="0"/>
          <a:effectRef idx="0"/>
          <a:fontRef idx="minor"/>
        </p:style>
        <p:txBody>
          <a:bodyPr lIns="90000" rIns="90000" tIns="45000" bIns="45000" anchor="ctr">
            <a:spAutoFit/>
          </a:bodyPr>
          <a:p>
            <a:pPr>
              <a:lnSpc>
                <a:spcPct val="100000"/>
              </a:lnSpc>
              <a:tabLst>
                <a:tab algn="l" pos="0"/>
              </a:tabLst>
            </a:pPr>
            <a:r>
              <a:rPr b="1" lang="en-US" sz="1800" spc="-1" strike="noStrike">
                <a:solidFill>
                  <a:srgbClr val="7f0055"/>
                </a:solidFill>
                <a:latin typeface="Courier New"/>
                <a:ea typeface="Times New Roman"/>
              </a:rPr>
              <a:t>public</a:t>
            </a:r>
            <a:r>
              <a:rPr b="0" lang="en-US" sz="1800" spc="-1" strike="noStrike">
                <a:solidFill>
                  <a:srgbClr val="000000"/>
                </a:solidFill>
                <a:latin typeface="Courier New"/>
                <a:ea typeface="Times New Roman"/>
              </a:rPr>
              <a:t> </a:t>
            </a:r>
            <a:r>
              <a:rPr b="1" lang="en-US" sz="1800" spc="-1" strike="noStrike">
                <a:solidFill>
                  <a:srgbClr val="7f0055"/>
                </a:solidFill>
                <a:latin typeface="Courier New"/>
                <a:ea typeface="Times New Roman"/>
              </a:rPr>
              <a:t>class</a:t>
            </a:r>
            <a:r>
              <a:rPr b="0" lang="en-US" sz="1800" spc="-1" strike="noStrike">
                <a:solidFill>
                  <a:srgbClr val="000000"/>
                </a:solidFill>
                <a:latin typeface="Courier New"/>
                <a:ea typeface="Times New Roman"/>
              </a:rPr>
              <a:t> System</a:t>
            </a:r>
            <a:endParaRPr b="0" lang="ru-RU" sz="1800" spc="-1" strike="noStrike">
              <a:latin typeface="Arial"/>
            </a:endParaRPr>
          </a:p>
          <a:p>
            <a:pPr>
              <a:lnSpc>
                <a:spcPct val="100000"/>
              </a:lnSpc>
              <a:tabLst>
                <a:tab algn="l" pos="0"/>
              </a:tabLst>
            </a:pPr>
            <a:r>
              <a:rPr b="0" lang="ru-RU" sz="1800" spc="-1" strike="noStrike">
                <a:solidFill>
                  <a:srgbClr val="000000"/>
                </a:solidFill>
                <a:latin typeface="Courier New"/>
                <a:ea typeface="Times New Roman"/>
              </a:rPr>
              <a:t>{</a:t>
            </a:r>
            <a:endParaRPr b="0" lang="ru-RU" sz="1800" spc="-1" strike="noStrike">
              <a:latin typeface="Arial"/>
            </a:endParaRPr>
          </a:p>
          <a:p>
            <a:pPr>
              <a:lnSpc>
                <a:spcPct val="100000"/>
              </a:lnSpc>
              <a:tabLst>
                <a:tab algn="l" pos="0"/>
              </a:tabLst>
            </a:pPr>
            <a:r>
              <a:rPr b="0" lang="en-US" sz="1800" spc="-1" strike="noStrike">
                <a:solidFill>
                  <a:srgbClr val="000000"/>
                </a:solidFill>
                <a:latin typeface="Courier New"/>
                <a:ea typeface="Times New Roman"/>
              </a:rPr>
              <a:t>	</a:t>
            </a:r>
            <a:r>
              <a:rPr b="0" lang="en-US" sz="1800" spc="-1" strike="noStrike">
                <a:solidFill>
                  <a:srgbClr val="000000"/>
                </a:solidFill>
                <a:latin typeface="Courier New"/>
                <a:ea typeface="Times New Roman"/>
              </a:rPr>
              <a:t>…</a:t>
            </a:r>
            <a:endParaRPr b="0" lang="ru-RU" sz="1800" spc="-1" strike="noStrike">
              <a:latin typeface="Arial"/>
            </a:endParaRPr>
          </a:p>
          <a:p>
            <a:pPr>
              <a:lnSpc>
                <a:spcPct val="100000"/>
              </a:lnSpc>
              <a:tabLst>
                <a:tab algn="l" pos="0"/>
              </a:tabLst>
            </a:pPr>
            <a:r>
              <a:rPr b="1" lang="en-US" sz="1800" spc="-1" strike="noStrike">
                <a:solidFill>
                  <a:srgbClr val="7f0055"/>
                </a:solidFill>
                <a:latin typeface="Courier New"/>
                <a:ea typeface="Times New Roman"/>
              </a:rPr>
              <a:t>	</a:t>
            </a:r>
            <a:r>
              <a:rPr b="1" lang="en-US" sz="1800" spc="-1" strike="noStrike">
                <a:solidFill>
                  <a:srgbClr val="7f0055"/>
                </a:solidFill>
                <a:latin typeface="Courier New"/>
                <a:ea typeface="Times New Roman"/>
              </a:rPr>
              <a:t>public</a:t>
            </a:r>
            <a:r>
              <a:rPr b="0" lang="en-US" sz="1800" spc="-1" strike="noStrike">
                <a:solidFill>
                  <a:srgbClr val="000000"/>
                </a:solidFill>
                <a:latin typeface="Courier New"/>
                <a:ea typeface="Times New Roman"/>
              </a:rPr>
              <a:t> </a:t>
            </a:r>
            <a:r>
              <a:rPr b="1" lang="en-US" sz="1800" spc="-1" strike="noStrike">
                <a:solidFill>
                  <a:srgbClr val="7f0055"/>
                </a:solidFill>
                <a:latin typeface="Courier New"/>
                <a:ea typeface="Times New Roman"/>
              </a:rPr>
              <a:t>static</a:t>
            </a:r>
            <a:r>
              <a:rPr b="0" lang="en-US" sz="1800" spc="-1" strike="noStrike">
                <a:solidFill>
                  <a:srgbClr val="000000"/>
                </a:solidFill>
                <a:latin typeface="Courier New"/>
                <a:ea typeface="Times New Roman"/>
              </a:rPr>
              <a:t> </a:t>
            </a:r>
            <a:r>
              <a:rPr b="1" lang="en-US" sz="1800" spc="-1" strike="noStrike">
                <a:solidFill>
                  <a:srgbClr val="7f0055"/>
                </a:solidFill>
                <a:latin typeface="Courier New"/>
                <a:ea typeface="Times New Roman"/>
              </a:rPr>
              <a:t>final</a:t>
            </a:r>
            <a:r>
              <a:rPr b="0" lang="en-US" sz="1800" spc="-1" strike="noStrike">
                <a:solidFill>
                  <a:srgbClr val="000000"/>
                </a:solidFill>
                <a:latin typeface="Courier New"/>
                <a:ea typeface="Times New Roman"/>
              </a:rPr>
              <a:t> PrintStream out = …</a:t>
            </a:r>
            <a:endParaRPr b="0" lang="ru-RU" sz="1800" spc="-1" strike="noStrike">
              <a:latin typeface="Arial"/>
            </a:endParaRPr>
          </a:p>
          <a:p>
            <a:pPr>
              <a:lnSpc>
                <a:spcPct val="100000"/>
              </a:lnSpc>
              <a:tabLst>
                <a:tab algn="l" pos="0"/>
              </a:tabLst>
            </a:pPr>
            <a:r>
              <a:rPr b="0" lang="en-GB" sz="1800" spc="-1" strike="noStrike">
                <a:solidFill>
                  <a:srgbClr val="000000"/>
                </a:solidFill>
                <a:latin typeface="Courier New"/>
                <a:ea typeface="Times New Roman"/>
              </a:rPr>
              <a:t>	</a:t>
            </a:r>
            <a:r>
              <a:rPr b="0" lang="ru-RU" sz="1800" spc="-1" strike="noStrike">
                <a:solidFill>
                  <a:srgbClr val="000000"/>
                </a:solidFill>
                <a:latin typeface="Courier New"/>
                <a:ea typeface="Times New Roman"/>
              </a:rPr>
              <a:t>…</a:t>
            </a:r>
            <a:endParaRPr b="0" lang="ru-RU" sz="1800" spc="-1" strike="noStrike">
              <a:latin typeface="Arial"/>
            </a:endParaRPr>
          </a:p>
          <a:p>
            <a:pPr>
              <a:lnSpc>
                <a:spcPct val="100000"/>
              </a:lnSpc>
              <a:tabLst>
                <a:tab algn="l" pos="0"/>
              </a:tabLst>
            </a:pPr>
            <a:r>
              <a:rPr b="0" lang="ru-RU" sz="1800" spc="-1" strike="noStrike">
                <a:solidFill>
                  <a:srgbClr val="000000"/>
                </a:solidFill>
                <a:latin typeface="Courier New"/>
                <a:ea typeface="Times New Roman"/>
              </a:rPr>
              <a:t>}</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95"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tabLst>
                <a:tab algn="l" pos="0"/>
              </a:tabLst>
            </a:pPr>
            <a:r>
              <a:rPr b="0" lang="ru-RU" sz="1800" spc="-1" strike="noStrike">
                <a:solidFill>
                  <a:srgbClr val="000000"/>
                </a:solidFill>
                <a:latin typeface="Arial"/>
                <a:ea typeface="Times New Roman"/>
              </a:rPr>
              <a:t>Статические методы не работают с объектами, поэтому их использовать следует в двух случаях:</a:t>
            </a:r>
            <a:endParaRPr b="0" lang="ru-RU" sz="1800" spc="-1" strike="noStrike">
              <a:latin typeface="Arial"/>
            </a:endParaRPr>
          </a:p>
          <a:p>
            <a:pPr algn="just">
              <a:lnSpc>
                <a:spcPct val="100000"/>
              </a:lnSpc>
              <a:tabLst>
                <a:tab algn="l" pos="0"/>
              </a:tabLst>
            </a:pPr>
            <a:endParaRPr b="0" lang="ru-RU" sz="1800" spc="-1" strike="noStrike">
              <a:latin typeface="Arial"/>
            </a:endParaRPr>
          </a:p>
          <a:p>
            <a:pPr algn="just">
              <a:lnSpc>
                <a:spcPct val="100000"/>
              </a:lnSpc>
              <a:tabLst>
                <a:tab algn="l" pos="0"/>
              </a:tabLst>
            </a:pPr>
            <a:r>
              <a:rPr b="0" lang="ru-RU" sz="1800" spc="-1" strike="noStrike">
                <a:solidFill>
                  <a:srgbClr val="000000"/>
                </a:solidFill>
                <a:latin typeface="Arial"/>
                <a:ea typeface="Times New Roman"/>
              </a:rPr>
              <a:t>когда методу </a:t>
            </a:r>
            <a:r>
              <a:rPr b="0" i="1" lang="ru-RU" sz="1800" spc="-1" strike="noStrike">
                <a:solidFill>
                  <a:srgbClr val="000000"/>
                </a:solidFill>
                <a:latin typeface="Arial"/>
                <a:ea typeface="Times New Roman"/>
              </a:rPr>
              <a:t>не нужен доступ к состоянию объекта</a:t>
            </a:r>
            <a:r>
              <a:rPr b="0" lang="ru-RU" sz="1800" spc="-1" strike="noStrike">
                <a:solidFill>
                  <a:srgbClr val="000000"/>
                </a:solidFill>
                <a:latin typeface="Arial"/>
                <a:ea typeface="Times New Roman"/>
              </a:rPr>
              <a:t>, а все необходимые параметры задаются явно (например, метод </a:t>
            </a:r>
            <a:r>
              <a:rPr b="0" lang="en-US" sz="1800" spc="-1" strike="noStrike">
                <a:solidFill>
                  <a:srgbClr val="000000"/>
                </a:solidFill>
                <a:latin typeface="Arial"/>
                <a:ea typeface="Times New Roman"/>
              </a:rPr>
              <a:t>Math</a:t>
            </a:r>
            <a:r>
              <a:rPr b="0" lang="ru-RU" sz="1800" spc="-1" strike="noStrike">
                <a:solidFill>
                  <a:srgbClr val="000000"/>
                </a:solidFill>
                <a:latin typeface="Arial"/>
                <a:ea typeface="Times New Roman"/>
              </a:rPr>
              <a:t>.</a:t>
            </a:r>
            <a:r>
              <a:rPr b="0" lang="en-US" sz="1800" spc="-1" strike="noStrike">
                <a:solidFill>
                  <a:srgbClr val="000000"/>
                </a:solidFill>
                <a:latin typeface="Arial"/>
                <a:ea typeface="Times New Roman"/>
              </a:rPr>
              <a:t>pow</a:t>
            </a:r>
            <a:r>
              <a:rPr b="0" lang="ru-RU" sz="1800" spc="-1" strike="noStrike">
                <a:solidFill>
                  <a:srgbClr val="000000"/>
                </a:solidFill>
                <a:latin typeface="Arial"/>
                <a:ea typeface="Times New Roman"/>
              </a:rPr>
              <a:t>(…).</a:t>
            </a:r>
            <a:endParaRPr b="0" lang="ru-RU" sz="1800" spc="-1" strike="noStrike">
              <a:latin typeface="Arial"/>
            </a:endParaRPr>
          </a:p>
          <a:p>
            <a:pPr algn="just">
              <a:lnSpc>
                <a:spcPct val="100000"/>
              </a:lnSpc>
              <a:tabLst>
                <a:tab algn="l" pos="0"/>
              </a:tabLst>
            </a:pPr>
            <a:endParaRPr b="0" lang="ru-RU" sz="1800" spc="-1" strike="noStrike">
              <a:latin typeface="Arial"/>
            </a:endParaRPr>
          </a:p>
          <a:p>
            <a:pPr algn="just">
              <a:lnSpc>
                <a:spcPct val="100000"/>
              </a:lnSpc>
              <a:tabLst>
                <a:tab algn="l" pos="0"/>
              </a:tabLst>
            </a:pPr>
            <a:r>
              <a:rPr b="0" lang="ru-RU" sz="1800" spc="-1" strike="noStrike">
                <a:solidFill>
                  <a:srgbClr val="000000"/>
                </a:solidFill>
                <a:latin typeface="Arial"/>
                <a:ea typeface="Times New Roman"/>
              </a:rPr>
              <a:t>когда методу нужен </a:t>
            </a:r>
            <a:r>
              <a:rPr b="0" i="1" lang="ru-RU" sz="1800" spc="-1" strike="noStrike">
                <a:solidFill>
                  <a:srgbClr val="000000"/>
                </a:solidFill>
                <a:latin typeface="Arial"/>
                <a:ea typeface="Times New Roman"/>
              </a:rPr>
              <a:t>доступ только к статическим полям</a:t>
            </a:r>
            <a:r>
              <a:rPr b="0" lang="ru-RU" sz="1800" spc="-1" strike="noStrike">
                <a:solidFill>
                  <a:srgbClr val="000000"/>
                </a:solidFill>
                <a:latin typeface="Arial"/>
                <a:ea typeface="Times New Roman"/>
              </a:rPr>
              <a:t> класса (статический метод не может получить доступ к нестатическим полям класса, так как они принадлежат объектам, а не классам).</a:t>
            </a:r>
            <a:endParaRPr b="0" lang="ru-RU" sz="1800" spc="-1" strike="noStrike">
              <a:latin typeface="Arial"/>
            </a:endParaRPr>
          </a:p>
          <a:p>
            <a:pPr algn="just">
              <a:lnSpc>
                <a:spcPct val="100000"/>
              </a:lnSpc>
              <a:tabLst>
                <a:tab algn="l" pos="0"/>
              </a:tabLst>
            </a:pPr>
            <a:endParaRPr b="0" lang="ru-RU" sz="1800" spc="-1" strike="noStrike">
              <a:latin typeface="Arial"/>
            </a:endParaRPr>
          </a:p>
          <a:p>
            <a:pPr algn="just">
              <a:lnSpc>
                <a:spcPct val="100000"/>
              </a:lnSpc>
              <a:tabLst>
                <a:tab algn="l" pos="0"/>
              </a:tabLst>
            </a:pPr>
            <a:r>
              <a:rPr b="1" lang="ru-RU" sz="1800" spc="-1" strike="noStrike">
                <a:solidFill>
                  <a:srgbClr val="000000"/>
                </a:solidFill>
                <a:latin typeface="Arial"/>
                <a:ea typeface="Times New Roman"/>
              </a:rPr>
              <a:t>Статические методы можно вызывать, даже если ни один объект этого класса не создан</a:t>
            </a:r>
            <a:r>
              <a:rPr b="0" lang="ru-RU" sz="1800" spc="-1" strike="noStrike">
                <a:solidFill>
                  <a:srgbClr val="000000"/>
                </a:solidFill>
                <a:latin typeface="Arial"/>
                <a:ea typeface="Times New Roman"/>
              </a:rPr>
              <a:t>. Кроме того, статические методы часто используют в качестве порождающих, т.е. таких методов. которые создают объект своего класса и возвращают ссылку на него.</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Причины возникновения ООП</a:t>
            </a:r>
            <a:endParaRPr b="0" lang="ru-RU" sz="1800" spc="-1" strike="noStrike">
              <a:latin typeface="Arial"/>
            </a:endParaRPr>
          </a:p>
        </p:txBody>
      </p:sp>
      <p:sp>
        <p:nvSpPr>
          <p:cNvPr id="286"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360"/>
              </a:spcBef>
              <a:tabLst>
                <a:tab algn="l" pos="0"/>
              </a:tabLst>
            </a:pPr>
            <a:r>
              <a:rPr b="1" lang="ru-RU" sz="1800" spc="-1" strike="noStrike">
                <a:solidFill>
                  <a:srgbClr val="000000"/>
                </a:solidFill>
                <a:latin typeface="Arial"/>
                <a:ea typeface="DejaVu Sans"/>
              </a:rPr>
              <a:t>Классификация языков (одна из ...)</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nSpc>
                <a:spcPct val="100000"/>
              </a:lnSpc>
              <a:spcBef>
                <a:spcPts val="360"/>
              </a:spcBef>
              <a:tabLst>
                <a:tab algn="l" pos="0"/>
              </a:tabLst>
            </a:pPr>
            <a:r>
              <a:rPr b="0" lang="ru-RU" sz="1800" spc="-1" strike="noStrike">
                <a:solidFill>
                  <a:srgbClr val="000000"/>
                </a:solidFill>
                <a:latin typeface="Arial"/>
                <a:ea typeface="DejaVu Sans"/>
              </a:rPr>
              <a:t>По одной из классификаций языки программирования делятся на:</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lvl="1" marL="743040" indent="-284040">
              <a:lnSpc>
                <a:spcPct val="100000"/>
              </a:lnSpc>
              <a:spcBef>
                <a:spcPts val="360"/>
              </a:spcBef>
              <a:buClr>
                <a:srgbClr val="376092"/>
              </a:buClr>
              <a:buSzPct val="140000"/>
              <a:buFont typeface="Wingdings" charset="2"/>
              <a:buChar char=""/>
              <a:tabLst>
                <a:tab algn="l" pos="0"/>
              </a:tabLst>
            </a:pPr>
            <a:r>
              <a:rPr b="1" lang="ru-RU" sz="1800" spc="-1" strike="noStrike">
                <a:solidFill>
                  <a:srgbClr val="376092"/>
                </a:solidFill>
                <a:latin typeface="Arial"/>
                <a:ea typeface="DejaVu Sans"/>
              </a:rPr>
              <a:t>директивные</a:t>
            </a:r>
            <a:r>
              <a:rPr b="0" lang="ru-RU" sz="1800" spc="-1" strike="noStrike">
                <a:solidFill>
                  <a:srgbClr val="000000"/>
                </a:solidFill>
                <a:latin typeface="Arial"/>
                <a:ea typeface="DejaVu Sans"/>
              </a:rPr>
              <a:t> (directive), называемые также процедурными (procedural) или императивными (imperative),</a:t>
            </a:r>
            <a:endParaRPr b="0" lang="ru-RU" sz="1800" spc="-1" strike="noStrike">
              <a:latin typeface="Arial"/>
            </a:endParaRPr>
          </a:p>
          <a:p>
            <a:pPr>
              <a:lnSpc>
                <a:spcPct val="100000"/>
              </a:lnSpc>
              <a:tabLst>
                <a:tab algn="l" pos="0"/>
              </a:tabLst>
            </a:pPr>
            <a:endParaRPr b="0" lang="ru-RU" sz="1800" spc="-1" strike="noStrike">
              <a:latin typeface="Arial"/>
            </a:endParaRPr>
          </a:p>
          <a:p>
            <a:pPr lvl="1" marL="743040" indent="-284040">
              <a:lnSpc>
                <a:spcPct val="100000"/>
              </a:lnSpc>
              <a:spcBef>
                <a:spcPts val="360"/>
              </a:spcBef>
              <a:buClr>
                <a:srgbClr val="376092"/>
              </a:buClr>
              <a:buSzPct val="140000"/>
              <a:buFont typeface="Wingdings" charset="2"/>
              <a:buChar char=""/>
              <a:tabLst>
                <a:tab algn="l" pos="0"/>
              </a:tabLst>
            </a:pPr>
            <a:r>
              <a:rPr b="1" lang="ru-RU" sz="1800" spc="-1" strike="noStrike">
                <a:solidFill>
                  <a:srgbClr val="376092"/>
                </a:solidFill>
                <a:latin typeface="Arial"/>
                <a:ea typeface="DejaVu Sans"/>
              </a:rPr>
              <a:t>декларативные</a:t>
            </a:r>
            <a:r>
              <a:rPr b="0" lang="ru-RU" sz="1800" spc="-1" strike="noStrike">
                <a:solidFill>
                  <a:srgbClr val="000000"/>
                </a:solidFill>
                <a:latin typeface="Arial"/>
                <a:ea typeface="DejaVu Sans"/>
              </a:rPr>
              <a:t> (declarative) языки, </a:t>
            </a:r>
            <a:endParaRPr b="0" lang="ru-RU" sz="1800" spc="-1" strike="noStrike">
              <a:latin typeface="Arial"/>
            </a:endParaRPr>
          </a:p>
          <a:p>
            <a:pPr>
              <a:lnSpc>
                <a:spcPct val="100000"/>
              </a:lnSpc>
              <a:tabLst>
                <a:tab algn="l" pos="0"/>
              </a:tabLst>
            </a:pPr>
            <a:endParaRPr b="0" lang="ru-RU" sz="1800" spc="-1" strike="noStrike">
              <a:latin typeface="Arial"/>
            </a:endParaRPr>
          </a:p>
          <a:p>
            <a:pPr lvl="1" marL="743040" indent="-284040">
              <a:lnSpc>
                <a:spcPct val="100000"/>
              </a:lnSpc>
              <a:spcBef>
                <a:spcPts val="360"/>
              </a:spcBef>
              <a:buClr>
                <a:srgbClr val="376092"/>
              </a:buClr>
              <a:buSzPct val="140000"/>
              <a:buFont typeface="Wingdings" charset="2"/>
              <a:buChar char=""/>
              <a:tabLst>
                <a:tab algn="l" pos="0"/>
              </a:tabLst>
            </a:pPr>
            <a:r>
              <a:rPr b="1" lang="ru-RU" sz="1800" spc="-1" strike="noStrike">
                <a:solidFill>
                  <a:srgbClr val="376092"/>
                </a:solidFill>
                <a:latin typeface="Arial"/>
                <a:ea typeface="DejaVu Sans"/>
              </a:rPr>
              <a:t>объектно-ориентированные</a:t>
            </a:r>
            <a:r>
              <a:rPr b="0" lang="ru-RU" sz="1800" spc="-1" strike="noStrike">
                <a:solidFill>
                  <a:srgbClr val="000000"/>
                </a:solidFill>
                <a:latin typeface="Arial"/>
                <a:ea typeface="DejaVu Sans"/>
              </a:rPr>
              <a:t> (object-oriented). </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97"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marL="285840" indent="-284040" algn="just">
              <a:lnSpc>
                <a:spcPct val="100000"/>
              </a:lnSpc>
              <a:spcBef>
                <a:spcPts val="320"/>
              </a:spcBef>
              <a:tabLst>
                <a:tab algn="l" pos="0"/>
              </a:tabLst>
            </a:pPr>
            <a:r>
              <a:rPr b="1" lang="ru-RU" sz="1600" spc="-1" strike="noStrike">
                <a:solidFill>
                  <a:srgbClr val="000000"/>
                </a:solidFill>
                <a:latin typeface="Arial"/>
                <a:ea typeface="DejaVu Sans"/>
              </a:rPr>
              <a:t>Модификатор </a:t>
            </a:r>
            <a:r>
              <a:rPr b="1" lang="en-US" sz="1600" spc="-1" strike="noStrike">
                <a:solidFill>
                  <a:srgbClr val="000000"/>
                </a:solidFill>
                <a:latin typeface="Arial"/>
                <a:ea typeface="DejaVu Sans"/>
              </a:rPr>
              <a:t>f</a:t>
            </a:r>
            <a:r>
              <a:rPr b="1" lang="ru-RU" sz="1600" spc="-1" strike="noStrike">
                <a:solidFill>
                  <a:srgbClr val="000000"/>
                </a:solidFill>
                <a:latin typeface="Arial"/>
                <a:ea typeface="DejaVu Sans"/>
              </a:rPr>
              <a:t>inal</a:t>
            </a:r>
            <a:r>
              <a:rPr b="1" lang="en-GB" sz="1600" spc="-1" strike="noStrike">
                <a:solidFill>
                  <a:srgbClr val="000000"/>
                </a:solidFill>
                <a:latin typeface="Arial"/>
                <a:ea typeface="DejaVu Sans"/>
              </a:rPr>
              <a:t>. </a:t>
            </a:r>
            <a:r>
              <a:rPr b="0" lang="ru-RU" sz="1600" spc="-1" strike="noStrike">
                <a:solidFill>
                  <a:srgbClr val="000000"/>
                </a:solidFill>
                <a:latin typeface="Arial"/>
                <a:ea typeface="DejaVu Sans"/>
              </a:rPr>
              <a:t>Модификатор </a:t>
            </a:r>
            <a:r>
              <a:rPr b="1" lang="ru-RU" sz="1600" spc="-1" strike="noStrike">
                <a:solidFill>
                  <a:srgbClr val="000000"/>
                </a:solidFill>
                <a:latin typeface="Arial"/>
                <a:ea typeface="DejaVu Sans"/>
              </a:rPr>
              <a:t>final</a:t>
            </a:r>
            <a:r>
              <a:rPr b="0" lang="ru-RU" sz="1600" spc="-1" strike="noStrike">
                <a:solidFill>
                  <a:srgbClr val="000000"/>
                </a:solidFill>
                <a:latin typeface="Arial"/>
                <a:ea typeface="DejaVu Sans"/>
              </a:rPr>
              <a:t> используется для определения констант в качестве члена класса, локальной переменной или параметра метода. </a:t>
            </a:r>
            <a:endParaRPr b="0" lang="ru-RU" sz="1600" spc="-1" strike="noStrike">
              <a:latin typeface="Arial"/>
            </a:endParaRPr>
          </a:p>
          <a:p>
            <a:pPr marL="285840" indent="-284040" algn="just">
              <a:lnSpc>
                <a:spcPct val="90000"/>
              </a:lnSpc>
              <a:spcBef>
                <a:spcPts val="320"/>
              </a:spcBef>
              <a:tabLst>
                <a:tab algn="l" pos="0"/>
              </a:tabLst>
            </a:pPr>
            <a:endParaRPr b="0" lang="ru-RU" sz="1600" spc="-1" strike="noStrike">
              <a:latin typeface="Arial"/>
            </a:endParaRPr>
          </a:p>
          <a:p>
            <a:pPr marL="285840" indent="-284040" algn="just">
              <a:lnSpc>
                <a:spcPct val="90000"/>
              </a:lnSpc>
              <a:spcBef>
                <a:spcPts val="320"/>
              </a:spcBef>
              <a:tabLst>
                <a:tab algn="l" pos="0"/>
              </a:tabLst>
            </a:pPr>
            <a:r>
              <a:rPr b="1" lang="ru-RU" sz="1600" spc="-1" strike="noStrike">
                <a:solidFill>
                  <a:srgbClr val="000000"/>
                </a:solidFill>
                <a:latin typeface="Arial"/>
                <a:ea typeface="DejaVu Sans"/>
              </a:rPr>
              <a:t>Методы</a:t>
            </a:r>
            <a:r>
              <a:rPr b="0" lang="ru-RU" sz="1600" spc="-1" strike="noStrike">
                <a:solidFill>
                  <a:srgbClr val="000000"/>
                </a:solidFill>
                <a:latin typeface="Arial"/>
                <a:ea typeface="DejaVu Sans"/>
              </a:rPr>
              <a:t>, объявленные как </a:t>
            </a:r>
            <a:r>
              <a:rPr b="1" lang="ru-RU" sz="1600" spc="-1" strike="noStrike">
                <a:solidFill>
                  <a:srgbClr val="000000"/>
                </a:solidFill>
                <a:latin typeface="Arial"/>
                <a:ea typeface="DejaVu Sans"/>
              </a:rPr>
              <a:t>final</a:t>
            </a:r>
            <a:r>
              <a:rPr b="0" lang="ru-RU" sz="1600" spc="-1" strike="noStrike">
                <a:solidFill>
                  <a:srgbClr val="000000"/>
                </a:solidFill>
                <a:latin typeface="Arial"/>
                <a:ea typeface="DejaVu Sans"/>
              </a:rPr>
              <a:t>, нельзя замещать в подклассах, для классов – создавать подклассы. </a:t>
            </a:r>
            <a:endParaRPr b="0" lang="ru-RU" sz="1600" spc="-1" strike="noStrike">
              <a:latin typeface="Arial"/>
            </a:endParaRPr>
          </a:p>
          <a:p>
            <a:pPr marL="285840" indent="-284040" algn="just">
              <a:lnSpc>
                <a:spcPct val="90000"/>
              </a:lnSpc>
              <a:spcBef>
                <a:spcPts val="320"/>
              </a:spcBef>
              <a:tabLst>
                <a:tab algn="l" pos="0"/>
              </a:tabLst>
            </a:pPr>
            <a:endParaRPr b="0" lang="ru-RU" sz="1600" spc="-1" strike="noStrike">
              <a:latin typeface="Arial"/>
            </a:endParaRPr>
          </a:p>
          <a:p>
            <a:pPr marL="285840" indent="-284040" algn="just">
              <a:lnSpc>
                <a:spcPct val="90000"/>
              </a:lnSpc>
              <a:spcBef>
                <a:spcPts val="320"/>
              </a:spcBef>
              <a:tabLst>
                <a:tab algn="l" pos="0"/>
              </a:tabLst>
            </a:pPr>
            <a:r>
              <a:rPr b="1" lang="ru-RU" sz="1600" spc="-1" strike="noStrike">
                <a:solidFill>
                  <a:srgbClr val="000000"/>
                </a:solidFill>
                <a:latin typeface="Arial"/>
                <a:ea typeface="DejaVu Sans"/>
              </a:rPr>
              <a:t>Константа</a:t>
            </a:r>
            <a:r>
              <a:rPr b="0" lang="ru-RU" sz="1600" spc="-1" strike="noStrike">
                <a:solidFill>
                  <a:srgbClr val="000000"/>
                </a:solidFill>
                <a:latin typeface="Arial"/>
                <a:ea typeface="DejaVu Sans"/>
              </a:rPr>
              <a:t> может быть объявлена </a:t>
            </a:r>
            <a:r>
              <a:rPr b="1" lang="ru-RU" sz="1600" spc="-1" strike="noStrike">
                <a:solidFill>
                  <a:srgbClr val="000000"/>
                </a:solidFill>
                <a:latin typeface="Arial"/>
                <a:ea typeface="DejaVu Sans"/>
              </a:rPr>
              <a:t>как поле класса, но не проинициализирована</a:t>
            </a:r>
            <a:r>
              <a:rPr b="0" lang="ru-RU" sz="1600" spc="-1" strike="noStrike">
                <a:solidFill>
                  <a:srgbClr val="000000"/>
                </a:solidFill>
                <a:latin typeface="Arial"/>
                <a:ea typeface="DejaVu Sans"/>
              </a:rPr>
              <a:t>. В этом случае она должна быть проинициализирована в логическом блоке класса, заключенном в {}, или конструкторе, но только в одном из указанных мест. Значение по умолчанию константа получить не может в отличие от переменных класса.</a:t>
            </a:r>
            <a:endParaRPr b="0" lang="ru-RU" sz="1600" spc="-1" strike="noStrike">
              <a:latin typeface="Arial"/>
            </a:endParaRPr>
          </a:p>
          <a:p>
            <a:pPr marL="285840" indent="-284040" algn="just">
              <a:lnSpc>
                <a:spcPct val="90000"/>
              </a:lnSpc>
              <a:spcBef>
                <a:spcPts val="320"/>
              </a:spcBef>
              <a:tabLst>
                <a:tab algn="l" pos="0"/>
              </a:tabLst>
            </a:pPr>
            <a:endParaRPr b="0" lang="ru-RU" sz="1600" spc="-1" strike="noStrike">
              <a:latin typeface="Arial"/>
            </a:endParaRPr>
          </a:p>
          <a:p>
            <a:pPr marL="285840" indent="-284040" algn="just">
              <a:lnSpc>
                <a:spcPct val="90000"/>
              </a:lnSpc>
              <a:spcBef>
                <a:spcPts val="320"/>
              </a:spcBef>
              <a:tabLst>
                <a:tab algn="l" pos="0"/>
              </a:tabLst>
            </a:pPr>
            <a:r>
              <a:rPr b="0" lang="ru-RU" sz="1600" spc="-1" strike="noStrike">
                <a:solidFill>
                  <a:srgbClr val="000000"/>
                </a:solidFill>
                <a:latin typeface="Arial"/>
                <a:ea typeface="DejaVu Sans"/>
              </a:rPr>
              <a:t>Константы могут быть объявлены в методах как локальные или как параметры метода. В обоих случаях значения таких констант изменять нельзя. </a:t>
            </a:r>
            <a:endParaRPr b="0" lang="ru-RU" sz="1600" spc="-1" strike="noStrike">
              <a:latin typeface="Arial"/>
            </a:endParaRPr>
          </a:p>
          <a:p>
            <a:pPr marL="285840" indent="-284040">
              <a:lnSpc>
                <a:spcPct val="100000"/>
              </a:lnSpc>
              <a:spcBef>
                <a:spcPts val="300"/>
              </a:spcBef>
              <a:tabLst>
                <a:tab algn="l" pos="0"/>
              </a:tabLst>
            </a:pPr>
            <a:endParaRPr b="0" lang="ru-RU" sz="1600" spc="-1" strike="noStrike">
              <a:latin typeface="Arial"/>
            </a:endParaRPr>
          </a:p>
          <a:p>
            <a:pPr marL="285840" indent="-284040" algn="just">
              <a:lnSpc>
                <a:spcPct val="100000"/>
              </a:lnSpc>
              <a:spcBef>
                <a:spcPts val="320"/>
              </a:spcBef>
              <a:tabLst>
                <a:tab algn="l" pos="0"/>
              </a:tabLst>
            </a:pPr>
            <a:r>
              <a:rPr b="0" i="1" lang="ru-RU" sz="1600" spc="-1" strike="noStrike">
                <a:solidFill>
                  <a:srgbClr val="000000"/>
                </a:solidFill>
                <a:latin typeface="Arial"/>
                <a:ea typeface="Times New Roman"/>
              </a:rPr>
              <a:t>Значение константному полю можно присвоить при объявлении, в логическом блоке инициализации или в конструкторе.</a:t>
            </a:r>
            <a:endParaRPr b="0" lang="ru-RU" sz="1600" spc="-1" strike="noStrike">
              <a:latin typeface="Arial"/>
            </a:endParaRPr>
          </a:p>
          <a:p>
            <a:pPr marL="285840" indent="-284040">
              <a:lnSpc>
                <a:spcPct val="100000"/>
              </a:lnSpc>
              <a:spcBef>
                <a:spcPts val="300"/>
              </a:spcBef>
              <a:tabLst>
                <a:tab algn="l" pos="0"/>
              </a:tabLst>
            </a:pPr>
            <a:endParaRPr b="0" lang="ru-RU" sz="16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Пример 11</a:t>
            </a:r>
            <a:endParaRPr b="0" lang="ru-RU" sz="1800" spc="-1" strike="noStrike">
              <a:latin typeface="Arial"/>
            </a:endParaRPr>
          </a:p>
        </p:txBody>
      </p:sp>
      <p:sp>
        <p:nvSpPr>
          <p:cNvPr id="399" name="CustomShape 2"/>
          <p:cNvSpPr/>
          <p:nvPr/>
        </p:nvSpPr>
        <p:spPr>
          <a:xfrm>
            <a:off x="928800" y="1236600"/>
            <a:ext cx="7284960" cy="4138920"/>
          </a:xfrm>
          <a:prstGeom prst="rect">
            <a:avLst/>
          </a:prstGeom>
          <a:solidFill>
            <a:srgbClr val="f2f2f2"/>
          </a:solidFill>
          <a:ln w="9360">
            <a:noFill/>
          </a:ln>
        </p:spPr>
        <p:style>
          <a:lnRef idx="0"/>
          <a:fillRef idx="0"/>
          <a:effectRef idx="0"/>
          <a:fontRef idx="minor"/>
        </p:style>
        <p:txBody>
          <a:bodyPr lIns="90000" rIns="90000" tIns="45000" bIns="45000" anchor="ctr">
            <a:spAutoFit/>
          </a:bodyPr>
          <a:p>
            <a:pPr>
              <a:lnSpc>
                <a:spcPct val="100000"/>
              </a:lnSpc>
              <a:tabLst>
                <a:tab algn="l" pos="0"/>
              </a:tabLst>
            </a:pPr>
            <a:r>
              <a:rPr b="1" lang="en-US" sz="1400" spc="-1" strike="noStrike">
                <a:solidFill>
                  <a:srgbClr val="7f0055"/>
                </a:solidFill>
                <a:latin typeface="Courier New"/>
                <a:ea typeface="Calibri"/>
              </a:rPr>
              <a:t>package</a:t>
            </a:r>
            <a:r>
              <a:rPr b="0" lang="en-US" sz="1400" spc="-1" strike="noStrike">
                <a:solidFill>
                  <a:srgbClr val="000000"/>
                </a:solidFill>
                <a:latin typeface="Courier New"/>
                <a:ea typeface="Calibri"/>
              </a:rPr>
              <a:t> ru.javalang.module06;</a:t>
            </a:r>
            <a:endParaRPr b="0" lang="ru-RU" sz="1400" spc="-1" strike="noStrike">
              <a:latin typeface="Arial"/>
            </a:endParaRPr>
          </a:p>
          <a:p>
            <a:pPr>
              <a:lnSpc>
                <a:spcPct val="100000"/>
              </a:lnSpc>
              <a:tabLst>
                <a:tab algn="l" pos="0"/>
              </a:tabLst>
            </a:pP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class</a:t>
            </a:r>
            <a:r>
              <a:rPr b="0" lang="en-US" sz="1400" spc="-1" strike="noStrike">
                <a:solidFill>
                  <a:srgbClr val="000000"/>
                </a:solidFill>
                <a:latin typeface="Courier New"/>
                <a:ea typeface="Calibri"/>
              </a:rPr>
              <a:t> President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ru-RU" sz="1400" spc="-1" strike="noStrike">
                <a:solidFill>
                  <a:srgbClr val="3f7f5f"/>
                </a:solidFill>
                <a:latin typeface="Courier New"/>
                <a:ea typeface="Calibri"/>
              </a:rPr>
              <a:t>// инициализированная константа</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1" lang="en-US" sz="1400" spc="-1" strike="noStrike">
                <a:solidFill>
                  <a:srgbClr val="7f0055"/>
                </a:solidFill>
                <a:latin typeface="Courier New"/>
                <a:ea typeface="Calibri"/>
              </a:rPr>
              <a:t>final</a:t>
            </a:r>
            <a:r>
              <a:rPr b="0" lang="ru-RU" sz="1400" spc="-1" strike="noStrike">
                <a:solidFill>
                  <a:srgbClr val="000000"/>
                </a:solidFill>
                <a:latin typeface="Courier New"/>
                <a:ea typeface="Calibri"/>
              </a:rPr>
              <a:t> </a:t>
            </a:r>
            <a:r>
              <a:rPr b="1" lang="en-US" sz="1400" spc="-1" strike="noStrike">
                <a:solidFill>
                  <a:srgbClr val="7f0055"/>
                </a:solidFill>
                <a:latin typeface="Courier New"/>
                <a:ea typeface="Calibri"/>
              </a:rPr>
              <a:t>int</a:t>
            </a:r>
            <a:r>
              <a:rPr b="0" lang="ru-RU" sz="1400" spc="-1" strike="noStrike">
                <a:solidFill>
                  <a:srgbClr val="000000"/>
                </a:solidFill>
                <a:latin typeface="Courier New"/>
                <a:ea typeface="Calibri"/>
              </a:rPr>
              <a:t> </a:t>
            </a:r>
            <a:r>
              <a:rPr b="0" lang="en-US" sz="1400" spc="-1" strike="noStrike">
                <a:solidFill>
                  <a:srgbClr val="0000c0"/>
                </a:solidFill>
                <a:latin typeface="Courier New"/>
                <a:ea typeface="Calibri"/>
              </a:rPr>
              <a:t>ID</a:t>
            </a:r>
            <a:r>
              <a:rPr b="0" lang="ru-RU" sz="1400" spc="-1" strike="noStrike">
                <a:solidFill>
                  <a:srgbClr val="000000"/>
                </a:solidFill>
                <a:latin typeface="Courier New"/>
                <a:ea typeface="Calibri"/>
              </a:rPr>
              <a:t> = (</a:t>
            </a:r>
            <a:r>
              <a:rPr b="1" lang="en-US" sz="1400" spc="-1" strike="noStrike">
                <a:solidFill>
                  <a:srgbClr val="7f0055"/>
                </a:solidFill>
                <a:latin typeface="Courier New"/>
                <a:ea typeface="Calibri"/>
              </a:rPr>
              <a:t>int</a:t>
            </a:r>
            <a:r>
              <a:rPr b="0" lang="ru-RU" sz="1400" spc="-1" strike="noStrike">
                <a:solidFill>
                  <a:srgbClr val="000000"/>
                </a:solidFill>
                <a:latin typeface="Courier New"/>
                <a:ea typeface="Calibri"/>
              </a:rPr>
              <a:t>) (</a:t>
            </a:r>
            <a:r>
              <a:rPr b="0" lang="en-US" sz="1400" spc="-1" strike="noStrike">
                <a:solidFill>
                  <a:srgbClr val="000000"/>
                </a:solidFill>
                <a:latin typeface="Courier New"/>
                <a:ea typeface="Calibri"/>
              </a:rPr>
              <a:t>Math</a:t>
            </a:r>
            <a:r>
              <a:rPr b="0" lang="ru-RU" sz="1400" spc="-1" strike="noStrike">
                <a:solidFill>
                  <a:srgbClr val="000000"/>
                </a:solidFill>
                <a:latin typeface="Courier New"/>
                <a:ea typeface="Calibri"/>
              </a:rPr>
              <a:t>.</a:t>
            </a:r>
            <a:r>
              <a:rPr b="0" i="1" lang="en-US" sz="1400" spc="-1" strike="noStrike">
                <a:solidFill>
                  <a:srgbClr val="000000"/>
                </a:solidFill>
                <a:latin typeface="Courier New"/>
                <a:ea typeface="Calibri"/>
              </a:rPr>
              <a:t>random</a:t>
            </a:r>
            <a:r>
              <a:rPr b="0" lang="ru-RU" sz="1400" spc="-1" strike="noStrike">
                <a:solidFill>
                  <a:srgbClr val="000000"/>
                </a:solidFill>
                <a:latin typeface="Courier New"/>
                <a:ea typeface="Calibri"/>
              </a:rPr>
              <a:t>() * 10);</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US" sz="1400" spc="-1" strike="noStrike">
                <a:solidFill>
                  <a:srgbClr val="3f7f5f"/>
                </a:solidFill>
                <a:latin typeface="Courier New"/>
                <a:ea typeface="Calibri"/>
              </a:rPr>
              <a:t>// неинициализированная константа</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final</a:t>
            </a:r>
            <a:r>
              <a:rPr b="0" lang="en-US" sz="1400" spc="-1" strike="noStrike">
                <a:solidFill>
                  <a:srgbClr val="000000"/>
                </a:solidFill>
                <a:latin typeface="Courier New"/>
                <a:ea typeface="Calibri"/>
              </a:rPr>
              <a:t> String </a:t>
            </a:r>
            <a:r>
              <a:rPr b="0" lang="en-US" sz="1400" spc="-1" strike="noStrike">
                <a:solidFill>
                  <a:srgbClr val="0000c0"/>
                </a:solidFill>
                <a:latin typeface="Courier New"/>
                <a:ea typeface="Calibri"/>
              </a:rPr>
              <a:t>NAME_RECTOR</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Rector()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ru-RU" sz="1400" spc="-1" strike="noStrike">
                <a:solidFill>
                  <a:srgbClr val="3f7f5f"/>
                </a:solidFill>
                <a:latin typeface="Courier New"/>
                <a:ea typeface="Calibri"/>
              </a:rPr>
              <a:t>// инициализация в конструкторе</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ru-RU" sz="1400" spc="-1" strike="noStrike">
                <a:solidFill>
                  <a:srgbClr val="000000"/>
                </a:solidFill>
                <a:latin typeface="Courier New"/>
                <a:ea typeface="Calibri"/>
              </a:rPr>
              <a:t>	</a:t>
            </a:r>
            <a:r>
              <a:rPr b="0" lang="en-US" sz="1400" spc="-1" strike="noStrike">
                <a:solidFill>
                  <a:srgbClr val="0000c0"/>
                </a:solidFill>
                <a:latin typeface="Courier New"/>
                <a:ea typeface="Calibri"/>
              </a:rPr>
              <a:t>NAME</a:t>
            </a:r>
            <a:r>
              <a:rPr b="0" lang="ru-RU" sz="1400" spc="-1" strike="noStrike">
                <a:solidFill>
                  <a:srgbClr val="0000c0"/>
                </a:solidFill>
                <a:latin typeface="Courier New"/>
                <a:ea typeface="Calibri"/>
              </a:rPr>
              <a:t>_</a:t>
            </a:r>
            <a:r>
              <a:rPr b="0" lang="en-US" sz="1400" spc="-1" strike="noStrike">
                <a:solidFill>
                  <a:srgbClr val="0000c0"/>
                </a:solidFill>
                <a:latin typeface="Courier New"/>
                <a:ea typeface="Calibri"/>
              </a:rPr>
              <a:t>RECTOR</a:t>
            </a:r>
            <a:r>
              <a:rPr b="0" lang="ru-RU" sz="1400" spc="-1" strike="noStrike">
                <a:solidFill>
                  <a:srgbClr val="000000"/>
                </a:solidFill>
                <a:latin typeface="Courier New"/>
                <a:ea typeface="Calibri"/>
              </a:rPr>
              <a:t> = </a:t>
            </a:r>
            <a:r>
              <a:rPr b="0" lang="ru-RU" sz="1400" spc="-1" strike="noStrike">
                <a:solidFill>
                  <a:srgbClr val="2a00ff"/>
                </a:solidFill>
                <a:latin typeface="Courier New"/>
                <a:ea typeface="Calibri"/>
              </a:rPr>
              <a:t>"Старый"</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ru-RU" sz="1400" spc="-1" strike="noStrike">
                <a:solidFill>
                  <a:srgbClr val="000000"/>
                </a:solidFill>
                <a:latin typeface="Courier New"/>
                <a:ea typeface="Calibri"/>
              </a:rPr>
              <a:t>	</a:t>
            </a:r>
            <a:r>
              <a:rPr b="0" lang="ru-RU" sz="1400" spc="-1" strike="noStrike">
                <a:solidFill>
                  <a:srgbClr val="3f7f5f"/>
                </a:solidFill>
                <a:latin typeface="Courier New"/>
                <a:ea typeface="Calibri"/>
              </a:rPr>
              <a:t>// только один раз!!!</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ru-RU" sz="1400" spc="-1" strike="noStrike">
                <a:solidFill>
                  <a:srgbClr val="3f7f5f"/>
                </a:solidFill>
                <a:latin typeface="Courier New"/>
                <a:ea typeface="Calibri"/>
              </a:rPr>
              <a:t>// {</a:t>
            </a:r>
            <a:r>
              <a:rPr b="0" lang="en-US" sz="1400" spc="-1" strike="noStrike">
                <a:solidFill>
                  <a:srgbClr val="3f7f5f"/>
                </a:solidFill>
                <a:latin typeface="Courier New"/>
                <a:ea typeface="Calibri"/>
              </a:rPr>
              <a:t>NAME</a:t>
            </a:r>
            <a:r>
              <a:rPr b="0" lang="ru-RU" sz="1400" spc="-1" strike="noStrike">
                <a:solidFill>
                  <a:srgbClr val="3f7f5f"/>
                </a:solidFill>
                <a:latin typeface="Courier New"/>
                <a:ea typeface="Calibri"/>
              </a:rPr>
              <a:t>_</a:t>
            </a:r>
            <a:r>
              <a:rPr b="0" lang="en-US" sz="1400" spc="-1" strike="noStrike">
                <a:solidFill>
                  <a:srgbClr val="3f7f5f"/>
                </a:solidFill>
                <a:latin typeface="Courier New"/>
                <a:ea typeface="Calibri"/>
              </a:rPr>
              <a:t>RECTOR</a:t>
            </a:r>
            <a:r>
              <a:rPr b="0" lang="ru-RU" sz="1400" spc="-1" strike="noStrike">
                <a:solidFill>
                  <a:srgbClr val="3f7f5f"/>
                </a:solidFill>
                <a:latin typeface="Courier New"/>
                <a:ea typeface="Calibri"/>
              </a:rPr>
              <a:t> = "Новый";}</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US" sz="1400" spc="-1" strike="noStrike">
                <a:solidFill>
                  <a:srgbClr val="3f7f5f"/>
                </a:solidFill>
                <a:latin typeface="Courier New"/>
                <a:ea typeface="Calibri"/>
              </a:rPr>
              <a:t>// только один раз!!!</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final</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void</a:t>
            </a:r>
            <a:r>
              <a:rPr b="0" lang="en-US" sz="1400" spc="-1" strike="noStrike">
                <a:solidFill>
                  <a:srgbClr val="000000"/>
                </a:solidFill>
                <a:latin typeface="Courier New"/>
                <a:ea typeface="Calibri"/>
              </a:rPr>
              <a:t> jobRector()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3f7f5f"/>
                </a:solidFill>
                <a:latin typeface="Courier New"/>
                <a:ea typeface="Calibri"/>
              </a:rPr>
              <a:t>// реализация</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3f7f5f"/>
                </a:solidFill>
                <a:latin typeface="Courier New"/>
                <a:ea typeface="Calibri"/>
              </a:rPr>
              <a:t>// ID = 100;</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3f7f5f"/>
                </a:solidFill>
                <a:latin typeface="Courier New"/>
                <a:ea typeface="Calibri"/>
              </a:rPr>
              <a:t>// ошибка!</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a:t>
            </a:r>
            <a:r>
              <a:rPr b="0" lang="en-US" sz="1400" spc="-1" strike="noStrike">
                <a:solidFill>
                  <a:srgbClr val="000000"/>
                </a:solidFill>
                <a:latin typeface="Courier New"/>
                <a:ea typeface="Calibri"/>
              </a:rPr>
              <a:t>	</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401"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marL="285840" indent="-284040">
              <a:lnSpc>
                <a:spcPct val="100000"/>
              </a:lnSpc>
              <a:spcBef>
                <a:spcPts val="360"/>
              </a:spcBef>
              <a:tabLst>
                <a:tab algn="l" pos="0"/>
              </a:tabLst>
            </a:pPr>
            <a:r>
              <a:rPr b="1" lang="ru-RU" sz="1800" spc="-1" strike="noStrike">
                <a:solidFill>
                  <a:srgbClr val="000000"/>
                </a:solidFill>
                <a:latin typeface="Arial"/>
                <a:ea typeface="DejaVu Sans"/>
              </a:rPr>
              <a:t>Модификатор native</a:t>
            </a:r>
            <a:endParaRPr b="0" lang="ru-RU" sz="1800" spc="-1" strike="noStrike">
              <a:latin typeface="Arial"/>
            </a:endParaRPr>
          </a:p>
          <a:p>
            <a:pPr marL="285840" indent="-284040">
              <a:lnSpc>
                <a:spcPct val="100000"/>
              </a:lnSpc>
              <a:spcBef>
                <a:spcPts val="360"/>
              </a:spcBef>
              <a:tabLst>
                <a:tab algn="l" pos="0"/>
              </a:tabLst>
            </a:pPr>
            <a:endParaRPr b="0" lang="ru-RU" sz="1800" spc="-1" strike="noStrike">
              <a:latin typeface="Arial"/>
            </a:endParaRPr>
          </a:p>
          <a:p>
            <a:pPr marL="285840" indent="-284040" algn="just">
              <a:lnSpc>
                <a:spcPct val="100000"/>
              </a:lnSpc>
              <a:spcBef>
                <a:spcPts val="360"/>
              </a:spcBef>
              <a:tabLst>
                <a:tab algn="l" pos="0"/>
              </a:tabLst>
            </a:pPr>
            <a:r>
              <a:rPr b="0" lang="ru-RU" sz="1800" spc="-1" strike="noStrike">
                <a:solidFill>
                  <a:srgbClr val="000000"/>
                </a:solidFill>
                <a:latin typeface="Arial"/>
                <a:ea typeface="DejaVu Sans"/>
              </a:rPr>
              <a:t>Приложение на языке </a:t>
            </a:r>
            <a:r>
              <a:rPr b="0" lang="en-US" sz="1800" spc="-1" strike="noStrike">
                <a:solidFill>
                  <a:srgbClr val="000000"/>
                </a:solidFill>
                <a:latin typeface="Arial"/>
                <a:ea typeface="DejaVu Sans"/>
              </a:rPr>
              <a:t>Java</a:t>
            </a:r>
            <a:r>
              <a:rPr b="0" lang="ru-RU" sz="1800" spc="-1" strike="noStrike">
                <a:solidFill>
                  <a:srgbClr val="000000"/>
                </a:solidFill>
                <a:latin typeface="Arial"/>
                <a:ea typeface="DejaVu Sans"/>
              </a:rPr>
              <a:t> может вызывать методы, написанные на языке С++. Такие методы объявляются с ключевым словом </a:t>
            </a:r>
            <a:r>
              <a:rPr b="1" lang="ru-RU" sz="1800" spc="-1" strike="noStrike">
                <a:solidFill>
                  <a:srgbClr val="000000"/>
                </a:solidFill>
                <a:latin typeface="Arial"/>
                <a:ea typeface="DejaVu Sans"/>
              </a:rPr>
              <a:t>native</a:t>
            </a:r>
            <a:r>
              <a:rPr b="0" lang="ru-RU" sz="1800" spc="-1" strike="noStrike">
                <a:solidFill>
                  <a:srgbClr val="000000"/>
                </a:solidFill>
                <a:latin typeface="Arial"/>
                <a:ea typeface="DejaVu Sans"/>
              </a:rPr>
              <a:t>, которое сообщает компилятору, что метод реализован в другом месте. </a:t>
            </a:r>
            <a:endParaRPr b="0" lang="ru-RU" sz="1800" spc="-1" strike="noStrike">
              <a:latin typeface="Arial"/>
            </a:endParaRPr>
          </a:p>
          <a:p>
            <a:pPr marL="285840" indent="-284040">
              <a:lnSpc>
                <a:spcPct val="100000"/>
              </a:lnSpc>
              <a:spcBef>
                <a:spcPts val="360"/>
              </a:spcBef>
              <a:tabLst>
                <a:tab algn="l" pos="0"/>
              </a:tabLst>
            </a:pPr>
            <a:endParaRPr b="0" lang="ru-RU" sz="1800" spc="-1" strike="noStrike">
              <a:latin typeface="Arial"/>
            </a:endParaRPr>
          </a:p>
          <a:p>
            <a:pPr marL="285840" indent="-284040">
              <a:lnSpc>
                <a:spcPct val="100000"/>
              </a:lnSpc>
              <a:spcBef>
                <a:spcPts val="360"/>
              </a:spcBef>
              <a:tabLst>
                <a:tab algn="l" pos="0"/>
              </a:tabLst>
            </a:pPr>
            <a:r>
              <a:rPr b="0" lang="ru-RU" sz="1800" spc="-1" strike="noStrike">
                <a:solidFill>
                  <a:srgbClr val="800000"/>
                </a:solidFill>
                <a:latin typeface="Courier New"/>
                <a:ea typeface="DejaVu Sans"/>
              </a:rPr>
              <a:t>	</a:t>
            </a:r>
            <a:r>
              <a:rPr b="0" lang="ru-RU" sz="1800" spc="-1" strike="noStrike">
                <a:solidFill>
                  <a:srgbClr val="800000"/>
                </a:solidFill>
                <a:latin typeface="Courier New"/>
                <a:ea typeface="DejaVu Sans"/>
              </a:rPr>
              <a:t>	</a:t>
            </a:r>
            <a:r>
              <a:rPr b="0" lang="en-US" sz="1800" spc="-1" strike="noStrike">
                <a:solidFill>
                  <a:srgbClr val="800000"/>
                </a:solidFill>
                <a:latin typeface="Courier New"/>
                <a:ea typeface="DejaVu Sans"/>
              </a:rPr>
              <a:t>public native int</a:t>
            </a:r>
            <a:r>
              <a:rPr b="0" lang="en-US" sz="1800" spc="-1" strike="noStrike">
                <a:solidFill>
                  <a:srgbClr val="000000"/>
                </a:solidFill>
                <a:latin typeface="Courier New"/>
                <a:ea typeface="DejaVu Sans"/>
              </a:rPr>
              <a:t> loadCripto</a:t>
            </a:r>
            <a:r>
              <a:rPr b="0" lang="ru-RU" sz="1800" spc="-1" strike="noStrike">
                <a:solidFill>
                  <a:srgbClr val="000000"/>
                </a:solidFill>
                <a:latin typeface="Courier New"/>
                <a:ea typeface="DejaVu Sans"/>
              </a:rPr>
              <a:t>(</a:t>
            </a:r>
            <a:r>
              <a:rPr b="0" lang="en-US" sz="1800" spc="-1" strike="noStrike">
                <a:solidFill>
                  <a:srgbClr val="800000"/>
                </a:solidFill>
                <a:latin typeface="Courier New"/>
                <a:ea typeface="DejaVu Sans"/>
              </a:rPr>
              <a:t>int</a:t>
            </a:r>
            <a:r>
              <a:rPr b="0" lang="en-US" sz="1800" spc="-1" strike="noStrike">
                <a:solidFill>
                  <a:srgbClr val="000000"/>
                </a:solidFill>
                <a:latin typeface="Courier New"/>
                <a:ea typeface="DejaVu Sans"/>
              </a:rPr>
              <a:t> </a:t>
            </a:r>
            <a:r>
              <a:rPr b="0" lang="en-US" sz="1800" spc="-1" strike="noStrike">
                <a:solidFill>
                  <a:srgbClr val="002bc8"/>
                </a:solidFill>
                <a:latin typeface="Courier New"/>
                <a:ea typeface="DejaVu Sans"/>
              </a:rPr>
              <a:t>num</a:t>
            </a:r>
            <a:r>
              <a:rPr b="0" lang="ru-RU" sz="1800" spc="-1" strike="noStrike">
                <a:solidFill>
                  <a:srgbClr val="000000"/>
                </a:solidFill>
                <a:latin typeface="Courier New"/>
                <a:ea typeface="DejaVu Sans"/>
              </a:rPr>
              <a:t>);</a:t>
            </a:r>
            <a:endParaRPr b="0" lang="ru-RU" sz="1800" spc="-1" strike="noStrike">
              <a:latin typeface="Arial"/>
            </a:endParaRPr>
          </a:p>
          <a:p>
            <a:pPr marL="285840" indent="-284040">
              <a:lnSpc>
                <a:spcPct val="100000"/>
              </a:lnSpc>
              <a:spcBef>
                <a:spcPts val="360"/>
              </a:spcBef>
              <a:tabLst>
                <a:tab algn="l" pos="0"/>
              </a:tabLst>
            </a:pPr>
            <a:endParaRPr b="0" lang="ru-RU" sz="1800" spc="-1" strike="noStrike">
              <a:latin typeface="Arial"/>
            </a:endParaRPr>
          </a:p>
          <a:p>
            <a:pPr marL="285840" indent="-284040" algn="just">
              <a:lnSpc>
                <a:spcPct val="100000"/>
              </a:lnSpc>
              <a:spcBef>
                <a:spcPts val="360"/>
              </a:spcBef>
              <a:tabLst>
                <a:tab algn="l" pos="0"/>
              </a:tabLst>
            </a:pPr>
            <a:r>
              <a:rPr b="0" lang="ru-RU" sz="1800" spc="-1" strike="noStrike">
                <a:solidFill>
                  <a:srgbClr val="000000"/>
                </a:solidFill>
                <a:latin typeface="Arial"/>
                <a:ea typeface="DejaVu Sans"/>
              </a:rPr>
              <a:t>Методы, помеченные </a:t>
            </a:r>
            <a:r>
              <a:rPr b="1" lang="ru-RU" sz="1800" spc="-1" strike="noStrike">
                <a:solidFill>
                  <a:srgbClr val="000000"/>
                </a:solidFill>
                <a:latin typeface="Arial"/>
                <a:ea typeface="DejaVu Sans"/>
              </a:rPr>
              <a:t>native</a:t>
            </a:r>
            <a:r>
              <a:rPr b="0" lang="ru-RU" sz="1800" spc="-1" strike="noStrike">
                <a:solidFill>
                  <a:srgbClr val="000000"/>
                </a:solidFill>
                <a:latin typeface="Arial"/>
                <a:ea typeface="DejaVu Sans"/>
              </a:rPr>
              <a:t>, можно переопределять обычными методами в подклассах.</a:t>
            </a:r>
            <a:endParaRPr b="0" lang="ru-RU" sz="1800" spc="-1" strike="noStrike">
              <a:latin typeface="Arial"/>
            </a:endParaRPr>
          </a:p>
          <a:p>
            <a:pPr marL="285840" indent="-284040">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403"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marL="285840" indent="-284040">
              <a:lnSpc>
                <a:spcPct val="100000"/>
              </a:lnSpc>
              <a:spcBef>
                <a:spcPts val="360"/>
              </a:spcBef>
              <a:tabLst>
                <a:tab algn="l" pos="0"/>
              </a:tabLst>
            </a:pPr>
            <a:r>
              <a:rPr b="1" lang="ru-RU" sz="1800" spc="-1" strike="noStrike">
                <a:solidFill>
                  <a:srgbClr val="000000"/>
                </a:solidFill>
                <a:latin typeface="Arial"/>
                <a:ea typeface="DejaVu Sans"/>
              </a:rPr>
              <a:t>Модификатор</a:t>
            </a:r>
            <a:r>
              <a:rPr b="1" lang="en-US" sz="1800" spc="-1" strike="noStrike">
                <a:solidFill>
                  <a:srgbClr val="000000"/>
                </a:solidFill>
                <a:latin typeface="Arial"/>
                <a:ea typeface="DejaVu Sans"/>
              </a:rPr>
              <a:t> </a:t>
            </a:r>
            <a:r>
              <a:rPr b="1" lang="ru-RU" sz="1800" spc="-1" strike="noStrike">
                <a:solidFill>
                  <a:srgbClr val="000000"/>
                </a:solidFill>
                <a:latin typeface="Arial"/>
                <a:ea typeface="DejaVu Sans"/>
              </a:rPr>
              <a:t>synchronized </a:t>
            </a:r>
            <a:r>
              <a:rPr b="0" lang="en-GB" sz="1800" spc="-1" strike="noStrike">
                <a:solidFill>
                  <a:srgbClr val="000000"/>
                </a:solidFill>
                <a:latin typeface="Arial"/>
                <a:ea typeface="DejaVu Sans"/>
              </a:rPr>
              <a:t>.</a:t>
            </a:r>
            <a:endParaRPr b="0" lang="ru-RU" sz="1800" spc="-1" strike="noStrike">
              <a:latin typeface="Arial"/>
            </a:endParaRPr>
          </a:p>
          <a:p>
            <a:pPr marL="285840" indent="-284040">
              <a:lnSpc>
                <a:spcPct val="100000"/>
              </a:lnSpc>
              <a:spcBef>
                <a:spcPts val="360"/>
              </a:spcBef>
              <a:tabLst>
                <a:tab algn="l" pos="0"/>
              </a:tabLst>
            </a:pPr>
            <a:endParaRPr b="0" lang="ru-RU" sz="1800" spc="-1" strike="noStrike">
              <a:latin typeface="Arial"/>
            </a:endParaRPr>
          </a:p>
          <a:p>
            <a:pPr marL="285840" indent="-284040" algn="just">
              <a:lnSpc>
                <a:spcPct val="100000"/>
              </a:lnSpc>
              <a:spcBef>
                <a:spcPts val="360"/>
              </a:spcBef>
              <a:tabLst>
                <a:tab algn="l" pos="0"/>
              </a:tabLst>
            </a:pPr>
            <a:r>
              <a:rPr b="0" lang="ru-RU" sz="1800" spc="-1" strike="noStrike">
                <a:solidFill>
                  <a:srgbClr val="000000"/>
                </a:solidFill>
                <a:latin typeface="Arial"/>
                <a:ea typeface="DejaVu Sans"/>
              </a:rPr>
              <a:t>При использовании нескольких потоков управления в одном приложении необходимо синхронизировать методы, обращающиеся к общим данным.</a:t>
            </a:r>
            <a:endParaRPr b="0" lang="ru-RU" sz="1800" spc="-1" strike="noStrike">
              <a:latin typeface="Arial"/>
            </a:endParaRPr>
          </a:p>
          <a:p>
            <a:pPr marL="285840" indent="-284040" algn="just">
              <a:lnSpc>
                <a:spcPct val="100000"/>
              </a:lnSpc>
              <a:spcBef>
                <a:spcPts val="360"/>
              </a:spcBef>
              <a:tabLst>
                <a:tab algn="l" pos="0"/>
              </a:tabLst>
            </a:pPr>
            <a:endParaRPr b="0" lang="ru-RU" sz="1800" spc="-1" strike="noStrike">
              <a:latin typeface="Arial"/>
            </a:endParaRPr>
          </a:p>
          <a:p>
            <a:pPr marL="285840" indent="-284040" algn="just">
              <a:lnSpc>
                <a:spcPct val="100000"/>
              </a:lnSpc>
              <a:spcBef>
                <a:spcPts val="360"/>
              </a:spcBef>
              <a:tabLst>
                <a:tab algn="l" pos="0"/>
              </a:tabLst>
            </a:pPr>
            <a:r>
              <a:rPr b="0" lang="ru-RU" sz="1800" spc="-1" strike="noStrike">
                <a:solidFill>
                  <a:srgbClr val="000000"/>
                </a:solidFill>
                <a:latin typeface="Arial"/>
                <a:ea typeface="DejaVu Sans"/>
              </a:rPr>
              <a:t>Когда интерпретатор обнаруживает </a:t>
            </a:r>
            <a:r>
              <a:rPr b="1" lang="ru-RU" sz="1800" spc="-1" strike="noStrike">
                <a:solidFill>
                  <a:srgbClr val="000000"/>
                </a:solidFill>
                <a:latin typeface="Arial"/>
                <a:ea typeface="DejaVu Sans"/>
              </a:rPr>
              <a:t>synchronized</a:t>
            </a:r>
            <a:r>
              <a:rPr b="0" lang="ru-RU" sz="1800" spc="-1" strike="noStrike">
                <a:solidFill>
                  <a:srgbClr val="800000"/>
                </a:solidFill>
                <a:latin typeface="Arial"/>
                <a:ea typeface="DejaVu Sans"/>
              </a:rPr>
              <a:t>,</a:t>
            </a:r>
            <a:r>
              <a:rPr b="0" lang="ru-RU" sz="1800" spc="-1" strike="noStrike">
                <a:solidFill>
                  <a:srgbClr val="000000"/>
                </a:solidFill>
                <a:latin typeface="Arial"/>
                <a:ea typeface="DejaVu Sans"/>
              </a:rPr>
              <a:t> он включает код, блокирующий доступ к данным при запуске потока и снимающий блок при его завершении. </a:t>
            </a:r>
            <a:endParaRPr b="0" lang="ru-RU" sz="1800" spc="-1" strike="noStrike">
              <a:latin typeface="Arial"/>
            </a:endParaRPr>
          </a:p>
          <a:p>
            <a:pPr marL="285840" indent="-284040">
              <a:lnSpc>
                <a:spcPct val="100000"/>
              </a:lnSpc>
              <a:spcBef>
                <a:spcPts val="300"/>
              </a:spcBef>
              <a:tabLst>
                <a:tab algn="l" pos="0"/>
              </a:tabLst>
            </a:pPr>
            <a:endParaRPr b="0" lang="ru-RU" sz="1800" spc="-1" strike="noStrike">
              <a:latin typeface="Arial"/>
            </a:endParaRPr>
          </a:p>
          <a:p>
            <a:pPr marL="285840" indent="-284040">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405"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marL="285840" indent="-284040">
              <a:lnSpc>
                <a:spcPct val="100000"/>
              </a:lnSpc>
              <a:spcBef>
                <a:spcPts val="360"/>
              </a:spcBef>
              <a:tabLst>
                <a:tab algn="l" pos="0"/>
              </a:tabLst>
            </a:pPr>
            <a:r>
              <a:rPr b="1" lang="ru-RU" sz="1800" spc="-1" strike="noStrike">
                <a:solidFill>
                  <a:srgbClr val="000000"/>
                </a:solidFill>
                <a:latin typeface="Arial"/>
                <a:ea typeface="DejaVu Sans"/>
              </a:rPr>
              <a:t>Блоки инициализации</a:t>
            </a:r>
            <a:endParaRPr b="0" lang="ru-RU" sz="1800" spc="-1" strike="noStrike">
              <a:latin typeface="Arial"/>
            </a:endParaRPr>
          </a:p>
          <a:p>
            <a:pPr marL="285840" indent="-284040">
              <a:lnSpc>
                <a:spcPct val="100000"/>
              </a:lnSpc>
              <a:spcBef>
                <a:spcPts val="360"/>
              </a:spcBef>
              <a:tabLst>
                <a:tab algn="l" pos="0"/>
              </a:tabLst>
            </a:pPr>
            <a:endParaRPr b="0" lang="ru-RU" sz="1800" spc="-1" strike="noStrike">
              <a:latin typeface="Arial"/>
            </a:endParaRPr>
          </a:p>
          <a:p>
            <a:pPr marL="285840" indent="-284040" algn="just">
              <a:lnSpc>
                <a:spcPct val="100000"/>
              </a:lnSpc>
              <a:tabLst>
                <a:tab algn="l" pos="0"/>
              </a:tabLst>
            </a:pPr>
            <a:r>
              <a:rPr b="0" lang="ru-RU" sz="1800" spc="-1" strike="noStrike">
                <a:solidFill>
                  <a:srgbClr val="000000"/>
                </a:solidFill>
                <a:latin typeface="Arial"/>
                <a:ea typeface="DejaVu Sans"/>
              </a:rPr>
              <a:t>При описании класса могут быть использованы логические блоки.</a:t>
            </a:r>
            <a:r>
              <a:rPr b="0" lang="en-GB" sz="1800" spc="-1" strike="noStrike">
                <a:solidFill>
                  <a:srgbClr val="000000"/>
                </a:solidFill>
                <a:latin typeface="Arial"/>
                <a:ea typeface="DejaVu Sans"/>
              </a:rPr>
              <a:t> </a:t>
            </a:r>
            <a:r>
              <a:rPr b="1" lang="ru-RU" sz="1800" spc="-1" strike="noStrike">
                <a:solidFill>
                  <a:srgbClr val="000000"/>
                </a:solidFill>
                <a:latin typeface="Arial"/>
                <a:ea typeface="DejaVu Sans"/>
              </a:rPr>
              <a:t>Логическим блоком называется код</a:t>
            </a:r>
            <a:r>
              <a:rPr b="0" lang="ru-RU" sz="1800" spc="-1" strike="noStrike">
                <a:solidFill>
                  <a:srgbClr val="000000"/>
                </a:solidFill>
                <a:latin typeface="Arial"/>
                <a:ea typeface="DejaVu Sans"/>
              </a:rPr>
              <a:t>, заключенный в фигурные скобки и не принадлежащий ни одному методу текущего класса.</a:t>
            </a:r>
            <a:endParaRPr b="0" lang="ru-RU" sz="1800" spc="-1" strike="noStrike">
              <a:latin typeface="Arial"/>
            </a:endParaRPr>
          </a:p>
          <a:p>
            <a:pPr marL="285840" indent="-284040" algn="ctr">
              <a:lnSpc>
                <a:spcPct val="100000"/>
              </a:lnSpc>
              <a:tabLst>
                <a:tab algn="l" pos="0"/>
              </a:tabLst>
            </a:pPr>
            <a:endParaRPr b="0" lang="ru-RU" sz="1800" spc="-1" strike="noStrike">
              <a:latin typeface="Arial"/>
            </a:endParaRPr>
          </a:p>
          <a:p>
            <a:pPr marL="285840" indent="-284040" algn="ctr">
              <a:lnSpc>
                <a:spcPct val="100000"/>
              </a:lnSpc>
              <a:tabLst>
                <a:tab algn="l" pos="0"/>
              </a:tabLst>
            </a:pPr>
            <a:r>
              <a:rPr b="1" lang="ru-RU" sz="1800" spc="-1" strike="noStrike">
                <a:solidFill>
                  <a:srgbClr val="376092"/>
                </a:solidFill>
                <a:latin typeface="Arial"/>
                <a:ea typeface="DejaVu Sans"/>
              </a:rPr>
              <a:t>{ /* код */ }</a:t>
            </a:r>
            <a:br/>
            <a:endParaRPr b="0" lang="ru-RU" sz="1800" spc="-1" strike="noStrike">
              <a:latin typeface="Arial"/>
            </a:endParaRPr>
          </a:p>
          <a:p>
            <a:pPr marL="285840" indent="-284040" algn="just">
              <a:lnSpc>
                <a:spcPct val="100000"/>
              </a:lnSpc>
              <a:tabLst>
                <a:tab algn="l" pos="0"/>
              </a:tabLst>
            </a:pPr>
            <a:r>
              <a:rPr b="0" lang="ru-RU" sz="1800" spc="-1" strike="noStrike">
                <a:solidFill>
                  <a:srgbClr val="000000"/>
                </a:solidFill>
                <a:latin typeface="Arial"/>
                <a:ea typeface="DejaVu Sans"/>
              </a:rPr>
              <a:t>Логические блоки чаще всего используются в качестве инициализаторов полей, но могут содержать вызовы методов как текущего класса, так и не принадлежащих ему. </a:t>
            </a:r>
            <a:endParaRPr b="0" lang="ru-RU" sz="1800" spc="-1" strike="noStrike">
              <a:latin typeface="Arial"/>
            </a:endParaRPr>
          </a:p>
          <a:p>
            <a:pPr marL="285840" indent="-284040">
              <a:lnSpc>
                <a:spcPct val="100000"/>
              </a:lnSpc>
              <a:spcBef>
                <a:spcPts val="360"/>
              </a:spcBef>
              <a:tabLst>
                <a:tab algn="l" pos="0"/>
              </a:tabLst>
            </a:pPr>
            <a:endParaRPr b="0" lang="ru-RU" sz="1800" spc="-1" strike="noStrike">
              <a:latin typeface="Arial"/>
            </a:endParaRPr>
          </a:p>
          <a:p>
            <a:pPr marL="285840" indent="-284040" algn="just">
              <a:lnSpc>
                <a:spcPct val="100000"/>
              </a:lnSpc>
              <a:spcBef>
                <a:spcPts val="360"/>
              </a:spcBef>
              <a:tabLst>
                <a:tab algn="l" pos="0"/>
              </a:tabLst>
            </a:pPr>
            <a:r>
              <a:rPr b="0" lang="ru-RU" sz="1800" spc="-1" strike="noStrike">
                <a:solidFill>
                  <a:srgbClr val="000000"/>
                </a:solidFill>
                <a:latin typeface="Arial"/>
                <a:ea typeface="Times New Roman"/>
              </a:rPr>
              <a:t>Для инициализации статических переменных существуют </a:t>
            </a:r>
            <a:r>
              <a:rPr b="1" lang="ru-RU" sz="1800" spc="-1" strike="noStrike">
                <a:solidFill>
                  <a:srgbClr val="000000"/>
                </a:solidFill>
                <a:latin typeface="Arial"/>
                <a:ea typeface="Times New Roman"/>
              </a:rPr>
              <a:t>статические блоки инициализации</a:t>
            </a:r>
            <a:r>
              <a:rPr b="0" lang="ru-RU" sz="1800" spc="-1" strike="noStrike">
                <a:solidFill>
                  <a:srgbClr val="000000"/>
                </a:solidFill>
                <a:latin typeface="Arial"/>
                <a:ea typeface="Times New Roman"/>
              </a:rPr>
              <a:t>. В этом случае фигурные скобки предваряются ключевым словом </a:t>
            </a:r>
            <a:r>
              <a:rPr b="1" lang="en-US" sz="1800" spc="-1" strike="noStrike">
                <a:solidFill>
                  <a:srgbClr val="000000"/>
                </a:solidFill>
                <a:latin typeface="Arial"/>
                <a:ea typeface="Times New Roman"/>
              </a:rPr>
              <a:t>static</a:t>
            </a:r>
            <a:r>
              <a:rPr b="0" lang="ru-RU" sz="1800" spc="-1" strike="noStrike">
                <a:solidFill>
                  <a:srgbClr val="000000"/>
                </a:solidFill>
                <a:latin typeface="Arial"/>
                <a:ea typeface="Times New Roman"/>
              </a:rPr>
              <a:t>.</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407"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При создании объекта </a:t>
            </a:r>
            <a:r>
              <a:rPr b="1" lang="ru-RU" sz="1800" spc="-1" strike="noStrike">
                <a:solidFill>
                  <a:srgbClr val="000000"/>
                </a:solidFill>
                <a:latin typeface="Arial"/>
                <a:ea typeface="DejaVu Sans"/>
              </a:rPr>
              <a:t>блоки инициализации </a:t>
            </a:r>
            <a:r>
              <a:rPr b="0" lang="ru-RU" sz="1800" spc="-1" strike="noStrike">
                <a:solidFill>
                  <a:srgbClr val="000000"/>
                </a:solidFill>
                <a:latin typeface="Arial"/>
                <a:ea typeface="DejaVu Sans"/>
              </a:rPr>
              <a:t>класса вызываются </a:t>
            </a:r>
            <a:r>
              <a:rPr b="1" lang="ru-RU" sz="1800" spc="-1" strike="noStrike">
                <a:solidFill>
                  <a:srgbClr val="000000"/>
                </a:solidFill>
                <a:latin typeface="Arial"/>
                <a:ea typeface="DejaVu Sans"/>
              </a:rPr>
              <a:t>последовательно</a:t>
            </a:r>
            <a:r>
              <a:rPr b="0" lang="ru-RU" sz="1800" spc="-1" strike="noStrike">
                <a:solidFill>
                  <a:srgbClr val="000000"/>
                </a:solidFill>
                <a:latin typeface="Arial"/>
                <a:ea typeface="DejaVu Sans"/>
              </a:rPr>
              <a:t>, в </a:t>
            </a:r>
            <a:r>
              <a:rPr b="1" lang="ru-RU" sz="1800" spc="-1" strike="noStrike">
                <a:solidFill>
                  <a:srgbClr val="000000"/>
                </a:solidFill>
                <a:latin typeface="Arial"/>
                <a:ea typeface="DejaVu Sans"/>
              </a:rPr>
              <a:t>порядке </a:t>
            </a:r>
            <a:r>
              <a:rPr b="0" lang="ru-RU" sz="1800" spc="-1" strike="noStrike">
                <a:solidFill>
                  <a:srgbClr val="000000"/>
                </a:solidFill>
                <a:latin typeface="Arial"/>
                <a:ea typeface="DejaVu Sans"/>
              </a:rPr>
              <a:t>размещения, вместе с </a:t>
            </a:r>
            <a:r>
              <a:rPr b="1" lang="ru-RU" sz="1800" spc="-1" strike="noStrike">
                <a:solidFill>
                  <a:srgbClr val="000000"/>
                </a:solidFill>
                <a:latin typeface="Arial"/>
                <a:ea typeface="DejaVu Sans"/>
              </a:rPr>
              <a:t>инициализацией полей </a:t>
            </a:r>
            <a:r>
              <a:rPr b="0" lang="ru-RU" sz="1800" spc="-1" strike="noStrike">
                <a:solidFill>
                  <a:srgbClr val="000000"/>
                </a:solidFill>
                <a:latin typeface="Arial"/>
                <a:ea typeface="DejaVu Sans"/>
              </a:rPr>
              <a:t>как </a:t>
            </a:r>
            <a:r>
              <a:rPr b="1" lang="ru-RU" sz="1800" spc="-1" strike="noStrike">
                <a:solidFill>
                  <a:srgbClr val="000000"/>
                </a:solidFill>
                <a:latin typeface="Arial"/>
                <a:ea typeface="DejaVu Sans"/>
              </a:rPr>
              <a:t>простая последовательность операторов</a:t>
            </a:r>
            <a:r>
              <a:rPr b="0" lang="ru-RU" sz="1800" spc="-1" strike="noStrike">
                <a:solidFill>
                  <a:srgbClr val="000000"/>
                </a:solidFill>
                <a:latin typeface="Arial"/>
                <a:ea typeface="DejaVu Sans"/>
              </a:rPr>
              <a:t>, и только после </a:t>
            </a:r>
            <a:r>
              <a:rPr b="1" lang="ru-RU" sz="1800" spc="-1" strike="noStrike">
                <a:solidFill>
                  <a:srgbClr val="000000"/>
                </a:solidFill>
                <a:latin typeface="Arial"/>
                <a:ea typeface="DejaVu Sans"/>
              </a:rPr>
              <a:t>выполнения последнего блока </a:t>
            </a:r>
            <a:r>
              <a:rPr b="0" lang="ru-RU" sz="1800" spc="-1" strike="noStrike">
                <a:solidFill>
                  <a:srgbClr val="000000"/>
                </a:solidFill>
                <a:latin typeface="Arial"/>
                <a:ea typeface="DejaVu Sans"/>
              </a:rPr>
              <a:t>будет вызван </a:t>
            </a:r>
            <a:r>
              <a:rPr b="1" lang="ru-RU" sz="1800" spc="-1" strike="noStrike">
                <a:solidFill>
                  <a:srgbClr val="000000"/>
                </a:solidFill>
                <a:latin typeface="Arial"/>
                <a:ea typeface="DejaVu Sans"/>
              </a:rPr>
              <a:t>конструктор класса</a:t>
            </a:r>
            <a:r>
              <a:rPr b="0" lang="ru-RU" sz="1800" spc="-1" strike="noStrike">
                <a:solidFill>
                  <a:srgbClr val="000000"/>
                </a:solidFill>
                <a:latin typeface="Arial"/>
                <a:ea typeface="DejaVu Sans"/>
              </a:rPr>
              <a:t>. </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Операции с </a:t>
            </a:r>
            <a:r>
              <a:rPr b="1" lang="ru-RU" sz="1800" spc="-1" strike="noStrike">
                <a:solidFill>
                  <a:srgbClr val="000000"/>
                </a:solidFill>
                <a:latin typeface="Arial"/>
                <a:ea typeface="DejaVu Sans"/>
              </a:rPr>
              <a:t>полями класса </a:t>
            </a:r>
            <a:r>
              <a:rPr b="0" lang="ru-RU" sz="1800" spc="-1" strike="noStrike">
                <a:solidFill>
                  <a:srgbClr val="000000"/>
                </a:solidFill>
                <a:latin typeface="Arial"/>
                <a:ea typeface="DejaVu Sans"/>
              </a:rPr>
              <a:t>внутри </a:t>
            </a:r>
            <a:r>
              <a:rPr b="1" lang="ru-RU" sz="1800" spc="-1" strike="noStrike">
                <a:solidFill>
                  <a:srgbClr val="000000"/>
                </a:solidFill>
                <a:latin typeface="Arial"/>
                <a:ea typeface="DejaVu Sans"/>
              </a:rPr>
              <a:t>логического блока </a:t>
            </a:r>
            <a:r>
              <a:rPr b="0" lang="ru-RU" sz="1800" spc="-1" strike="noStrike">
                <a:solidFill>
                  <a:srgbClr val="000000"/>
                </a:solidFill>
                <a:latin typeface="Arial"/>
                <a:ea typeface="DejaVu Sans"/>
              </a:rPr>
              <a:t>до явного объявления этого поля возможны только при использовании ссылки </a:t>
            </a:r>
            <a:r>
              <a:rPr b="0" lang="en-US" sz="1800" spc="-1" strike="noStrike">
                <a:solidFill>
                  <a:srgbClr val="800000"/>
                </a:solidFill>
                <a:latin typeface="Arial"/>
                <a:ea typeface="DejaVu Sans"/>
              </a:rPr>
              <a:t>this</a:t>
            </a:r>
            <a:r>
              <a:rPr b="0" lang="ru-RU" sz="1800" spc="-1" strike="noStrike">
                <a:solidFill>
                  <a:srgbClr val="000000"/>
                </a:solidFill>
                <a:latin typeface="Arial"/>
                <a:ea typeface="DejaVu Sans"/>
              </a:rPr>
              <a:t>, представляющую собой </a:t>
            </a:r>
            <a:r>
              <a:rPr b="1" lang="ru-RU" sz="1800" spc="-1" strike="noStrike">
                <a:solidFill>
                  <a:srgbClr val="000000"/>
                </a:solidFill>
                <a:latin typeface="Arial"/>
                <a:ea typeface="DejaVu Sans"/>
              </a:rPr>
              <a:t>ссылку на текущий объект</a:t>
            </a:r>
            <a:r>
              <a:rPr b="0" lang="ru-RU" sz="1800" spc="-1" strike="noStrike">
                <a:solidFill>
                  <a:srgbClr val="000000"/>
                </a:solidFill>
                <a:latin typeface="Arial"/>
                <a:ea typeface="DejaVu Sans"/>
              </a:rPr>
              <a:t>.</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Логический блок может быть объявлен со спецификатором </a:t>
            </a:r>
            <a:r>
              <a:rPr b="1" lang="en-US" sz="1800" spc="-1" strike="noStrike">
                <a:solidFill>
                  <a:srgbClr val="000000"/>
                </a:solidFill>
                <a:latin typeface="Arial"/>
                <a:ea typeface="DejaVu Sans"/>
              </a:rPr>
              <a:t>static</a:t>
            </a:r>
            <a:r>
              <a:rPr b="0" lang="ru-RU" sz="1800" spc="-1" strike="noStrike">
                <a:solidFill>
                  <a:srgbClr val="800000"/>
                </a:solidFill>
                <a:latin typeface="Arial"/>
                <a:ea typeface="DejaVu Sans"/>
              </a:rPr>
              <a:t>.</a:t>
            </a:r>
            <a:r>
              <a:rPr b="0" lang="ru-RU" sz="1800" spc="-1" strike="noStrike">
                <a:solidFill>
                  <a:srgbClr val="000000"/>
                </a:solidFill>
                <a:latin typeface="Arial"/>
                <a:ea typeface="DejaVu Sans"/>
              </a:rPr>
              <a:t> В этом случае он вызывается </a:t>
            </a:r>
            <a:r>
              <a:rPr b="1" lang="ru-RU" sz="1800" spc="-1" strike="noStrike">
                <a:solidFill>
                  <a:srgbClr val="000000"/>
                </a:solidFill>
                <a:latin typeface="Arial"/>
                <a:ea typeface="DejaVu Sans"/>
              </a:rPr>
              <a:t>только один </a:t>
            </a:r>
            <a:r>
              <a:rPr b="0" lang="ru-RU" sz="1800" spc="-1" strike="noStrike">
                <a:solidFill>
                  <a:srgbClr val="000000"/>
                </a:solidFill>
                <a:latin typeface="Arial"/>
                <a:ea typeface="DejaVu Sans"/>
              </a:rPr>
              <a:t>раз в жизненном цикле приложения при создании объекта или при обращении к статическому </a:t>
            </a:r>
            <a:r>
              <a:rPr b="1" lang="ru-RU" sz="1800" spc="-1" strike="noStrike">
                <a:solidFill>
                  <a:srgbClr val="000000"/>
                </a:solidFill>
                <a:latin typeface="Arial"/>
                <a:ea typeface="DejaVu Sans"/>
              </a:rPr>
              <a:t>методу (полю) </a:t>
            </a:r>
            <a:r>
              <a:rPr b="0" lang="ru-RU" sz="1800" spc="-1" strike="noStrike">
                <a:solidFill>
                  <a:srgbClr val="000000"/>
                </a:solidFill>
                <a:latin typeface="Arial"/>
                <a:ea typeface="DejaVu Sans"/>
              </a:rPr>
              <a:t>данного класса.</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Пример 12</a:t>
            </a:r>
            <a:endParaRPr b="0" lang="ru-RU" sz="1800" spc="-1" strike="noStrike">
              <a:latin typeface="Arial"/>
            </a:endParaRPr>
          </a:p>
        </p:txBody>
      </p:sp>
      <p:sp>
        <p:nvSpPr>
          <p:cNvPr id="409" name="CustomShape 2"/>
          <p:cNvSpPr/>
          <p:nvPr/>
        </p:nvSpPr>
        <p:spPr>
          <a:xfrm>
            <a:off x="928800" y="1159920"/>
            <a:ext cx="7284960" cy="4777920"/>
          </a:xfrm>
          <a:prstGeom prst="rect">
            <a:avLst/>
          </a:prstGeom>
          <a:solidFill>
            <a:srgbClr val="f2f2f2"/>
          </a:solidFill>
          <a:ln w="9360">
            <a:noFill/>
          </a:ln>
        </p:spPr>
        <p:style>
          <a:lnRef idx="0"/>
          <a:fillRef idx="0"/>
          <a:effectRef idx="0"/>
          <a:fontRef idx="minor"/>
        </p:style>
        <p:txBody>
          <a:bodyPr lIns="90000" rIns="90000" tIns="45000" bIns="45000" anchor="ctr">
            <a:spAutoFit/>
          </a:bodyPr>
          <a:p>
            <a:pPr>
              <a:lnSpc>
                <a:spcPct val="100000"/>
              </a:lnSpc>
              <a:tabLst>
                <a:tab algn="l" pos="0"/>
              </a:tabLst>
            </a:pPr>
            <a:r>
              <a:rPr b="1" lang="en-US" sz="1400" spc="-1" strike="noStrike">
                <a:solidFill>
                  <a:srgbClr val="7f0055"/>
                </a:solidFill>
                <a:latin typeface="Courier New"/>
                <a:ea typeface="Calibri"/>
              </a:rPr>
              <a:t>package</a:t>
            </a:r>
            <a:r>
              <a:rPr b="0" lang="en-US" sz="1400" spc="-1" strike="noStrike">
                <a:solidFill>
                  <a:srgbClr val="000000"/>
                </a:solidFill>
                <a:latin typeface="Courier New"/>
                <a:ea typeface="Calibri"/>
              </a:rPr>
              <a:t> ru.javalang.module06;</a:t>
            </a:r>
            <a:endParaRPr b="0" lang="ru-RU" sz="1400" spc="-1" strike="noStrike">
              <a:latin typeface="Arial"/>
            </a:endParaRPr>
          </a:p>
          <a:p>
            <a:pPr>
              <a:lnSpc>
                <a:spcPct val="100000"/>
              </a:lnSpc>
              <a:tabLst>
                <a:tab algn="l" pos="0"/>
              </a:tabLst>
            </a:pP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class</a:t>
            </a:r>
            <a:r>
              <a:rPr b="0" lang="en-US" sz="1400" spc="-1" strike="noStrike">
                <a:solidFill>
                  <a:srgbClr val="000000"/>
                </a:solidFill>
                <a:latin typeface="Courier New"/>
                <a:ea typeface="Calibri"/>
              </a:rPr>
              <a:t> Department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.println(</a:t>
            </a:r>
            <a:r>
              <a:rPr b="0" lang="en-US" sz="1400" spc="-1" strike="noStrike">
                <a:solidFill>
                  <a:srgbClr val="2a00ff"/>
                </a:solidFill>
                <a:latin typeface="Courier New"/>
                <a:ea typeface="Calibri"/>
              </a:rPr>
              <a:t>"logic (1) id="</a:t>
            </a:r>
            <a:r>
              <a:rPr b="0" lang="en-US" sz="1400" spc="-1" strike="noStrike">
                <a:solidFill>
                  <a:srgbClr val="000000"/>
                </a:solidFill>
                <a:latin typeface="Courier New"/>
                <a:ea typeface="Calibri"/>
              </a:rPr>
              <a:t> + </a:t>
            </a:r>
            <a:r>
              <a:rPr b="1" lang="en-US" sz="1400" spc="-1" strike="noStrike">
                <a:solidFill>
                  <a:srgbClr val="7f0055"/>
                </a:solidFill>
                <a:latin typeface="Courier New"/>
                <a:ea typeface="Calibri"/>
              </a:rPr>
              <a:t>this</a:t>
            </a:r>
            <a:r>
              <a:rPr b="0" lang="en-US" sz="1400" spc="-1" strike="noStrike">
                <a:solidFill>
                  <a:srgbClr val="000000"/>
                </a:solidFill>
                <a:latin typeface="Courier New"/>
                <a:ea typeface="Calibri"/>
              </a:rPr>
              <a:t>.</a:t>
            </a:r>
            <a:r>
              <a:rPr b="0" lang="en-US" sz="1400" spc="-1" strike="noStrike">
                <a:solidFill>
                  <a:srgbClr val="0000c0"/>
                </a:solidFill>
                <a:latin typeface="Courier New"/>
                <a:ea typeface="Calibri"/>
              </a:rPr>
              <a:t>id</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static</a:t>
            </a:r>
            <a:r>
              <a:rPr b="0" lang="en-US" sz="1400" spc="-1" strike="noStrike">
                <a:solidFill>
                  <a:srgbClr val="000000"/>
                </a:solidFill>
                <a:latin typeface="Courier New"/>
                <a:ea typeface="Calibri"/>
              </a:rPr>
              <a:t>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.println(</a:t>
            </a:r>
            <a:r>
              <a:rPr b="0" lang="en-US" sz="1400" spc="-1" strike="noStrike">
                <a:solidFill>
                  <a:srgbClr val="2a00ff"/>
                </a:solidFill>
                <a:latin typeface="Courier New"/>
                <a:ea typeface="Calibri"/>
              </a:rPr>
              <a:t>"static logic"</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private</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id</a:t>
            </a:r>
            <a:r>
              <a:rPr b="0" lang="en-US" sz="1400" spc="-1" strike="noStrike">
                <a:solidFill>
                  <a:srgbClr val="000000"/>
                </a:solidFill>
                <a:latin typeface="Courier New"/>
                <a:ea typeface="Calibri"/>
              </a:rPr>
              <a:t> = 7;</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Department(</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d)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id</a:t>
            </a:r>
            <a:r>
              <a:rPr b="0" lang="en-US" sz="1400" spc="-1" strike="noStrike">
                <a:solidFill>
                  <a:srgbClr val="000000"/>
                </a:solidFill>
                <a:latin typeface="Courier New"/>
                <a:ea typeface="Calibri"/>
              </a:rPr>
              <a:t> = d;</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.println(</a:t>
            </a:r>
            <a:r>
              <a:rPr b="0" lang="en-US" sz="1400" spc="-1" strike="noStrike">
                <a:solidFill>
                  <a:srgbClr val="2a00ff"/>
                </a:solidFill>
                <a:latin typeface="Courier New"/>
                <a:ea typeface="Calibri"/>
              </a:rPr>
              <a:t>"конструктор id="</a:t>
            </a:r>
            <a:r>
              <a:rPr b="0" lang="en-US" sz="1400" spc="-1" strike="noStrike">
                <a:solidFill>
                  <a:srgbClr val="000000"/>
                </a:solidFill>
                <a:latin typeface="Courier New"/>
                <a:ea typeface="Calibri"/>
              </a:rPr>
              <a:t> + </a:t>
            </a:r>
            <a:r>
              <a:rPr b="0" lang="en-US" sz="1400" spc="-1" strike="noStrike">
                <a:solidFill>
                  <a:srgbClr val="0000c0"/>
                </a:solidFill>
                <a:latin typeface="Courier New"/>
                <a:ea typeface="Calibri"/>
              </a:rPr>
              <a:t>id</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getId()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return</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id</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id</a:t>
            </a:r>
            <a:r>
              <a:rPr b="0" lang="en-US" sz="1400" spc="-1" strike="noStrike">
                <a:solidFill>
                  <a:srgbClr val="000000"/>
                </a:solidFill>
                <a:latin typeface="Courier New"/>
                <a:ea typeface="Calibri"/>
              </a:rPr>
              <a:t> = 10;</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.println(</a:t>
            </a:r>
            <a:r>
              <a:rPr b="0" lang="en-US" sz="1400" spc="-1" strike="noStrike">
                <a:solidFill>
                  <a:srgbClr val="2a00ff"/>
                </a:solidFill>
                <a:latin typeface="Courier New"/>
                <a:ea typeface="Calibri"/>
              </a:rPr>
              <a:t>"logic (2) id="</a:t>
            </a:r>
            <a:r>
              <a:rPr b="0" lang="en-US" sz="1400" spc="-1" strike="noStrike">
                <a:solidFill>
                  <a:srgbClr val="000000"/>
                </a:solidFill>
                <a:latin typeface="Courier New"/>
                <a:ea typeface="Calibri"/>
              </a:rPr>
              <a:t> + </a:t>
            </a:r>
            <a:r>
              <a:rPr b="0" lang="en-US" sz="1400" spc="-1" strike="noStrike">
                <a:solidFill>
                  <a:srgbClr val="0000c0"/>
                </a:solidFill>
                <a:latin typeface="Courier New"/>
                <a:ea typeface="Calibri"/>
              </a:rPr>
              <a:t>id</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Пример 12</a:t>
            </a:r>
            <a:endParaRPr b="0" lang="ru-RU" sz="1800" spc="-1" strike="noStrike">
              <a:latin typeface="Arial"/>
            </a:endParaRPr>
          </a:p>
        </p:txBody>
      </p:sp>
      <p:sp>
        <p:nvSpPr>
          <p:cNvPr id="411" name="CustomShape 2"/>
          <p:cNvSpPr/>
          <p:nvPr/>
        </p:nvSpPr>
        <p:spPr>
          <a:xfrm>
            <a:off x="7696080" y="6248520"/>
            <a:ext cx="988920" cy="36324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FF4E1EF2-E866-4E50-B335-4F741FFE4912}" type="slidenum">
              <a:rPr b="0" lang="en-US" sz="1000" spc="-1" strike="noStrike">
                <a:solidFill>
                  <a:srgbClr val="ffffff"/>
                </a:solidFill>
                <a:latin typeface="Tahoma"/>
                <a:ea typeface="Tahoma"/>
              </a:rPr>
              <a:t>&lt;number&gt;</a:t>
            </a:fld>
            <a:endParaRPr b="0" lang="ru-RU" sz="1000" spc="-1" strike="noStrike">
              <a:latin typeface="Arial"/>
            </a:endParaRPr>
          </a:p>
        </p:txBody>
      </p:sp>
      <p:sp>
        <p:nvSpPr>
          <p:cNvPr id="412" name="CustomShape 3"/>
          <p:cNvSpPr/>
          <p:nvPr/>
        </p:nvSpPr>
        <p:spPr>
          <a:xfrm>
            <a:off x="1420920" y="1053000"/>
            <a:ext cx="6307200" cy="158112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1" lang="en-US" sz="1400" spc="-1" strike="noStrike">
                <a:solidFill>
                  <a:srgbClr val="7f0055"/>
                </a:solidFill>
                <a:latin typeface="Courier New"/>
                <a:ea typeface="Calibri"/>
              </a:rPr>
              <a:t>package</a:t>
            </a:r>
            <a:r>
              <a:rPr b="0" lang="en-US" sz="1400" spc="-1" strike="noStrike">
                <a:solidFill>
                  <a:srgbClr val="000000"/>
                </a:solidFill>
                <a:latin typeface="Courier New"/>
                <a:ea typeface="Calibri"/>
              </a:rPr>
              <a:t> ru.javalang.module06;</a:t>
            </a:r>
            <a:endParaRPr b="0" lang="ru-RU" sz="1400" spc="-1" strike="noStrike">
              <a:latin typeface="Arial"/>
            </a:endParaRPr>
          </a:p>
          <a:p>
            <a:pPr>
              <a:lnSpc>
                <a:spcPct val="100000"/>
              </a:lnSpc>
              <a:tabLst>
                <a:tab algn="l" pos="0"/>
              </a:tabLst>
            </a:pP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class</a:t>
            </a:r>
            <a:r>
              <a:rPr b="0" lang="en-US" sz="1400" spc="-1" strike="noStrike">
                <a:solidFill>
                  <a:srgbClr val="000000"/>
                </a:solidFill>
                <a:latin typeface="Courier New"/>
                <a:ea typeface="Calibri"/>
              </a:rPr>
              <a:t> Sample612 {</a:t>
            </a:r>
            <a:r>
              <a:rPr b="0" lang="en-US" sz="1400" spc="-1" strike="noStrike">
                <a:solidFill>
                  <a:srgbClr val="000000"/>
                </a:solidFill>
                <a:latin typeface="Courier New"/>
                <a:ea typeface="Calibri"/>
              </a:rPr>
              <a:t>	</a:t>
            </a:r>
            <a:endParaRPr b="0" lang="ru-RU" sz="1400" spc="-1" strike="noStrike">
              <a:latin typeface="Arial"/>
            </a:endParaRPr>
          </a:p>
          <a:p>
            <a:pPr>
              <a:lnSpc>
                <a:spcPct val="100000"/>
              </a:lnSpc>
              <a:tabLst>
                <a:tab algn="l" pos="0"/>
              </a:tabLst>
            </a:pPr>
            <a:r>
              <a:rPr b="1" lang="en-US" sz="1400" spc="-1" strike="noStrike">
                <a:solidFill>
                  <a:srgbClr val="7f0055"/>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static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void</a:t>
            </a:r>
            <a:r>
              <a:rPr b="0" lang="en-US" sz="1400" spc="-1" strike="noStrike">
                <a:solidFill>
                  <a:srgbClr val="000000"/>
                </a:solidFill>
                <a:latin typeface="Courier New"/>
                <a:ea typeface="Calibri"/>
              </a:rPr>
              <a:t> main(String[] args)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Department obj = </a:t>
            </a:r>
            <a:r>
              <a:rPr b="1" lang="en-US" sz="1400" spc="-1" strike="noStrike">
                <a:solidFill>
                  <a:srgbClr val="7f0055"/>
                </a:solidFill>
                <a:latin typeface="Courier New"/>
                <a:ea typeface="Calibri"/>
              </a:rPr>
              <a:t>new</a:t>
            </a:r>
            <a:r>
              <a:rPr b="0" lang="en-US" sz="1400" spc="-1" strike="noStrike">
                <a:solidFill>
                  <a:srgbClr val="000000"/>
                </a:solidFill>
                <a:latin typeface="Courier New"/>
                <a:ea typeface="Calibri"/>
              </a:rPr>
              <a:t> Department(71);</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.println(</a:t>
            </a:r>
            <a:r>
              <a:rPr b="0" lang="en-US" sz="1400" spc="-1" strike="noStrike">
                <a:solidFill>
                  <a:srgbClr val="2a00ff"/>
                </a:solidFill>
                <a:latin typeface="Courier New"/>
                <a:ea typeface="Calibri"/>
              </a:rPr>
              <a:t>"значение id="</a:t>
            </a:r>
            <a:r>
              <a:rPr b="0" lang="en-US" sz="1400" spc="-1" strike="noStrike">
                <a:solidFill>
                  <a:srgbClr val="000000"/>
                </a:solidFill>
                <a:latin typeface="Courier New"/>
                <a:ea typeface="Calibri"/>
              </a:rPr>
              <a:t> + obj.getId());</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a:t>
            </a:r>
            <a:endParaRPr b="0" lang="ru-RU" sz="1400" spc="-1" strike="noStrike">
              <a:latin typeface="Arial"/>
            </a:endParaRPr>
          </a:p>
        </p:txBody>
      </p:sp>
      <p:sp>
        <p:nvSpPr>
          <p:cNvPr id="413" name="CustomShape 4"/>
          <p:cNvSpPr/>
          <p:nvPr/>
        </p:nvSpPr>
        <p:spPr>
          <a:xfrm>
            <a:off x="3293280" y="2863440"/>
            <a:ext cx="1993680" cy="115524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0" lang="en-US" sz="1400" spc="-1" strike="noStrike">
                <a:solidFill>
                  <a:srgbClr val="000000"/>
                </a:solidFill>
                <a:latin typeface="Courier New"/>
                <a:ea typeface="Calibri"/>
              </a:rPr>
              <a:t>static logic</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logic (1) id=0</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logic (2) id=10</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конструктор id=71</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значение id=71</a:t>
            </a:r>
            <a:endParaRPr b="0" lang="ru-RU" sz="1400" spc="-1" strike="noStrike">
              <a:latin typeface="Arial"/>
            </a:endParaRPr>
          </a:p>
        </p:txBody>
      </p:sp>
      <p:sp>
        <p:nvSpPr>
          <p:cNvPr id="414" name="CustomShape 5"/>
          <p:cNvSpPr/>
          <p:nvPr/>
        </p:nvSpPr>
        <p:spPr>
          <a:xfrm>
            <a:off x="928800" y="2571840"/>
            <a:ext cx="7313400" cy="784080"/>
          </a:xfrm>
          <a:prstGeom prst="rect">
            <a:avLst/>
          </a:prstGeom>
          <a:noFill/>
          <a:ln w="0">
            <a:noFill/>
          </a:ln>
        </p:spPr>
        <p:style>
          <a:lnRef idx="0"/>
          <a:fillRef idx="0"/>
          <a:effectRef idx="0"/>
          <a:fontRef idx="minor"/>
        </p:style>
        <p:txBody>
          <a:bodyPr lIns="90000" rIns="90000" tIns="45000" bIns="45000">
            <a:noAutofit/>
          </a:bodyPr>
          <a:p>
            <a:pPr marL="285840" indent="-284040">
              <a:lnSpc>
                <a:spcPct val="100000"/>
              </a:lnSpc>
              <a:spcBef>
                <a:spcPts val="360"/>
              </a:spcBef>
              <a:tabLst>
                <a:tab algn="l" pos="0"/>
              </a:tabLst>
            </a:pPr>
            <a:r>
              <a:rPr b="0" lang="ru-RU" sz="1800" spc="-1" strike="noStrike">
                <a:solidFill>
                  <a:srgbClr val="000000"/>
                </a:solidFill>
                <a:latin typeface="Arial"/>
                <a:ea typeface="DejaVu Sans"/>
              </a:rPr>
              <a:t>Результат:</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416"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360"/>
              </a:spcBef>
              <a:tabLst>
                <a:tab algn="l" pos="0"/>
              </a:tabLst>
            </a:pPr>
            <a:r>
              <a:rPr b="1" lang="ru-RU" sz="1800" spc="-1" strike="noStrike">
                <a:solidFill>
                  <a:srgbClr val="000000"/>
                </a:solidFill>
                <a:latin typeface="Arial"/>
                <a:ea typeface="DejaVu Sans"/>
              </a:rPr>
              <a:t>Инициализация полей класса. </a:t>
            </a:r>
            <a:r>
              <a:rPr b="0" lang="ru-RU" sz="1800" spc="-1" strike="noStrike">
                <a:solidFill>
                  <a:srgbClr val="000000"/>
                </a:solidFill>
                <a:latin typeface="Arial"/>
                <a:ea typeface="DejaVu Sans"/>
              </a:rPr>
              <a:t>Общий порядок инициализации следующий</a:t>
            </a:r>
            <a:endParaRPr b="0" lang="ru-RU" sz="1800" spc="-1" strike="noStrike">
              <a:latin typeface="Arial"/>
            </a:endParaRPr>
          </a:p>
          <a:p>
            <a:pPr marL="285840" indent="-284040">
              <a:lnSpc>
                <a:spcPct val="100000"/>
              </a:lnSpc>
              <a:spcBef>
                <a:spcPts val="360"/>
              </a:spcBef>
              <a:tabLst>
                <a:tab algn="l" pos="0"/>
              </a:tabLst>
            </a:pPr>
            <a:endParaRPr b="0" lang="ru-RU" sz="1800" spc="-1" strike="noStrike">
              <a:latin typeface="Arial"/>
            </a:endParaRPr>
          </a:p>
          <a:p>
            <a:pPr marL="723960" indent="-264960" algn="just">
              <a:lnSpc>
                <a:spcPct val="100000"/>
              </a:lnSpc>
              <a:buClr>
                <a:srgbClr val="000000"/>
              </a:buClr>
              <a:buFont typeface="StarSymbol"/>
              <a:buAutoNum type="arabicPeriod"/>
              <a:tabLst>
                <a:tab algn="l" pos="0"/>
              </a:tabLst>
            </a:pPr>
            <a:r>
              <a:rPr b="0" lang="ru-RU" sz="1800" spc="-1" strike="noStrike">
                <a:solidFill>
                  <a:srgbClr val="000000"/>
                </a:solidFill>
                <a:latin typeface="Arial"/>
                <a:ea typeface="Times New Roman"/>
              </a:rPr>
              <a:t>При </a:t>
            </a:r>
            <a:r>
              <a:rPr b="1" lang="ru-RU" sz="1800" spc="-1" strike="noStrike">
                <a:solidFill>
                  <a:srgbClr val="000000"/>
                </a:solidFill>
                <a:latin typeface="Arial"/>
                <a:ea typeface="Times New Roman"/>
              </a:rPr>
              <a:t>загрузке классов </a:t>
            </a:r>
            <a:r>
              <a:rPr b="0" lang="ru-RU" sz="1800" spc="-1" strike="noStrike">
                <a:solidFill>
                  <a:srgbClr val="000000"/>
                </a:solidFill>
                <a:latin typeface="Arial"/>
                <a:ea typeface="Times New Roman"/>
              </a:rPr>
              <a:t>в память </a:t>
            </a:r>
            <a:r>
              <a:rPr b="1" lang="ru-RU" sz="1800" spc="-1" strike="noStrike">
                <a:solidFill>
                  <a:srgbClr val="000000"/>
                </a:solidFill>
                <a:latin typeface="Arial"/>
                <a:ea typeface="Times New Roman"/>
              </a:rPr>
              <a:t>статические </a:t>
            </a:r>
            <a:r>
              <a:rPr b="0" lang="ru-RU" sz="1800" spc="-1" strike="noStrike">
                <a:solidFill>
                  <a:srgbClr val="000000"/>
                </a:solidFill>
                <a:latin typeface="Arial"/>
                <a:ea typeface="Times New Roman"/>
              </a:rPr>
              <a:t>поля </a:t>
            </a:r>
            <a:r>
              <a:rPr b="1" lang="ru-RU" sz="1800" spc="-1" strike="noStrike">
                <a:solidFill>
                  <a:srgbClr val="000000"/>
                </a:solidFill>
                <a:latin typeface="Arial"/>
                <a:ea typeface="Times New Roman"/>
              </a:rPr>
              <a:t>инициализируются </a:t>
            </a:r>
            <a:r>
              <a:rPr b="0" lang="ru-RU" sz="1800" spc="-1" strike="noStrike">
                <a:solidFill>
                  <a:srgbClr val="000000"/>
                </a:solidFill>
                <a:latin typeface="Arial"/>
                <a:ea typeface="Times New Roman"/>
              </a:rPr>
              <a:t>значениями </a:t>
            </a:r>
            <a:r>
              <a:rPr b="1" lang="ru-RU" sz="1800" spc="-1" strike="noStrike">
                <a:solidFill>
                  <a:srgbClr val="000000"/>
                </a:solidFill>
                <a:latin typeface="Arial"/>
                <a:ea typeface="Times New Roman"/>
              </a:rPr>
              <a:t>по умолчанию</a:t>
            </a:r>
            <a:r>
              <a:rPr b="0" lang="ru-RU" sz="1800" spc="-1" strike="noStrike">
                <a:solidFill>
                  <a:srgbClr val="000000"/>
                </a:solidFill>
                <a:latin typeface="Arial"/>
                <a:ea typeface="Times New Roman"/>
              </a:rPr>
              <a:t>.</a:t>
            </a:r>
            <a:endParaRPr b="0" lang="ru-RU" sz="1800" spc="-1" strike="noStrike">
              <a:latin typeface="Arial"/>
            </a:endParaRPr>
          </a:p>
          <a:p>
            <a:pPr marL="723960" indent="-264960" algn="just">
              <a:lnSpc>
                <a:spcPct val="100000"/>
              </a:lnSpc>
              <a:buClr>
                <a:srgbClr val="000000"/>
              </a:buClr>
              <a:buFont typeface="StarSymbol"/>
              <a:buAutoNum type="arabicPeriod"/>
              <a:tabLst>
                <a:tab algn="l" pos="0"/>
              </a:tabLst>
            </a:pPr>
            <a:r>
              <a:rPr b="1" lang="ru-RU" sz="1800" spc="-1" strike="noStrike">
                <a:solidFill>
                  <a:srgbClr val="000000"/>
                </a:solidFill>
                <a:latin typeface="Arial"/>
                <a:ea typeface="Times New Roman"/>
              </a:rPr>
              <a:t>Статически </a:t>
            </a:r>
            <a:r>
              <a:rPr b="0" lang="ru-RU" sz="1800" spc="-1" strike="noStrike">
                <a:solidFill>
                  <a:srgbClr val="000000"/>
                </a:solidFill>
                <a:latin typeface="Arial"/>
                <a:ea typeface="Times New Roman"/>
              </a:rPr>
              <a:t>поля </a:t>
            </a:r>
            <a:r>
              <a:rPr b="1" lang="ru-RU" sz="1800" spc="-1" strike="noStrike">
                <a:solidFill>
                  <a:srgbClr val="000000"/>
                </a:solidFill>
                <a:latin typeface="Arial"/>
                <a:ea typeface="Times New Roman"/>
              </a:rPr>
              <a:t>классов инициализируются </a:t>
            </a:r>
            <a:r>
              <a:rPr b="0" lang="ru-RU" sz="1800" spc="-1" strike="noStrike">
                <a:solidFill>
                  <a:srgbClr val="000000"/>
                </a:solidFill>
                <a:latin typeface="Arial"/>
                <a:ea typeface="Times New Roman"/>
              </a:rPr>
              <a:t>значением, присвоенным при </a:t>
            </a:r>
            <a:r>
              <a:rPr b="1" lang="ru-RU" sz="1800" spc="-1" strike="noStrike">
                <a:solidFill>
                  <a:srgbClr val="000000"/>
                </a:solidFill>
                <a:latin typeface="Arial"/>
                <a:ea typeface="Times New Roman"/>
              </a:rPr>
              <a:t>объявлении</a:t>
            </a:r>
            <a:r>
              <a:rPr b="0" lang="ru-RU" sz="1800" spc="-1" strike="noStrike">
                <a:solidFill>
                  <a:srgbClr val="000000"/>
                </a:solidFill>
                <a:latin typeface="Arial"/>
                <a:ea typeface="Times New Roman"/>
              </a:rPr>
              <a:t>.</a:t>
            </a:r>
            <a:endParaRPr b="0" lang="ru-RU" sz="1800" spc="-1" strike="noStrike">
              <a:latin typeface="Arial"/>
            </a:endParaRPr>
          </a:p>
          <a:p>
            <a:pPr marL="723960" indent="-264960" algn="just">
              <a:lnSpc>
                <a:spcPct val="100000"/>
              </a:lnSpc>
              <a:buClr>
                <a:srgbClr val="000000"/>
              </a:buClr>
              <a:buFont typeface="StarSymbol"/>
              <a:buAutoNum type="arabicPeriod"/>
              <a:tabLst>
                <a:tab algn="l" pos="0"/>
              </a:tabLst>
            </a:pPr>
            <a:r>
              <a:rPr b="0" lang="ru-RU" sz="1800" spc="-1" strike="noStrike">
                <a:solidFill>
                  <a:srgbClr val="000000"/>
                </a:solidFill>
                <a:latin typeface="Arial"/>
                <a:ea typeface="Times New Roman"/>
              </a:rPr>
              <a:t>Выполняется </a:t>
            </a:r>
            <a:r>
              <a:rPr b="1" lang="ru-RU" sz="1800" spc="-1" strike="noStrike">
                <a:solidFill>
                  <a:srgbClr val="000000"/>
                </a:solidFill>
                <a:latin typeface="Arial"/>
                <a:ea typeface="Times New Roman"/>
              </a:rPr>
              <a:t>статический </a:t>
            </a:r>
            <a:r>
              <a:rPr b="0" lang="ru-RU" sz="1800" spc="-1" strike="noStrike">
                <a:solidFill>
                  <a:srgbClr val="000000"/>
                </a:solidFill>
                <a:latin typeface="Arial"/>
                <a:ea typeface="Times New Roman"/>
              </a:rPr>
              <a:t>блок </a:t>
            </a:r>
            <a:r>
              <a:rPr b="1" lang="ru-RU" sz="1800" spc="-1" strike="noStrike">
                <a:solidFill>
                  <a:srgbClr val="000000"/>
                </a:solidFill>
                <a:latin typeface="Arial"/>
                <a:ea typeface="Times New Roman"/>
              </a:rPr>
              <a:t>инициализации</a:t>
            </a:r>
            <a:r>
              <a:rPr b="0" lang="ru-RU" sz="1800" spc="-1" strike="noStrike">
                <a:solidFill>
                  <a:srgbClr val="000000"/>
                </a:solidFill>
                <a:latin typeface="Arial"/>
                <a:ea typeface="Times New Roman"/>
              </a:rPr>
              <a:t>.</a:t>
            </a:r>
            <a:endParaRPr b="0" lang="ru-RU" sz="1800" spc="-1" strike="noStrike">
              <a:latin typeface="Arial"/>
            </a:endParaRPr>
          </a:p>
          <a:p>
            <a:pPr marL="723960" indent="-264960" algn="just">
              <a:lnSpc>
                <a:spcPct val="100000"/>
              </a:lnSpc>
              <a:buClr>
                <a:srgbClr val="000000"/>
              </a:buClr>
              <a:buFont typeface="StarSymbol"/>
              <a:buAutoNum type="arabicPeriod"/>
              <a:tabLst>
                <a:tab algn="l" pos="0"/>
              </a:tabLst>
            </a:pPr>
            <a:r>
              <a:rPr b="0" lang="ru-RU" sz="1800" spc="-1" strike="noStrike">
                <a:solidFill>
                  <a:srgbClr val="000000"/>
                </a:solidFill>
                <a:latin typeface="Arial"/>
                <a:ea typeface="Times New Roman"/>
              </a:rPr>
              <a:t>При вызове </a:t>
            </a:r>
            <a:r>
              <a:rPr b="1" lang="ru-RU" sz="1800" spc="-1" strike="noStrike">
                <a:solidFill>
                  <a:srgbClr val="000000"/>
                </a:solidFill>
                <a:latin typeface="Arial"/>
                <a:ea typeface="Times New Roman"/>
              </a:rPr>
              <a:t>конструктора </a:t>
            </a:r>
            <a:r>
              <a:rPr b="0" lang="ru-RU" sz="1800" spc="-1" strike="noStrike">
                <a:solidFill>
                  <a:srgbClr val="000000"/>
                </a:solidFill>
                <a:latin typeface="Arial"/>
                <a:ea typeface="Times New Roman"/>
              </a:rPr>
              <a:t>класса все </a:t>
            </a:r>
            <a:r>
              <a:rPr b="1" lang="ru-RU" sz="1800" spc="-1" strike="noStrike">
                <a:solidFill>
                  <a:srgbClr val="000000"/>
                </a:solidFill>
                <a:latin typeface="Arial"/>
                <a:ea typeface="Times New Roman"/>
              </a:rPr>
              <a:t>поля </a:t>
            </a:r>
            <a:r>
              <a:rPr b="0" lang="ru-RU" sz="1800" spc="-1" strike="noStrike">
                <a:solidFill>
                  <a:srgbClr val="000000"/>
                </a:solidFill>
                <a:latin typeface="Arial"/>
                <a:ea typeface="Times New Roman"/>
              </a:rPr>
              <a:t>данных </a:t>
            </a:r>
            <a:r>
              <a:rPr b="1" lang="ru-RU" sz="1800" spc="-1" strike="noStrike">
                <a:solidFill>
                  <a:srgbClr val="000000"/>
                </a:solidFill>
                <a:latin typeface="Arial"/>
                <a:ea typeface="Times New Roman"/>
              </a:rPr>
              <a:t>инициализируются </a:t>
            </a:r>
            <a:r>
              <a:rPr b="0" lang="ru-RU" sz="1800" spc="-1" strike="noStrike">
                <a:solidFill>
                  <a:srgbClr val="000000"/>
                </a:solidFill>
                <a:latin typeface="Arial"/>
                <a:ea typeface="Times New Roman"/>
              </a:rPr>
              <a:t>своими </a:t>
            </a:r>
            <a:r>
              <a:rPr b="1" lang="ru-RU" sz="1800" spc="-1" strike="noStrike">
                <a:solidFill>
                  <a:srgbClr val="000000"/>
                </a:solidFill>
                <a:latin typeface="Arial"/>
                <a:ea typeface="Times New Roman"/>
              </a:rPr>
              <a:t>значениями</a:t>
            </a:r>
            <a:r>
              <a:rPr b="0" lang="ru-RU" sz="1800" spc="-1" strike="noStrike">
                <a:solidFill>
                  <a:srgbClr val="000000"/>
                </a:solidFill>
                <a:latin typeface="Arial"/>
                <a:ea typeface="Times New Roman"/>
              </a:rPr>
              <a:t>,  предусмотренными </a:t>
            </a:r>
            <a:r>
              <a:rPr b="1" lang="ru-RU" sz="1800" spc="-1" strike="noStrike">
                <a:solidFill>
                  <a:srgbClr val="000000"/>
                </a:solidFill>
                <a:latin typeface="Arial"/>
                <a:ea typeface="Times New Roman"/>
              </a:rPr>
              <a:t>по умолчанию</a:t>
            </a:r>
            <a:r>
              <a:rPr b="0" lang="ru-RU" sz="1800" spc="-1" strike="noStrike">
                <a:solidFill>
                  <a:srgbClr val="000000"/>
                </a:solidFill>
                <a:latin typeface="Arial"/>
                <a:ea typeface="Times New Roman"/>
              </a:rPr>
              <a:t>.</a:t>
            </a:r>
            <a:endParaRPr b="0" lang="ru-RU" sz="1800" spc="-1" strike="noStrike">
              <a:latin typeface="Arial"/>
            </a:endParaRPr>
          </a:p>
          <a:p>
            <a:pPr marL="723960" indent="-264960" algn="just">
              <a:lnSpc>
                <a:spcPct val="100000"/>
              </a:lnSpc>
              <a:buClr>
                <a:srgbClr val="000000"/>
              </a:buClr>
              <a:buFont typeface="StarSymbol"/>
              <a:buAutoNum type="arabicPeriod"/>
              <a:tabLst>
                <a:tab algn="l" pos="0"/>
              </a:tabLst>
            </a:pPr>
            <a:r>
              <a:rPr b="1" lang="ru-RU" sz="1800" spc="-1" strike="noStrike">
                <a:solidFill>
                  <a:srgbClr val="000000"/>
                </a:solidFill>
                <a:latin typeface="Arial"/>
                <a:ea typeface="Times New Roman"/>
              </a:rPr>
              <a:t>Инициализаторы </a:t>
            </a:r>
            <a:r>
              <a:rPr b="0" lang="ru-RU" sz="1800" spc="-1" strike="noStrike">
                <a:solidFill>
                  <a:srgbClr val="000000"/>
                </a:solidFill>
                <a:latin typeface="Arial"/>
                <a:ea typeface="Times New Roman"/>
              </a:rPr>
              <a:t>всех </a:t>
            </a:r>
            <a:r>
              <a:rPr b="1" lang="ru-RU" sz="1800" spc="-1" strike="noStrike">
                <a:solidFill>
                  <a:srgbClr val="000000"/>
                </a:solidFill>
                <a:latin typeface="Arial"/>
                <a:ea typeface="Times New Roman"/>
              </a:rPr>
              <a:t>полей </a:t>
            </a:r>
            <a:r>
              <a:rPr b="0" lang="ru-RU" sz="1800" spc="-1" strike="noStrike">
                <a:solidFill>
                  <a:srgbClr val="000000"/>
                </a:solidFill>
                <a:latin typeface="Arial"/>
                <a:ea typeface="Times New Roman"/>
              </a:rPr>
              <a:t>и </a:t>
            </a:r>
            <a:r>
              <a:rPr b="1" lang="ru-RU" sz="1800" spc="-1" strike="noStrike">
                <a:solidFill>
                  <a:srgbClr val="000000"/>
                </a:solidFill>
                <a:latin typeface="Arial"/>
                <a:ea typeface="Times New Roman"/>
              </a:rPr>
              <a:t>блоки </a:t>
            </a:r>
            <a:r>
              <a:rPr b="0" lang="ru-RU" sz="1800" spc="-1" strike="noStrike">
                <a:solidFill>
                  <a:srgbClr val="000000"/>
                </a:solidFill>
                <a:latin typeface="Arial"/>
                <a:ea typeface="Times New Roman"/>
              </a:rPr>
              <a:t>инициализации выполняются </a:t>
            </a:r>
            <a:r>
              <a:rPr b="1" lang="ru-RU" sz="1800" spc="-1" strike="noStrike">
                <a:solidFill>
                  <a:srgbClr val="000000"/>
                </a:solidFill>
                <a:latin typeface="Arial"/>
                <a:ea typeface="Times New Roman"/>
              </a:rPr>
              <a:t>в порядке их перечисления </a:t>
            </a:r>
            <a:r>
              <a:rPr b="0" lang="ru-RU" sz="1800" spc="-1" strike="noStrike">
                <a:solidFill>
                  <a:srgbClr val="000000"/>
                </a:solidFill>
                <a:latin typeface="Arial"/>
                <a:ea typeface="Times New Roman"/>
              </a:rPr>
              <a:t>в объявлении класса.</a:t>
            </a:r>
            <a:endParaRPr b="0" lang="ru-RU" sz="1800" spc="-1" strike="noStrike">
              <a:latin typeface="Arial"/>
            </a:endParaRPr>
          </a:p>
          <a:p>
            <a:pPr marL="723960" indent="-264960" algn="just">
              <a:lnSpc>
                <a:spcPct val="100000"/>
              </a:lnSpc>
              <a:buClr>
                <a:srgbClr val="000000"/>
              </a:buClr>
              <a:buFont typeface="StarSymbol"/>
              <a:buAutoNum type="arabicPeriod"/>
              <a:tabLst>
                <a:tab algn="l" pos="0"/>
              </a:tabLst>
            </a:pPr>
            <a:r>
              <a:rPr b="0" lang="ru-RU" sz="1800" spc="-1" strike="noStrike">
                <a:solidFill>
                  <a:srgbClr val="000000"/>
                </a:solidFill>
                <a:latin typeface="Arial"/>
                <a:ea typeface="Times New Roman"/>
              </a:rPr>
              <a:t>Если  в </a:t>
            </a:r>
            <a:r>
              <a:rPr b="1" lang="ru-RU" sz="1800" spc="-1" strike="noStrike">
                <a:solidFill>
                  <a:srgbClr val="000000"/>
                </a:solidFill>
                <a:latin typeface="Arial"/>
                <a:ea typeface="Times New Roman"/>
              </a:rPr>
              <a:t>первой </a:t>
            </a:r>
            <a:r>
              <a:rPr b="0" lang="ru-RU" sz="1800" spc="-1" strike="noStrike">
                <a:solidFill>
                  <a:srgbClr val="000000"/>
                </a:solidFill>
                <a:latin typeface="Arial"/>
                <a:ea typeface="Times New Roman"/>
              </a:rPr>
              <a:t>строке </a:t>
            </a:r>
            <a:r>
              <a:rPr b="1" lang="ru-RU" sz="1800" spc="-1" strike="noStrike">
                <a:solidFill>
                  <a:srgbClr val="000000"/>
                </a:solidFill>
                <a:latin typeface="Arial"/>
                <a:ea typeface="Times New Roman"/>
              </a:rPr>
              <a:t>конструктора </a:t>
            </a:r>
            <a:r>
              <a:rPr b="0" lang="ru-RU" sz="1800" spc="-1" strike="noStrike">
                <a:solidFill>
                  <a:srgbClr val="000000"/>
                </a:solidFill>
                <a:latin typeface="Arial"/>
                <a:ea typeface="Times New Roman"/>
              </a:rPr>
              <a:t>вызывается </a:t>
            </a:r>
            <a:r>
              <a:rPr b="1" lang="ru-RU" sz="1800" spc="-1" strike="noStrike">
                <a:solidFill>
                  <a:srgbClr val="000000"/>
                </a:solidFill>
                <a:latin typeface="Arial"/>
                <a:ea typeface="Times New Roman"/>
              </a:rPr>
              <a:t>другой  </a:t>
            </a:r>
            <a:r>
              <a:rPr b="0" lang="ru-RU" sz="1800" spc="-1" strike="noStrike">
                <a:solidFill>
                  <a:srgbClr val="000000"/>
                </a:solidFill>
                <a:latin typeface="Arial"/>
                <a:ea typeface="Times New Roman"/>
              </a:rPr>
              <a:t>конструктор,  то  вы­полняется </a:t>
            </a:r>
            <a:r>
              <a:rPr b="1" lang="ru-RU" sz="1800" spc="-1" strike="noStrike">
                <a:solidFill>
                  <a:srgbClr val="000000"/>
                </a:solidFill>
                <a:latin typeface="Arial"/>
                <a:ea typeface="Times New Roman"/>
              </a:rPr>
              <a:t>вызванный конструктор</a:t>
            </a:r>
            <a:r>
              <a:rPr b="0" lang="ru-RU" sz="1800" spc="-1" strike="noStrike">
                <a:solidFill>
                  <a:srgbClr val="000000"/>
                </a:solidFill>
                <a:latin typeface="Arial"/>
                <a:ea typeface="Times New Roman"/>
              </a:rPr>
              <a:t>.</a:t>
            </a:r>
            <a:endParaRPr b="0" lang="ru-RU" sz="1800" spc="-1" strike="noStrike">
              <a:latin typeface="Arial"/>
            </a:endParaRPr>
          </a:p>
          <a:p>
            <a:pPr marL="723960" indent="-264960" algn="just">
              <a:lnSpc>
                <a:spcPct val="100000"/>
              </a:lnSpc>
              <a:buClr>
                <a:srgbClr val="000000"/>
              </a:buClr>
              <a:buFont typeface="StarSymbol"/>
              <a:buAutoNum type="arabicPeriod"/>
              <a:tabLst>
                <a:tab algn="l" pos="0"/>
              </a:tabLst>
            </a:pPr>
            <a:r>
              <a:rPr b="0" lang="ru-RU" sz="1800" spc="-1" strike="noStrike">
                <a:solidFill>
                  <a:srgbClr val="000000"/>
                </a:solidFill>
                <a:latin typeface="Arial"/>
                <a:ea typeface="Times New Roman"/>
              </a:rPr>
              <a:t>Выполняется </a:t>
            </a:r>
            <a:r>
              <a:rPr b="1" lang="ru-RU" sz="1800" spc="-1" strike="noStrike">
                <a:solidFill>
                  <a:srgbClr val="000000"/>
                </a:solidFill>
                <a:latin typeface="Arial"/>
                <a:ea typeface="Times New Roman"/>
              </a:rPr>
              <a:t>тело конструктора</a:t>
            </a:r>
            <a:r>
              <a:rPr b="0" lang="ru-RU" sz="1800" spc="-1" strike="noStrike">
                <a:solidFill>
                  <a:srgbClr val="000000"/>
                </a:solidFill>
                <a:latin typeface="Arial"/>
                <a:ea typeface="Times New Roman"/>
              </a:rPr>
              <a:t>.</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418"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643"/>
              </a:spcBef>
              <a:spcAft>
                <a:spcPts val="283"/>
              </a:spcAft>
              <a:tabLst>
                <a:tab algn="l" pos="0"/>
              </a:tabLst>
            </a:pPr>
            <a:r>
              <a:rPr b="0" lang="ru-RU" sz="1800" spc="-1" strike="noStrike">
                <a:solidFill>
                  <a:srgbClr val="000000"/>
                </a:solidFill>
                <a:latin typeface="Arial"/>
                <a:ea typeface="DejaVu Sans"/>
              </a:rPr>
              <a:t>Если значение поля не задано в конструкторе явно, ему автоматически присваивается значение по умолчанию:</a:t>
            </a:r>
            <a:endParaRPr b="0" lang="ru-RU" sz="1800" spc="-1" strike="noStrike">
              <a:latin typeface="Arial"/>
            </a:endParaRPr>
          </a:p>
          <a:p>
            <a:pPr algn="just">
              <a:lnSpc>
                <a:spcPct val="100000"/>
              </a:lnSpc>
              <a:spcBef>
                <a:spcPts val="643"/>
              </a:spcBef>
              <a:spcAft>
                <a:spcPts val="283"/>
              </a:spcAft>
              <a:tabLst>
                <a:tab algn="l" pos="0"/>
              </a:tabLst>
            </a:pPr>
            <a:r>
              <a:rPr b="0" lang="ru-RU" sz="1800" spc="-1" strike="noStrike">
                <a:solidFill>
                  <a:srgbClr val="000000"/>
                </a:solidFill>
                <a:latin typeface="Arial"/>
                <a:ea typeface="DejaVu Sans"/>
              </a:rPr>
              <a:t> </a:t>
            </a:r>
            <a:endParaRPr b="0" lang="ru-RU" sz="1800" spc="-1" strike="noStrike">
              <a:latin typeface="Arial"/>
            </a:endParaRPr>
          </a:p>
          <a:p>
            <a:pPr marL="216000" indent="-214920" algn="just">
              <a:lnSpc>
                <a:spcPct val="100000"/>
              </a:lnSpc>
              <a:spcBef>
                <a:spcPts val="643"/>
              </a:spcBef>
              <a:spcAft>
                <a:spcPts val="283"/>
              </a:spcAft>
              <a:buClr>
                <a:srgbClr val="000000"/>
              </a:buClr>
              <a:buFont typeface="Wingdings" charset="2"/>
              <a:buChar char=""/>
              <a:tabLst>
                <a:tab algn="l" pos="0"/>
              </a:tabLst>
            </a:pPr>
            <a:r>
              <a:rPr b="0" i="1" lang="ru-RU" sz="1800" spc="-1" strike="noStrike">
                <a:solidFill>
                  <a:srgbClr val="000000"/>
                </a:solidFill>
                <a:latin typeface="Arial"/>
                <a:ea typeface="DejaVu Sans"/>
              </a:rPr>
              <a:t>числам</a:t>
            </a:r>
            <a:r>
              <a:rPr b="0" lang="ru-RU" sz="1800" spc="-1" strike="noStrike">
                <a:solidFill>
                  <a:srgbClr val="000000"/>
                </a:solidFill>
                <a:latin typeface="Arial"/>
                <a:ea typeface="DejaVu Sans"/>
              </a:rPr>
              <a:t> — </a:t>
            </a:r>
            <a:r>
              <a:rPr b="1" lang="ru-RU" sz="1800" spc="-1" strike="noStrike">
                <a:solidFill>
                  <a:srgbClr val="000000"/>
                </a:solidFill>
                <a:latin typeface="Arial"/>
                <a:ea typeface="DejaVu Sans"/>
              </a:rPr>
              <a:t>нули</a:t>
            </a:r>
            <a:r>
              <a:rPr b="0" lang="ru-RU" sz="1800" spc="-1" strike="noStrike">
                <a:solidFill>
                  <a:srgbClr val="000000"/>
                </a:solidFill>
                <a:latin typeface="Arial"/>
                <a:ea typeface="DejaVu Sans"/>
              </a:rPr>
              <a:t>, </a:t>
            </a:r>
            <a:endParaRPr b="0" lang="ru-RU" sz="1800" spc="-1" strike="noStrike">
              <a:latin typeface="Arial"/>
            </a:endParaRPr>
          </a:p>
          <a:p>
            <a:pPr marL="216000" indent="-214920" algn="just">
              <a:lnSpc>
                <a:spcPct val="100000"/>
              </a:lnSpc>
              <a:spcBef>
                <a:spcPts val="643"/>
              </a:spcBef>
              <a:spcAft>
                <a:spcPts val="283"/>
              </a:spcAft>
              <a:buClr>
                <a:srgbClr val="000000"/>
              </a:buClr>
              <a:buFont typeface="Wingdings" charset="2"/>
              <a:buChar char=""/>
              <a:tabLst>
                <a:tab algn="l" pos="0"/>
              </a:tabLst>
            </a:pPr>
            <a:r>
              <a:rPr b="0" i="1" lang="ru-RU" sz="1800" spc="-1" strike="noStrike">
                <a:solidFill>
                  <a:srgbClr val="000000"/>
                </a:solidFill>
                <a:latin typeface="Arial"/>
                <a:ea typeface="DejaVu Sans"/>
              </a:rPr>
              <a:t>булевским значениям </a:t>
            </a:r>
            <a:r>
              <a:rPr b="0" lang="ru-RU" sz="1800" spc="-1" strike="noStrike">
                <a:solidFill>
                  <a:srgbClr val="000000"/>
                </a:solidFill>
                <a:latin typeface="Arial"/>
                <a:ea typeface="DejaVu Sans"/>
              </a:rPr>
              <a:t>— </a:t>
            </a:r>
            <a:r>
              <a:rPr b="1" lang="en-US" sz="1800" spc="-1" strike="noStrike">
                <a:solidFill>
                  <a:srgbClr val="000000"/>
                </a:solidFill>
                <a:latin typeface="Arial"/>
                <a:ea typeface="DejaVu Sans"/>
              </a:rPr>
              <a:t>false</a:t>
            </a:r>
            <a:r>
              <a:rPr b="0" lang="ru-RU" sz="1800" spc="-1" strike="noStrike">
                <a:solidFill>
                  <a:srgbClr val="000000"/>
                </a:solidFill>
                <a:latin typeface="Arial"/>
                <a:ea typeface="DejaVu Sans"/>
              </a:rPr>
              <a:t>,</a:t>
            </a:r>
            <a:endParaRPr b="0" lang="ru-RU" sz="1800" spc="-1" strike="noStrike">
              <a:latin typeface="Arial"/>
            </a:endParaRPr>
          </a:p>
          <a:p>
            <a:pPr marL="216000" indent="-214920" algn="just">
              <a:lnSpc>
                <a:spcPct val="100000"/>
              </a:lnSpc>
              <a:spcBef>
                <a:spcPts val="643"/>
              </a:spcBef>
              <a:spcAft>
                <a:spcPts val="283"/>
              </a:spcAft>
              <a:buClr>
                <a:srgbClr val="000000"/>
              </a:buClr>
              <a:buFont typeface="Wingdings" charset="2"/>
              <a:buChar char=""/>
              <a:tabLst>
                <a:tab algn="l" pos="0"/>
              </a:tabLst>
            </a:pPr>
            <a:r>
              <a:rPr b="0" i="1" lang="ru-RU" sz="1800" spc="-1" strike="noStrike">
                <a:solidFill>
                  <a:srgbClr val="000000"/>
                </a:solidFill>
                <a:latin typeface="Arial"/>
                <a:ea typeface="DejaVu Sans"/>
              </a:rPr>
              <a:t>ссылкам на объект </a:t>
            </a:r>
            <a:r>
              <a:rPr b="0" lang="ru-RU" sz="1800" spc="-1" strike="noStrike">
                <a:solidFill>
                  <a:srgbClr val="000000"/>
                </a:solidFill>
                <a:latin typeface="Arial"/>
                <a:ea typeface="DejaVu Sans"/>
              </a:rPr>
              <a:t>—  </a:t>
            </a:r>
            <a:r>
              <a:rPr b="1" lang="en-US" sz="1800" spc="-1" strike="noStrike">
                <a:solidFill>
                  <a:srgbClr val="000000"/>
                </a:solidFill>
                <a:latin typeface="Arial"/>
                <a:ea typeface="DejaVu Sans"/>
              </a:rPr>
              <a:t>null</a:t>
            </a:r>
            <a:r>
              <a:rPr b="0" lang="ru-RU" sz="1800" spc="-1" strike="noStrike">
                <a:solidFill>
                  <a:srgbClr val="000000"/>
                </a:solidFill>
                <a:latin typeface="Arial"/>
                <a:ea typeface="DejaVu Sans"/>
              </a:rPr>
              <a:t>.</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Причины возникновения ООП</a:t>
            </a:r>
            <a:endParaRPr b="0" lang="ru-RU" sz="1800" spc="-1" strike="noStrike">
              <a:latin typeface="Arial"/>
            </a:endParaRPr>
          </a:p>
        </p:txBody>
      </p:sp>
      <p:sp>
        <p:nvSpPr>
          <p:cNvPr id="288"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360"/>
              </a:spcBef>
              <a:tabLst>
                <a:tab algn="l" pos="0"/>
              </a:tabLst>
            </a:pPr>
            <a:r>
              <a:rPr b="1" lang="ru-RU" sz="1800" spc="-1" strike="noStrike">
                <a:solidFill>
                  <a:srgbClr val="000000"/>
                </a:solidFill>
                <a:latin typeface="Arial"/>
                <a:ea typeface="DejaVu Sans"/>
              </a:rPr>
              <a:t>Декларативная и директивная парадигмы</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nSpc>
                <a:spcPct val="100000"/>
              </a:lnSpc>
              <a:spcBef>
                <a:spcPts val="360"/>
              </a:spcBef>
              <a:tabLst>
                <a:tab algn="l" pos="0"/>
              </a:tabLst>
            </a:pPr>
            <a:r>
              <a:rPr b="0" lang="ru-RU" sz="1800" spc="-1" strike="noStrike">
                <a:solidFill>
                  <a:srgbClr val="000000"/>
                </a:solidFill>
                <a:latin typeface="Arial"/>
                <a:ea typeface="DejaVu Sans"/>
              </a:rPr>
              <a:t>Поговорим о различии между первыми двумя парадигмами. </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Главное заключается в следующем: декларативная программа </a:t>
            </a:r>
            <a:r>
              <a:rPr b="0" i="1" lang="ru-RU" sz="1800" spc="-1" strike="noStrike">
                <a:solidFill>
                  <a:srgbClr val="376092"/>
                </a:solidFill>
                <a:latin typeface="Arial"/>
                <a:ea typeface="DejaVu Sans"/>
              </a:rPr>
              <a:t>заявляет</a:t>
            </a:r>
            <a:r>
              <a:rPr b="0" lang="ru-RU" sz="1800" spc="-1" strike="noStrike">
                <a:solidFill>
                  <a:srgbClr val="000000"/>
                </a:solidFill>
                <a:latin typeface="Arial"/>
                <a:ea typeface="DejaVu Sans"/>
              </a:rPr>
              <a:t> (декларирует), </a:t>
            </a:r>
            <a:r>
              <a:rPr b="1" lang="ru-RU" sz="1800" spc="-1" strike="noStrike">
                <a:solidFill>
                  <a:srgbClr val="376092"/>
                </a:solidFill>
                <a:latin typeface="Arial"/>
                <a:ea typeface="DejaVu Sans"/>
              </a:rPr>
              <a:t>что</a:t>
            </a:r>
            <a:r>
              <a:rPr b="0" lang="ru-RU" sz="1800" spc="-1" strike="noStrike">
                <a:solidFill>
                  <a:srgbClr val="000000"/>
                </a:solidFill>
                <a:latin typeface="Arial"/>
                <a:ea typeface="DejaVu Sans"/>
              </a:rPr>
              <a:t> должно быть достигнуто в качестве цели, а директивная </a:t>
            </a:r>
            <a:r>
              <a:rPr b="0" i="1" lang="ru-RU" sz="1800" spc="-1" strike="noStrike">
                <a:solidFill>
                  <a:srgbClr val="376092"/>
                </a:solidFill>
                <a:latin typeface="Arial"/>
                <a:ea typeface="DejaVu Sans"/>
              </a:rPr>
              <a:t>предписывает</a:t>
            </a:r>
            <a:r>
              <a:rPr b="0" lang="ru-RU" sz="1800" spc="-1" strike="noStrike">
                <a:solidFill>
                  <a:srgbClr val="000000"/>
                </a:solidFill>
                <a:latin typeface="Arial"/>
                <a:ea typeface="DejaVu Sans"/>
              </a:rPr>
              <a:t>, </a:t>
            </a:r>
            <a:r>
              <a:rPr b="1" lang="ru-RU" sz="1800" spc="-1" strike="noStrike">
                <a:solidFill>
                  <a:srgbClr val="376092"/>
                </a:solidFill>
                <a:latin typeface="Arial"/>
                <a:ea typeface="DejaVu Sans"/>
              </a:rPr>
              <a:t>как</a:t>
            </a:r>
            <a:r>
              <a:rPr b="0" lang="ru-RU" sz="1800" spc="-1" strike="noStrike">
                <a:solidFill>
                  <a:srgbClr val="000000"/>
                </a:solidFill>
                <a:latin typeface="Arial"/>
                <a:ea typeface="DejaVu Sans"/>
              </a:rPr>
              <a:t> ее достичь. </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 Перегрузка (Overloading)</a:t>
            </a:r>
            <a:endParaRPr b="0" lang="ru-RU" sz="1800" spc="-1" strike="noStrike">
              <a:latin typeface="Arial"/>
            </a:endParaRPr>
          </a:p>
        </p:txBody>
      </p:sp>
      <p:sp>
        <p:nvSpPr>
          <p:cNvPr id="420"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Перегрузка методов</a:t>
            </a:r>
            <a:r>
              <a:rPr b="0" lang="ru-RU" sz="1800" spc="-1" strike="noStrike">
                <a:solidFill>
                  <a:srgbClr val="000000"/>
                </a:solidFill>
                <a:latin typeface="Arial"/>
                <a:ea typeface="DejaVu Sans"/>
              </a:rPr>
              <a:t>. Метод называется </a:t>
            </a:r>
            <a:r>
              <a:rPr b="0" lang="ru-RU" sz="1800" spc="-1" strike="noStrike">
                <a:solidFill>
                  <a:srgbClr val="376092"/>
                </a:solidFill>
                <a:latin typeface="Arial"/>
                <a:ea typeface="DejaVu Sans"/>
              </a:rPr>
              <a:t>перегруженным</a:t>
            </a:r>
            <a:r>
              <a:rPr b="0" lang="ru-RU" sz="1800" spc="-1" strike="noStrike">
                <a:solidFill>
                  <a:srgbClr val="000000"/>
                </a:solidFill>
                <a:latin typeface="Arial"/>
                <a:ea typeface="DejaVu Sans"/>
              </a:rPr>
              <a:t>, если существует несколько его версий с одним и тем же именем, но с различным списком параметров. </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marL="1085760" indent="-45540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Перегрузка реализует </a:t>
            </a:r>
            <a:r>
              <a:rPr b="0" lang="ru-RU" sz="1800" spc="-1" strike="noStrike">
                <a:solidFill>
                  <a:srgbClr val="376092"/>
                </a:solidFill>
                <a:latin typeface="Arial"/>
                <a:ea typeface="DejaVu Sans"/>
              </a:rPr>
              <a:t>«</a:t>
            </a:r>
            <a:r>
              <a:rPr b="0" i="1" lang="ru-RU" sz="1800" spc="-1" strike="noStrike">
                <a:solidFill>
                  <a:srgbClr val="376092"/>
                </a:solidFill>
                <a:latin typeface="Arial"/>
                <a:ea typeface="DejaVu Sans"/>
              </a:rPr>
              <a:t>раннее связывание</a:t>
            </a:r>
            <a:r>
              <a:rPr b="0" lang="ru-RU" sz="1800" spc="-1" strike="noStrike">
                <a:solidFill>
                  <a:srgbClr val="376092"/>
                </a:solidFill>
                <a:latin typeface="Arial"/>
                <a:ea typeface="DejaVu Sans"/>
              </a:rPr>
              <a:t>»</a:t>
            </a:r>
            <a:r>
              <a:rPr b="0" lang="ru-RU" sz="1800" spc="-1" strike="noStrike">
                <a:solidFill>
                  <a:srgbClr val="000000"/>
                </a:solidFill>
                <a:latin typeface="Arial"/>
                <a:ea typeface="DejaVu Sans"/>
              </a:rPr>
              <a:t>. Перегрузка может ограничиваться одним классом.</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marL="1085760" indent="-45540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Методы с одинаковыми именами, но с различающимися списком параметров и возвращаемыми значениями могут находиться в разных классах одной цепочки наследования и также будут являться перегруженными.</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422"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360"/>
              </a:spcBef>
              <a:tabLst>
                <a:tab algn="l" pos="0"/>
              </a:tabLst>
            </a:pPr>
            <a:r>
              <a:rPr b="1" lang="ru-RU" sz="1800" spc="-1" strike="noStrike">
                <a:solidFill>
                  <a:srgbClr val="000000"/>
                </a:solidFill>
                <a:latin typeface="Arial"/>
                <a:ea typeface="DejaVu Sans"/>
              </a:rPr>
              <a:t>Перегрузка методов</a:t>
            </a:r>
            <a:r>
              <a:rPr b="0" lang="ru-RU" sz="1800" spc="-1" strike="noStrike">
                <a:solidFill>
                  <a:srgbClr val="000000"/>
                </a:solidFill>
                <a:latin typeface="Arial"/>
                <a:ea typeface="DejaVu Sans"/>
              </a:rPr>
              <a:t>. </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marL="1085760" indent="-45540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Если в последнем случае списки параметров совпадают, то имеет место другой механизм – </a:t>
            </a:r>
            <a:r>
              <a:rPr b="0" lang="ru-RU" sz="1800" spc="-1" strike="noStrike">
                <a:solidFill>
                  <a:srgbClr val="376092"/>
                </a:solidFill>
                <a:latin typeface="Arial"/>
                <a:ea typeface="DejaVu Sans"/>
              </a:rPr>
              <a:t>переопределение</a:t>
            </a:r>
            <a:r>
              <a:rPr b="0" lang="ru-RU" sz="1800" spc="-1" strike="noStrike">
                <a:solidFill>
                  <a:srgbClr val="000000"/>
                </a:solidFill>
                <a:latin typeface="Arial"/>
                <a:ea typeface="DejaVu Sans"/>
              </a:rPr>
              <a:t> метода.</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marL="1085760" indent="-45540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Статические методы могут перегружаться нестатическими и наоборот – без ограничений.</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marL="1085760" indent="-45540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При вызове перегруженных методов следует избегать ситуаций, когда компилятор будет не в состоянии выбрать тот или иной метод.</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Пример 13</a:t>
            </a:r>
            <a:endParaRPr b="0" lang="ru-RU" sz="1800" spc="-1" strike="noStrike">
              <a:latin typeface="Arial"/>
            </a:endParaRPr>
          </a:p>
        </p:txBody>
      </p:sp>
      <p:sp>
        <p:nvSpPr>
          <p:cNvPr id="424" name="CustomShape 2"/>
          <p:cNvSpPr/>
          <p:nvPr/>
        </p:nvSpPr>
        <p:spPr>
          <a:xfrm>
            <a:off x="1000080" y="1270440"/>
            <a:ext cx="7213320" cy="3925800"/>
          </a:xfrm>
          <a:prstGeom prst="rect">
            <a:avLst/>
          </a:prstGeom>
          <a:solidFill>
            <a:srgbClr val="f2f2f2"/>
          </a:solidFill>
          <a:ln w="9360">
            <a:noFill/>
          </a:ln>
        </p:spPr>
        <p:style>
          <a:lnRef idx="0"/>
          <a:fillRef idx="0"/>
          <a:effectRef idx="0"/>
          <a:fontRef idx="minor"/>
        </p:style>
        <p:txBody>
          <a:bodyPr lIns="90000" rIns="90000" tIns="45000" bIns="45000" anchor="ctr">
            <a:spAutoFit/>
          </a:bodyPr>
          <a:p>
            <a:pPr>
              <a:lnSpc>
                <a:spcPct val="100000"/>
              </a:lnSpc>
              <a:tabLst>
                <a:tab algn="l" pos="0"/>
              </a:tabLst>
            </a:pPr>
            <a:r>
              <a:rPr b="1" lang="en-US" sz="1400" spc="-1" strike="noStrike">
                <a:solidFill>
                  <a:srgbClr val="7f0055"/>
                </a:solidFill>
                <a:latin typeface="Courier New"/>
                <a:ea typeface="Calibri"/>
              </a:rPr>
              <a:t>package</a:t>
            </a:r>
            <a:r>
              <a:rPr b="0" lang="en-US" sz="1400" spc="-1" strike="noStrike">
                <a:solidFill>
                  <a:srgbClr val="000000"/>
                </a:solidFill>
                <a:latin typeface="Courier New"/>
                <a:ea typeface="Calibri"/>
              </a:rPr>
              <a:t> ru.javalang.module06;</a:t>
            </a:r>
            <a:endParaRPr b="0" lang="ru-RU" sz="1400" spc="-1" strike="noStrike">
              <a:latin typeface="Arial"/>
            </a:endParaRPr>
          </a:p>
          <a:p>
            <a:pPr>
              <a:lnSpc>
                <a:spcPct val="100000"/>
              </a:lnSpc>
              <a:tabLst>
                <a:tab algn="l" pos="0"/>
              </a:tabLst>
            </a:pP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class</a:t>
            </a:r>
            <a:r>
              <a:rPr b="0" lang="en-US" sz="1400" spc="-1" strike="noStrike">
                <a:solidFill>
                  <a:srgbClr val="000000"/>
                </a:solidFill>
                <a:latin typeface="Courier New"/>
                <a:ea typeface="Calibri"/>
              </a:rPr>
              <a:t> Sample613 {</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static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void</a:t>
            </a:r>
            <a:r>
              <a:rPr b="0" lang="en-US" sz="1400" spc="-1" strike="noStrike">
                <a:solidFill>
                  <a:srgbClr val="000000"/>
                </a:solidFill>
                <a:latin typeface="Courier New"/>
                <a:ea typeface="Calibri"/>
              </a:rPr>
              <a:t> viewNum(Integer i) {</a:t>
            </a:r>
            <a:r>
              <a:rPr b="0" lang="en-US" sz="1400" spc="-1" strike="noStrike">
                <a:solidFill>
                  <a:srgbClr val="3f7f5f"/>
                </a:solidFill>
                <a:latin typeface="Courier New"/>
                <a:ea typeface="Calibri"/>
              </a:rPr>
              <a:t>// 1</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.printf(</a:t>
            </a:r>
            <a:r>
              <a:rPr b="0" lang="en-US" sz="1400" spc="-1" strike="noStrike">
                <a:solidFill>
                  <a:srgbClr val="2a00ff"/>
                </a:solidFill>
                <a:latin typeface="Courier New"/>
                <a:ea typeface="Calibri"/>
              </a:rPr>
              <a:t>"Integer=%d%n"</a:t>
            </a:r>
            <a:r>
              <a:rPr b="0" lang="en-US" sz="1400" spc="-1" strike="noStrike">
                <a:solidFill>
                  <a:srgbClr val="000000"/>
                </a:solidFill>
                <a:latin typeface="Courier New"/>
                <a:ea typeface="Calibri"/>
              </a:rPr>
              <a:t>, i);</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static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void</a:t>
            </a:r>
            <a:r>
              <a:rPr b="0" lang="en-US" sz="1400" spc="-1" strike="noStrike">
                <a:solidFill>
                  <a:srgbClr val="000000"/>
                </a:solidFill>
                <a:latin typeface="Courier New"/>
                <a:ea typeface="Calibri"/>
              </a:rPr>
              <a:t> viewNum(</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i) {</a:t>
            </a:r>
            <a:r>
              <a:rPr b="0" lang="en-US" sz="1400" spc="-1" strike="noStrike">
                <a:solidFill>
                  <a:srgbClr val="3f7f5f"/>
                </a:solidFill>
                <a:latin typeface="Courier New"/>
                <a:ea typeface="Calibri"/>
              </a:rPr>
              <a:t>// 2</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.printf(</a:t>
            </a:r>
            <a:r>
              <a:rPr b="0" lang="en-US" sz="1400" spc="-1" strike="noStrike">
                <a:solidFill>
                  <a:srgbClr val="2a00ff"/>
                </a:solidFill>
                <a:latin typeface="Courier New"/>
                <a:ea typeface="Calibri"/>
              </a:rPr>
              <a:t>"int=%d%n"</a:t>
            </a:r>
            <a:r>
              <a:rPr b="0" lang="en-US" sz="1400" spc="-1" strike="noStrike">
                <a:solidFill>
                  <a:srgbClr val="000000"/>
                </a:solidFill>
                <a:latin typeface="Courier New"/>
                <a:ea typeface="Calibri"/>
              </a:rPr>
              <a:t>, i);</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static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void</a:t>
            </a:r>
            <a:r>
              <a:rPr b="0" lang="en-US" sz="1400" spc="-1" strike="noStrike">
                <a:solidFill>
                  <a:srgbClr val="000000"/>
                </a:solidFill>
                <a:latin typeface="Courier New"/>
                <a:ea typeface="Calibri"/>
              </a:rPr>
              <a:t> viewNum(Float f) {</a:t>
            </a:r>
            <a:r>
              <a:rPr b="0" lang="en-US" sz="1400" spc="-1" strike="noStrike">
                <a:solidFill>
                  <a:srgbClr val="3f7f5f"/>
                </a:solidFill>
                <a:latin typeface="Courier New"/>
                <a:ea typeface="Calibri"/>
              </a:rPr>
              <a:t>// 3</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.printf(</a:t>
            </a:r>
            <a:r>
              <a:rPr b="0" lang="en-US" sz="1400" spc="-1" strike="noStrike">
                <a:solidFill>
                  <a:srgbClr val="2a00ff"/>
                </a:solidFill>
                <a:latin typeface="Courier New"/>
                <a:ea typeface="Calibri"/>
              </a:rPr>
              <a:t>"Float=%.4f%n"</a:t>
            </a:r>
            <a:r>
              <a:rPr b="0" lang="en-US" sz="1400" spc="-1" strike="noStrike">
                <a:solidFill>
                  <a:srgbClr val="000000"/>
                </a:solidFill>
                <a:latin typeface="Courier New"/>
                <a:ea typeface="Calibri"/>
              </a:rPr>
              <a:t>, f);</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static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void</a:t>
            </a:r>
            <a:r>
              <a:rPr b="0" lang="en-US" sz="1400" spc="-1" strike="noStrike">
                <a:solidFill>
                  <a:srgbClr val="000000"/>
                </a:solidFill>
                <a:latin typeface="Courier New"/>
                <a:ea typeface="Calibri"/>
              </a:rPr>
              <a:t> viewNum(Number n) {</a:t>
            </a:r>
            <a:r>
              <a:rPr b="0" lang="en-US" sz="1400" spc="-1" strike="noStrike">
                <a:solidFill>
                  <a:srgbClr val="3f7f5f"/>
                </a:solidFill>
                <a:latin typeface="Courier New"/>
                <a:ea typeface="Calibri"/>
              </a:rPr>
              <a:t>// 4</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.println(</a:t>
            </a:r>
            <a:r>
              <a:rPr b="0" lang="en-US" sz="1400" spc="-1" strike="noStrike">
                <a:solidFill>
                  <a:srgbClr val="2a00ff"/>
                </a:solidFill>
                <a:latin typeface="Courier New"/>
                <a:ea typeface="Calibri"/>
              </a:rPr>
              <a:t>"Number="</a:t>
            </a:r>
            <a:r>
              <a:rPr b="0" lang="en-US" sz="1400" spc="-1" strike="noStrike">
                <a:solidFill>
                  <a:srgbClr val="000000"/>
                </a:solidFill>
                <a:latin typeface="Courier New"/>
                <a:ea typeface="Calibri"/>
              </a:rPr>
              <a:t> + n);</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Example 1.13</a:t>
            </a:r>
            <a:endParaRPr b="0" lang="ru-RU" sz="1800" spc="-1" strike="noStrike">
              <a:latin typeface="Arial"/>
            </a:endParaRPr>
          </a:p>
        </p:txBody>
      </p:sp>
      <p:sp>
        <p:nvSpPr>
          <p:cNvPr id="426" name="CustomShape 2"/>
          <p:cNvSpPr/>
          <p:nvPr/>
        </p:nvSpPr>
        <p:spPr>
          <a:xfrm>
            <a:off x="914400" y="3643200"/>
            <a:ext cx="7313400" cy="498240"/>
          </a:xfrm>
          <a:prstGeom prst="rect">
            <a:avLst/>
          </a:prstGeom>
          <a:noFill/>
          <a:ln w="0">
            <a:noFill/>
          </a:ln>
        </p:spPr>
        <p:style>
          <a:lnRef idx="0"/>
          <a:fillRef idx="0"/>
          <a:effectRef idx="0"/>
          <a:fontRef idx="minor"/>
        </p:style>
        <p:txBody>
          <a:bodyPr lIns="90000" rIns="90000" tIns="45000" bIns="45000">
            <a:noAutofit/>
          </a:bodyPr>
          <a:p>
            <a:pPr marL="285840" indent="-284040">
              <a:lnSpc>
                <a:spcPct val="100000"/>
              </a:lnSpc>
              <a:spcBef>
                <a:spcPts val="360"/>
              </a:spcBef>
              <a:tabLst>
                <a:tab algn="l" pos="0"/>
              </a:tabLst>
            </a:pPr>
            <a:r>
              <a:rPr b="0" lang="ru-RU" sz="1800" spc="-1" strike="noStrike">
                <a:solidFill>
                  <a:srgbClr val="000000"/>
                </a:solidFill>
                <a:latin typeface="Arial"/>
                <a:ea typeface="DejaVu Sans"/>
              </a:rPr>
              <a:t>Результат:</a:t>
            </a:r>
            <a:endParaRPr b="0" lang="ru-RU" sz="1800" spc="-1" strike="noStrike">
              <a:latin typeface="Arial"/>
            </a:endParaRPr>
          </a:p>
        </p:txBody>
      </p:sp>
      <p:sp>
        <p:nvSpPr>
          <p:cNvPr id="427" name="CustomShape 3"/>
          <p:cNvSpPr/>
          <p:nvPr/>
        </p:nvSpPr>
        <p:spPr>
          <a:xfrm>
            <a:off x="1421280" y="1226160"/>
            <a:ext cx="6414120" cy="222084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static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void</a:t>
            </a:r>
            <a:r>
              <a:rPr b="0" lang="en-US" sz="1400" spc="-1" strike="noStrike">
                <a:solidFill>
                  <a:srgbClr val="000000"/>
                </a:solidFill>
                <a:latin typeface="Courier New"/>
                <a:ea typeface="Calibri"/>
              </a:rPr>
              <a:t> main(String[] args)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Number[] num = { </a:t>
            </a:r>
            <a:r>
              <a:rPr b="1" lang="en-US" sz="1400" spc="-1" strike="noStrike">
                <a:solidFill>
                  <a:srgbClr val="7f0055"/>
                </a:solidFill>
                <a:latin typeface="Courier New"/>
                <a:ea typeface="Calibri"/>
              </a:rPr>
              <a:t>new</a:t>
            </a:r>
            <a:r>
              <a:rPr b="0" lang="en-US" sz="1400" spc="-1" strike="noStrike">
                <a:solidFill>
                  <a:srgbClr val="000000"/>
                </a:solidFill>
                <a:latin typeface="Courier New"/>
                <a:ea typeface="Calibri"/>
              </a:rPr>
              <a:t> Integer(7), 71, 3.14f, 7.2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for</a:t>
            </a:r>
            <a:r>
              <a:rPr b="0" lang="en-US" sz="1400" spc="-1" strike="noStrike">
                <a:solidFill>
                  <a:srgbClr val="000000"/>
                </a:solidFill>
                <a:latin typeface="Courier New"/>
                <a:ea typeface="Calibri"/>
              </a:rPr>
              <a:t> (Number n : num)</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i="1" lang="en-US" sz="1400" spc="-1" strike="noStrike">
                <a:solidFill>
                  <a:srgbClr val="000000"/>
                </a:solidFill>
                <a:latin typeface="Courier New"/>
                <a:ea typeface="Calibri"/>
              </a:rPr>
              <a:t>viewNum</a:t>
            </a:r>
            <a:r>
              <a:rPr b="0" lang="en-US" sz="1400" spc="-1" strike="noStrike">
                <a:solidFill>
                  <a:srgbClr val="000000"/>
                </a:solidFill>
                <a:latin typeface="Courier New"/>
                <a:ea typeface="Calibri"/>
              </a:rPr>
              <a:t>(n);</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i="1" lang="en-US" sz="1400" spc="-1" strike="noStrike">
                <a:solidFill>
                  <a:srgbClr val="000000"/>
                </a:solidFill>
                <a:latin typeface="Courier New"/>
                <a:ea typeface="Calibri"/>
              </a:rPr>
              <a:t>viewNum</a:t>
            </a:r>
            <a:r>
              <a:rPr b="0" lang="en-US" sz="1400" spc="-1" strike="noStrike">
                <a:solidFill>
                  <a:srgbClr val="000000"/>
                </a:solidFill>
                <a:latin typeface="Courier New"/>
                <a:ea typeface="Calibri"/>
              </a:rPr>
              <a:t>(</a:t>
            </a:r>
            <a:r>
              <a:rPr b="1" lang="en-US" sz="1400" spc="-1" strike="noStrike">
                <a:solidFill>
                  <a:srgbClr val="7f0055"/>
                </a:solidFill>
                <a:latin typeface="Courier New"/>
                <a:ea typeface="Calibri"/>
              </a:rPr>
              <a:t>new</a:t>
            </a:r>
            <a:r>
              <a:rPr b="0" lang="en-US" sz="1400" spc="-1" strike="noStrike">
                <a:solidFill>
                  <a:srgbClr val="000000"/>
                </a:solidFill>
                <a:latin typeface="Courier New"/>
                <a:ea typeface="Calibri"/>
              </a:rPr>
              <a:t> Integer(8));</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i="1" lang="en-US" sz="1400" spc="-1" strike="noStrike">
                <a:solidFill>
                  <a:srgbClr val="000000"/>
                </a:solidFill>
                <a:latin typeface="Courier New"/>
                <a:ea typeface="Calibri"/>
              </a:rPr>
              <a:t>viewNum</a:t>
            </a:r>
            <a:r>
              <a:rPr b="0" lang="en-US" sz="1400" spc="-1" strike="noStrike">
                <a:solidFill>
                  <a:srgbClr val="000000"/>
                </a:solidFill>
                <a:latin typeface="Courier New"/>
                <a:ea typeface="Calibri"/>
              </a:rPr>
              <a:t>(81);</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i="1" lang="en-US" sz="1400" spc="-1" strike="noStrike">
                <a:solidFill>
                  <a:srgbClr val="000000"/>
                </a:solidFill>
                <a:latin typeface="Courier New"/>
                <a:ea typeface="Calibri"/>
              </a:rPr>
              <a:t>viewNum</a:t>
            </a:r>
            <a:r>
              <a:rPr b="0" lang="en-US" sz="1400" spc="-1" strike="noStrike">
                <a:solidFill>
                  <a:srgbClr val="000000"/>
                </a:solidFill>
                <a:latin typeface="Courier New"/>
                <a:ea typeface="Calibri"/>
              </a:rPr>
              <a:t>(4.14f);</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i="1" lang="en-US" sz="1400" spc="-1" strike="noStrike">
                <a:solidFill>
                  <a:srgbClr val="000000"/>
                </a:solidFill>
                <a:latin typeface="Courier New"/>
                <a:ea typeface="Calibri"/>
              </a:rPr>
              <a:t>viewNum</a:t>
            </a:r>
            <a:r>
              <a:rPr b="0" lang="en-US" sz="1400" spc="-1" strike="noStrike">
                <a:solidFill>
                  <a:srgbClr val="000000"/>
                </a:solidFill>
                <a:latin typeface="Courier New"/>
                <a:ea typeface="Calibri"/>
              </a:rPr>
              <a:t>(8.2);</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a:t>
            </a:r>
            <a:endParaRPr b="0" lang="ru-RU" sz="1400" spc="-1" strike="noStrike">
              <a:latin typeface="Arial"/>
            </a:endParaRPr>
          </a:p>
        </p:txBody>
      </p:sp>
      <p:sp>
        <p:nvSpPr>
          <p:cNvPr id="428" name="CustomShape 4"/>
          <p:cNvSpPr/>
          <p:nvPr/>
        </p:nvSpPr>
        <p:spPr>
          <a:xfrm>
            <a:off x="3720240" y="3867120"/>
            <a:ext cx="1460160" cy="179460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0" lang="en-US" sz="1400" spc="-1" strike="noStrike">
                <a:solidFill>
                  <a:srgbClr val="000000"/>
                </a:solidFill>
                <a:latin typeface="Courier New"/>
                <a:ea typeface="Calibri"/>
              </a:rPr>
              <a:t>Number=7</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Number=71</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Number=3.14</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Number=7.2</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Integer=8</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int=81</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Float=4.1400</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Number=8.2</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430"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При непосредственной передаче </a:t>
            </a:r>
            <a:r>
              <a:rPr b="1" lang="ru-RU" sz="1800" spc="-1" strike="noStrike">
                <a:solidFill>
                  <a:srgbClr val="000000"/>
                </a:solidFill>
                <a:latin typeface="Arial"/>
                <a:ea typeface="DejaVu Sans"/>
              </a:rPr>
              <a:t>объекта </a:t>
            </a:r>
            <a:r>
              <a:rPr b="0" lang="ru-RU" sz="1800" spc="-1" strike="noStrike">
                <a:solidFill>
                  <a:srgbClr val="000000"/>
                </a:solidFill>
                <a:latin typeface="Arial"/>
                <a:ea typeface="DejaVu Sans"/>
              </a:rPr>
              <a:t>в </a:t>
            </a:r>
            <a:r>
              <a:rPr b="1" lang="ru-RU" sz="1800" spc="-1" strike="noStrike">
                <a:solidFill>
                  <a:srgbClr val="000000"/>
                </a:solidFill>
                <a:latin typeface="Arial"/>
                <a:ea typeface="DejaVu Sans"/>
              </a:rPr>
              <a:t>метод </a:t>
            </a:r>
            <a:r>
              <a:rPr b="0" lang="ru-RU" sz="1800" spc="-1" strike="noStrike">
                <a:solidFill>
                  <a:srgbClr val="000000"/>
                </a:solidFill>
                <a:latin typeface="Arial"/>
                <a:ea typeface="DejaVu Sans"/>
              </a:rPr>
              <a:t>выбор производится в зависимости от </a:t>
            </a:r>
            <a:r>
              <a:rPr b="1" lang="ru-RU" sz="1800" spc="-1" strike="noStrike">
                <a:solidFill>
                  <a:srgbClr val="000000"/>
                </a:solidFill>
                <a:latin typeface="Arial"/>
                <a:ea typeface="DejaVu Sans"/>
              </a:rPr>
              <a:t>типа ссылки </a:t>
            </a:r>
            <a:r>
              <a:rPr b="0" lang="ru-RU" sz="1800" spc="-1" strike="noStrike">
                <a:solidFill>
                  <a:srgbClr val="000000"/>
                </a:solidFill>
                <a:latin typeface="Arial"/>
                <a:ea typeface="DejaVu Sans"/>
              </a:rPr>
              <a:t>на этапе </a:t>
            </a:r>
            <a:r>
              <a:rPr b="1" lang="ru-RU" sz="1800" spc="-1" strike="noStrike">
                <a:solidFill>
                  <a:srgbClr val="000000"/>
                </a:solidFill>
                <a:latin typeface="Arial"/>
                <a:ea typeface="DejaVu Sans"/>
              </a:rPr>
              <a:t>компиляции</a:t>
            </a:r>
            <a:r>
              <a:rPr b="0" lang="ru-RU" sz="1800" spc="-1" strike="noStrike">
                <a:solidFill>
                  <a:srgbClr val="000000"/>
                </a:solidFill>
                <a:latin typeface="Arial"/>
                <a:ea typeface="DejaVu Sans"/>
              </a:rPr>
              <a:t>.</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С одной стороны, этот механизм снижает гибкость, с другой – все </a:t>
            </a:r>
            <a:r>
              <a:rPr b="1" lang="ru-RU" sz="1800" spc="-1" strike="noStrike">
                <a:solidFill>
                  <a:srgbClr val="000000"/>
                </a:solidFill>
                <a:latin typeface="Arial"/>
                <a:ea typeface="DejaVu Sans"/>
              </a:rPr>
              <a:t>возможные ошибки </a:t>
            </a:r>
            <a:r>
              <a:rPr b="0" lang="ru-RU" sz="1800" spc="-1" strike="noStrike">
                <a:solidFill>
                  <a:srgbClr val="000000"/>
                </a:solidFill>
                <a:latin typeface="Arial"/>
                <a:ea typeface="DejaVu Sans"/>
              </a:rPr>
              <a:t>при обращении к </a:t>
            </a:r>
            <a:r>
              <a:rPr b="1" lang="ru-RU" sz="1800" spc="-1" strike="noStrike">
                <a:solidFill>
                  <a:srgbClr val="000000"/>
                </a:solidFill>
                <a:latin typeface="Arial"/>
                <a:ea typeface="DejaVu Sans"/>
              </a:rPr>
              <a:t>перегруженным методам </a:t>
            </a:r>
            <a:r>
              <a:rPr b="0" lang="ru-RU" sz="1800" spc="-1" strike="noStrike">
                <a:solidFill>
                  <a:srgbClr val="000000"/>
                </a:solidFill>
                <a:latin typeface="Arial"/>
                <a:ea typeface="DejaVu Sans"/>
              </a:rPr>
              <a:t>отслеживаются на этапе </a:t>
            </a:r>
            <a:r>
              <a:rPr b="1" lang="ru-RU" sz="1800" spc="-1" strike="noStrike">
                <a:solidFill>
                  <a:srgbClr val="000000"/>
                </a:solidFill>
                <a:latin typeface="Arial"/>
                <a:ea typeface="DejaVu Sans"/>
              </a:rPr>
              <a:t>компиляции</a:t>
            </a:r>
            <a:r>
              <a:rPr b="0" lang="ru-RU" sz="1800" spc="-1" strike="noStrike">
                <a:solidFill>
                  <a:srgbClr val="000000"/>
                </a:solidFill>
                <a:latin typeface="Arial"/>
                <a:ea typeface="DejaVu Sans"/>
              </a:rPr>
              <a:t>, в отличие от </a:t>
            </a:r>
            <a:r>
              <a:rPr b="1" lang="ru-RU" sz="1800" spc="-1" strike="noStrike">
                <a:solidFill>
                  <a:srgbClr val="000000"/>
                </a:solidFill>
                <a:latin typeface="Arial"/>
                <a:ea typeface="DejaVu Sans"/>
              </a:rPr>
              <a:t>переопределенных методов</a:t>
            </a:r>
            <a:r>
              <a:rPr b="0" lang="ru-RU" sz="1800" spc="-1" strike="noStrike">
                <a:solidFill>
                  <a:srgbClr val="000000"/>
                </a:solidFill>
                <a:latin typeface="Arial"/>
                <a:ea typeface="DejaVu Sans"/>
              </a:rPr>
              <a:t>, когда их некорректный вызов приводит к возникновению </a:t>
            </a:r>
            <a:r>
              <a:rPr b="1" lang="ru-RU" sz="1800" spc="-1" strike="noStrike">
                <a:solidFill>
                  <a:srgbClr val="000000"/>
                </a:solidFill>
                <a:latin typeface="Arial"/>
                <a:ea typeface="DejaVu Sans"/>
              </a:rPr>
              <a:t>исключений </a:t>
            </a:r>
            <a:r>
              <a:rPr b="0" lang="ru-RU" sz="1800" spc="-1" strike="noStrike">
                <a:solidFill>
                  <a:srgbClr val="000000"/>
                </a:solidFill>
                <a:latin typeface="Arial"/>
                <a:ea typeface="DejaVu Sans"/>
              </a:rPr>
              <a:t>на этапе </a:t>
            </a:r>
            <a:r>
              <a:rPr b="1" lang="ru-RU" sz="1800" spc="-1" strike="noStrike">
                <a:solidFill>
                  <a:srgbClr val="000000"/>
                </a:solidFill>
                <a:latin typeface="Arial"/>
                <a:ea typeface="DejaVu Sans"/>
              </a:rPr>
              <a:t>выполнения</a:t>
            </a:r>
            <a:r>
              <a:rPr b="0" lang="ru-RU" sz="1800" spc="-1" strike="noStrike">
                <a:solidFill>
                  <a:srgbClr val="000000"/>
                </a:solidFill>
                <a:latin typeface="Arial"/>
                <a:ea typeface="DejaVu Sans"/>
              </a:rPr>
              <a:t>.</a:t>
            </a:r>
            <a:endParaRPr b="0" lang="ru-RU" sz="1800" spc="-1" strike="noStrike">
              <a:latin typeface="Arial"/>
            </a:endParaRPr>
          </a:p>
          <a:p>
            <a:pPr marL="285840" indent="-284040">
              <a:lnSpc>
                <a:spcPct val="100000"/>
              </a:lnSpc>
              <a:spcBef>
                <a:spcPts val="360"/>
              </a:spcBef>
              <a:tabLst>
                <a:tab algn="l" pos="0"/>
              </a:tabLst>
            </a:pPr>
            <a:endParaRPr b="0" lang="ru-RU" sz="1800" spc="-1" strike="noStrike">
              <a:latin typeface="Arial"/>
            </a:endParaRPr>
          </a:p>
          <a:p>
            <a:pPr marL="285840" indent="-284040">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432"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marL="285840" indent="-284040" algn="just">
              <a:lnSpc>
                <a:spcPct val="100000"/>
              </a:lnSpc>
              <a:spcBef>
                <a:spcPts val="360"/>
              </a:spcBef>
              <a:tabLst>
                <a:tab algn="l" pos="0"/>
              </a:tabLst>
            </a:pPr>
            <a:r>
              <a:rPr b="0" lang="ru-RU" sz="1800" spc="-1" strike="noStrike">
                <a:solidFill>
                  <a:srgbClr val="000000"/>
                </a:solidFill>
                <a:latin typeface="Arial"/>
                <a:ea typeface="DejaVu Sans"/>
              </a:rPr>
              <a:t>При перегрузке всегда следует придерживаться следующих правил:</a:t>
            </a:r>
            <a:endParaRPr b="0" lang="ru-RU" sz="1800" spc="-1" strike="noStrike">
              <a:latin typeface="Arial"/>
            </a:endParaRPr>
          </a:p>
          <a:p>
            <a:pPr marL="285840" indent="-284040">
              <a:lnSpc>
                <a:spcPct val="100000"/>
              </a:lnSpc>
              <a:spcBef>
                <a:spcPts val="360"/>
              </a:spcBef>
              <a:tabLst>
                <a:tab algn="l" pos="0"/>
              </a:tabLst>
            </a:pPr>
            <a:endParaRPr b="0" lang="ru-RU" sz="1800" spc="-1" strike="noStrike">
              <a:latin typeface="Arial"/>
            </a:endParaRPr>
          </a:p>
          <a:p>
            <a:pPr marL="1085760" indent="-360000">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не использовать сложных вариантов перегрузки;</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marL="1085760" indent="-360000">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не использовать перегрузку с одинаковым числом параметров;</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marL="1085760" indent="-360000">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заменять при возможности перегруженные методы на несколько разных методов.</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CustomShape 1"/>
          <p:cNvSpPr/>
          <p:nvPr/>
        </p:nvSpPr>
        <p:spPr>
          <a:xfrm>
            <a:off x="1828800" y="2514600"/>
            <a:ext cx="6399000" cy="14364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3000" spc="-1" strike="noStrike" cap="all">
                <a:solidFill>
                  <a:srgbClr val="376092"/>
                </a:solidFill>
                <a:latin typeface="Tahoma"/>
                <a:ea typeface="Tahoma"/>
              </a:rPr>
              <a:t>Класс</a:t>
            </a:r>
            <a:br/>
            <a:r>
              <a:rPr b="1" lang="ru-RU" sz="3000" spc="-1" strike="noStrike" cap="all">
                <a:solidFill>
                  <a:srgbClr val="376092"/>
                </a:solidFill>
                <a:latin typeface="Tahoma"/>
                <a:ea typeface="Tahoma"/>
              </a:rPr>
              <a:t>Object</a:t>
            </a:r>
            <a:endParaRPr b="0" lang="ru-RU" sz="30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br/>
            <a:r>
              <a:rPr b="1" lang="ru-RU" sz="1800" spc="-1" strike="noStrike">
                <a:solidFill>
                  <a:srgbClr val="376092"/>
                </a:solidFill>
                <a:latin typeface="Tahoma"/>
                <a:ea typeface="Tahoma"/>
              </a:rPr>
              <a:t>Object</a:t>
            </a:r>
            <a:endParaRPr b="0" lang="ru-RU" sz="1800" spc="-1" strike="noStrike">
              <a:latin typeface="Arial"/>
            </a:endParaRPr>
          </a:p>
        </p:txBody>
      </p:sp>
      <p:sp>
        <p:nvSpPr>
          <p:cNvPr id="435"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marL="285840" indent="-284040">
              <a:lnSpc>
                <a:spcPct val="100000"/>
              </a:lnSpc>
              <a:spcBef>
                <a:spcPts val="360"/>
              </a:spcBef>
              <a:tabLst>
                <a:tab algn="l" pos="0"/>
              </a:tabLst>
            </a:pPr>
            <a:r>
              <a:rPr b="1" lang="ru-RU" sz="1800" spc="-1" strike="noStrike">
                <a:solidFill>
                  <a:srgbClr val="000000"/>
                </a:solidFill>
                <a:latin typeface="Arial"/>
                <a:ea typeface="DejaVu Sans"/>
              </a:rPr>
              <a:t>Класс </a:t>
            </a:r>
            <a:r>
              <a:rPr b="1" lang="en-US" sz="1800" spc="-1" strike="noStrike">
                <a:solidFill>
                  <a:srgbClr val="000000"/>
                </a:solidFill>
                <a:latin typeface="Arial"/>
                <a:ea typeface="DejaVu Sans"/>
              </a:rPr>
              <a:t>java.lang.Object</a:t>
            </a:r>
            <a:r>
              <a:rPr b="1" lang="ru-RU" sz="1800" spc="-1" strike="noStrike">
                <a:solidFill>
                  <a:srgbClr val="000000"/>
                </a:solidFill>
                <a:latin typeface="Arial"/>
                <a:ea typeface="DejaVu Sans"/>
              </a:rPr>
              <a:t> - </a:t>
            </a:r>
            <a:r>
              <a:rPr b="0" lang="ru-RU" sz="1800" spc="-1" strike="noStrike">
                <a:solidFill>
                  <a:srgbClr val="000000"/>
                </a:solidFill>
                <a:latin typeface="Arial"/>
                <a:ea typeface="DejaVu Sans"/>
              </a:rPr>
              <a:t>родительский для всех классов</a:t>
            </a:r>
            <a:endParaRPr b="0" lang="ru-RU" sz="1800" spc="-1" strike="noStrike">
              <a:latin typeface="Arial"/>
            </a:endParaRPr>
          </a:p>
          <a:p>
            <a:pPr marL="285840" indent="-284040">
              <a:lnSpc>
                <a:spcPct val="80000"/>
              </a:lnSpc>
              <a:spcBef>
                <a:spcPts val="360"/>
              </a:spcBef>
              <a:tabLst>
                <a:tab algn="l" pos="0"/>
              </a:tabLst>
            </a:pPr>
            <a:endParaRPr b="0" lang="ru-RU" sz="1800" spc="-1" strike="noStrike">
              <a:latin typeface="Arial"/>
            </a:endParaRPr>
          </a:p>
          <a:p>
            <a:pPr marL="285840" indent="-284040">
              <a:lnSpc>
                <a:spcPct val="80000"/>
              </a:lnSpc>
              <a:spcBef>
                <a:spcPts val="360"/>
              </a:spcBef>
              <a:tabLst>
                <a:tab algn="l" pos="0"/>
              </a:tabLst>
            </a:pPr>
            <a:r>
              <a:rPr b="0" lang="ru-RU" sz="1800" spc="-1" strike="noStrike">
                <a:solidFill>
                  <a:srgbClr val="000000"/>
                </a:solidFill>
                <a:latin typeface="Arial"/>
                <a:ea typeface="DejaVu Sans"/>
              </a:rPr>
              <a:t>Содержит следующие методы</a:t>
            </a:r>
            <a:r>
              <a:rPr b="0" lang="en-US" sz="1800" spc="-1" strike="noStrike">
                <a:solidFill>
                  <a:srgbClr val="000000"/>
                </a:solidFill>
                <a:latin typeface="Arial"/>
                <a:ea typeface="DejaVu Sans"/>
              </a:rPr>
              <a:t>:</a:t>
            </a:r>
            <a:endParaRPr b="0" lang="ru-RU" sz="1800" spc="-1" strike="noStrike">
              <a:latin typeface="Arial"/>
            </a:endParaRPr>
          </a:p>
          <a:p>
            <a:pPr marL="285840" indent="-284040">
              <a:lnSpc>
                <a:spcPct val="80000"/>
              </a:lnSpc>
              <a:spcBef>
                <a:spcPts val="360"/>
              </a:spcBef>
              <a:tabLst>
                <a:tab algn="l" pos="0"/>
              </a:tabLst>
            </a:pPr>
            <a:endParaRPr b="0" lang="ru-RU" sz="1800" spc="-1" strike="noStrike">
              <a:latin typeface="Arial"/>
            </a:endParaRPr>
          </a:p>
          <a:p>
            <a:pPr marL="800280" indent="-264960">
              <a:lnSpc>
                <a:spcPct val="80000"/>
              </a:lnSpc>
              <a:spcBef>
                <a:spcPts val="320"/>
              </a:spcBef>
              <a:buClr>
                <a:srgbClr val="376092"/>
              </a:buClr>
              <a:buSzPct val="140000"/>
              <a:buFont typeface="Wingdings" charset="2"/>
              <a:buChar char=""/>
              <a:tabLst>
                <a:tab algn="l" pos="0"/>
              </a:tabLst>
            </a:pPr>
            <a:r>
              <a:rPr b="1" lang="en-US" sz="1600" spc="-1" strike="noStrike">
                <a:solidFill>
                  <a:srgbClr val="376092"/>
                </a:solidFill>
                <a:latin typeface="Arial"/>
                <a:ea typeface="DejaVu Sans"/>
              </a:rPr>
              <a:t>protected Object clone</a:t>
            </a:r>
            <a:r>
              <a:rPr b="1" lang="ru-RU" sz="1600" spc="-1" strike="noStrike">
                <a:solidFill>
                  <a:srgbClr val="376092"/>
                </a:solidFill>
                <a:latin typeface="Arial"/>
                <a:ea typeface="DejaVu Sans"/>
              </a:rPr>
              <a:t>() </a:t>
            </a:r>
            <a:r>
              <a:rPr b="0" lang="ru-RU" sz="1600" spc="-1" strike="noStrike">
                <a:solidFill>
                  <a:srgbClr val="000000"/>
                </a:solidFill>
                <a:latin typeface="Arial"/>
                <a:ea typeface="DejaVu Sans"/>
              </a:rPr>
              <a:t>– создает и возвращает копию вызывающего объекта;</a:t>
            </a:r>
            <a:endParaRPr b="0" lang="ru-RU" sz="1600" spc="-1" strike="noStrike">
              <a:latin typeface="Arial"/>
            </a:endParaRPr>
          </a:p>
          <a:p>
            <a:pPr>
              <a:lnSpc>
                <a:spcPct val="80000"/>
              </a:lnSpc>
              <a:spcBef>
                <a:spcPts val="320"/>
              </a:spcBef>
              <a:tabLst>
                <a:tab algn="l" pos="0"/>
              </a:tabLst>
            </a:pPr>
            <a:endParaRPr b="0" lang="ru-RU" sz="1600" spc="-1" strike="noStrike">
              <a:latin typeface="Arial"/>
            </a:endParaRPr>
          </a:p>
          <a:p>
            <a:pPr marL="800280" indent="-264960">
              <a:lnSpc>
                <a:spcPct val="80000"/>
              </a:lnSpc>
              <a:spcBef>
                <a:spcPts val="320"/>
              </a:spcBef>
              <a:buClr>
                <a:srgbClr val="376092"/>
              </a:buClr>
              <a:buSzPct val="140000"/>
              <a:buFont typeface="Wingdings" charset="2"/>
              <a:buChar char=""/>
              <a:tabLst>
                <a:tab algn="l" pos="0"/>
              </a:tabLst>
            </a:pPr>
            <a:r>
              <a:rPr b="1" lang="en-US" sz="1600" spc="-1" strike="noStrike">
                <a:solidFill>
                  <a:srgbClr val="376092"/>
                </a:solidFill>
                <a:latin typeface="Arial"/>
                <a:ea typeface="DejaVu Sans"/>
              </a:rPr>
              <a:t>boolean equals</a:t>
            </a:r>
            <a:r>
              <a:rPr b="1" lang="ru-RU" sz="1600" spc="-1" strike="noStrike">
                <a:solidFill>
                  <a:srgbClr val="376092"/>
                </a:solidFill>
                <a:latin typeface="Arial"/>
                <a:ea typeface="DejaVu Sans"/>
              </a:rPr>
              <a:t>(</a:t>
            </a:r>
            <a:r>
              <a:rPr b="1" lang="en-US" sz="1600" spc="-1" strike="noStrike">
                <a:solidFill>
                  <a:srgbClr val="376092"/>
                </a:solidFill>
                <a:latin typeface="Arial"/>
                <a:ea typeface="DejaVu Sans"/>
              </a:rPr>
              <a:t>Object ob</a:t>
            </a:r>
            <a:r>
              <a:rPr b="1" lang="ru-RU" sz="1600" spc="-1" strike="noStrike">
                <a:solidFill>
                  <a:srgbClr val="376092"/>
                </a:solidFill>
                <a:latin typeface="Arial"/>
                <a:ea typeface="DejaVu Sans"/>
              </a:rPr>
              <a:t>) </a:t>
            </a:r>
            <a:r>
              <a:rPr b="0" lang="ru-RU" sz="1600" spc="-1" strike="noStrike">
                <a:solidFill>
                  <a:srgbClr val="000000"/>
                </a:solidFill>
                <a:latin typeface="Arial"/>
                <a:ea typeface="DejaVu Sans"/>
              </a:rPr>
              <a:t>– предназначен для переопределения </a:t>
            </a:r>
            <a:br/>
            <a:r>
              <a:rPr b="0" lang="ru-RU" sz="1600" spc="-1" strike="noStrike">
                <a:solidFill>
                  <a:srgbClr val="000000"/>
                </a:solidFill>
                <a:latin typeface="Arial"/>
                <a:ea typeface="DejaVu Sans"/>
              </a:rPr>
              <a:t>в подклассах с выполнением общих соглашений о сравнении содержимого двух объектов;</a:t>
            </a:r>
            <a:endParaRPr b="0" lang="ru-RU" sz="1600" spc="-1" strike="noStrike">
              <a:latin typeface="Arial"/>
            </a:endParaRPr>
          </a:p>
          <a:p>
            <a:pPr>
              <a:lnSpc>
                <a:spcPct val="80000"/>
              </a:lnSpc>
              <a:spcBef>
                <a:spcPts val="320"/>
              </a:spcBef>
              <a:tabLst>
                <a:tab algn="l" pos="0"/>
              </a:tabLst>
            </a:pPr>
            <a:endParaRPr b="0" lang="ru-RU" sz="1600" spc="-1" strike="noStrike">
              <a:latin typeface="Arial"/>
            </a:endParaRPr>
          </a:p>
          <a:p>
            <a:pPr marL="800280" indent="-264960">
              <a:lnSpc>
                <a:spcPct val="80000"/>
              </a:lnSpc>
              <a:spcBef>
                <a:spcPts val="320"/>
              </a:spcBef>
              <a:buClr>
                <a:srgbClr val="376092"/>
              </a:buClr>
              <a:buSzPct val="140000"/>
              <a:buFont typeface="Wingdings" charset="2"/>
              <a:buChar char=""/>
              <a:tabLst>
                <a:tab algn="l" pos="0"/>
              </a:tabLst>
            </a:pPr>
            <a:r>
              <a:rPr b="1" lang="en-US" sz="1600" spc="-1" strike="noStrike">
                <a:solidFill>
                  <a:srgbClr val="376092"/>
                </a:solidFill>
                <a:latin typeface="Arial"/>
                <a:ea typeface="DejaVu Sans"/>
              </a:rPr>
              <a:t>Class&lt;? extends Object&gt; getClass() </a:t>
            </a:r>
            <a:r>
              <a:rPr b="0" lang="en-US" sz="1600" spc="-1" strike="noStrike">
                <a:solidFill>
                  <a:srgbClr val="000000"/>
                </a:solidFill>
                <a:latin typeface="Arial"/>
                <a:ea typeface="DejaVu Sans"/>
              </a:rPr>
              <a:t>– </a:t>
            </a:r>
            <a:r>
              <a:rPr b="0" lang="ru-RU" sz="1600" spc="-1" strike="noStrike">
                <a:solidFill>
                  <a:srgbClr val="000000"/>
                </a:solidFill>
                <a:latin typeface="Arial"/>
                <a:ea typeface="DejaVu Sans"/>
              </a:rPr>
              <a:t>возвращает</a:t>
            </a:r>
            <a:r>
              <a:rPr b="0" lang="en-US" sz="1600" spc="-1" strike="noStrike">
                <a:solidFill>
                  <a:srgbClr val="000000"/>
                </a:solidFill>
                <a:latin typeface="Arial"/>
                <a:ea typeface="DejaVu Sans"/>
              </a:rPr>
              <a:t> </a:t>
            </a:r>
            <a:r>
              <a:rPr b="0" lang="ru-RU" sz="1600" spc="-1" strike="noStrike">
                <a:solidFill>
                  <a:srgbClr val="000000"/>
                </a:solidFill>
                <a:latin typeface="Arial"/>
                <a:ea typeface="DejaVu Sans"/>
              </a:rPr>
              <a:t>объект</a:t>
            </a:r>
            <a:r>
              <a:rPr b="0" lang="en-US" sz="1600" spc="-1" strike="noStrike">
                <a:solidFill>
                  <a:srgbClr val="000000"/>
                </a:solidFill>
                <a:latin typeface="Arial"/>
                <a:ea typeface="DejaVu Sans"/>
              </a:rPr>
              <a:t> </a:t>
            </a:r>
            <a:r>
              <a:rPr b="0" lang="ru-RU" sz="1600" spc="-1" strike="noStrike">
                <a:solidFill>
                  <a:srgbClr val="000000"/>
                </a:solidFill>
                <a:latin typeface="Arial"/>
                <a:ea typeface="DejaVu Sans"/>
              </a:rPr>
              <a:t>типа</a:t>
            </a:r>
            <a:r>
              <a:rPr b="0" lang="en-US" sz="1600" spc="-1" strike="noStrike">
                <a:solidFill>
                  <a:srgbClr val="000000"/>
                </a:solidFill>
                <a:latin typeface="Arial"/>
                <a:ea typeface="DejaVu Sans"/>
              </a:rPr>
              <a:t> </a:t>
            </a:r>
            <a:r>
              <a:rPr b="1" lang="en-US" sz="1600" spc="-1" strike="noStrike">
                <a:solidFill>
                  <a:srgbClr val="376092"/>
                </a:solidFill>
                <a:latin typeface="Arial"/>
                <a:ea typeface="DejaVu Sans"/>
              </a:rPr>
              <a:t>Class;</a:t>
            </a:r>
            <a:endParaRPr b="0" lang="ru-RU" sz="1600" spc="-1" strike="noStrike">
              <a:latin typeface="Arial"/>
            </a:endParaRPr>
          </a:p>
          <a:p>
            <a:pPr marL="800280" indent="-264960">
              <a:lnSpc>
                <a:spcPct val="80000"/>
              </a:lnSpc>
              <a:spcBef>
                <a:spcPts val="320"/>
              </a:spcBef>
              <a:buClr>
                <a:srgbClr val="376092"/>
              </a:buClr>
              <a:buSzPct val="140000"/>
              <a:buFont typeface="Wingdings" charset="2"/>
              <a:buChar char=""/>
              <a:tabLst>
                <a:tab algn="l" pos="0"/>
              </a:tabLst>
            </a:pPr>
            <a:r>
              <a:rPr b="1" lang="en-US" sz="1600" spc="-1" strike="noStrike">
                <a:solidFill>
                  <a:srgbClr val="376092"/>
                </a:solidFill>
                <a:latin typeface="Arial"/>
                <a:ea typeface="DejaVu Sans"/>
              </a:rPr>
              <a:t>protected void finalize</a:t>
            </a:r>
            <a:r>
              <a:rPr b="1" lang="ru-RU" sz="1600" spc="-1" strike="noStrike">
                <a:solidFill>
                  <a:srgbClr val="376092"/>
                </a:solidFill>
                <a:latin typeface="Arial"/>
                <a:ea typeface="DejaVu Sans"/>
              </a:rPr>
              <a:t>() </a:t>
            </a:r>
            <a:r>
              <a:rPr b="0" lang="ru-RU" sz="1600" spc="-1" strike="noStrike">
                <a:solidFill>
                  <a:srgbClr val="000000"/>
                </a:solidFill>
                <a:latin typeface="Arial"/>
                <a:ea typeface="DejaVu Sans"/>
              </a:rPr>
              <a:t>– вызывается перед уничтожением объекта автоматическим сборщиком мусора (</a:t>
            </a:r>
            <a:r>
              <a:rPr b="0" lang="en-US" sz="1600" spc="-1" strike="noStrike">
                <a:solidFill>
                  <a:srgbClr val="000000"/>
                </a:solidFill>
                <a:latin typeface="Arial"/>
                <a:ea typeface="DejaVu Sans"/>
              </a:rPr>
              <a:t>garbage collection</a:t>
            </a:r>
            <a:r>
              <a:rPr b="0" lang="ru-RU" sz="1600" spc="-1" strike="noStrike">
                <a:solidFill>
                  <a:srgbClr val="000000"/>
                </a:solidFill>
                <a:latin typeface="Arial"/>
                <a:ea typeface="DejaVu Sans"/>
              </a:rPr>
              <a:t>);</a:t>
            </a:r>
            <a:endParaRPr b="0" lang="ru-RU" sz="1600" spc="-1" strike="noStrike">
              <a:latin typeface="Arial"/>
            </a:endParaRPr>
          </a:p>
          <a:p>
            <a:pPr>
              <a:lnSpc>
                <a:spcPct val="80000"/>
              </a:lnSpc>
              <a:spcBef>
                <a:spcPts val="320"/>
              </a:spcBef>
              <a:tabLst>
                <a:tab algn="l" pos="0"/>
              </a:tabLst>
            </a:pPr>
            <a:endParaRPr b="0" lang="ru-RU" sz="1600" spc="-1" strike="noStrike">
              <a:latin typeface="Arial"/>
            </a:endParaRPr>
          </a:p>
          <a:p>
            <a:pPr marL="800280" indent="-264960">
              <a:lnSpc>
                <a:spcPct val="80000"/>
              </a:lnSpc>
              <a:spcBef>
                <a:spcPts val="320"/>
              </a:spcBef>
              <a:buClr>
                <a:srgbClr val="376092"/>
              </a:buClr>
              <a:buSzPct val="140000"/>
              <a:buFont typeface="Wingdings" charset="2"/>
              <a:buChar char=""/>
              <a:tabLst>
                <a:tab algn="l" pos="0"/>
              </a:tabLst>
            </a:pPr>
            <a:r>
              <a:rPr b="1" lang="en-US" sz="1600" spc="-1" strike="noStrike">
                <a:solidFill>
                  <a:srgbClr val="376092"/>
                </a:solidFill>
                <a:latin typeface="Arial"/>
                <a:ea typeface="DejaVu Sans"/>
              </a:rPr>
              <a:t>int hashCode</a:t>
            </a:r>
            <a:r>
              <a:rPr b="1" lang="ru-RU" sz="1600" spc="-1" strike="noStrike">
                <a:solidFill>
                  <a:srgbClr val="376092"/>
                </a:solidFill>
                <a:latin typeface="Arial"/>
                <a:ea typeface="DejaVu Sans"/>
              </a:rPr>
              <a:t>()</a:t>
            </a:r>
            <a:r>
              <a:rPr b="0" lang="ru-RU" sz="1600" spc="-1" strike="noStrike">
                <a:solidFill>
                  <a:srgbClr val="000000"/>
                </a:solidFill>
                <a:latin typeface="Arial"/>
                <a:ea typeface="DejaVu Sans"/>
              </a:rPr>
              <a:t> – возвращает хэш-код объекта;</a:t>
            </a:r>
            <a:endParaRPr b="0" lang="ru-RU" sz="1600" spc="-1" strike="noStrike">
              <a:latin typeface="Arial"/>
            </a:endParaRPr>
          </a:p>
          <a:p>
            <a:pPr>
              <a:lnSpc>
                <a:spcPct val="80000"/>
              </a:lnSpc>
              <a:spcBef>
                <a:spcPts val="320"/>
              </a:spcBef>
              <a:tabLst>
                <a:tab algn="l" pos="0"/>
              </a:tabLst>
            </a:pPr>
            <a:endParaRPr b="0" lang="ru-RU" sz="1600" spc="-1" strike="noStrike">
              <a:latin typeface="Arial"/>
            </a:endParaRPr>
          </a:p>
          <a:p>
            <a:pPr marL="800280" indent="-264960">
              <a:lnSpc>
                <a:spcPct val="80000"/>
              </a:lnSpc>
              <a:spcBef>
                <a:spcPts val="320"/>
              </a:spcBef>
              <a:buClr>
                <a:srgbClr val="376092"/>
              </a:buClr>
              <a:buSzPct val="140000"/>
              <a:buFont typeface="Wingdings" charset="2"/>
              <a:buChar char=""/>
              <a:tabLst>
                <a:tab algn="l" pos="0"/>
              </a:tabLst>
            </a:pPr>
            <a:r>
              <a:rPr b="1" lang="en-US" sz="1600" spc="-1" strike="noStrike">
                <a:solidFill>
                  <a:srgbClr val="376092"/>
                </a:solidFill>
                <a:latin typeface="Arial"/>
                <a:ea typeface="DejaVu Sans"/>
              </a:rPr>
              <a:t>String toString</a:t>
            </a:r>
            <a:r>
              <a:rPr b="1" lang="ru-RU" sz="1600" spc="-1" strike="noStrike">
                <a:solidFill>
                  <a:srgbClr val="376092"/>
                </a:solidFill>
                <a:latin typeface="Arial"/>
                <a:ea typeface="DejaVu Sans"/>
              </a:rPr>
              <a:t>() </a:t>
            </a:r>
            <a:r>
              <a:rPr b="0" lang="ru-RU" sz="1600" spc="-1" strike="noStrike">
                <a:solidFill>
                  <a:srgbClr val="000000"/>
                </a:solidFill>
                <a:latin typeface="Arial"/>
                <a:ea typeface="DejaVu Sans"/>
              </a:rPr>
              <a:t>– возвращает представление объекта в виде строки.</a:t>
            </a:r>
            <a:endParaRPr b="0" lang="ru-RU" sz="1600" spc="-1" strike="noStrike">
              <a:latin typeface="Arial"/>
            </a:endParaRPr>
          </a:p>
          <a:p>
            <a:pPr>
              <a:lnSpc>
                <a:spcPct val="100000"/>
              </a:lnSpc>
              <a:spcBef>
                <a:spcPts val="360"/>
              </a:spcBef>
              <a:tabLst>
                <a:tab algn="l" pos="0"/>
              </a:tabLst>
            </a:pPr>
            <a:endParaRPr b="0" lang="ru-RU" sz="16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437"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Переопределение метода equals() - </a:t>
            </a:r>
            <a:r>
              <a:rPr b="0" lang="ru-RU" sz="1800" spc="-1" strike="noStrike">
                <a:solidFill>
                  <a:srgbClr val="000000"/>
                </a:solidFill>
                <a:latin typeface="Arial"/>
                <a:ea typeface="DejaVu Sans"/>
              </a:rPr>
              <a:t>метод </a:t>
            </a:r>
            <a:r>
              <a:rPr b="1" lang="en-US" sz="1800" spc="-1" strike="noStrike">
                <a:solidFill>
                  <a:srgbClr val="376092"/>
                </a:solidFill>
                <a:latin typeface="Arial"/>
                <a:ea typeface="DejaVu Sans"/>
              </a:rPr>
              <a:t>equals</a:t>
            </a:r>
            <a:r>
              <a:rPr b="1" lang="ru-RU" sz="1800" spc="-1" strike="noStrike">
                <a:solidFill>
                  <a:srgbClr val="376092"/>
                </a:solidFill>
                <a:latin typeface="Arial"/>
                <a:ea typeface="DejaVu Sans"/>
              </a:rPr>
              <a:t>() </a:t>
            </a:r>
            <a:r>
              <a:rPr b="0" lang="ru-RU" sz="1800" spc="-1" strike="noStrike">
                <a:solidFill>
                  <a:srgbClr val="000000"/>
                </a:solidFill>
                <a:latin typeface="Arial"/>
                <a:ea typeface="DejaVu Sans"/>
              </a:rPr>
              <a:t>при сравнении двух объектов возвращает истину, если содержимое объектов эквивалентно, и ложь – в противном случае. </a:t>
            </a:r>
            <a:endParaRPr b="0" lang="ru-RU" sz="1800" spc="-1" strike="noStrike">
              <a:latin typeface="Arial"/>
            </a:endParaRPr>
          </a:p>
          <a:p>
            <a:pPr marL="285840" indent="-284040" algn="just">
              <a:lnSpc>
                <a:spcPct val="100000"/>
              </a:lnSpc>
              <a:spcBef>
                <a:spcPts val="360"/>
              </a:spcBef>
              <a:tabLst>
                <a:tab algn="l" pos="0"/>
              </a:tabLst>
            </a:pPr>
            <a:endParaRPr b="0" lang="ru-RU" sz="1800" spc="-1" strike="noStrike">
              <a:latin typeface="Arial"/>
            </a:endParaRPr>
          </a:p>
          <a:p>
            <a:pPr marL="285840" indent="-284040" algn="just">
              <a:lnSpc>
                <a:spcPct val="100000"/>
              </a:lnSpc>
              <a:spcBef>
                <a:spcPts val="360"/>
              </a:spcBef>
              <a:tabLst>
                <a:tab algn="l" pos="0"/>
              </a:tabLst>
            </a:pPr>
            <a:r>
              <a:rPr b="0" lang="ru-RU" sz="1800" spc="-1" strike="noStrike">
                <a:solidFill>
                  <a:srgbClr val="000000"/>
                </a:solidFill>
                <a:latin typeface="Arial"/>
                <a:ea typeface="DejaVu Sans"/>
              </a:rPr>
              <a:t>При переопределении должны выполняться соглашения:</a:t>
            </a:r>
            <a:endParaRPr b="0" lang="ru-RU" sz="1800" spc="-1" strike="noStrike">
              <a:latin typeface="Arial"/>
            </a:endParaRPr>
          </a:p>
          <a:p>
            <a:pPr marL="1085760" indent="-455400" algn="just">
              <a:lnSpc>
                <a:spcPct val="100000"/>
              </a:lnSpc>
              <a:spcBef>
                <a:spcPts val="320"/>
              </a:spcBef>
              <a:buClr>
                <a:srgbClr val="376092"/>
              </a:buClr>
              <a:buSzPct val="140000"/>
              <a:buFont typeface="Wingdings" charset="2"/>
              <a:buChar char=""/>
              <a:tabLst>
                <a:tab algn="l" pos="0"/>
              </a:tabLst>
            </a:pPr>
            <a:r>
              <a:rPr b="1" lang="ru-RU" sz="1600" spc="-1" strike="noStrike">
                <a:solidFill>
                  <a:srgbClr val="000000"/>
                </a:solidFill>
                <a:latin typeface="Arial"/>
                <a:ea typeface="DejaVu Sans"/>
              </a:rPr>
              <a:t>рефлексивность</a:t>
            </a:r>
            <a:r>
              <a:rPr b="0" lang="ru-RU" sz="1600" spc="-1" strike="noStrike">
                <a:solidFill>
                  <a:srgbClr val="000000"/>
                </a:solidFill>
                <a:latin typeface="Arial"/>
                <a:ea typeface="DejaVu Sans"/>
              </a:rPr>
              <a:t> – объект равен самому себе;</a:t>
            </a:r>
            <a:endParaRPr b="0" lang="ru-RU" sz="1600" spc="-1" strike="noStrike">
              <a:latin typeface="Arial"/>
            </a:endParaRPr>
          </a:p>
          <a:p>
            <a:pPr marL="1085760" indent="-455400" algn="just">
              <a:lnSpc>
                <a:spcPct val="100000"/>
              </a:lnSpc>
              <a:spcBef>
                <a:spcPts val="320"/>
              </a:spcBef>
              <a:buClr>
                <a:srgbClr val="376092"/>
              </a:buClr>
              <a:buSzPct val="140000"/>
              <a:buFont typeface="Wingdings" charset="2"/>
              <a:buChar char=""/>
              <a:tabLst>
                <a:tab algn="l" pos="0"/>
              </a:tabLst>
            </a:pPr>
            <a:r>
              <a:rPr b="1" lang="ru-RU" sz="1600" spc="-1" strike="noStrike">
                <a:solidFill>
                  <a:srgbClr val="000000"/>
                </a:solidFill>
                <a:latin typeface="Arial"/>
                <a:ea typeface="DejaVu Sans"/>
              </a:rPr>
              <a:t>симметричность</a:t>
            </a:r>
            <a:r>
              <a:rPr b="0" lang="ru-RU" sz="1600" spc="-1" strike="noStrike">
                <a:solidFill>
                  <a:srgbClr val="000000"/>
                </a:solidFill>
                <a:latin typeface="Arial"/>
                <a:ea typeface="DejaVu Sans"/>
              </a:rPr>
              <a:t> – если </a:t>
            </a:r>
            <a:r>
              <a:rPr b="1" lang="en-US" sz="1600" spc="-1" strike="noStrike">
                <a:solidFill>
                  <a:srgbClr val="376092"/>
                </a:solidFill>
                <a:latin typeface="Arial"/>
                <a:ea typeface="DejaVu Sans"/>
              </a:rPr>
              <a:t>x</a:t>
            </a:r>
            <a:r>
              <a:rPr b="1" lang="ru-RU" sz="1600" spc="-1" strike="noStrike">
                <a:solidFill>
                  <a:srgbClr val="376092"/>
                </a:solidFill>
                <a:latin typeface="Arial"/>
                <a:ea typeface="DejaVu Sans"/>
              </a:rPr>
              <a:t>.</a:t>
            </a:r>
            <a:r>
              <a:rPr b="1" lang="en-US" sz="1600" spc="-1" strike="noStrike">
                <a:solidFill>
                  <a:srgbClr val="376092"/>
                </a:solidFill>
                <a:latin typeface="Arial"/>
                <a:ea typeface="DejaVu Sans"/>
              </a:rPr>
              <a:t>equals</a:t>
            </a:r>
            <a:r>
              <a:rPr b="1" lang="ru-RU" sz="1600" spc="-1" strike="noStrike">
                <a:solidFill>
                  <a:srgbClr val="376092"/>
                </a:solidFill>
                <a:latin typeface="Arial"/>
                <a:ea typeface="DejaVu Sans"/>
              </a:rPr>
              <a:t>(</a:t>
            </a:r>
            <a:r>
              <a:rPr b="1" lang="en-US" sz="1600" spc="-1" strike="noStrike">
                <a:solidFill>
                  <a:srgbClr val="376092"/>
                </a:solidFill>
                <a:latin typeface="Arial"/>
                <a:ea typeface="DejaVu Sans"/>
              </a:rPr>
              <a:t>y</a:t>
            </a:r>
            <a:r>
              <a:rPr b="1" lang="ru-RU" sz="1600" spc="-1" strike="noStrike">
                <a:solidFill>
                  <a:srgbClr val="376092"/>
                </a:solidFill>
                <a:latin typeface="Arial"/>
                <a:ea typeface="DejaVu Sans"/>
              </a:rPr>
              <a:t>) </a:t>
            </a:r>
            <a:r>
              <a:rPr b="0" lang="ru-RU" sz="1600" spc="-1" strike="noStrike">
                <a:solidFill>
                  <a:srgbClr val="000000"/>
                </a:solidFill>
                <a:latin typeface="Arial"/>
                <a:ea typeface="DejaVu Sans"/>
              </a:rPr>
              <a:t>возвращает значение </a:t>
            </a:r>
            <a:r>
              <a:rPr b="1" lang="en-US" sz="1600" spc="-1" strike="noStrike">
                <a:solidFill>
                  <a:srgbClr val="376092"/>
                </a:solidFill>
                <a:latin typeface="Arial"/>
                <a:ea typeface="DejaVu Sans"/>
              </a:rPr>
              <a:t>true</a:t>
            </a:r>
            <a:r>
              <a:rPr b="0" lang="ru-RU" sz="1600" spc="-1" strike="noStrike">
                <a:solidFill>
                  <a:srgbClr val="000000"/>
                </a:solidFill>
                <a:latin typeface="Arial"/>
                <a:ea typeface="DejaVu Sans"/>
              </a:rPr>
              <a:t>, то и </a:t>
            </a:r>
            <a:r>
              <a:rPr b="1" lang="en-US" sz="1600" spc="-1" strike="noStrike">
                <a:solidFill>
                  <a:srgbClr val="376092"/>
                </a:solidFill>
                <a:latin typeface="Arial"/>
                <a:ea typeface="DejaVu Sans"/>
              </a:rPr>
              <a:t>y</a:t>
            </a:r>
            <a:r>
              <a:rPr b="1" lang="ru-RU" sz="1600" spc="-1" strike="noStrike">
                <a:solidFill>
                  <a:srgbClr val="376092"/>
                </a:solidFill>
                <a:latin typeface="Arial"/>
                <a:ea typeface="DejaVu Sans"/>
              </a:rPr>
              <a:t>.</a:t>
            </a:r>
            <a:r>
              <a:rPr b="1" lang="en-US" sz="1600" spc="-1" strike="noStrike">
                <a:solidFill>
                  <a:srgbClr val="376092"/>
                </a:solidFill>
                <a:latin typeface="Arial"/>
                <a:ea typeface="DejaVu Sans"/>
              </a:rPr>
              <a:t>equals</a:t>
            </a:r>
            <a:r>
              <a:rPr b="1" lang="ru-RU" sz="1600" spc="-1" strike="noStrike">
                <a:solidFill>
                  <a:srgbClr val="376092"/>
                </a:solidFill>
                <a:latin typeface="Arial"/>
                <a:ea typeface="DejaVu Sans"/>
              </a:rPr>
              <a:t>(</a:t>
            </a:r>
            <a:r>
              <a:rPr b="1" lang="en-US" sz="1600" spc="-1" strike="noStrike">
                <a:solidFill>
                  <a:srgbClr val="376092"/>
                </a:solidFill>
                <a:latin typeface="Arial"/>
                <a:ea typeface="DejaVu Sans"/>
              </a:rPr>
              <a:t>x</a:t>
            </a:r>
            <a:r>
              <a:rPr b="1" lang="ru-RU" sz="1600" spc="-1" strike="noStrike">
                <a:solidFill>
                  <a:srgbClr val="376092"/>
                </a:solidFill>
                <a:latin typeface="Arial"/>
                <a:ea typeface="DejaVu Sans"/>
              </a:rPr>
              <a:t>) </a:t>
            </a:r>
            <a:r>
              <a:rPr b="0" lang="ru-RU" sz="1600" spc="-1" strike="noStrike">
                <a:solidFill>
                  <a:srgbClr val="000000"/>
                </a:solidFill>
                <a:latin typeface="Arial"/>
                <a:ea typeface="DejaVu Sans"/>
              </a:rPr>
              <a:t>всегда возвращает значение </a:t>
            </a:r>
            <a:r>
              <a:rPr b="1" lang="en-US" sz="1600" spc="-1" strike="noStrike">
                <a:solidFill>
                  <a:srgbClr val="376092"/>
                </a:solidFill>
                <a:latin typeface="Arial"/>
                <a:ea typeface="DejaVu Sans"/>
              </a:rPr>
              <a:t>true</a:t>
            </a:r>
            <a:r>
              <a:rPr b="0" lang="ru-RU" sz="1600" spc="-1" strike="noStrike">
                <a:solidFill>
                  <a:srgbClr val="000000"/>
                </a:solidFill>
                <a:latin typeface="Arial"/>
                <a:ea typeface="DejaVu Sans"/>
              </a:rPr>
              <a:t>;</a:t>
            </a:r>
            <a:endParaRPr b="0" lang="ru-RU" sz="1600" spc="-1" strike="noStrike">
              <a:latin typeface="Arial"/>
            </a:endParaRPr>
          </a:p>
          <a:p>
            <a:pPr marL="1085760" indent="-455400" algn="just">
              <a:lnSpc>
                <a:spcPct val="100000"/>
              </a:lnSpc>
              <a:spcBef>
                <a:spcPts val="320"/>
              </a:spcBef>
              <a:buClr>
                <a:srgbClr val="376092"/>
              </a:buClr>
              <a:buSzPct val="140000"/>
              <a:buFont typeface="Wingdings" charset="2"/>
              <a:buChar char=""/>
              <a:tabLst>
                <a:tab algn="l" pos="0"/>
              </a:tabLst>
            </a:pPr>
            <a:r>
              <a:rPr b="1" lang="ru-RU" sz="1600" spc="-1" strike="noStrike">
                <a:solidFill>
                  <a:srgbClr val="000000"/>
                </a:solidFill>
                <a:latin typeface="Arial"/>
                <a:ea typeface="DejaVu Sans"/>
              </a:rPr>
              <a:t>транзитивность</a:t>
            </a:r>
            <a:r>
              <a:rPr b="0" lang="ru-RU" sz="1600" spc="-1" strike="noStrike">
                <a:solidFill>
                  <a:srgbClr val="000000"/>
                </a:solidFill>
                <a:latin typeface="Arial"/>
                <a:ea typeface="DejaVu Sans"/>
              </a:rPr>
              <a:t> – если метод </a:t>
            </a:r>
            <a:r>
              <a:rPr b="1" lang="en-US" sz="1600" spc="-1" strike="noStrike">
                <a:solidFill>
                  <a:srgbClr val="376092"/>
                </a:solidFill>
                <a:latin typeface="Arial"/>
                <a:ea typeface="DejaVu Sans"/>
              </a:rPr>
              <a:t>equals</a:t>
            </a:r>
            <a:r>
              <a:rPr b="1" lang="ru-RU" sz="1600" spc="-1" strike="noStrike">
                <a:solidFill>
                  <a:srgbClr val="376092"/>
                </a:solidFill>
                <a:latin typeface="Arial"/>
                <a:ea typeface="DejaVu Sans"/>
              </a:rPr>
              <a:t>() </a:t>
            </a:r>
            <a:r>
              <a:rPr b="0" lang="ru-RU" sz="1600" spc="-1" strike="noStrike">
                <a:solidFill>
                  <a:srgbClr val="000000"/>
                </a:solidFill>
                <a:latin typeface="Arial"/>
                <a:ea typeface="DejaVu Sans"/>
              </a:rPr>
              <a:t>возвращает значение </a:t>
            </a:r>
            <a:r>
              <a:rPr b="0" lang="en-US" sz="1600" spc="-1" strike="noStrike">
                <a:solidFill>
                  <a:srgbClr val="800000"/>
                </a:solidFill>
                <a:latin typeface="Arial"/>
                <a:ea typeface="DejaVu Sans"/>
              </a:rPr>
              <a:t>true</a:t>
            </a:r>
            <a:r>
              <a:rPr b="0" lang="ru-RU" sz="1600" spc="-1" strike="noStrike">
                <a:solidFill>
                  <a:srgbClr val="000000"/>
                </a:solidFill>
                <a:latin typeface="Arial"/>
                <a:ea typeface="DejaVu Sans"/>
              </a:rPr>
              <a:t> при сравнении объектов </a:t>
            </a:r>
            <a:r>
              <a:rPr b="1" lang="en-US" sz="1600" spc="-1" strike="noStrike">
                <a:solidFill>
                  <a:srgbClr val="376092"/>
                </a:solidFill>
                <a:latin typeface="Arial"/>
                <a:ea typeface="DejaVu Sans"/>
              </a:rPr>
              <a:t>x</a:t>
            </a:r>
            <a:r>
              <a:rPr b="0" lang="ru-RU" sz="1600" spc="-1" strike="noStrike">
                <a:solidFill>
                  <a:srgbClr val="800000"/>
                </a:solidFill>
                <a:latin typeface="Arial"/>
                <a:ea typeface="DejaVu Sans"/>
              </a:rPr>
              <a:t> </a:t>
            </a:r>
            <a:r>
              <a:rPr b="0" lang="ru-RU" sz="1600" spc="-1" strike="noStrike">
                <a:solidFill>
                  <a:srgbClr val="000000"/>
                </a:solidFill>
                <a:latin typeface="Arial"/>
                <a:ea typeface="DejaVu Sans"/>
              </a:rPr>
              <a:t>и </a:t>
            </a:r>
            <a:r>
              <a:rPr b="1" lang="en-US" sz="1600" spc="-1" strike="noStrike">
                <a:solidFill>
                  <a:srgbClr val="376092"/>
                </a:solidFill>
                <a:latin typeface="Arial"/>
                <a:ea typeface="DejaVu Sans"/>
              </a:rPr>
              <a:t>y</a:t>
            </a:r>
            <a:r>
              <a:rPr b="1" lang="ru-RU" sz="1600" spc="-1" strike="noStrike">
                <a:solidFill>
                  <a:srgbClr val="376092"/>
                </a:solidFill>
                <a:latin typeface="Arial"/>
                <a:ea typeface="DejaVu Sans"/>
              </a:rPr>
              <a:t>,</a:t>
            </a:r>
            <a:r>
              <a:rPr b="0" lang="ru-RU" sz="1600" spc="-1" strike="noStrike">
                <a:solidFill>
                  <a:srgbClr val="000000"/>
                </a:solidFill>
                <a:latin typeface="Arial"/>
                <a:ea typeface="DejaVu Sans"/>
              </a:rPr>
              <a:t> а также </a:t>
            </a:r>
            <a:r>
              <a:rPr b="1" lang="en-US" sz="1600" spc="-1" strike="noStrike">
                <a:solidFill>
                  <a:srgbClr val="376092"/>
                </a:solidFill>
                <a:latin typeface="Arial"/>
                <a:ea typeface="DejaVu Sans"/>
              </a:rPr>
              <a:t>y</a:t>
            </a:r>
            <a:r>
              <a:rPr b="0" lang="ru-RU" sz="1600" spc="-1" strike="noStrike">
                <a:solidFill>
                  <a:srgbClr val="000000"/>
                </a:solidFill>
                <a:latin typeface="Arial"/>
                <a:ea typeface="DejaVu Sans"/>
              </a:rPr>
              <a:t> и </a:t>
            </a:r>
            <a:r>
              <a:rPr b="1" lang="en-US" sz="1600" spc="-1" strike="noStrike">
                <a:solidFill>
                  <a:srgbClr val="376092"/>
                </a:solidFill>
                <a:latin typeface="Arial"/>
                <a:ea typeface="DejaVu Sans"/>
              </a:rPr>
              <a:t>z</a:t>
            </a:r>
            <a:r>
              <a:rPr b="0" lang="ru-RU" sz="1600" spc="-1" strike="noStrike">
                <a:solidFill>
                  <a:srgbClr val="000000"/>
                </a:solidFill>
                <a:latin typeface="Arial"/>
                <a:ea typeface="DejaVu Sans"/>
              </a:rPr>
              <a:t>, то и при сравнении </a:t>
            </a:r>
            <a:r>
              <a:rPr b="1" lang="en-US" sz="1600" spc="-1" strike="noStrike">
                <a:solidFill>
                  <a:srgbClr val="376092"/>
                </a:solidFill>
                <a:latin typeface="Arial"/>
                <a:ea typeface="DejaVu Sans"/>
              </a:rPr>
              <a:t>x</a:t>
            </a:r>
            <a:r>
              <a:rPr b="0" lang="ru-RU" sz="1600" spc="-1" strike="noStrike">
                <a:solidFill>
                  <a:srgbClr val="000000"/>
                </a:solidFill>
                <a:latin typeface="Arial"/>
                <a:ea typeface="DejaVu Sans"/>
              </a:rPr>
              <a:t> и </a:t>
            </a:r>
            <a:r>
              <a:rPr b="1" lang="en-US" sz="1600" spc="-1" strike="noStrike">
                <a:solidFill>
                  <a:srgbClr val="376092"/>
                </a:solidFill>
                <a:latin typeface="Arial"/>
                <a:ea typeface="DejaVu Sans"/>
              </a:rPr>
              <a:t>z</a:t>
            </a:r>
            <a:r>
              <a:rPr b="0" lang="ru-RU" sz="1600" spc="-1" strike="noStrike">
                <a:solidFill>
                  <a:srgbClr val="800000"/>
                </a:solidFill>
                <a:latin typeface="Arial"/>
                <a:ea typeface="DejaVu Sans"/>
              </a:rPr>
              <a:t> </a:t>
            </a:r>
            <a:r>
              <a:rPr b="0" lang="ru-RU" sz="1600" spc="-1" strike="noStrike">
                <a:solidFill>
                  <a:srgbClr val="000000"/>
                </a:solidFill>
                <a:latin typeface="Arial"/>
                <a:ea typeface="DejaVu Sans"/>
              </a:rPr>
              <a:t>будет возвращено значение </a:t>
            </a:r>
            <a:r>
              <a:rPr b="1" lang="en-US" sz="1600" spc="-1" strike="noStrike">
                <a:solidFill>
                  <a:srgbClr val="376092"/>
                </a:solidFill>
                <a:latin typeface="Arial"/>
                <a:ea typeface="DejaVu Sans"/>
              </a:rPr>
              <a:t>true</a:t>
            </a:r>
            <a:r>
              <a:rPr b="0" lang="ru-RU" sz="1600" spc="-1" strike="noStrike">
                <a:solidFill>
                  <a:srgbClr val="000000"/>
                </a:solidFill>
                <a:latin typeface="Arial"/>
                <a:ea typeface="DejaVu Sans"/>
              </a:rPr>
              <a:t>;</a:t>
            </a:r>
            <a:endParaRPr b="0" lang="ru-RU" sz="1600" spc="-1" strike="noStrike">
              <a:latin typeface="Arial"/>
            </a:endParaRPr>
          </a:p>
          <a:p>
            <a:pPr marL="1085760" indent="-455400" algn="just">
              <a:lnSpc>
                <a:spcPct val="100000"/>
              </a:lnSpc>
              <a:spcBef>
                <a:spcPts val="320"/>
              </a:spcBef>
              <a:buClr>
                <a:srgbClr val="376092"/>
              </a:buClr>
              <a:buSzPct val="140000"/>
              <a:buFont typeface="Wingdings" charset="2"/>
              <a:buChar char=""/>
              <a:tabLst>
                <a:tab algn="l" pos="0"/>
              </a:tabLst>
            </a:pPr>
            <a:r>
              <a:rPr b="1" lang="ru-RU" sz="1600" spc="-1" strike="noStrike">
                <a:solidFill>
                  <a:srgbClr val="000000"/>
                </a:solidFill>
                <a:latin typeface="Arial"/>
                <a:ea typeface="DejaVu Sans"/>
              </a:rPr>
              <a:t>непротиворечивость</a:t>
            </a:r>
            <a:r>
              <a:rPr b="0" lang="ru-RU" sz="1600" spc="-1" strike="noStrike">
                <a:solidFill>
                  <a:srgbClr val="000000"/>
                </a:solidFill>
                <a:latin typeface="Arial"/>
                <a:ea typeface="DejaVu Sans"/>
              </a:rPr>
              <a:t> – при многократном вызове метода для двух не подвергшихся изменению за это время объектов возвращаемое значение всегда должно быть одинаковым;</a:t>
            </a:r>
            <a:endParaRPr b="0" lang="ru-RU" sz="1600" spc="-1" strike="noStrike">
              <a:latin typeface="Arial"/>
            </a:endParaRPr>
          </a:p>
          <a:p>
            <a:pPr marL="1085760" indent="-455400" algn="just">
              <a:lnSpc>
                <a:spcPct val="100000"/>
              </a:lnSpc>
              <a:spcBef>
                <a:spcPts val="320"/>
              </a:spcBef>
              <a:buClr>
                <a:srgbClr val="376092"/>
              </a:buClr>
              <a:buSzPct val="140000"/>
              <a:buFont typeface="Wingdings" charset="2"/>
              <a:buChar char=""/>
              <a:tabLst>
                <a:tab algn="l" pos="0"/>
              </a:tabLst>
            </a:pPr>
            <a:r>
              <a:rPr b="1" lang="ru-RU" sz="1600" spc="-1" strike="noStrike">
                <a:solidFill>
                  <a:srgbClr val="000000"/>
                </a:solidFill>
                <a:latin typeface="Arial"/>
                <a:ea typeface="DejaVu Sans"/>
              </a:rPr>
              <a:t>ненулевая ссылка </a:t>
            </a:r>
            <a:r>
              <a:rPr b="0" lang="ru-RU" sz="1600" spc="-1" strike="noStrike">
                <a:solidFill>
                  <a:srgbClr val="000000"/>
                </a:solidFill>
                <a:latin typeface="Arial"/>
                <a:ea typeface="DejaVu Sans"/>
              </a:rPr>
              <a:t>при сравнении с литералом </a:t>
            </a:r>
            <a:r>
              <a:rPr b="1" lang="en-US" sz="1600" spc="-1" strike="noStrike">
                <a:solidFill>
                  <a:srgbClr val="376092"/>
                </a:solidFill>
                <a:latin typeface="Arial"/>
                <a:ea typeface="DejaVu Sans"/>
              </a:rPr>
              <a:t>null</a:t>
            </a:r>
            <a:r>
              <a:rPr b="0" lang="ru-RU" sz="1600" spc="-1" strike="noStrike">
                <a:solidFill>
                  <a:srgbClr val="000000"/>
                </a:solidFill>
                <a:latin typeface="Arial"/>
                <a:ea typeface="DejaVu Sans"/>
              </a:rPr>
              <a:t> всегда возвращает значение </a:t>
            </a:r>
            <a:r>
              <a:rPr b="1" lang="en-US" sz="1600" spc="-1" strike="noStrike">
                <a:solidFill>
                  <a:srgbClr val="376092"/>
                </a:solidFill>
                <a:latin typeface="Arial"/>
                <a:ea typeface="DejaVu Sans"/>
              </a:rPr>
              <a:t>false</a:t>
            </a:r>
            <a:r>
              <a:rPr b="0" lang="ru-RU" sz="1600" spc="-1" strike="noStrike">
                <a:solidFill>
                  <a:srgbClr val="000000"/>
                </a:solidFill>
                <a:latin typeface="Arial"/>
                <a:ea typeface="DejaVu Sans"/>
              </a:rPr>
              <a:t>.</a:t>
            </a:r>
            <a:endParaRPr b="0" lang="ru-RU" sz="1600" spc="-1" strike="noStrike">
              <a:latin typeface="Arial"/>
            </a:endParaRPr>
          </a:p>
          <a:p>
            <a:pPr>
              <a:lnSpc>
                <a:spcPct val="100000"/>
              </a:lnSpc>
              <a:spcBef>
                <a:spcPts val="300"/>
              </a:spcBef>
              <a:tabLst>
                <a:tab algn="l" pos="0"/>
              </a:tabLst>
            </a:pPr>
            <a:endParaRPr b="0" lang="ru-RU" sz="16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439"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Переопределение метода hashCode() </a:t>
            </a:r>
            <a:r>
              <a:rPr b="0" lang="ru-RU" sz="1800" spc="-1" strike="noStrike">
                <a:solidFill>
                  <a:srgbClr val="000000"/>
                </a:solidFill>
                <a:latin typeface="Arial"/>
                <a:ea typeface="DejaVu Sans"/>
              </a:rPr>
              <a:t>- метод </a:t>
            </a:r>
            <a:r>
              <a:rPr b="1" lang="en-US" sz="1800" spc="-1" strike="noStrike">
                <a:solidFill>
                  <a:srgbClr val="376092"/>
                </a:solidFill>
                <a:latin typeface="Arial"/>
                <a:ea typeface="DejaVu Sans"/>
              </a:rPr>
              <a:t>int hashCode</a:t>
            </a:r>
            <a:r>
              <a:rPr b="1" lang="ru-RU" sz="1800" spc="-1" strike="noStrike">
                <a:solidFill>
                  <a:srgbClr val="376092"/>
                </a:solidFill>
                <a:latin typeface="Arial"/>
                <a:ea typeface="DejaVu Sans"/>
              </a:rPr>
              <a:t>() </a:t>
            </a:r>
            <a:r>
              <a:rPr b="0" lang="ru-RU" sz="1800" spc="-1" strike="noStrike">
                <a:solidFill>
                  <a:srgbClr val="000000"/>
                </a:solidFill>
                <a:latin typeface="Arial"/>
                <a:ea typeface="DejaVu Sans"/>
              </a:rPr>
              <a:t>возвращает хэш-код объекта, вычисление которого управляется следующими соглашениями:</a:t>
            </a:r>
            <a:endParaRPr b="0" lang="ru-RU" sz="1800" spc="-1" strike="noStrike">
              <a:latin typeface="Arial"/>
            </a:endParaRPr>
          </a:p>
          <a:p>
            <a:pPr marL="285840" indent="-284040" algn="just">
              <a:lnSpc>
                <a:spcPct val="100000"/>
              </a:lnSpc>
              <a:spcBef>
                <a:spcPts val="360"/>
              </a:spcBef>
              <a:tabLst>
                <a:tab algn="l" pos="0"/>
              </a:tabLst>
            </a:pPr>
            <a:endParaRPr b="0" lang="ru-RU" sz="1800" spc="-1" strike="noStrike">
              <a:latin typeface="Arial"/>
            </a:endParaRPr>
          </a:p>
          <a:p>
            <a:pPr marL="1085760" indent="-36000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во время работы приложения значение хэш-кода объекта не изменяется, если объект не был изменен;</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marL="1085760" indent="-36000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все одинаковые по содержанию объекты одного типа должны иметь одинаковые хэш-коды;</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marL="1085760" indent="-36000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различные по содержанию объекты одного типа могут иметь различные хэш-коды.</a:t>
            </a:r>
            <a:endParaRPr b="0" lang="ru-RU" sz="1800" spc="-1" strike="noStrike">
              <a:latin typeface="Arial"/>
            </a:endParaRPr>
          </a:p>
          <a:p>
            <a:pPr marL="285840" indent="-284040">
              <a:lnSpc>
                <a:spcPct val="100000"/>
              </a:lnSpc>
              <a:spcBef>
                <a:spcPts val="360"/>
              </a:spcBef>
              <a:tabLst>
                <a:tab algn="l" pos="0"/>
              </a:tabLst>
            </a:pPr>
            <a:endParaRPr b="0" lang="ru-RU" sz="1800" spc="-1" strike="noStrike">
              <a:latin typeface="Arial"/>
            </a:endParaRPr>
          </a:p>
          <a:p>
            <a:pPr marL="285840" indent="-284040">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Причины возникновения ООП</a:t>
            </a:r>
            <a:endParaRPr b="0" lang="ru-RU" sz="1800" spc="-1" strike="noStrike">
              <a:latin typeface="Arial"/>
            </a:endParaRPr>
          </a:p>
        </p:txBody>
      </p:sp>
      <p:graphicFrame>
        <p:nvGraphicFramePr>
          <p:cNvPr id="290" name="Table 2"/>
          <p:cNvGraphicFramePr/>
          <p:nvPr/>
        </p:nvGraphicFramePr>
        <p:xfrm>
          <a:off x="1000080" y="2000160"/>
          <a:ext cx="7313760" cy="2814120"/>
        </p:xfrm>
        <a:graphic>
          <a:graphicData uri="http://schemas.openxmlformats.org/drawingml/2006/table">
            <a:tbl>
              <a:tblPr/>
              <a:tblGrid>
                <a:gridCol w="440640"/>
                <a:gridCol w="440640"/>
                <a:gridCol w="440640"/>
                <a:gridCol w="440640"/>
                <a:gridCol w="514080"/>
                <a:gridCol w="514080"/>
                <a:gridCol w="587880"/>
                <a:gridCol w="553320"/>
                <a:gridCol w="514080"/>
                <a:gridCol w="587880"/>
                <a:gridCol w="514080"/>
                <a:gridCol w="367200"/>
                <a:gridCol w="1398960"/>
              </a:tblGrid>
              <a:tr h="218160">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gridSpan="2">
                  <a:txBody>
                    <a:bodyPr lIns="87840" rIns="87840">
                      <a:noAutofit/>
                    </a:bodyPr>
                    <a:p>
                      <a:pPr algn="ctr">
                        <a:lnSpc>
                          <a:spcPct val="100000"/>
                        </a:lnSpc>
                      </a:pPr>
                      <a:r>
                        <a:rPr b="0" lang="en-US" sz="1000" spc="-1" strike="noStrike">
                          <a:solidFill>
                            <a:srgbClr val="000000"/>
                          </a:solidFill>
                          <a:latin typeface="Calibri"/>
                        </a:rPr>
                        <a:t>Fortran</a:t>
                      </a:r>
                      <a:endParaRPr b="0" lang="ru-RU" sz="1000" spc="-1" strike="noStrike">
                        <a:latin typeface="Arial"/>
                      </a:endParaRPr>
                    </a:p>
                  </a:txBody>
                  <a:tcPr marL="87840" marR="878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hMerge="1">
                  <a:tcPr marL="90000" marR="90000">
                    <a:solidFill>
                      <a:srgbClr val="729fcf"/>
                    </a:solidFill>
                  </a:tcPr>
                </a:tc>
                <a:tc gridSpan="2">
                  <a:txBody>
                    <a:bodyPr lIns="87840" rIns="87840">
                      <a:noAutofit/>
                    </a:bodyPr>
                    <a:p>
                      <a:pPr algn="ctr">
                        <a:lnSpc>
                          <a:spcPct val="100000"/>
                        </a:lnSpc>
                      </a:pPr>
                      <a:r>
                        <a:rPr b="0" lang="en-US" sz="1000" spc="-1" strike="noStrike">
                          <a:solidFill>
                            <a:srgbClr val="000000"/>
                          </a:solidFill>
                          <a:latin typeface="Calibri"/>
                        </a:rPr>
                        <a:t>Algol,  C</a:t>
                      </a:r>
                      <a:endParaRPr b="0" lang="ru-RU" sz="1000" spc="-1" strike="noStrike">
                        <a:latin typeface="Arial"/>
                      </a:endParaRPr>
                    </a:p>
                  </a:txBody>
                  <a:tcPr marL="87840" marR="878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hMerge="1">
                  <a:tcPr marL="90000" marR="90000">
                    <a:solidFill>
                      <a:srgbClr val="729fcf"/>
                    </a:solidFill>
                  </a:tcPr>
                </a:tc>
                <a:tc gridSpan="2">
                  <a:txBody>
                    <a:bodyPr lIns="87840" rIns="87840">
                      <a:noAutofit/>
                    </a:bodyPr>
                    <a:p>
                      <a:pPr algn="ctr">
                        <a:lnSpc>
                          <a:spcPct val="100000"/>
                        </a:lnSpc>
                      </a:pPr>
                      <a:r>
                        <a:rPr b="0" lang="en-US" sz="1000" spc="-1" strike="noStrike">
                          <a:solidFill>
                            <a:srgbClr val="000000"/>
                          </a:solidFill>
                          <a:latin typeface="Calibri"/>
                        </a:rPr>
                        <a:t>Pascal</a:t>
                      </a:r>
                      <a:endParaRPr b="0" lang="ru-RU" sz="1000" spc="-1" strike="noStrike">
                        <a:latin typeface="Arial"/>
                      </a:endParaRPr>
                    </a:p>
                  </a:txBody>
                  <a:tcPr marL="87840" marR="878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hMerge="1">
                  <a:tcPr marL="90000" marR="90000">
                    <a:solidFill>
                      <a:srgbClr val="729fcf"/>
                    </a:solidFill>
                  </a:tcPr>
                </a:tc>
                <a:tc gridSpan="2">
                  <a:txBody>
                    <a:bodyPr lIns="87840" rIns="87840">
                      <a:noAutofit/>
                    </a:bodyPr>
                    <a:p>
                      <a:pPr algn="ctr">
                        <a:lnSpc>
                          <a:spcPct val="100000"/>
                        </a:lnSpc>
                      </a:pPr>
                      <a:r>
                        <a:rPr b="0" lang="en-US" sz="1000" spc="-1" strike="noStrike">
                          <a:solidFill>
                            <a:srgbClr val="000000"/>
                          </a:solidFill>
                          <a:latin typeface="Calibri"/>
                        </a:rPr>
                        <a:t>Modula</a:t>
                      </a:r>
                      <a:endParaRPr b="0" lang="ru-RU" sz="1000" spc="-1" strike="noStrike">
                        <a:latin typeface="Arial"/>
                      </a:endParaRPr>
                    </a:p>
                  </a:txBody>
                  <a:tcPr marL="87840" marR="878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hMerge="1">
                  <a:tcPr marL="90000" marR="90000">
                    <a:solidFill>
                      <a:srgbClr val="729fcf"/>
                    </a:solidFill>
                  </a:tcPr>
                </a:tc>
                <a:tc gridSpan="2">
                  <a:txBody>
                    <a:bodyPr lIns="87840" rIns="87840">
                      <a:noAutofit/>
                    </a:bodyPr>
                    <a:p>
                      <a:pPr algn="ctr">
                        <a:lnSpc>
                          <a:spcPct val="100000"/>
                        </a:lnSpc>
                      </a:pPr>
                      <a:r>
                        <a:rPr b="0" lang="en-US" sz="1000" spc="-1" strike="noStrike">
                          <a:solidFill>
                            <a:srgbClr val="000000"/>
                          </a:solidFill>
                          <a:latin typeface="Calibri"/>
                        </a:rPr>
                        <a:t>Oberon</a:t>
                      </a:r>
                      <a:endParaRPr b="0" lang="ru-RU" sz="1000" spc="-1" strike="noStrike">
                        <a:latin typeface="Arial"/>
                      </a:endParaRPr>
                    </a:p>
                  </a:txBody>
                  <a:tcPr marL="87840" marR="878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hMerge="1">
                  <a:tcPr marL="90000" marR="90000">
                    <a:solidFill>
                      <a:srgbClr val="729fcf"/>
                    </a:solidFill>
                  </a:tcPr>
                </a:tc>
                <a:tc>
                  <a:tcPr marL="87840" marR="87840">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rowSpan="2">
                  <a:txBody>
                    <a:bodyPr lIns="87840" rIns="87840">
                      <a:noAutofit/>
                    </a:bodyPr>
                    <a:p>
                      <a:pPr>
                        <a:lnSpc>
                          <a:spcPct val="100000"/>
                        </a:lnSpc>
                      </a:pPr>
                      <a:r>
                        <a:rPr b="1" lang="ru-RU" sz="1200" spc="-1" strike="noStrike">
                          <a:solidFill>
                            <a:srgbClr val="ffffff"/>
                          </a:solidFill>
                          <a:latin typeface="Calibri"/>
                        </a:rPr>
                        <a:t>Директивная</a:t>
                      </a:r>
                      <a:endParaRPr b="0" lang="ru-RU" sz="1200" spc="-1" strike="noStrike">
                        <a:latin typeface="Arial"/>
                      </a:endParaRPr>
                    </a:p>
                  </a:txBody>
                  <a:tcPr marL="87840" marR="878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244440">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gridSpan="2">
                  <a:txBody>
                    <a:bodyPr lIns="87840" rIns="87840">
                      <a:noAutofit/>
                    </a:bodyPr>
                    <a:p>
                      <a:pPr algn="ctr">
                        <a:lnSpc>
                          <a:spcPct val="100000"/>
                        </a:lnSpc>
                      </a:pPr>
                      <a:r>
                        <a:rPr b="0" lang="en-US" sz="1000" spc="-1" strike="noStrike">
                          <a:solidFill>
                            <a:srgbClr val="000000"/>
                          </a:solidFill>
                          <a:latin typeface="Calibri"/>
                        </a:rPr>
                        <a:t>Basic</a:t>
                      </a:r>
                      <a:endParaRPr b="0" lang="ru-RU" sz="1000" spc="-1" strike="noStrike">
                        <a:latin typeface="Arial"/>
                      </a:endParaRPr>
                    </a:p>
                  </a:txBody>
                  <a:tcPr marL="87840" marR="87840">
                    <a:lnL w="12240">
                      <a:solidFill>
                        <a:srgbClr val="ffffff"/>
                      </a:solidFill>
                    </a:lnL>
                    <a:lnR w="12240">
                      <a:solidFill>
                        <a:srgbClr val="ffffff"/>
                      </a:solidFill>
                    </a:lnR>
                    <a:lnT w="12240">
                      <a:solidFill>
                        <a:srgbClr val="ffffff"/>
                      </a:solidFill>
                    </a:lnT>
                    <a:lnB w="38160">
                      <a:solidFill>
                        <a:srgbClr val="ffffff"/>
                      </a:solidFill>
                    </a:lnB>
                    <a:solidFill>
                      <a:srgbClr val="e9ecf3"/>
                    </a:solidFill>
                  </a:tcPr>
                </a:tc>
                <a:tc hMerge="1">
                  <a:tcPr marL="90000" marR="90000">
                    <a:solidFill>
                      <a:srgbClr val="729fcf"/>
                    </a:solidFill>
                  </a:tcPr>
                </a:tc>
                <a:tc>
                  <a:tcPr marL="87840" marR="87840">
                    <a:lnL w="12240">
                      <a:solidFill>
                        <a:srgbClr val="ffffff"/>
                      </a:solidFill>
                    </a:lnL>
                    <a:lnR w="12240">
                      <a:solidFill>
                        <a:srgbClr val="808080"/>
                      </a:solidFill>
                    </a:lnR>
                    <a:lnT w="12240">
                      <a:solidFill>
                        <a:srgbClr val="ffffff"/>
                      </a:solidFill>
                    </a:lnT>
                    <a:lnB w="3816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38160">
                      <a:solidFill>
                        <a:srgbClr val="ffffff"/>
                      </a:solidFill>
                    </a:lnB>
                    <a:solidFill>
                      <a:srgbClr val="f2f2f2"/>
                    </a:solidFill>
                  </a:tcPr>
                </a:tc>
                <a:tc gridSpan="2">
                  <a:txBody>
                    <a:bodyPr lIns="87840" rIns="87840">
                      <a:noAutofit/>
                    </a:bodyPr>
                    <a:p>
                      <a:pPr algn="ctr">
                        <a:lnSpc>
                          <a:spcPct val="100000"/>
                        </a:lnSpc>
                      </a:pPr>
                      <a:r>
                        <a:rPr b="0" lang="en-US" sz="1000" spc="-1" strike="noStrike">
                          <a:solidFill>
                            <a:srgbClr val="000000"/>
                          </a:solidFill>
                          <a:latin typeface="Calibri"/>
                        </a:rPr>
                        <a:t>Ada</a:t>
                      </a:r>
                      <a:endParaRPr b="0" lang="ru-RU" sz="1000" spc="-1" strike="noStrike">
                        <a:latin typeface="Arial"/>
                      </a:endParaRPr>
                    </a:p>
                  </a:txBody>
                  <a:tcPr marL="87840" marR="87840">
                    <a:lnL w="12240">
                      <a:solidFill>
                        <a:srgbClr val="ffffff"/>
                      </a:solidFill>
                    </a:lnL>
                    <a:lnR w="12240">
                      <a:solidFill>
                        <a:srgbClr val="ffffff"/>
                      </a:solidFill>
                    </a:lnR>
                    <a:lnT w="12240">
                      <a:solidFill>
                        <a:srgbClr val="ffffff"/>
                      </a:solidFill>
                    </a:lnT>
                    <a:lnB w="38160">
                      <a:solidFill>
                        <a:srgbClr val="ffffff"/>
                      </a:solidFill>
                    </a:lnB>
                    <a:solidFill>
                      <a:srgbClr val="e9ecf3"/>
                    </a:solidFill>
                  </a:tcPr>
                </a:tc>
                <a:tc hMerge="1">
                  <a:tcPr marL="90000" marR="90000">
                    <a:solidFill>
                      <a:srgbClr val="729fcf"/>
                    </a:solidFill>
                  </a:tcPr>
                </a:tc>
                <a:tc>
                  <a:tcPr marL="87840" marR="8784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3816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vMerge="1">
                  <a:tcPr marL="90000" marR="90000">
                    <a:solidFill>
                      <a:srgbClr val="729fcf"/>
                    </a:solidFill>
                  </a:tcPr>
                </a:tc>
              </a:tr>
              <a:tr h="233640">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gridSpan="2">
                  <a:txBody>
                    <a:bodyPr lIns="87840" rIns="87840">
                      <a:noAutofit/>
                    </a:bodyPr>
                    <a:p>
                      <a:pPr algn="ctr">
                        <a:lnSpc>
                          <a:spcPct val="100000"/>
                        </a:lnSpc>
                      </a:pPr>
                      <a:r>
                        <a:rPr b="0" lang="en-US" sz="1000" spc="-1" strike="noStrike">
                          <a:solidFill>
                            <a:srgbClr val="000000"/>
                          </a:solidFill>
                          <a:latin typeface="Calibri"/>
                        </a:rPr>
                        <a:t>LISP</a:t>
                      </a:r>
                      <a:endParaRPr b="0" lang="ru-RU" sz="1000" spc="-1" strike="noStrike">
                        <a:latin typeface="Arial"/>
                      </a:endParaRPr>
                    </a:p>
                  </a:txBody>
                  <a:tcPr marL="87840" marR="87840">
                    <a:lnL w="12240">
                      <a:solidFill>
                        <a:srgbClr val="ffffff"/>
                      </a:solidFill>
                    </a:lnL>
                    <a:lnR w="12240">
                      <a:solidFill>
                        <a:srgbClr val="ffffff"/>
                      </a:solidFill>
                    </a:lnR>
                    <a:lnT w="38160">
                      <a:solidFill>
                        <a:srgbClr val="ffffff"/>
                      </a:solidFill>
                    </a:lnT>
                    <a:lnB w="12240">
                      <a:solidFill>
                        <a:srgbClr val="ffffff"/>
                      </a:solidFill>
                    </a:lnB>
                    <a:solidFill>
                      <a:srgbClr val="d7e4bd"/>
                    </a:solidFill>
                  </a:tcPr>
                </a:tc>
                <a:tc hMerge="1">
                  <a:tcPr marL="90000" marR="90000">
                    <a:solidFill>
                      <a:srgbClr val="729fcf"/>
                    </a:solidFill>
                  </a:tcPr>
                </a:tc>
                <a:tc gridSpan="2">
                  <a:txBody>
                    <a:bodyPr lIns="87840" rIns="87840">
                      <a:noAutofit/>
                    </a:bodyPr>
                    <a:p>
                      <a:pPr algn="ctr">
                        <a:lnSpc>
                          <a:spcPct val="100000"/>
                        </a:lnSpc>
                      </a:pPr>
                      <a:r>
                        <a:rPr b="0" lang="en-US" sz="1000" spc="-1" strike="noStrike">
                          <a:solidFill>
                            <a:srgbClr val="000000"/>
                          </a:solidFill>
                          <a:latin typeface="Calibri"/>
                        </a:rPr>
                        <a:t>ML, Scheme</a:t>
                      </a:r>
                      <a:endParaRPr b="0" lang="ru-RU" sz="1000" spc="-1" strike="noStrike">
                        <a:latin typeface="Arial"/>
                      </a:endParaRPr>
                    </a:p>
                  </a:txBody>
                  <a:tcPr marL="87840" marR="87840">
                    <a:lnL w="12240">
                      <a:solidFill>
                        <a:srgbClr val="ffffff"/>
                      </a:solidFill>
                    </a:lnL>
                    <a:lnR w="12240">
                      <a:solidFill>
                        <a:srgbClr val="ffffff"/>
                      </a:solidFill>
                    </a:lnR>
                    <a:lnT w="38160">
                      <a:solidFill>
                        <a:srgbClr val="ffffff"/>
                      </a:solidFill>
                    </a:lnT>
                    <a:lnB w="12240">
                      <a:solidFill>
                        <a:srgbClr val="ffffff"/>
                      </a:solidFill>
                    </a:lnB>
                    <a:solidFill>
                      <a:srgbClr val="d7e4bd"/>
                    </a:solidFill>
                  </a:tcPr>
                </a:tc>
                <a:tc hMerge="1">
                  <a:tcPr marL="90000" marR="90000">
                    <a:solidFill>
                      <a:srgbClr val="729fcf"/>
                    </a:solidFill>
                  </a:tcPr>
                </a:tc>
                <a:tc gridSpan="2">
                  <a:txBody>
                    <a:bodyPr lIns="87840" rIns="87840">
                      <a:noAutofit/>
                    </a:bodyPr>
                    <a:p>
                      <a:pPr algn="ctr">
                        <a:lnSpc>
                          <a:spcPct val="100000"/>
                        </a:lnSpc>
                      </a:pPr>
                      <a:r>
                        <a:rPr b="0" lang="ru-RU" sz="1000" spc="-1" strike="noStrike">
                          <a:solidFill>
                            <a:srgbClr val="000000"/>
                          </a:solidFill>
                          <a:latin typeface="Calibri"/>
                        </a:rPr>
                        <a:t>Рефал</a:t>
                      </a:r>
                      <a:endParaRPr b="0" lang="ru-RU" sz="1000" spc="-1" strike="noStrike">
                        <a:latin typeface="Arial"/>
                      </a:endParaRPr>
                    </a:p>
                  </a:txBody>
                  <a:tcPr marL="87840" marR="87840">
                    <a:lnL w="12240">
                      <a:solidFill>
                        <a:srgbClr val="ffffff"/>
                      </a:solidFill>
                    </a:lnL>
                    <a:lnR w="12240">
                      <a:solidFill>
                        <a:srgbClr val="ffffff"/>
                      </a:solidFill>
                    </a:lnR>
                    <a:lnT w="38160">
                      <a:solidFill>
                        <a:srgbClr val="ffffff"/>
                      </a:solidFill>
                    </a:lnT>
                    <a:lnB w="12240">
                      <a:solidFill>
                        <a:srgbClr val="ffffff"/>
                      </a:solidFill>
                    </a:lnB>
                    <a:solidFill>
                      <a:srgbClr val="d7e4bd"/>
                    </a:solidFill>
                  </a:tcPr>
                </a:tc>
                <a:tc hMerge="1">
                  <a:tcPr marL="90000" marR="90000">
                    <a:solidFill>
                      <a:srgbClr val="729fcf"/>
                    </a:solidFill>
                  </a:tcPr>
                </a:tc>
                <a:tc gridSpan="2">
                  <a:txBody>
                    <a:bodyPr lIns="87840" rIns="87840">
                      <a:noAutofit/>
                    </a:bodyPr>
                    <a:p>
                      <a:pPr algn="ctr">
                        <a:lnSpc>
                          <a:spcPct val="100000"/>
                        </a:lnSpc>
                      </a:pPr>
                      <a:r>
                        <a:rPr b="0" lang="en-US" sz="1000" spc="-1" strike="noStrike">
                          <a:solidFill>
                            <a:srgbClr val="000000"/>
                          </a:solidFill>
                          <a:latin typeface="Calibri"/>
                        </a:rPr>
                        <a:t>Haskell</a:t>
                      </a:r>
                      <a:endParaRPr b="0" lang="ru-RU" sz="1000" spc="-1" strike="noStrike">
                        <a:latin typeface="Arial"/>
                      </a:endParaRPr>
                    </a:p>
                  </a:txBody>
                  <a:tcPr marL="87840" marR="87840">
                    <a:lnL w="12240">
                      <a:solidFill>
                        <a:srgbClr val="ffffff"/>
                      </a:solidFill>
                    </a:lnL>
                    <a:lnR w="12240">
                      <a:solidFill>
                        <a:srgbClr val="ffffff"/>
                      </a:solidFill>
                    </a:lnR>
                    <a:lnT w="38160">
                      <a:solidFill>
                        <a:srgbClr val="ffffff"/>
                      </a:solidFill>
                    </a:lnT>
                    <a:lnB w="12240">
                      <a:solidFill>
                        <a:srgbClr val="ffffff"/>
                      </a:solidFill>
                    </a:lnB>
                    <a:solidFill>
                      <a:srgbClr val="d7e4bd"/>
                    </a:solidFill>
                  </a:tcPr>
                </a:tc>
                <a:tc hMerge="1">
                  <a:tcPr marL="90000" marR="90000">
                    <a:solidFill>
                      <a:srgbClr val="729fcf"/>
                    </a:solidFill>
                  </a:tcPr>
                </a:tc>
                <a:tc>
                  <a:tcPr marL="87840" marR="87840">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rowSpan="2">
                  <a:txBody>
                    <a:bodyPr lIns="87840" rIns="87840">
                      <a:noAutofit/>
                    </a:bodyPr>
                    <a:p>
                      <a:pPr>
                        <a:lnSpc>
                          <a:spcPct val="100000"/>
                        </a:lnSpc>
                      </a:pPr>
                      <a:r>
                        <a:rPr b="1" lang="ru-RU" sz="1200" spc="-1" strike="noStrike">
                          <a:solidFill>
                            <a:srgbClr val="ffffff"/>
                          </a:solidFill>
                          <a:latin typeface="Calibri"/>
                        </a:rPr>
                        <a:t>Декларативная</a:t>
                      </a:r>
                      <a:endParaRPr b="0" lang="ru-RU" sz="1200" spc="-1" strike="noStrike">
                        <a:latin typeface="Arial"/>
                      </a:endParaRPr>
                    </a:p>
                  </a:txBody>
                  <a:tcPr marL="87840" marR="87840">
                    <a:lnL w="12240">
                      <a:solidFill>
                        <a:srgbClr val="ffffff"/>
                      </a:solidFill>
                    </a:lnL>
                    <a:lnR w="12240">
                      <a:solidFill>
                        <a:srgbClr val="ffffff"/>
                      </a:solidFill>
                    </a:lnR>
                    <a:lnT w="38160">
                      <a:solidFill>
                        <a:srgbClr val="ffffff"/>
                      </a:solidFill>
                    </a:lnT>
                    <a:lnB w="38160">
                      <a:solidFill>
                        <a:srgbClr val="ffffff"/>
                      </a:solidFill>
                    </a:lnB>
                    <a:solidFill>
                      <a:srgbClr val="c3d69b"/>
                    </a:solidFill>
                  </a:tcPr>
                </a:tc>
              </a:tr>
              <a:tr h="233640">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38160">
                      <a:solidFill>
                        <a:srgbClr val="ffffff"/>
                      </a:solidFill>
                    </a:lnB>
                    <a:solidFill>
                      <a:srgbClr val="f2f2f2"/>
                    </a:solidFill>
                  </a:tcPr>
                </a:tc>
                <a:tc gridSpan="2">
                  <a:txBody>
                    <a:bodyPr lIns="87840" rIns="87840">
                      <a:noAutofit/>
                    </a:bodyPr>
                    <a:p>
                      <a:pPr algn="ctr">
                        <a:lnSpc>
                          <a:spcPct val="100000"/>
                        </a:lnSpc>
                      </a:pPr>
                      <a:r>
                        <a:rPr b="0" lang="en-US" sz="1000" spc="-1" strike="noStrike">
                          <a:solidFill>
                            <a:srgbClr val="000000"/>
                          </a:solidFill>
                          <a:latin typeface="Calibri"/>
                        </a:rPr>
                        <a:t>Prolog</a:t>
                      </a:r>
                      <a:endParaRPr b="0" lang="ru-RU" sz="1000" spc="-1" strike="noStrike">
                        <a:latin typeface="Arial"/>
                      </a:endParaRPr>
                    </a:p>
                  </a:txBody>
                  <a:tcPr marL="87840" marR="87840">
                    <a:lnL w="12240">
                      <a:solidFill>
                        <a:srgbClr val="ffffff"/>
                      </a:solidFill>
                    </a:lnL>
                    <a:lnR w="12240">
                      <a:solidFill>
                        <a:srgbClr val="ffffff"/>
                      </a:solidFill>
                    </a:lnR>
                    <a:lnT w="12240">
                      <a:solidFill>
                        <a:srgbClr val="ffffff"/>
                      </a:solidFill>
                    </a:lnT>
                    <a:lnB w="38160">
                      <a:solidFill>
                        <a:srgbClr val="ffffff"/>
                      </a:solidFill>
                    </a:lnB>
                    <a:solidFill>
                      <a:srgbClr val="ebf1de"/>
                    </a:solidFill>
                  </a:tcPr>
                </a:tc>
                <a:tc hMerge="1">
                  <a:tcPr marL="90000" marR="90000">
                    <a:solidFill>
                      <a:srgbClr val="729fcf"/>
                    </a:solidFill>
                  </a:tcPr>
                </a:tc>
                <a:tc gridSpan="2">
                  <a:txBody>
                    <a:bodyPr lIns="87840" rIns="87840">
                      <a:noAutofit/>
                    </a:bodyPr>
                    <a:p>
                      <a:pPr algn="ctr">
                        <a:lnSpc>
                          <a:spcPct val="100000"/>
                        </a:lnSpc>
                      </a:pPr>
                      <a:r>
                        <a:rPr b="0" lang="en-US" sz="1000" spc="-1" strike="noStrike">
                          <a:solidFill>
                            <a:srgbClr val="000000"/>
                          </a:solidFill>
                          <a:latin typeface="Calibri"/>
                        </a:rPr>
                        <a:t>CProlog</a:t>
                      </a:r>
                      <a:endParaRPr b="0" lang="ru-RU" sz="1000" spc="-1" strike="noStrike">
                        <a:latin typeface="Arial"/>
                      </a:endParaRPr>
                    </a:p>
                  </a:txBody>
                  <a:tcPr marL="87840" marR="87840">
                    <a:lnL w="12240">
                      <a:solidFill>
                        <a:srgbClr val="ffffff"/>
                      </a:solidFill>
                    </a:lnL>
                    <a:lnR w="12240">
                      <a:solidFill>
                        <a:srgbClr val="ffffff"/>
                      </a:solidFill>
                    </a:lnR>
                    <a:lnT w="12240">
                      <a:solidFill>
                        <a:srgbClr val="ffffff"/>
                      </a:solidFill>
                    </a:lnT>
                    <a:lnB w="38160">
                      <a:solidFill>
                        <a:srgbClr val="ffffff"/>
                      </a:solidFill>
                    </a:lnB>
                    <a:solidFill>
                      <a:srgbClr val="ebf1de"/>
                    </a:solidFill>
                  </a:tcPr>
                </a:tc>
                <a:tc hMerge="1">
                  <a:tcPr marL="90000" marR="90000">
                    <a:solidFill>
                      <a:srgbClr val="729fcf"/>
                    </a:solidFill>
                  </a:tcPr>
                </a:tc>
                <a:tc>
                  <a:tcPr marL="87840" marR="8784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3816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vMerge="1">
                  <a:tcPr marL="90000" marR="90000">
                    <a:solidFill>
                      <a:srgbClr val="729fcf"/>
                    </a:solidFill>
                  </a:tcPr>
                </a:tc>
              </a:tr>
              <a:tr h="344520">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3816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3816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38160">
                      <a:solidFill>
                        <a:srgbClr val="ffffff"/>
                      </a:solidFill>
                    </a:lnT>
                    <a:lnB w="12240">
                      <a:solidFill>
                        <a:srgbClr val="ffffff"/>
                      </a:solidFill>
                    </a:lnB>
                    <a:solidFill>
                      <a:srgbClr val="f2f2f2"/>
                    </a:solidFill>
                  </a:tcPr>
                </a:tc>
                <a:tc gridSpan="2">
                  <a:txBody>
                    <a:bodyPr lIns="87840" rIns="87840">
                      <a:noAutofit/>
                    </a:bodyPr>
                    <a:p>
                      <a:pPr algn="ctr">
                        <a:lnSpc>
                          <a:spcPct val="100000"/>
                        </a:lnSpc>
                      </a:pPr>
                      <a:r>
                        <a:rPr b="0" lang="en-US" sz="1000" spc="-1" strike="noStrike">
                          <a:solidFill>
                            <a:srgbClr val="000000"/>
                          </a:solidFill>
                          <a:latin typeface="Calibri"/>
                        </a:rPr>
                        <a:t>VB, C++, Object Pascal</a:t>
                      </a:r>
                      <a:endParaRPr b="0" lang="ru-RU" sz="1000" spc="-1" strike="noStrike">
                        <a:latin typeface="Arial"/>
                      </a:endParaRPr>
                    </a:p>
                  </a:txBody>
                  <a:tcPr marL="87840" marR="87840">
                    <a:lnL w="12240">
                      <a:solidFill>
                        <a:srgbClr val="ffffff"/>
                      </a:solidFill>
                    </a:lnL>
                    <a:lnR w="12240">
                      <a:solidFill>
                        <a:srgbClr val="ffffff"/>
                      </a:solidFill>
                    </a:lnR>
                    <a:lnT w="38160">
                      <a:solidFill>
                        <a:srgbClr val="ffffff"/>
                      </a:solidFill>
                    </a:lnT>
                    <a:lnB w="12240">
                      <a:solidFill>
                        <a:srgbClr val="ffffff"/>
                      </a:solidFill>
                    </a:lnB>
                    <a:solidFill>
                      <a:srgbClr val="ccc1da"/>
                    </a:solidFill>
                  </a:tcPr>
                </a:tc>
                <a:tc hMerge="1">
                  <a:tcPr marL="90000" marR="90000">
                    <a:solidFill>
                      <a:srgbClr val="729fcf"/>
                    </a:solidFill>
                  </a:tcPr>
                </a:tc>
                <a:tc gridSpan="2">
                  <a:txBody>
                    <a:bodyPr lIns="87840" rIns="87840">
                      <a:noAutofit/>
                    </a:bodyPr>
                    <a:p>
                      <a:pPr algn="ctr">
                        <a:lnSpc>
                          <a:spcPct val="100000"/>
                        </a:lnSpc>
                      </a:pPr>
                      <a:r>
                        <a:rPr b="0" lang="en-US" sz="1000" spc="-1" strike="noStrike">
                          <a:solidFill>
                            <a:srgbClr val="000000"/>
                          </a:solidFill>
                          <a:latin typeface="Calibri"/>
                        </a:rPr>
                        <a:t>Java, C#</a:t>
                      </a:r>
                      <a:endParaRPr b="0" lang="ru-RU" sz="1000" spc="-1" strike="noStrike">
                        <a:latin typeface="Arial"/>
                      </a:endParaRPr>
                    </a:p>
                  </a:txBody>
                  <a:tcPr marL="87840" marR="87840">
                    <a:lnL w="12240">
                      <a:solidFill>
                        <a:srgbClr val="ffffff"/>
                      </a:solidFill>
                    </a:lnL>
                    <a:lnR w="12240">
                      <a:solidFill>
                        <a:srgbClr val="ffffff"/>
                      </a:solidFill>
                    </a:lnR>
                    <a:lnT w="38160">
                      <a:solidFill>
                        <a:srgbClr val="ffffff"/>
                      </a:solidFill>
                    </a:lnT>
                    <a:lnB w="12240">
                      <a:solidFill>
                        <a:srgbClr val="ffffff"/>
                      </a:solidFill>
                    </a:lnB>
                    <a:solidFill>
                      <a:srgbClr val="ccc1da"/>
                    </a:solidFill>
                  </a:tcPr>
                </a:tc>
                <a:tc hMerge="1">
                  <a:tcPr marL="90000" marR="90000">
                    <a:solidFill>
                      <a:srgbClr val="729fcf"/>
                    </a:solidFill>
                  </a:tcPr>
                </a:tc>
                <a:tc>
                  <a:tcPr marL="87840" marR="87840">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rowSpan="2">
                  <a:txBody>
                    <a:bodyPr lIns="87840" rIns="87840">
                      <a:noAutofit/>
                    </a:bodyPr>
                    <a:p>
                      <a:pPr>
                        <a:lnSpc>
                          <a:spcPct val="100000"/>
                        </a:lnSpc>
                      </a:pPr>
                      <a:r>
                        <a:rPr b="1" lang="ru-RU" sz="1200" spc="-1" strike="noStrike">
                          <a:solidFill>
                            <a:srgbClr val="ffffff"/>
                          </a:solidFill>
                          <a:latin typeface="Calibri"/>
                        </a:rPr>
                        <a:t>Объектно-ориентированная</a:t>
                      </a:r>
                      <a:endParaRPr b="0" lang="ru-RU" sz="1200" spc="-1" strike="noStrike">
                        <a:latin typeface="Arial"/>
                      </a:endParaRPr>
                    </a:p>
                  </a:txBody>
                  <a:tcPr marL="87840" marR="87840">
                    <a:lnL w="12240">
                      <a:solidFill>
                        <a:srgbClr val="ffffff"/>
                      </a:solidFill>
                    </a:lnL>
                    <a:lnR w="12240">
                      <a:solidFill>
                        <a:srgbClr val="ffffff"/>
                      </a:solidFill>
                    </a:lnR>
                    <a:lnT w="38160">
                      <a:solidFill>
                        <a:srgbClr val="ffffff"/>
                      </a:solidFill>
                    </a:lnT>
                    <a:lnB w="38160">
                      <a:solidFill>
                        <a:srgbClr val="ffffff"/>
                      </a:solidFill>
                    </a:lnB>
                    <a:solidFill>
                      <a:srgbClr val="b3a2c7"/>
                    </a:solidFill>
                  </a:tcPr>
                </a:tc>
              </a:tr>
              <a:tr h="228600">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38160">
                      <a:solidFill>
                        <a:srgbClr val="ffffff"/>
                      </a:solidFill>
                    </a:lnB>
                    <a:solidFill>
                      <a:srgbClr val="f2f2f2"/>
                    </a:solidFill>
                  </a:tcPr>
                </a:tc>
                <a:tc gridSpan="2">
                  <a:txBody>
                    <a:bodyPr lIns="87840" rIns="87840">
                      <a:noAutofit/>
                    </a:bodyPr>
                    <a:p>
                      <a:pPr algn="ctr">
                        <a:lnSpc>
                          <a:spcPct val="100000"/>
                        </a:lnSpc>
                      </a:pPr>
                      <a:r>
                        <a:rPr b="0" lang="en-US" sz="1000" spc="-1" strike="noStrike">
                          <a:solidFill>
                            <a:srgbClr val="000000"/>
                          </a:solidFill>
                          <a:latin typeface="Calibri"/>
                        </a:rPr>
                        <a:t>Smalltalk</a:t>
                      </a:r>
                      <a:endParaRPr b="0" lang="ru-RU" sz="1000" spc="-1" strike="noStrike">
                        <a:latin typeface="Arial"/>
                      </a:endParaRPr>
                    </a:p>
                  </a:txBody>
                  <a:tcPr marL="87840" marR="87840">
                    <a:lnL w="12240">
                      <a:solidFill>
                        <a:srgbClr val="ffffff"/>
                      </a:solidFill>
                    </a:lnL>
                    <a:lnR w="12240">
                      <a:solidFill>
                        <a:srgbClr val="ffffff"/>
                      </a:solidFill>
                    </a:lnR>
                    <a:lnT w="12240">
                      <a:solidFill>
                        <a:srgbClr val="ffffff"/>
                      </a:solidFill>
                    </a:lnT>
                    <a:lnB w="38160">
                      <a:solidFill>
                        <a:srgbClr val="ffffff"/>
                      </a:solidFill>
                    </a:lnB>
                    <a:solidFill>
                      <a:srgbClr val="e6e0ec"/>
                    </a:solidFill>
                  </a:tcPr>
                </a:tc>
                <a:tc hMerge="1">
                  <a:tcPr marL="90000" marR="90000">
                    <a:solidFill>
                      <a:srgbClr val="729fcf"/>
                    </a:solidFill>
                  </a:tcPr>
                </a:tc>
                <a:tc>
                  <a:tcPr marL="87840" marR="87840">
                    <a:lnL w="12240">
                      <a:solidFill>
                        <a:srgbClr val="ffffff"/>
                      </a:solidFill>
                    </a:lnL>
                    <a:lnR w="12240">
                      <a:solidFill>
                        <a:srgbClr val="808080"/>
                      </a:solidFill>
                    </a:lnR>
                    <a:lnT w="12240">
                      <a:solidFill>
                        <a:srgbClr val="ffffff"/>
                      </a:solidFill>
                    </a:lnT>
                    <a:lnB w="3816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38160">
                      <a:solidFill>
                        <a:srgbClr val="ffffff"/>
                      </a:solidFill>
                    </a:lnB>
                    <a:solidFill>
                      <a:srgbClr val="f2f2f2"/>
                    </a:solidFill>
                  </a:tcPr>
                </a:tc>
                <a:tc gridSpan="2">
                  <a:txBody>
                    <a:bodyPr lIns="87840" rIns="87840">
                      <a:noAutofit/>
                    </a:bodyPr>
                    <a:p>
                      <a:pPr algn="ctr">
                        <a:lnSpc>
                          <a:spcPct val="100000"/>
                        </a:lnSpc>
                      </a:pPr>
                      <a:r>
                        <a:rPr b="0" lang="en-US" sz="1000" spc="-1" strike="noStrike">
                          <a:solidFill>
                            <a:srgbClr val="000000"/>
                          </a:solidFill>
                          <a:latin typeface="Calibri"/>
                        </a:rPr>
                        <a:t>Ruby</a:t>
                      </a:r>
                      <a:endParaRPr b="0" lang="ru-RU" sz="1000" spc="-1" strike="noStrike">
                        <a:latin typeface="Arial"/>
                      </a:endParaRPr>
                    </a:p>
                  </a:txBody>
                  <a:tcPr marL="87840" marR="87840">
                    <a:lnL w="12240">
                      <a:solidFill>
                        <a:srgbClr val="ffffff"/>
                      </a:solidFill>
                    </a:lnL>
                    <a:lnR w="12240">
                      <a:solidFill>
                        <a:srgbClr val="ffffff"/>
                      </a:solidFill>
                    </a:lnR>
                    <a:lnT w="12240">
                      <a:solidFill>
                        <a:srgbClr val="ffffff"/>
                      </a:solidFill>
                    </a:lnT>
                    <a:lnB w="38160">
                      <a:solidFill>
                        <a:srgbClr val="ffffff"/>
                      </a:solidFill>
                    </a:lnB>
                    <a:solidFill>
                      <a:srgbClr val="e6e0ec"/>
                    </a:solidFill>
                  </a:tcPr>
                </a:tc>
                <a:tc hMerge="1">
                  <a:tcPr marL="90000" marR="90000">
                    <a:solidFill>
                      <a:srgbClr val="729fcf"/>
                    </a:solidFill>
                  </a:tcPr>
                </a:tc>
                <a:tc>
                  <a:tcPr marL="87840" marR="87840">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vMerge="1">
                  <a:tcPr marL="90000" marR="90000">
                    <a:solidFill>
                      <a:srgbClr val="729fcf"/>
                    </a:solidFill>
                  </a:tcPr>
                </a:tc>
              </a:tr>
              <a:tr h="228600">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3816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3816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38160">
                      <a:solidFill>
                        <a:srgbClr val="ffffff"/>
                      </a:solidFill>
                    </a:lnT>
                    <a:lnB w="12240">
                      <a:solidFill>
                        <a:srgbClr val="ffffff"/>
                      </a:solidFill>
                    </a:lnB>
                    <a:solidFill>
                      <a:srgbClr val="f2f2f2"/>
                    </a:solidFill>
                  </a:tcPr>
                </a:tc>
                <a:tc gridSpan="2">
                  <a:txBody>
                    <a:bodyPr lIns="87840" rIns="87840">
                      <a:noAutofit/>
                    </a:bodyPr>
                    <a:p>
                      <a:pPr algn="ctr">
                        <a:lnSpc>
                          <a:spcPct val="100000"/>
                        </a:lnSpc>
                      </a:pPr>
                      <a:r>
                        <a:rPr b="0" lang="en-US" sz="1000" spc="-1" strike="noStrike">
                          <a:solidFill>
                            <a:srgbClr val="000000"/>
                          </a:solidFill>
                          <a:latin typeface="Calibri"/>
                        </a:rPr>
                        <a:t>SETL</a:t>
                      </a:r>
                      <a:endParaRPr b="0" lang="ru-RU" sz="1000" spc="-1" strike="noStrike">
                        <a:latin typeface="Arial"/>
                      </a:endParaRPr>
                    </a:p>
                  </a:txBody>
                  <a:tcPr marL="87840" marR="87840">
                    <a:lnL w="12240">
                      <a:solidFill>
                        <a:srgbClr val="ffffff"/>
                      </a:solidFill>
                    </a:lnL>
                    <a:lnR w="12240">
                      <a:solidFill>
                        <a:srgbClr val="ffffff"/>
                      </a:solidFill>
                    </a:lnR>
                    <a:lnT w="38160">
                      <a:solidFill>
                        <a:srgbClr val="ffffff"/>
                      </a:solidFill>
                    </a:lnT>
                    <a:lnB w="12240">
                      <a:solidFill>
                        <a:srgbClr val="ffffff"/>
                      </a:solidFill>
                    </a:lnB>
                    <a:solidFill>
                      <a:srgbClr val="b7dee8"/>
                    </a:solidFill>
                  </a:tcPr>
                </a:tc>
                <a:tc hMerge="1">
                  <a:tcPr marL="90000" marR="90000">
                    <a:solidFill>
                      <a:srgbClr val="729fcf"/>
                    </a:solidFill>
                  </a:tcPr>
                </a:tc>
                <a:tc>
                  <a:tcPr marL="87840" marR="87840">
                    <a:lnL w="12240">
                      <a:solidFill>
                        <a:srgbClr val="ffffff"/>
                      </a:solidFill>
                    </a:lnL>
                    <a:lnR w="12240">
                      <a:solidFill>
                        <a:srgbClr val="ffffff"/>
                      </a:solidFill>
                    </a:lnR>
                    <a:lnT w="3816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3816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rowSpan="2">
                  <a:txBody>
                    <a:bodyPr lIns="87840" rIns="87840">
                      <a:noAutofit/>
                    </a:bodyPr>
                    <a:p>
                      <a:pPr>
                        <a:lnSpc>
                          <a:spcPct val="100000"/>
                        </a:lnSpc>
                      </a:pPr>
                      <a:r>
                        <a:rPr b="1" lang="ru-RU" sz="1200" spc="-1" strike="noStrike">
                          <a:solidFill>
                            <a:srgbClr val="ffffff"/>
                          </a:solidFill>
                          <a:latin typeface="Calibri"/>
                        </a:rPr>
                        <a:t>Программирование в ограничениях</a:t>
                      </a:r>
                      <a:endParaRPr b="0" lang="ru-RU" sz="1200" spc="-1" strike="noStrike">
                        <a:latin typeface="Arial"/>
                      </a:endParaRPr>
                    </a:p>
                  </a:txBody>
                  <a:tcPr marL="87840" marR="87840">
                    <a:lnL w="12240">
                      <a:solidFill>
                        <a:srgbClr val="ffffff"/>
                      </a:solidFill>
                    </a:lnL>
                    <a:lnR w="12240">
                      <a:solidFill>
                        <a:srgbClr val="ffffff"/>
                      </a:solidFill>
                    </a:lnR>
                    <a:lnT w="38160">
                      <a:solidFill>
                        <a:srgbClr val="ffffff"/>
                      </a:solidFill>
                    </a:lnT>
                    <a:lnB w="38160">
                      <a:solidFill>
                        <a:srgbClr val="ffffff"/>
                      </a:solidFill>
                    </a:lnB>
                    <a:solidFill>
                      <a:srgbClr val="93cddd"/>
                    </a:solidFill>
                  </a:tcPr>
                </a:tc>
              </a:tr>
              <a:tr h="321120">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3816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38160">
                      <a:solidFill>
                        <a:srgbClr val="ffffff"/>
                      </a:solidFill>
                    </a:lnB>
                    <a:solidFill>
                      <a:srgbClr val="f2f2f2"/>
                    </a:solidFill>
                  </a:tcPr>
                </a:tc>
                <a:tc gridSpan="2">
                  <a:txBody>
                    <a:bodyPr lIns="87840" rIns="87840">
                      <a:noAutofit/>
                    </a:bodyPr>
                    <a:p>
                      <a:pPr algn="ctr">
                        <a:lnSpc>
                          <a:spcPct val="100000"/>
                        </a:lnSpc>
                      </a:pPr>
                      <a:r>
                        <a:rPr b="0" lang="en-US" sz="1000" spc="-1" strike="noStrike">
                          <a:solidFill>
                            <a:srgbClr val="000000"/>
                          </a:solidFill>
                          <a:latin typeface="Calibri"/>
                        </a:rPr>
                        <a:t>Prolog III</a:t>
                      </a:r>
                      <a:endParaRPr b="0" lang="ru-RU" sz="1000" spc="-1" strike="noStrike">
                        <a:latin typeface="Arial"/>
                      </a:endParaRPr>
                    </a:p>
                  </a:txBody>
                  <a:tcPr marL="87840" marR="87840">
                    <a:lnL w="12240">
                      <a:solidFill>
                        <a:srgbClr val="ffffff"/>
                      </a:solidFill>
                    </a:lnL>
                    <a:lnR w="12240">
                      <a:solidFill>
                        <a:srgbClr val="ffffff"/>
                      </a:solidFill>
                    </a:lnR>
                    <a:lnT w="12240">
                      <a:solidFill>
                        <a:srgbClr val="ffffff"/>
                      </a:solidFill>
                    </a:lnT>
                    <a:lnB w="38160">
                      <a:solidFill>
                        <a:srgbClr val="ffffff"/>
                      </a:solidFill>
                    </a:lnB>
                    <a:solidFill>
                      <a:srgbClr val="dbeef4"/>
                    </a:solidFill>
                  </a:tcPr>
                </a:tc>
                <a:tc hMerge="1">
                  <a:tcPr marL="90000" marR="90000">
                    <a:solidFill>
                      <a:srgbClr val="729fcf"/>
                    </a:solidFill>
                  </a:tcPr>
                </a:tc>
                <a:tc gridSpan="2">
                  <a:txBody>
                    <a:bodyPr lIns="87840" rIns="87840">
                      <a:noAutofit/>
                    </a:bodyPr>
                    <a:p>
                      <a:pPr algn="ctr">
                        <a:lnSpc>
                          <a:spcPct val="100000"/>
                        </a:lnSpc>
                      </a:pPr>
                      <a:r>
                        <a:rPr b="0" lang="ru-RU" sz="1000" spc="-1" strike="noStrike">
                          <a:solidFill>
                            <a:srgbClr val="000000"/>
                          </a:solidFill>
                          <a:latin typeface="Calibri"/>
                        </a:rPr>
                        <a:t>С</a:t>
                      </a:r>
                      <a:r>
                        <a:rPr b="0" lang="en-US" sz="1000" spc="-1" strike="noStrike">
                          <a:solidFill>
                            <a:srgbClr val="000000"/>
                          </a:solidFill>
                          <a:latin typeface="Calibri"/>
                        </a:rPr>
                        <a:t>PL(</a:t>
                      </a:r>
                      <a:r>
                        <a:rPr b="0" lang="ru-RU" sz="1000" spc="-1" strike="noStrike">
                          <a:solidFill>
                            <a:srgbClr val="000000"/>
                          </a:solidFill>
                          <a:latin typeface="Calibri"/>
                        </a:rPr>
                        <a:t>Х)</a:t>
                      </a:r>
                      <a:endParaRPr b="0" lang="ru-RU" sz="1000" spc="-1" strike="noStrike">
                        <a:latin typeface="Arial"/>
                      </a:endParaRPr>
                    </a:p>
                  </a:txBody>
                  <a:tcPr marL="87840" marR="87840">
                    <a:lnL w="12240">
                      <a:solidFill>
                        <a:srgbClr val="ffffff"/>
                      </a:solidFill>
                    </a:lnL>
                    <a:lnR w="12240">
                      <a:solidFill>
                        <a:srgbClr val="ffffff"/>
                      </a:solidFill>
                    </a:lnR>
                    <a:lnT w="12240">
                      <a:solidFill>
                        <a:srgbClr val="ffffff"/>
                      </a:solidFill>
                    </a:lnT>
                    <a:lnB w="38160">
                      <a:solidFill>
                        <a:srgbClr val="ffffff"/>
                      </a:solidFill>
                    </a:lnB>
                    <a:solidFill>
                      <a:srgbClr val="dbeef4"/>
                    </a:solidFill>
                  </a:tcPr>
                </a:tc>
                <a:tc hMerge="1">
                  <a:tcPr marL="90000" marR="90000">
                    <a:solidFill>
                      <a:srgbClr val="729fcf"/>
                    </a:solidFill>
                  </a:tcPr>
                </a:tc>
                <a:tc>
                  <a:tcPr marL="87840" marR="87840">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vMerge="1">
                  <a:tcPr marL="90000" marR="90000">
                    <a:solidFill>
                      <a:srgbClr val="729fcf"/>
                    </a:solidFill>
                  </a:tcPr>
                </a:tc>
              </a:tr>
              <a:tr h="228600">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3816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38160">
                      <a:solidFill>
                        <a:srgbClr val="ffffff"/>
                      </a:solidFill>
                    </a:lnT>
                    <a:lnB w="12240">
                      <a:solidFill>
                        <a:srgbClr val="ffffff"/>
                      </a:solidFill>
                    </a:lnB>
                    <a:solidFill>
                      <a:srgbClr val="f2f2f2"/>
                    </a:solidFill>
                  </a:tcPr>
                </a:tc>
                <a:tc gridSpan="2">
                  <a:txBody>
                    <a:bodyPr lIns="87840" rIns="87840">
                      <a:noAutofit/>
                    </a:bodyPr>
                    <a:p>
                      <a:pPr algn="ctr">
                        <a:lnSpc>
                          <a:spcPct val="100000"/>
                        </a:lnSpc>
                      </a:pPr>
                      <a:r>
                        <a:rPr b="0" lang="en-US" sz="1000" spc="-1" strike="noStrike">
                          <a:solidFill>
                            <a:srgbClr val="000000"/>
                          </a:solidFill>
                          <a:latin typeface="Calibri"/>
                        </a:rPr>
                        <a:t>Perl</a:t>
                      </a:r>
                      <a:endParaRPr b="0" lang="ru-RU" sz="1000" spc="-1" strike="noStrike">
                        <a:latin typeface="Arial"/>
                      </a:endParaRPr>
                    </a:p>
                  </a:txBody>
                  <a:tcPr marL="87840" marR="87840">
                    <a:lnL w="12240">
                      <a:solidFill>
                        <a:srgbClr val="ffffff"/>
                      </a:solidFill>
                    </a:lnL>
                    <a:lnR w="12240">
                      <a:solidFill>
                        <a:srgbClr val="ffffff"/>
                      </a:solidFill>
                    </a:lnR>
                    <a:lnT w="38160">
                      <a:solidFill>
                        <a:srgbClr val="ffffff"/>
                      </a:solidFill>
                    </a:lnT>
                    <a:lnB w="12240">
                      <a:solidFill>
                        <a:srgbClr val="ffffff"/>
                      </a:solidFill>
                    </a:lnB>
                    <a:solidFill>
                      <a:srgbClr val="fac090"/>
                    </a:solidFill>
                  </a:tcPr>
                </a:tc>
                <a:tc hMerge="1">
                  <a:tcPr marL="90000" marR="90000">
                    <a:solidFill>
                      <a:srgbClr val="729fcf"/>
                    </a:solidFill>
                  </a:tcPr>
                </a:tc>
                <a:tc gridSpan="2">
                  <a:txBody>
                    <a:bodyPr lIns="87840" rIns="87840">
                      <a:noAutofit/>
                    </a:bodyPr>
                    <a:p>
                      <a:pPr algn="ctr">
                        <a:lnSpc>
                          <a:spcPct val="100000"/>
                        </a:lnSpc>
                      </a:pPr>
                      <a:r>
                        <a:rPr b="0" lang="en-US" sz="1000" spc="-1" strike="noStrike">
                          <a:solidFill>
                            <a:srgbClr val="000000"/>
                          </a:solidFill>
                          <a:latin typeface="Calibri"/>
                        </a:rPr>
                        <a:t>Pyton</a:t>
                      </a:r>
                      <a:endParaRPr b="0" lang="ru-RU" sz="1000" spc="-1" strike="noStrike">
                        <a:latin typeface="Arial"/>
                      </a:endParaRPr>
                    </a:p>
                  </a:txBody>
                  <a:tcPr marL="87840" marR="87840">
                    <a:lnL w="12240">
                      <a:solidFill>
                        <a:srgbClr val="ffffff"/>
                      </a:solidFill>
                    </a:lnL>
                    <a:lnR w="12240">
                      <a:solidFill>
                        <a:srgbClr val="ffffff"/>
                      </a:solidFill>
                    </a:lnR>
                    <a:lnT w="38160">
                      <a:solidFill>
                        <a:srgbClr val="ffffff"/>
                      </a:solidFill>
                    </a:lnT>
                    <a:lnB w="12240">
                      <a:solidFill>
                        <a:srgbClr val="ffffff"/>
                      </a:solidFill>
                    </a:lnB>
                    <a:solidFill>
                      <a:srgbClr val="fac090"/>
                    </a:solidFill>
                  </a:tcPr>
                </a:tc>
                <a:tc hMerge="1">
                  <a:tcPr marL="90000" marR="90000">
                    <a:solidFill>
                      <a:srgbClr val="729fcf"/>
                    </a:solidFill>
                  </a:tcPr>
                </a:tc>
                <a:tc>
                  <a:tcPr marL="87840" marR="87840">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rowSpan="2">
                  <a:txBody>
                    <a:bodyPr lIns="87840" rIns="87840">
                      <a:noAutofit/>
                    </a:bodyPr>
                    <a:p>
                      <a:pPr>
                        <a:lnSpc>
                          <a:spcPct val="100000"/>
                        </a:lnSpc>
                      </a:pPr>
                      <a:r>
                        <a:rPr b="1" lang="ru-RU" sz="1200" spc="-1" strike="noStrike">
                          <a:solidFill>
                            <a:srgbClr val="ffffff"/>
                          </a:solidFill>
                          <a:latin typeface="Calibri"/>
                        </a:rPr>
                        <a:t>Сценарная</a:t>
                      </a:r>
                      <a:endParaRPr b="0" lang="ru-RU" sz="1200" spc="-1" strike="noStrike">
                        <a:latin typeface="Arial"/>
                      </a:endParaRPr>
                    </a:p>
                  </a:txBody>
                  <a:tcPr marL="87840" marR="87840">
                    <a:lnL w="12240">
                      <a:solidFill>
                        <a:srgbClr val="ffffff"/>
                      </a:solidFill>
                    </a:lnL>
                    <a:lnR w="12240">
                      <a:solidFill>
                        <a:srgbClr val="ffffff"/>
                      </a:solidFill>
                    </a:lnR>
                    <a:lnT w="38160">
                      <a:solidFill>
                        <a:srgbClr val="ffffff"/>
                      </a:solidFill>
                    </a:lnT>
                    <a:lnB w="38160">
                      <a:solidFill>
                        <a:srgbClr val="ffffff"/>
                      </a:solidFill>
                    </a:lnB>
                    <a:solidFill>
                      <a:srgbClr val="e46c0a"/>
                    </a:solidFill>
                  </a:tcPr>
                </a:tc>
              </a:tr>
              <a:tr h="228600">
                <a:tc>
                  <a:tcPr marL="87840" marR="87840">
                    <a:lnL w="12240">
                      <a:solidFill>
                        <a:srgbClr val="808080"/>
                      </a:solidFill>
                    </a:lnL>
                    <a:lnR w="12240">
                      <a:solidFill>
                        <a:srgbClr val="ffffff"/>
                      </a:solidFill>
                    </a:lnR>
                    <a:lnT w="12240">
                      <a:solidFill>
                        <a:srgbClr val="ffffff"/>
                      </a:solidFill>
                    </a:lnT>
                    <a:lnB w="3816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3816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3816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3816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3816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38160">
                      <a:solidFill>
                        <a:srgbClr val="ffffff"/>
                      </a:solidFill>
                    </a:lnB>
                    <a:solidFill>
                      <a:srgbClr val="f2f2f2"/>
                    </a:solidFill>
                  </a:tcPr>
                </a:tc>
                <a:tc gridSpan="2">
                  <a:txBody>
                    <a:bodyPr lIns="87840" rIns="87840">
                      <a:noAutofit/>
                    </a:bodyPr>
                    <a:p>
                      <a:pPr algn="ctr">
                        <a:lnSpc>
                          <a:spcPct val="100000"/>
                        </a:lnSpc>
                      </a:pPr>
                      <a:r>
                        <a:rPr b="0" lang="en-US" sz="1000" spc="-1" strike="noStrike">
                          <a:solidFill>
                            <a:srgbClr val="000000"/>
                          </a:solidFill>
                          <a:latin typeface="Calibri"/>
                        </a:rPr>
                        <a:t>PHP, ASP</a:t>
                      </a:r>
                      <a:endParaRPr b="0" lang="ru-RU" sz="1000" spc="-1" strike="noStrike">
                        <a:latin typeface="Arial"/>
                      </a:endParaRPr>
                    </a:p>
                  </a:txBody>
                  <a:tcPr marL="87840" marR="87840">
                    <a:lnL w="12240">
                      <a:solidFill>
                        <a:srgbClr val="ffffff"/>
                      </a:solidFill>
                    </a:lnL>
                    <a:lnR w="12240">
                      <a:solidFill>
                        <a:srgbClr val="ffffff"/>
                      </a:solidFill>
                    </a:lnR>
                    <a:lnT w="12240">
                      <a:solidFill>
                        <a:srgbClr val="ffffff"/>
                      </a:solidFill>
                    </a:lnT>
                    <a:lnB w="38160">
                      <a:solidFill>
                        <a:srgbClr val="ffffff"/>
                      </a:solidFill>
                    </a:lnB>
                    <a:solidFill>
                      <a:srgbClr val="fcd5b5"/>
                    </a:solidFill>
                  </a:tcPr>
                </a:tc>
                <a:tc hMerge="1">
                  <a:tcPr marL="90000" marR="90000">
                    <a:solidFill>
                      <a:srgbClr val="729fcf"/>
                    </a:solidFill>
                  </a:tcPr>
                </a:tc>
                <a:tc>
                  <a:tcPr marL="87840" marR="8784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vMerge="1">
                  <a:tcPr marL="90000" marR="90000">
                    <a:solidFill>
                      <a:srgbClr val="729fcf"/>
                    </a:solidFill>
                  </a:tcPr>
                </a:tc>
              </a:tr>
              <a:tr h="304560">
                <a:tc gridSpan="2">
                  <a:txBody>
                    <a:bodyPr lIns="87840" rIns="87840">
                      <a:noAutofit/>
                    </a:bodyPr>
                    <a:p>
                      <a:pPr algn="ctr">
                        <a:lnSpc>
                          <a:spcPct val="100000"/>
                        </a:lnSpc>
                      </a:pPr>
                      <a:r>
                        <a:rPr b="1" lang="en-US" sz="1200" spc="-1" strike="noStrike">
                          <a:solidFill>
                            <a:srgbClr val="ffffff"/>
                          </a:solidFill>
                          <a:latin typeface="Calibri"/>
                        </a:rPr>
                        <a:t>1950</a:t>
                      </a:r>
                      <a:endParaRPr b="0" lang="ru-RU" sz="1200" spc="-1" strike="noStrike">
                        <a:latin typeface="Arial"/>
                      </a:endParaRPr>
                    </a:p>
                  </a:txBody>
                  <a:tcPr marL="87840" marR="87840">
                    <a:lnL w="12240">
                      <a:solidFill>
                        <a:srgbClr val="ffffff"/>
                      </a:solidFill>
                    </a:lnL>
                    <a:lnR w="12240">
                      <a:solidFill>
                        <a:srgbClr val="ffffff"/>
                      </a:solidFill>
                    </a:lnR>
                    <a:lnT w="38160">
                      <a:solidFill>
                        <a:srgbClr val="ffffff"/>
                      </a:solidFill>
                    </a:lnT>
                    <a:lnB w="38160">
                      <a:solidFill>
                        <a:srgbClr val="ffffff"/>
                      </a:solidFill>
                    </a:lnB>
                    <a:solidFill>
                      <a:srgbClr val="a6a6a6"/>
                    </a:solidFill>
                  </a:tcPr>
                </a:tc>
                <a:tc hMerge="1">
                  <a:tcPr marL="90000" marR="90000">
                    <a:solidFill>
                      <a:srgbClr val="729fcf"/>
                    </a:solidFill>
                  </a:tcPr>
                </a:tc>
                <a:tc gridSpan="2">
                  <a:txBody>
                    <a:bodyPr lIns="87840" rIns="87840">
                      <a:noAutofit/>
                    </a:bodyPr>
                    <a:p>
                      <a:pPr algn="ctr">
                        <a:lnSpc>
                          <a:spcPct val="100000"/>
                        </a:lnSpc>
                      </a:pPr>
                      <a:r>
                        <a:rPr b="1" lang="en-US" sz="1200" spc="-1" strike="noStrike">
                          <a:solidFill>
                            <a:srgbClr val="ffffff"/>
                          </a:solidFill>
                          <a:latin typeface="Calibri"/>
                        </a:rPr>
                        <a:t>1960</a:t>
                      </a:r>
                      <a:endParaRPr b="0" lang="ru-RU" sz="1200" spc="-1" strike="noStrike">
                        <a:latin typeface="Arial"/>
                      </a:endParaRPr>
                    </a:p>
                  </a:txBody>
                  <a:tcPr marL="87840" marR="87840">
                    <a:lnL w="12240">
                      <a:solidFill>
                        <a:srgbClr val="ffffff"/>
                      </a:solidFill>
                    </a:lnL>
                    <a:lnR w="12240">
                      <a:solidFill>
                        <a:srgbClr val="ffffff"/>
                      </a:solidFill>
                    </a:lnR>
                    <a:lnT w="38160">
                      <a:solidFill>
                        <a:srgbClr val="ffffff"/>
                      </a:solidFill>
                    </a:lnT>
                    <a:lnB w="38160">
                      <a:solidFill>
                        <a:srgbClr val="ffffff"/>
                      </a:solidFill>
                    </a:lnB>
                    <a:solidFill>
                      <a:srgbClr val="a6a6a6"/>
                    </a:solidFill>
                  </a:tcPr>
                </a:tc>
                <a:tc hMerge="1">
                  <a:tcPr marL="90000" marR="90000">
                    <a:solidFill>
                      <a:srgbClr val="729fcf"/>
                    </a:solidFill>
                  </a:tcPr>
                </a:tc>
                <a:tc gridSpan="2">
                  <a:txBody>
                    <a:bodyPr lIns="87840" rIns="87840">
                      <a:noAutofit/>
                    </a:bodyPr>
                    <a:p>
                      <a:pPr algn="ctr">
                        <a:lnSpc>
                          <a:spcPct val="100000"/>
                        </a:lnSpc>
                      </a:pPr>
                      <a:r>
                        <a:rPr b="1" lang="en-US" sz="1200" spc="-1" strike="noStrike">
                          <a:solidFill>
                            <a:srgbClr val="ffffff"/>
                          </a:solidFill>
                          <a:latin typeface="Calibri"/>
                        </a:rPr>
                        <a:t>1970</a:t>
                      </a:r>
                      <a:endParaRPr b="0" lang="ru-RU" sz="1200" spc="-1" strike="noStrike">
                        <a:latin typeface="Arial"/>
                      </a:endParaRPr>
                    </a:p>
                  </a:txBody>
                  <a:tcPr marL="87840" marR="87840">
                    <a:lnL w="12240">
                      <a:solidFill>
                        <a:srgbClr val="ffffff"/>
                      </a:solidFill>
                    </a:lnL>
                    <a:lnR w="12240">
                      <a:solidFill>
                        <a:srgbClr val="ffffff"/>
                      </a:solidFill>
                    </a:lnR>
                    <a:lnT w="38160">
                      <a:solidFill>
                        <a:srgbClr val="ffffff"/>
                      </a:solidFill>
                    </a:lnT>
                    <a:lnB w="38160">
                      <a:solidFill>
                        <a:srgbClr val="ffffff"/>
                      </a:solidFill>
                    </a:lnB>
                    <a:solidFill>
                      <a:srgbClr val="a6a6a6"/>
                    </a:solidFill>
                  </a:tcPr>
                </a:tc>
                <a:tc hMerge="1">
                  <a:tcPr marL="90000" marR="90000">
                    <a:solidFill>
                      <a:srgbClr val="729fcf"/>
                    </a:solidFill>
                  </a:tcPr>
                </a:tc>
                <a:tc gridSpan="2">
                  <a:txBody>
                    <a:bodyPr lIns="87840" rIns="87840">
                      <a:noAutofit/>
                    </a:bodyPr>
                    <a:p>
                      <a:pPr algn="ctr">
                        <a:lnSpc>
                          <a:spcPct val="100000"/>
                        </a:lnSpc>
                      </a:pPr>
                      <a:r>
                        <a:rPr b="1" lang="en-US" sz="1200" spc="-1" strike="noStrike">
                          <a:solidFill>
                            <a:srgbClr val="ffffff"/>
                          </a:solidFill>
                          <a:latin typeface="Calibri"/>
                        </a:rPr>
                        <a:t>1980</a:t>
                      </a:r>
                      <a:endParaRPr b="0" lang="ru-RU" sz="1200" spc="-1" strike="noStrike">
                        <a:latin typeface="Arial"/>
                      </a:endParaRPr>
                    </a:p>
                  </a:txBody>
                  <a:tcPr marL="87840" marR="87840">
                    <a:lnL w="12240">
                      <a:solidFill>
                        <a:srgbClr val="ffffff"/>
                      </a:solidFill>
                    </a:lnL>
                    <a:lnR w="12240">
                      <a:solidFill>
                        <a:srgbClr val="ffffff"/>
                      </a:solidFill>
                    </a:lnR>
                    <a:lnT w="38160">
                      <a:solidFill>
                        <a:srgbClr val="ffffff"/>
                      </a:solidFill>
                    </a:lnT>
                    <a:lnB w="38160">
                      <a:solidFill>
                        <a:srgbClr val="ffffff"/>
                      </a:solidFill>
                    </a:lnB>
                    <a:solidFill>
                      <a:srgbClr val="a6a6a6"/>
                    </a:solidFill>
                  </a:tcPr>
                </a:tc>
                <a:tc hMerge="1">
                  <a:tcPr marL="90000" marR="90000">
                    <a:solidFill>
                      <a:srgbClr val="729fcf"/>
                    </a:solidFill>
                  </a:tcPr>
                </a:tc>
                <a:tc>
                  <a:txBody>
                    <a:bodyPr lIns="87840" rIns="87840">
                      <a:noAutofit/>
                    </a:bodyPr>
                    <a:p>
                      <a:pPr algn="ctr">
                        <a:lnSpc>
                          <a:spcPct val="100000"/>
                        </a:lnSpc>
                      </a:pPr>
                      <a:r>
                        <a:rPr b="1" lang="en-US" sz="1200" spc="-1" strike="noStrike">
                          <a:solidFill>
                            <a:srgbClr val="ffffff"/>
                          </a:solidFill>
                          <a:latin typeface="Calibri"/>
                        </a:rPr>
                        <a:t>1990</a:t>
                      </a:r>
                      <a:endParaRPr b="0" lang="ru-RU" sz="1200" spc="-1" strike="noStrike">
                        <a:latin typeface="Arial"/>
                      </a:endParaRPr>
                    </a:p>
                  </a:txBody>
                  <a:tcPr marL="87840" marR="87840">
                    <a:lnL w="12240">
                      <a:solidFill>
                        <a:srgbClr val="ffffff"/>
                      </a:solidFill>
                    </a:lnL>
                    <a:lnR w="12240">
                      <a:solidFill>
                        <a:srgbClr val="ffffff"/>
                      </a:solidFill>
                    </a:lnR>
                    <a:lnT w="38160">
                      <a:solidFill>
                        <a:srgbClr val="ffffff"/>
                      </a:solidFill>
                    </a:lnT>
                    <a:lnB w="38160">
                      <a:solidFill>
                        <a:srgbClr val="ffffff"/>
                      </a:solidFill>
                    </a:lnB>
                    <a:solidFill>
                      <a:srgbClr val="a6a6a6"/>
                    </a:solidFill>
                  </a:tcPr>
                </a:tc>
                <a:tc gridSpan="3">
                  <a:txBody>
                    <a:bodyPr lIns="87840" rIns="87840">
                      <a:noAutofit/>
                    </a:bodyPr>
                    <a:p>
                      <a:pPr algn="ctr">
                        <a:lnSpc>
                          <a:spcPct val="100000"/>
                        </a:lnSpc>
                      </a:pPr>
                      <a:r>
                        <a:rPr b="1" lang="en-US" sz="1200" spc="-1" strike="noStrike">
                          <a:solidFill>
                            <a:srgbClr val="ffffff"/>
                          </a:solidFill>
                          <a:latin typeface="Calibri"/>
                        </a:rPr>
                        <a:t>2000</a:t>
                      </a:r>
                      <a:endParaRPr b="0" lang="ru-RU" sz="1200" spc="-1" strike="noStrike">
                        <a:latin typeface="Arial"/>
                      </a:endParaRPr>
                    </a:p>
                  </a:txBody>
                  <a:tcPr marL="87840" marR="87840">
                    <a:lnL w="12240">
                      <a:solidFill>
                        <a:srgbClr val="ffffff"/>
                      </a:solidFill>
                    </a:lnL>
                    <a:lnR w="12240">
                      <a:solidFill>
                        <a:srgbClr val="ffffff"/>
                      </a:solidFill>
                    </a:lnR>
                    <a:lnT w="38160">
                      <a:solidFill>
                        <a:srgbClr val="ffffff"/>
                      </a:solidFill>
                    </a:lnT>
                    <a:lnB w="38160">
                      <a:solidFill>
                        <a:srgbClr val="ffffff"/>
                      </a:solidFill>
                    </a:lnB>
                    <a:solidFill>
                      <a:srgbClr val="a6a6a6"/>
                    </a:solidFill>
                  </a:tcPr>
                </a:tc>
                <a:tc hMerge="1">
                  <a:tcPr marL="90000" marR="90000">
                    <a:solidFill>
                      <a:srgbClr val="729fcf"/>
                    </a:solidFill>
                  </a:tcPr>
                </a:tc>
                <a:tc hMerge="1">
                  <a:tcPr marL="90000" marR="90000">
                    <a:solidFill>
                      <a:srgbClr val="729fcf"/>
                    </a:solidFill>
                  </a:tcPr>
                </a:tc>
                <a:tc>
                  <a:tcPr marL="87840" marR="87840">
                    <a:lnL w="12240">
                      <a:solidFill>
                        <a:srgbClr val="ffffff"/>
                      </a:solidFill>
                    </a:lnL>
                    <a:lnR w="12240">
                      <a:solidFill>
                        <a:srgbClr val="ffffff"/>
                      </a:solidFill>
                    </a:lnR>
                    <a:lnT w="38160">
                      <a:solidFill>
                        <a:srgbClr val="ffffff"/>
                      </a:solidFill>
                    </a:lnT>
                    <a:lnB w="12240">
                      <a:solidFill>
                        <a:srgbClr val="ffffff"/>
                      </a:solidFill>
                    </a:lnB>
                    <a:solidFill>
                      <a:srgbClr val="ffffff"/>
                    </a:solidFill>
                  </a:tcPr>
                </a:tc>
              </a:tr>
            </a:tbl>
          </a:graphicData>
        </a:graphic>
      </p:graphicFrame>
      <p:sp>
        <p:nvSpPr>
          <p:cNvPr id="291" name="CustomShape 3"/>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360"/>
              </a:spcBef>
            </a:pPr>
            <a:r>
              <a:rPr b="1" lang="ru-RU" sz="1800" spc="-1" strike="noStrike">
                <a:solidFill>
                  <a:srgbClr val="000000"/>
                </a:solidFill>
                <a:latin typeface="Arial"/>
                <a:ea typeface="DejaVu Sans"/>
              </a:rPr>
              <a:t>Развитие языков и парадигм программирования</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441"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Метод </a:t>
            </a:r>
            <a:r>
              <a:rPr b="1" lang="en-US" sz="1800" spc="-1" strike="noStrike">
                <a:solidFill>
                  <a:srgbClr val="376092"/>
                </a:solidFill>
                <a:latin typeface="Arial"/>
                <a:ea typeface="DejaVu Sans"/>
              </a:rPr>
              <a:t>hashCode</a:t>
            </a:r>
            <a:r>
              <a:rPr b="1" lang="ru-RU" sz="1800" spc="-1" strike="noStrike">
                <a:solidFill>
                  <a:srgbClr val="376092"/>
                </a:solidFill>
                <a:latin typeface="Arial"/>
                <a:ea typeface="DejaVu Sans"/>
              </a:rPr>
              <a:t>() </a:t>
            </a:r>
            <a:r>
              <a:rPr b="0" lang="ru-RU" sz="1800" spc="-1" strike="noStrike">
                <a:solidFill>
                  <a:srgbClr val="000000"/>
                </a:solidFill>
                <a:latin typeface="Arial"/>
                <a:ea typeface="DejaVu Sans"/>
              </a:rPr>
              <a:t>переопределен, как правило, в каждом классе и возвращает число, являющееся уникальным идентификатором объекта, зависящим в большинстве случаев только от значения объекта. </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i="1" lang="ru-RU" sz="1800" spc="-1" strike="noStrike">
                <a:solidFill>
                  <a:srgbClr val="000000"/>
                </a:solidFill>
                <a:latin typeface="Arial"/>
                <a:ea typeface="DejaVu Sans"/>
              </a:rPr>
              <a:t>Следует переопределять всегда, когда переопределен метод</a:t>
            </a:r>
            <a:r>
              <a:rPr b="0" lang="ru-RU" sz="1800" spc="-1" strike="noStrike">
                <a:solidFill>
                  <a:srgbClr val="000000"/>
                </a:solidFill>
                <a:latin typeface="Arial"/>
                <a:ea typeface="DejaVu Sans"/>
              </a:rPr>
              <a:t> </a:t>
            </a:r>
            <a:r>
              <a:rPr b="1" lang="en-US" sz="1800" spc="-1" strike="noStrike">
                <a:solidFill>
                  <a:srgbClr val="376092"/>
                </a:solidFill>
                <a:latin typeface="Arial"/>
                <a:ea typeface="DejaVu Sans"/>
              </a:rPr>
              <a:t>equals</a:t>
            </a:r>
            <a:r>
              <a:rPr b="1" lang="ru-RU" sz="1800" spc="-1" strike="noStrike">
                <a:solidFill>
                  <a:srgbClr val="376092"/>
                </a:solidFill>
                <a:latin typeface="Arial"/>
                <a:ea typeface="DejaVu Sans"/>
              </a:rPr>
              <a:t>().</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443"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Переопределение метода toString()</a:t>
            </a:r>
            <a:r>
              <a:rPr b="0" lang="ru-RU" sz="1800" spc="-1" strike="noStrike">
                <a:solidFill>
                  <a:srgbClr val="000000"/>
                </a:solidFill>
                <a:latin typeface="Arial"/>
                <a:ea typeface="DejaVu Sans"/>
              </a:rPr>
              <a:t> -  метод </a:t>
            </a:r>
            <a:r>
              <a:rPr b="1" lang="en-US" sz="1800" spc="-1" strike="noStrike">
                <a:solidFill>
                  <a:srgbClr val="376092"/>
                </a:solidFill>
                <a:latin typeface="Arial"/>
                <a:ea typeface="DejaVu Sans"/>
              </a:rPr>
              <a:t>toString</a:t>
            </a:r>
            <a:r>
              <a:rPr b="1" lang="ru-RU" sz="1800" spc="-1" strike="noStrike">
                <a:solidFill>
                  <a:srgbClr val="376092"/>
                </a:solidFill>
                <a:latin typeface="Arial"/>
                <a:ea typeface="DejaVu Sans"/>
              </a:rPr>
              <a:t>() </a:t>
            </a:r>
            <a:r>
              <a:rPr b="0" lang="ru-RU" sz="1800" spc="-1" strike="noStrike">
                <a:solidFill>
                  <a:srgbClr val="000000"/>
                </a:solidFill>
                <a:latin typeface="Arial"/>
                <a:ea typeface="DejaVu Sans"/>
              </a:rPr>
              <a:t>следует переопределять таким образом, чтобы кроме стандартной информации о пакете (опционально), в котором находится класс, и самого имени класса (опционально), он возвращал значения полей объекта, вызвавшего этот метод (то есть всю полезную информацию объекта), вместо хэш-кода, как это делается в классе </a:t>
            </a:r>
            <a:r>
              <a:rPr b="1" lang="en-US" sz="1800" spc="-1" strike="noStrike">
                <a:solidFill>
                  <a:srgbClr val="376092"/>
                </a:solidFill>
                <a:latin typeface="Arial"/>
                <a:ea typeface="DejaVu Sans"/>
              </a:rPr>
              <a:t>Object</a:t>
            </a:r>
            <a:r>
              <a:rPr b="0" lang="ru-RU" sz="1800" spc="-1" strike="noStrike">
                <a:solidFill>
                  <a:srgbClr val="a50021"/>
                </a:solidFill>
                <a:latin typeface="Arial"/>
                <a:ea typeface="DejaVu Sans"/>
              </a:rPr>
              <a:t>.</a:t>
            </a:r>
            <a:r>
              <a:rPr b="0" lang="ru-RU" sz="1800" spc="-1" strike="noStrike">
                <a:solidFill>
                  <a:srgbClr val="000000"/>
                </a:solidFill>
                <a:latin typeface="Arial"/>
                <a:ea typeface="DejaVu Sans"/>
              </a:rPr>
              <a:t> </a:t>
            </a:r>
            <a:endParaRPr b="0" lang="ru-RU" sz="1800" spc="-1" strike="noStrike">
              <a:latin typeface="Arial"/>
            </a:endParaRPr>
          </a:p>
          <a:p>
            <a:pPr marL="285840" indent="-284040">
              <a:lnSpc>
                <a:spcPct val="100000"/>
              </a:lnSpc>
              <a:spcBef>
                <a:spcPts val="360"/>
              </a:spcBef>
              <a:tabLst>
                <a:tab algn="l" pos="0"/>
              </a:tabLst>
            </a:pPr>
            <a:endParaRPr b="0" lang="ru-RU" sz="1800" spc="-1" strike="noStrike">
              <a:latin typeface="Arial"/>
            </a:endParaRPr>
          </a:p>
          <a:p>
            <a:pPr marL="285840" indent="-284040">
              <a:lnSpc>
                <a:spcPct val="100000"/>
              </a:lnSpc>
              <a:spcBef>
                <a:spcPts val="360"/>
              </a:spcBef>
              <a:tabLst>
                <a:tab algn="l" pos="0"/>
              </a:tabLst>
            </a:pPr>
            <a:r>
              <a:rPr b="0" lang="ru-RU" sz="1800" spc="-1" strike="noStrike">
                <a:solidFill>
                  <a:srgbClr val="000000"/>
                </a:solidFill>
                <a:latin typeface="Arial"/>
                <a:ea typeface="DejaVu Sans"/>
              </a:rPr>
              <a:t>В классе </a:t>
            </a:r>
            <a:r>
              <a:rPr b="0" lang="en-US" sz="1800" spc="-1" strike="noStrike">
                <a:solidFill>
                  <a:srgbClr val="800000"/>
                </a:solidFill>
                <a:latin typeface="Arial"/>
                <a:ea typeface="DejaVu Sans"/>
              </a:rPr>
              <a:t>Object</a:t>
            </a:r>
            <a:r>
              <a:rPr b="0" lang="en-US" sz="1800" spc="-1" strike="noStrike">
                <a:solidFill>
                  <a:srgbClr val="000000"/>
                </a:solidFill>
                <a:latin typeface="Arial"/>
                <a:ea typeface="DejaVu Sans"/>
              </a:rPr>
              <a:t> </a:t>
            </a:r>
            <a:r>
              <a:rPr b="0" lang="ru-RU" sz="1800" spc="-1" strike="noStrike">
                <a:solidFill>
                  <a:srgbClr val="000000"/>
                </a:solidFill>
                <a:latin typeface="Arial"/>
                <a:ea typeface="DejaVu Sans"/>
              </a:rPr>
              <a:t>возвращает строку с описанием объекта в виде:</a:t>
            </a:r>
            <a:endParaRPr b="0" lang="ru-RU" sz="1800" spc="-1" strike="noStrike">
              <a:latin typeface="Arial"/>
            </a:endParaRPr>
          </a:p>
          <a:p>
            <a:pPr marL="285840" indent="-284040" algn="ctr">
              <a:lnSpc>
                <a:spcPct val="100000"/>
              </a:lnSpc>
              <a:spcBef>
                <a:spcPts val="360"/>
              </a:spcBef>
              <a:tabLst>
                <a:tab algn="l" pos="0"/>
              </a:tabLst>
            </a:pPr>
            <a:r>
              <a:rPr b="1" lang="en-US" sz="1800" spc="-1" strike="noStrike">
                <a:solidFill>
                  <a:srgbClr val="000000"/>
                </a:solidFill>
                <a:latin typeface="Arial"/>
                <a:ea typeface="DejaVu Sans"/>
              </a:rPr>
              <a:t>getClass().getName() + '@' + Integer.toHexString(hashCode())</a:t>
            </a:r>
            <a:r>
              <a:rPr b="1" lang="ru-RU" sz="1800" spc="-1" strike="noStrike">
                <a:solidFill>
                  <a:srgbClr val="000000"/>
                </a:solidFill>
                <a:latin typeface="Arial"/>
                <a:ea typeface="DejaVu Sans"/>
              </a:rPr>
              <a:t> </a:t>
            </a:r>
            <a:endParaRPr b="0" lang="ru-RU" sz="1800" spc="-1" strike="noStrike">
              <a:latin typeface="Arial"/>
            </a:endParaRPr>
          </a:p>
          <a:p>
            <a:pPr marL="285840" indent="-284040">
              <a:lnSpc>
                <a:spcPct val="100000"/>
              </a:lnSpc>
              <a:spcBef>
                <a:spcPts val="360"/>
              </a:spcBef>
              <a:tabLst>
                <a:tab algn="l" pos="0"/>
              </a:tabLst>
            </a:pPr>
            <a:endParaRPr b="0" lang="ru-RU" sz="1800" spc="-1" strike="noStrike">
              <a:latin typeface="Arial"/>
            </a:endParaRPr>
          </a:p>
          <a:p>
            <a:pPr marL="285840" indent="-284040" algn="just">
              <a:lnSpc>
                <a:spcPct val="100000"/>
              </a:lnSpc>
              <a:spcBef>
                <a:spcPts val="360"/>
              </a:spcBef>
              <a:tabLst>
                <a:tab algn="l" pos="0"/>
              </a:tabLst>
            </a:pPr>
            <a:r>
              <a:rPr b="0" lang="ru-RU" sz="1800" spc="-1" strike="noStrike">
                <a:solidFill>
                  <a:srgbClr val="000000"/>
                </a:solidFill>
                <a:latin typeface="Arial"/>
                <a:ea typeface="DejaVu Sans"/>
              </a:rPr>
              <a:t>Метод вызывается автоматически, когда объект выводится методами </a:t>
            </a:r>
            <a:r>
              <a:rPr b="1" lang="en-US" sz="1800" spc="-1" strike="noStrike">
                <a:solidFill>
                  <a:srgbClr val="376092"/>
                </a:solidFill>
                <a:latin typeface="Arial"/>
                <a:ea typeface="DejaVu Sans"/>
              </a:rPr>
              <a:t>println</a:t>
            </a:r>
            <a:r>
              <a:rPr b="1" lang="ru-RU" sz="1800" spc="-1" strike="noStrike">
                <a:solidFill>
                  <a:srgbClr val="376092"/>
                </a:solidFill>
                <a:latin typeface="Arial"/>
                <a:ea typeface="DejaVu Sans"/>
              </a:rPr>
              <a:t>(), </a:t>
            </a:r>
            <a:r>
              <a:rPr b="1" lang="en-US" sz="1800" spc="-1" strike="noStrike">
                <a:solidFill>
                  <a:srgbClr val="376092"/>
                </a:solidFill>
                <a:latin typeface="Arial"/>
                <a:ea typeface="DejaVu Sans"/>
              </a:rPr>
              <a:t>print</a:t>
            </a:r>
            <a:r>
              <a:rPr b="1" lang="ru-RU" sz="1800" spc="-1" strike="noStrike">
                <a:solidFill>
                  <a:srgbClr val="376092"/>
                </a:solidFill>
                <a:latin typeface="Arial"/>
                <a:ea typeface="DejaVu Sans"/>
              </a:rPr>
              <a:t>() </a:t>
            </a:r>
            <a:r>
              <a:rPr b="0" lang="ru-RU" sz="1800" spc="-1" strike="noStrike">
                <a:solidFill>
                  <a:srgbClr val="000000"/>
                </a:solidFill>
                <a:latin typeface="Arial"/>
                <a:ea typeface="DejaVu Sans"/>
              </a:rPr>
              <a:t>и некоторыми другими.</a:t>
            </a:r>
            <a:endParaRPr b="0" lang="ru-RU" sz="1800" spc="-1" strike="noStrike">
              <a:latin typeface="Arial"/>
            </a:endParaRPr>
          </a:p>
          <a:p>
            <a:pPr marL="285840" indent="-284040">
              <a:lnSpc>
                <a:spcPct val="100000"/>
              </a:lnSpc>
              <a:spcBef>
                <a:spcPts val="360"/>
              </a:spcBef>
              <a:tabLst>
                <a:tab algn="l" pos="0"/>
              </a:tabLst>
            </a:pPr>
            <a:endParaRPr b="0" lang="ru-RU" sz="1800" spc="-1" strike="noStrike">
              <a:latin typeface="Arial"/>
            </a:endParaRPr>
          </a:p>
          <a:p>
            <a:pPr marL="285840" indent="-284040" algn="just">
              <a:lnSpc>
                <a:spcPct val="100000"/>
              </a:lnSpc>
              <a:spcBef>
                <a:spcPts val="360"/>
              </a:spcBef>
              <a:tabLst>
                <a:tab algn="l" pos="0"/>
              </a:tabLst>
            </a:pPr>
            <a:r>
              <a:rPr b="0" lang="ru-RU" sz="1800" spc="-1" strike="noStrike">
                <a:solidFill>
                  <a:srgbClr val="000000"/>
                </a:solidFill>
                <a:latin typeface="Arial"/>
                <a:ea typeface="DejaVu Sans"/>
              </a:rPr>
              <a:t>При реализации всегда следует стремиться к тому, чтобы сообщить максимальную информацию об объекте.</a:t>
            </a:r>
            <a:endParaRPr b="0" lang="ru-RU" sz="1800" spc="-1" strike="noStrike">
              <a:latin typeface="Arial"/>
            </a:endParaRPr>
          </a:p>
          <a:p>
            <a:pPr marL="285840" indent="-284040">
              <a:lnSpc>
                <a:spcPct val="100000"/>
              </a:lnSpc>
              <a:spcBef>
                <a:spcPts val="36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Пример 9.1</a:t>
            </a:r>
            <a:endParaRPr b="0" lang="ru-RU" sz="1800" spc="-1" strike="noStrike">
              <a:latin typeface="Arial"/>
            </a:endParaRPr>
          </a:p>
        </p:txBody>
      </p:sp>
      <p:sp>
        <p:nvSpPr>
          <p:cNvPr id="445" name="CustomShape 2"/>
          <p:cNvSpPr/>
          <p:nvPr/>
        </p:nvSpPr>
        <p:spPr>
          <a:xfrm>
            <a:off x="540000" y="1024560"/>
            <a:ext cx="8098920" cy="4778280"/>
          </a:xfrm>
          <a:prstGeom prst="rect">
            <a:avLst/>
          </a:prstGeom>
          <a:solidFill>
            <a:srgbClr val="f2f2f2"/>
          </a:solidFill>
          <a:ln w="9360">
            <a:noFill/>
          </a:ln>
        </p:spPr>
        <p:style>
          <a:lnRef idx="0"/>
          <a:fillRef idx="0"/>
          <a:effectRef idx="0"/>
          <a:fontRef idx="minor"/>
        </p:style>
        <p:txBody>
          <a:bodyPr lIns="90000" rIns="90000" tIns="45000" bIns="45000" anchor="ctr">
            <a:spAutoFit/>
          </a:bodyPr>
          <a:p>
            <a:pPr>
              <a:lnSpc>
                <a:spcPct val="100000"/>
              </a:lnSpc>
              <a:tabLst>
                <a:tab algn="l" pos="0"/>
              </a:tabLst>
            </a:pPr>
            <a:r>
              <a:rPr b="1" lang="en-US" sz="1400" spc="-1" strike="noStrike">
                <a:solidFill>
                  <a:srgbClr val="7f0055"/>
                </a:solidFill>
                <a:latin typeface="Courier New"/>
                <a:ea typeface="Calibri"/>
              </a:rPr>
              <a:t>package</a:t>
            </a:r>
            <a:r>
              <a:rPr b="0" lang="en-US" sz="1400" spc="-1" strike="noStrike">
                <a:solidFill>
                  <a:srgbClr val="000000"/>
                </a:solidFill>
                <a:latin typeface="Courier New"/>
                <a:ea typeface="Calibri"/>
              </a:rPr>
              <a:t> ru.javalang.module09;</a:t>
            </a:r>
            <a:endParaRPr b="0" lang="ru-RU" sz="1400" spc="-1" strike="noStrike">
              <a:latin typeface="Arial"/>
            </a:endParaRPr>
          </a:p>
          <a:p>
            <a:pPr>
              <a:lnSpc>
                <a:spcPct val="100000"/>
              </a:lnSpc>
              <a:tabLst>
                <a:tab algn="l" pos="0"/>
              </a:tabLst>
            </a:pP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class</a:t>
            </a:r>
            <a:r>
              <a:rPr b="0" lang="en-US" sz="1400" spc="-1" strike="noStrike">
                <a:solidFill>
                  <a:srgbClr val="000000"/>
                </a:solidFill>
                <a:latin typeface="Courier New"/>
                <a:ea typeface="Calibri"/>
              </a:rPr>
              <a:t> Student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private</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Long</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id</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private</a:t>
            </a:r>
            <a:r>
              <a:rPr b="0" lang="en-US" sz="1400" spc="-1" strike="noStrike">
                <a:solidFill>
                  <a:srgbClr val="000000"/>
                </a:solidFill>
                <a:latin typeface="Courier New"/>
                <a:ea typeface="Calibri"/>
              </a:rPr>
              <a:t> String </a:t>
            </a:r>
            <a:r>
              <a:rPr b="0" lang="en-US" sz="1400" spc="-1" strike="noStrike">
                <a:solidFill>
                  <a:srgbClr val="0000c0"/>
                </a:solidFill>
                <a:latin typeface="Courier New"/>
                <a:ea typeface="Calibri"/>
              </a:rPr>
              <a:t>firstName</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1" lang="en-US" sz="1400" spc="-1" strike="noStrike">
                <a:solidFill>
                  <a:srgbClr val="7f0055"/>
                </a:solidFill>
                <a:latin typeface="Courier New"/>
                <a:ea typeface="Calibri"/>
              </a:rPr>
              <a:t>	</a:t>
            </a:r>
            <a:r>
              <a:rPr b="1" lang="en-US" sz="1400" spc="-1" strike="noStrike">
                <a:solidFill>
                  <a:srgbClr val="7f0055"/>
                </a:solidFill>
                <a:latin typeface="Courier New"/>
                <a:ea typeface="Calibri"/>
              </a:rPr>
              <a:t>private</a:t>
            </a:r>
            <a:r>
              <a:rPr b="0" lang="en-US" sz="1400" spc="-1" strike="noStrike">
                <a:solidFill>
                  <a:srgbClr val="000000"/>
                </a:solidFill>
                <a:latin typeface="Courier New"/>
                <a:ea typeface="Calibri"/>
              </a:rPr>
              <a:t> String </a:t>
            </a:r>
            <a:r>
              <a:rPr b="0" lang="en-US" sz="1400" spc="-1" strike="noStrike">
                <a:solidFill>
                  <a:srgbClr val="0000c0"/>
                </a:solidFill>
                <a:latin typeface="Courier New"/>
                <a:ea typeface="Calibri"/>
              </a:rPr>
              <a:t>lastName</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private</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age</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Student(</a:t>
            </a:r>
            <a:r>
              <a:rPr b="1" lang="en-US" sz="1400" spc="-1" strike="noStrike">
                <a:solidFill>
                  <a:srgbClr val="7f0055"/>
                </a:solidFill>
                <a:latin typeface="Courier New"/>
                <a:ea typeface="Calibri"/>
              </a:rPr>
              <a:t>Long</a:t>
            </a:r>
            <a:r>
              <a:rPr b="0" lang="en-US" sz="1400" spc="-1" strike="noStrike">
                <a:solidFill>
                  <a:srgbClr val="000000"/>
                </a:solidFill>
                <a:latin typeface="Courier New"/>
                <a:ea typeface="Calibri"/>
              </a:rPr>
              <a:t> id, String firstName, String lastName,  </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age)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this</a:t>
            </a:r>
            <a:r>
              <a:rPr b="0" lang="en-US" sz="1400" spc="-1" strike="noStrike">
                <a:solidFill>
                  <a:srgbClr val="000000"/>
                </a:solidFill>
                <a:latin typeface="Courier New"/>
                <a:ea typeface="Calibri"/>
              </a:rPr>
              <a:t>.</a:t>
            </a:r>
            <a:r>
              <a:rPr b="0" lang="en-US" sz="1400" spc="-1" strike="noStrike">
                <a:solidFill>
                  <a:srgbClr val="0000c0"/>
                </a:solidFill>
                <a:latin typeface="Courier New"/>
                <a:ea typeface="Calibri"/>
              </a:rPr>
              <a:t>id</a:t>
            </a:r>
            <a:r>
              <a:rPr b="0" lang="en-US" sz="1400" spc="-1" strike="noStrike">
                <a:solidFill>
                  <a:srgbClr val="000000"/>
                </a:solidFill>
                <a:latin typeface="Courier New"/>
                <a:ea typeface="Calibri"/>
              </a:rPr>
              <a:t> = id;</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this</a:t>
            </a:r>
            <a:r>
              <a:rPr b="0" lang="en-US" sz="1400" spc="-1" strike="noStrike">
                <a:solidFill>
                  <a:srgbClr val="000000"/>
                </a:solidFill>
                <a:latin typeface="Courier New"/>
                <a:ea typeface="Calibri"/>
              </a:rPr>
              <a:t>.</a:t>
            </a:r>
            <a:r>
              <a:rPr b="0" lang="en-US" sz="1400" spc="-1" strike="noStrike">
                <a:solidFill>
                  <a:srgbClr val="0000c0"/>
                </a:solidFill>
                <a:latin typeface="Courier New"/>
                <a:ea typeface="Calibri"/>
              </a:rPr>
              <a:t>firstName</a:t>
            </a:r>
            <a:r>
              <a:rPr b="0" lang="en-US" sz="1400" spc="-1" strike="noStrike">
                <a:solidFill>
                  <a:srgbClr val="000000"/>
                </a:solidFill>
                <a:latin typeface="Courier New"/>
                <a:ea typeface="Calibri"/>
              </a:rPr>
              <a:t> = firstName;</a:t>
            </a:r>
            <a:endParaRPr b="0" lang="ru-RU" sz="1400" spc="-1" strike="noStrike">
              <a:latin typeface="Arial"/>
            </a:endParaRPr>
          </a:p>
          <a:p>
            <a:pPr>
              <a:lnSpc>
                <a:spcPct val="100000"/>
              </a:lnSpc>
              <a:tabLst>
                <a:tab algn="l" pos="0"/>
              </a:tabLst>
            </a:pPr>
            <a:r>
              <a:rPr b="1" lang="en-US" sz="1400" spc="-1" strike="noStrike">
                <a:solidFill>
                  <a:srgbClr val="7f0055"/>
                </a:solidFill>
                <a:latin typeface="Courier New"/>
                <a:ea typeface="Calibri"/>
              </a:rPr>
              <a:t>	</a:t>
            </a:r>
            <a:r>
              <a:rPr b="1" lang="en-US" sz="1400" spc="-1" strike="noStrike">
                <a:solidFill>
                  <a:srgbClr val="7f0055"/>
                </a:solidFill>
                <a:latin typeface="Courier New"/>
                <a:ea typeface="Calibri"/>
              </a:rPr>
              <a:t>	</a:t>
            </a:r>
            <a:r>
              <a:rPr b="1" lang="en-US" sz="1400" spc="-1" strike="noStrike">
                <a:solidFill>
                  <a:srgbClr val="7f0055"/>
                </a:solidFill>
                <a:latin typeface="Courier New"/>
                <a:ea typeface="Calibri"/>
              </a:rPr>
              <a:t>this</a:t>
            </a:r>
            <a:r>
              <a:rPr b="0" lang="en-US" sz="1400" spc="-1" strike="noStrike">
                <a:solidFill>
                  <a:srgbClr val="000000"/>
                </a:solidFill>
                <a:latin typeface="Courier New"/>
                <a:ea typeface="Calibri"/>
              </a:rPr>
              <a:t>.</a:t>
            </a:r>
            <a:r>
              <a:rPr b="0" lang="en-US" sz="1400" spc="-1" strike="noStrike">
                <a:solidFill>
                  <a:srgbClr val="0000c0"/>
                </a:solidFill>
                <a:latin typeface="Courier New"/>
                <a:ea typeface="Calibri"/>
              </a:rPr>
              <a:t>lastName</a:t>
            </a:r>
            <a:r>
              <a:rPr b="0" lang="en-US" sz="1400" spc="-1" strike="noStrike">
                <a:solidFill>
                  <a:srgbClr val="000000"/>
                </a:solidFill>
                <a:latin typeface="Courier New"/>
                <a:ea typeface="Calibri"/>
              </a:rPr>
              <a:t> = lastName;</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this</a:t>
            </a:r>
            <a:r>
              <a:rPr b="0" lang="en-US" sz="1400" spc="-1" strike="noStrike">
                <a:solidFill>
                  <a:srgbClr val="000000"/>
                </a:solidFill>
                <a:latin typeface="Courier New"/>
                <a:ea typeface="Calibri"/>
              </a:rPr>
              <a:t>.</a:t>
            </a:r>
            <a:r>
              <a:rPr b="0" lang="en-US" sz="1400" spc="-1" strike="noStrike">
                <a:solidFill>
                  <a:srgbClr val="0000c0"/>
                </a:solidFill>
                <a:latin typeface="Courier New"/>
                <a:ea typeface="Calibri"/>
              </a:rPr>
              <a:t>age</a:t>
            </a:r>
            <a:r>
              <a:rPr b="0" lang="en-US" sz="1400" spc="-1" strike="noStrike">
                <a:solidFill>
                  <a:srgbClr val="000000"/>
                </a:solidFill>
                <a:latin typeface="Courier New"/>
                <a:ea typeface="Calibri"/>
              </a:rPr>
              <a:t> = age;</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Long</a:t>
            </a:r>
            <a:r>
              <a:rPr b="0" lang="en-US" sz="1400" spc="-1" strike="noStrike">
                <a:solidFill>
                  <a:srgbClr val="000000"/>
                </a:solidFill>
                <a:latin typeface="Courier New"/>
                <a:ea typeface="Calibri"/>
              </a:rPr>
              <a:t> getId()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return</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id</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String getName()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return</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firstName + lastName)</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getAge()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return</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age</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Пример 9.1</a:t>
            </a:r>
            <a:endParaRPr b="0" lang="ru-RU" sz="1800" spc="-1" strike="noStrike">
              <a:latin typeface="Arial"/>
            </a:endParaRPr>
          </a:p>
        </p:txBody>
      </p:sp>
      <p:sp>
        <p:nvSpPr>
          <p:cNvPr id="447" name="CustomShape 2"/>
          <p:cNvSpPr/>
          <p:nvPr/>
        </p:nvSpPr>
        <p:spPr>
          <a:xfrm>
            <a:off x="995760" y="1132920"/>
            <a:ext cx="7373880" cy="477792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1" lang="ru-RU" sz="1400" spc="-1" strike="noStrike">
                <a:solidFill>
                  <a:srgbClr val="7f0055"/>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boolean</a:t>
            </a:r>
            <a:r>
              <a:rPr b="0" lang="en-US" sz="1400" spc="-1" strike="noStrike">
                <a:solidFill>
                  <a:srgbClr val="000000"/>
                </a:solidFill>
                <a:latin typeface="Courier New"/>
                <a:ea typeface="Calibri"/>
              </a:rPr>
              <a:t> equals(Object obj)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if</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this</a:t>
            </a:r>
            <a:r>
              <a:rPr b="0" lang="en-US" sz="1400" spc="-1" strike="noStrike">
                <a:solidFill>
                  <a:srgbClr val="000000"/>
                </a:solidFill>
                <a:latin typeface="Courier New"/>
                <a:ea typeface="Calibri"/>
              </a:rPr>
              <a:t> == obj)</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return</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true</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if</a:t>
            </a:r>
            <a:r>
              <a:rPr b="0" lang="en-US" sz="1400" spc="-1" strike="noStrike">
                <a:solidFill>
                  <a:srgbClr val="000000"/>
                </a:solidFill>
                <a:latin typeface="Courier New"/>
                <a:ea typeface="Calibri"/>
              </a:rPr>
              <a:t> (obj == </a:t>
            </a:r>
            <a:r>
              <a:rPr b="1" lang="en-US" sz="1400" spc="-1" strike="noStrike">
                <a:solidFill>
                  <a:srgbClr val="7f0055"/>
                </a:solidFill>
                <a:latin typeface="Courier New"/>
                <a:ea typeface="Calibri"/>
              </a:rPr>
              <a:t>null</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return</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false</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if</a:t>
            </a:r>
            <a:r>
              <a:rPr b="0" lang="en-US" sz="1400" spc="-1" strike="noStrike">
                <a:solidFill>
                  <a:srgbClr val="000000"/>
                </a:solidFill>
                <a:latin typeface="Courier New"/>
                <a:ea typeface="Calibri"/>
              </a:rPr>
              <a:t> (getClass() == obj.getClass())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Student temp = (Student) obj;</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return</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this</a:t>
            </a:r>
            <a:r>
              <a:rPr b="0" lang="en-US" sz="1400" spc="-1" strike="noStrike">
                <a:solidFill>
                  <a:srgbClr val="000000"/>
                </a:solidFill>
                <a:latin typeface="Courier New"/>
                <a:ea typeface="Calibri"/>
              </a:rPr>
              <a:t>.</a:t>
            </a:r>
            <a:r>
              <a:rPr b="0" lang="en-US" sz="1400" spc="-1" strike="noStrike">
                <a:solidFill>
                  <a:srgbClr val="0000c0"/>
                </a:solidFill>
                <a:latin typeface="Courier New"/>
                <a:ea typeface="Calibri"/>
              </a:rPr>
              <a:t>id</a:t>
            </a:r>
            <a:r>
              <a:rPr b="0" lang="en-US" sz="1400" spc="-1" strike="noStrike">
                <a:solidFill>
                  <a:srgbClr val="000000"/>
                </a:solidFill>
                <a:latin typeface="Courier New"/>
                <a:ea typeface="Calibri"/>
              </a:rPr>
              <a:t> == temp.</a:t>
            </a:r>
            <a:r>
              <a:rPr b="0" lang="en-US" sz="1400" spc="-1" strike="noStrike">
                <a:solidFill>
                  <a:srgbClr val="0000c0"/>
                </a:solidFill>
                <a:latin typeface="Courier New"/>
                <a:ea typeface="Calibri"/>
              </a:rPr>
              <a:t>id</a:t>
            </a:r>
            <a:r>
              <a:rPr b="0" lang="en-US" sz="1400" spc="-1" strike="noStrike">
                <a:solidFill>
                  <a:srgbClr val="000000"/>
                </a:solidFill>
                <a:latin typeface="Courier New"/>
                <a:ea typeface="Calibri"/>
              </a:rPr>
              <a:t> &amp;&amp; </a:t>
            </a:r>
            <a:r>
              <a:rPr b="0" lang="en-US" sz="1400" spc="-1" strike="noStrike">
                <a:solidFill>
                  <a:srgbClr val="0000c0"/>
                </a:solidFill>
                <a:latin typeface="Courier New"/>
                <a:ea typeface="Calibri"/>
              </a:rPr>
              <a:t>lastName</a:t>
            </a:r>
            <a:r>
              <a:rPr b="0" lang="en-US" sz="1400" spc="-1" strike="noStrike">
                <a:solidFill>
                  <a:srgbClr val="000000"/>
                </a:solidFill>
                <a:latin typeface="Courier New"/>
                <a:ea typeface="Calibri"/>
              </a:rPr>
              <a:t>.equals(temp.</a:t>
            </a:r>
            <a:r>
              <a:rPr b="0" lang="en-US" sz="1400" spc="-1" strike="noStrike">
                <a:solidFill>
                  <a:srgbClr val="0000c0"/>
                </a:solidFill>
                <a:latin typeface="Courier New"/>
                <a:ea typeface="Calibri"/>
              </a:rPr>
              <a:t>lastName</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&amp;&amp; </a:t>
            </a:r>
            <a:r>
              <a:rPr b="1" lang="en-US" sz="1400" spc="-1" strike="noStrike">
                <a:solidFill>
                  <a:srgbClr val="7f0055"/>
                </a:solidFill>
                <a:latin typeface="Courier New"/>
                <a:ea typeface="Calibri"/>
              </a:rPr>
              <a:t>this</a:t>
            </a:r>
            <a:r>
              <a:rPr b="0" lang="en-US" sz="1400" spc="-1" strike="noStrike">
                <a:solidFill>
                  <a:srgbClr val="000000"/>
                </a:solidFill>
                <a:latin typeface="Courier New"/>
                <a:ea typeface="Calibri"/>
              </a:rPr>
              <a:t>.</a:t>
            </a:r>
            <a:r>
              <a:rPr b="0" lang="en-US" sz="1400" spc="-1" strike="noStrike">
                <a:solidFill>
                  <a:srgbClr val="0000c0"/>
                </a:solidFill>
                <a:latin typeface="Courier New"/>
                <a:ea typeface="Calibri"/>
              </a:rPr>
              <a:t>age</a:t>
            </a:r>
            <a:r>
              <a:rPr b="0" lang="en-US" sz="1400" spc="-1" strike="noStrike">
                <a:solidFill>
                  <a:srgbClr val="000000"/>
                </a:solidFill>
                <a:latin typeface="Courier New"/>
                <a:ea typeface="Calibri"/>
              </a:rPr>
              <a:t> == temp.</a:t>
            </a:r>
            <a:r>
              <a:rPr b="0" lang="en-US" sz="1400" spc="-1" strike="noStrike">
                <a:solidFill>
                  <a:srgbClr val="0000c0"/>
                </a:solidFill>
                <a:latin typeface="Courier New"/>
                <a:ea typeface="Calibri"/>
              </a:rPr>
              <a:t>age</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else</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return</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false</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hashCode() {</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return</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(31 * </a:t>
            </a:r>
            <a:r>
              <a:rPr b="0" lang="en-US" sz="1400" spc="-1" strike="noStrike">
                <a:solidFill>
                  <a:srgbClr val="0000c0"/>
                </a:solidFill>
                <a:latin typeface="Courier New"/>
                <a:ea typeface="Calibri"/>
              </a:rPr>
              <a:t>id</a:t>
            </a:r>
            <a:r>
              <a:rPr b="0" lang="en-US" sz="1400" spc="-1" strike="noStrike">
                <a:solidFill>
                  <a:srgbClr val="000000"/>
                </a:solidFill>
                <a:latin typeface="Courier New"/>
                <a:ea typeface="Calibri"/>
              </a:rPr>
              <a:t> + </a:t>
            </a:r>
            <a:r>
              <a:rPr b="0" lang="en-US" sz="1400" spc="-1" strike="noStrike">
                <a:solidFill>
                  <a:srgbClr val="0000c0"/>
                </a:solidFill>
                <a:latin typeface="Courier New"/>
                <a:ea typeface="Calibri"/>
              </a:rPr>
              <a:t>age</a:t>
            </a:r>
            <a:r>
              <a:rPr b="0" lang="en-US" sz="1400" spc="-1" strike="noStrike">
                <a:solidFill>
                  <a:srgbClr val="000000"/>
                </a:solidFill>
                <a:latin typeface="Courier New"/>
                <a:ea typeface="Calibri"/>
              </a:rPr>
              <a:t> </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ru-RU"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lastName</a:t>
            </a:r>
            <a:r>
              <a:rPr b="0" lang="en-US" sz="1400" spc="-1" strike="noStrike">
                <a:solidFill>
                  <a:srgbClr val="000000"/>
                </a:solidFill>
                <a:latin typeface="Courier New"/>
                <a:ea typeface="Calibri"/>
              </a:rPr>
              <a:t> == </a:t>
            </a:r>
            <a:r>
              <a:rPr b="1" lang="en-US" sz="1400" spc="-1" strike="noStrike">
                <a:solidFill>
                  <a:srgbClr val="7f0055"/>
                </a:solidFill>
                <a:latin typeface="Courier New"/>
                <a:ea typeface="Calibri"/>
              </a:rPr>
              <a:t>null</a:t>
            </a:r>
            <a:r>
              <a:rPr b="0" lang="en-US" sz="1400" spc="-1" strike="noStrike">
                <a:solidFill>
                  <a:srgbClr val="000000"/>
                </a:solidFill>
                <a:latin typeface="Courier New"/>
                <a:ea typeface="Calibri"/>
              </a:rPr>
              <a:t>) ? 0 : </a:t>
            </a:r>
            <a:r>
              <a:rPr b="0" lang="en-US" sz="1400" spc="-1" strike="noStrike">
                <a:solidFill>
                  <a:srgbClr val="0000c0"/>
                </a:solidFill>
                <a:latin typeface="Courier New"/>
                <a:ea typeface="Calibri"/>
              </a:rPr>
              <a:t>lastName</a:t>
            </a:r>
            <a:r>
              <a:rPr b="0" lang="en-US" sz="1400" spc="-1" strike="noStrike">
                <a:solidFill>
                  <a:srgbClr val="000000"/>
                </a:solidFill>
                <a:latin typeface="Courier New"/>
                <a:ea typeface="Calibri"/>
              </a:rPr>
              <a:t>.hashCode()));</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String toString()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return</a:t>
            </a:r>
            <a:r>
              <a:rPr b="0" lang="en-US" sz="1400" spc="-1" strike="noStrike">
                <a:solidFill>
                  <a:srgbClr val="000000"/>
                </a:solidFill>
                <a:latin typeface="Courier New"/>
                <a:ea typeface="Calibri"/>
              </a:rPr>
              <a:t> getClass().getName() + </a:t>
            </a:r>
            <a:r>
              <a:rPr b="0" lang="en-US" sz="1400" spc="-1" strike="noStrike">
                <a:solidFill>
                  <a:srgbClr val="2a00ff"/>
                </a:solidFill>
                <a:latin typeface="Courier New"/>
                <a:ea typeface="Calibri"/>
              </a:rPr>
              <a:t>"@name"</a:t>
            </a:r>
            <a:r>
              <a:rPr b="0" lang="en-US" sz="1400" spc="-1" strike="noStrike">
                <a:solidFill>
                  <a:srgbClr val="000000"/>
                </a:solidFill>
                <a:latin typeface="Courier New"/>
                <a:ea typeface="Calibri"/>
              </a:rPr>
              <a:t> </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ru-RU"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lastName</a:t>
            </a:r>
            <a:r>
              <a:rPr b="0" lang="en-US" sz="1400" spc="-1" strike="noStrike">
                <a:solidFill>
                  <a:srgbClr val="000000"/>
                </a:solidFill>
                <a:latin typeface="Courier New"/>
                <a:ea typeface="Calibri"/>
              </a:rPr>
              <a:t> + </a:t>
            </a:r>
            <a:r>
              <a:rPr b="0" lang="en-US" sz="1400" spc="-1" strike="noStrike">
                <a:solidFill>
                  <a:srgbClr val="2a00ff"/>
                </a:solidFill>
                <a:latin typeface="Courier New"/>
                <a:ea typeface="Calibri"/>
              </a:rPr>
              <a:t>" " </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firstName</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2a00ff"/>
                </a:solidFill>
                <a:latin typeface="Courier New"/>
                <a:ea typeface="Calibri"/>
              </a:rPr>
              <a:t>" id:"</a:t>
            </a:r>
            <a:r>
              <a:rPr b="0" lang="en-US" sz="1400" spc="-1" strike="noStrike">
                <a:solidFill>
                  <a:srgbClr val="000000"/>
                </a:solidFill>
                <a:latin typeface="Courier New"/>
                <a:ea typeface="Calibri"/>
              </a:rPr>
              <a:t> + </a:t>
            </a:r>
            <a:r>
              <a:rPr b="0" lang="en-US" sz="1400" spc="-1" strike="noStrike">
                <a:solidFill>
                  <a:srgbClr val="0000c0"/>
                </a:solidFill>
                <a:latin typeface="Courier New"/>
                <a:ea typeface="Calibri"/>
              </a:rPr>
              <a:t>id</a:t>
            </a:r>
            <a:r>
              <a:rPr b="0" lang="en-US" sz="1400" spc="-1" strike="noStrike">
                <a:solidFill>
                  <a:srgbClr val="000000"/>
                </a:solidFill>
                <a:latin typeface="Courier New"/>
                <a:ea typeface="Calibri"/>
              </a:rPr>
              <a:t> + </a:t>
            </a:r>
            <a:r>
              <a:rPr b="0" lang="en-US" sz="1400" spc="-1" strike="noStrike">
                <a:solidFill>
                  <a:srgbClr val="2a00ff"/>
                </a:solidFill>
                <a:latin typeface="Courier New"/>
                <a:ea typeface="Calibri"/>
              </a:rPr>
              <a:t>" age:”</a:t>
            </a:r>
            <a:r>
              <a:rPr b="0" lang="ru-RU" sz="1400" spc="-1" strike="noStrike">
                <a:solidFill>
                  <a:srgbClr val="2a00ff"/>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age</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449"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marL="285840" indent="-284040">
              <a:lnSpc>
                <a:spcPct val="100000"/>
              </a:lnSpc>
              <a:spcBef>
                <a:spcPts val="360"/>
              </a:spcBef>
              <a:tabLst>
                <a:tab algn="l" pos="0"/>
              </a:tabLst>
            </a:pPr>
            <a:r>
              <a:rPr b="1" lang="ru-RU" sz="1800" spc="-1" strike="noStrike">
                <a:solidFill>
                  <a:srgbClr val="000000"/>
                </a:solidFill>
                <a:latin typeface="Arial"/>
                <a:ea typeface="DejaVu Sans"/>
              </a:rPr>
              <a:t>Методы с переменным числом параметров</a:t>
            </a:r>
            <a:endParaRPr b="0" lang="ru-RU" sz="1800" spc="-1" strike="noStrike">
              <a:latin typeface="Arial"/>
            </a:endParaRPr>
          </a:p>
          <a:p>
            <a:pPr marL="285840" indent="-284040">
              <a:lnSpc>
                <a:spcPct val="100000"/>
              </a:lnSpc>
              <a:spcBef>
                <a:spcPts val="360"/>
              </a:spcBef>
              <a:tabLst>
                <a:tab algn="l" pos="0"/>
              </a:tabLst>
            </a:pPr>
            <a:endParaRPr b="0" lang="ru-RU" sz="1800" spc="-1" strike="noStrike">
              <a:latin typeface="Arial"/>
            </a:endParaRPr>
          </a:p>
          <a:p>
            <a:pPr marL="285840" indent="-284040" algn="just">
              <a:lnSpc>
                <a:spcPct val="100000"/>
              </a:lnSpc>
              <a:spcBef>
                <a:spcPts val="360"/>
              </a:spcBef>
              <a:tabLst>
                <a:tab algn="l" pos="0"/>
              </a:tabLst>
            </a:pPr>
            <a:r>
              <a:rPr b="0" lang="ru-RU" sz="1800" spc="-1" strike="noStrike">
                <a:solidFill>
                  <a:srgbClr val="376092"/>
                </a:solidFill>
                <a:latin typeface="Arial"/>
                <a:ea typeface="DejaVu Sans"/>
              </a:rPr>
              <a:t>!!!</a:t>
            </a:r>
            <a:r>
              <a:rPr b="0" lang="ru-RU" sz="1800" spc="-1" strike="noStrike">
                <a:solidFill>
                  <a:srgbClr val="000000"/>
                </a:solidFill>
                <a:latin typeface="Arial"/>
                <a:ea typeface="DejaVu Sans"/>
              </a:rPr>
              <a:t> Возможность передачи в метод нефиксированного числа параметров позволяет отказаться от предварительного создания массива объектов для его последующей передачи в метод.</a:t>
            </a:r>
            <a:endParaRPr b="0" lang="ru-RU" sz="1800" spc="-1" strike="noStrike">
              <a:latin typeface="Arial"/>
            </a:endParaRPr>
          </a:p>
          <a:p>
            <a:pPr marL="285840" indent="-284040" algn="just">
              <a:lnSpc>
                <a:spcPct val="100000"/>
              </a:lnSpc>
              <a:spcBef>
                <a:spcPts val="360"/>
              </a:spcBef>
              <a:tabLst>
                <a:tab algn="l" pos="0"/>
              </a:tabLst>
            </a:pPr>
            <a:r>
              <a:rPr b="0" lang="ru-RU" sz="1800" spc="-1" strike="noStrike">
                <a:solidFill>
                  <a:srgbClr val="000000"/>
                </a:solidFill>
                <a:latin typeface="Arial"/>
                <a:ea typeface="DejaVu Sans"/>
              </a:rPr>
              <a:t>Чтобы передать несколько массивов в метод по ссылке, следует использовать следующее объявление:</a:t>
            </a:r>
            <a:endParaRPr b="0" lang="ru-RU" sz="1800" spc="-1" strike="noStrike">
              <a:latin typeface="Arial"/>
            </a:endParaRPr>
          </a:p>
          <a:p>
            <a:pPr marL="285840" indent="-284040">
              <a:lnSpc>
                <a:spcPct val="100000"/>
              </a:lnSpc>
              <a:spcBef>
                <a:spcPts val="360"/>
              </a:spcBef>
              <a:tabLst>
                <a:tab algn="l" pos="0"/>
              </a:tabLst>
            </a:pPr>
            <a:endParaRPr b="0" lang="ru-RU" sz="1800" spc="-1" strike="noStrike">
              <a:latin typeface="Arial"/>
            </a:endParaRPr>
          </a:p>
          <a:p>
            <a:pPr marL="285840" indent="-284040" algn="ctr">
              <a:lnSpc>
                <a:spcPct val="100000"/>
              </a:lnSpc>
              <a:spcBef>
                <a:spcPts val="360"/>
              </a:spcBef>
              <a:tabLst>
                <a:tab algn="l" pos="0"/>
              </a:tabLst>
            </a:pPr>
            <a:endParaRPr b="0" lang="ru-RU" sz="1800" spc="-1" strike="noStrike">
              <a:latin typeface="Arial"/>
            </a:endParaRPr>
          </a:p>
          <a:p>
            <a:pPr marL="285840" indent="-284040" algn="just">
              <a:lnSpc>
                <a:spcPct val="100000"/>
              </a:lnSpc>
              <a:spcBef>
                <a:spcPts val="360"/>
              </a:spcBef>
              <a:tabLst>
                <a:tab algn="l" pos="0"/>
              </a:tabLst>
            </a:pPr>
            <a:r>
              <a:rPr b="0" lang="ru-RU" sz="1800" spc="-1" strike="noStrike">
                <a:solidFill>
                  <a:srgbClr val="000000"/>
                </a:solidFill>
                <a:latin typeface="Arial"/>
                <a:ea typeface="DejaVu Sans"/>
              </a:rPr>
              <a:t>Методы с переменным числом аргументов могут быть перегружены:</a:t>
            </a:r>
            <a:endParaRPr b="0" lang="ru-RU" sz="1800" spc="-1" strike="noStrike">
              <a:latin typeface="Arial"/>
            </a:endParaRPr>
          </a:p>
          <a:p>
            <a:pPr marL="285840" indent="-284040">
              <a:lnSpc>
                <a:spcPct val="80000"/>
              </a:lnSpc>
              <a:spcBef>
                <a:spcPts val="360"/>
              </a:spcBef>
              <a:tabLst>
                <a:tab algn="l" pos="0"/>
              </a:tabLst>
            </a:pPr>
            <a:endParaRPr b="0" lang="ru-RU" sz="1800" spc="-1" strike="noStrike">
              <a:latin typeface="Arial"/>
            </a:endParaRPr>
          </a:p>
          <a:p>
            <a:pPr marL="285840" indent="-284040">
              <a:lnSpc>
                <a:spcPct val="100000"/>
              </a:lnSpc>
              <a:spcBef>
                <a:spcPts val="300"/>
              </a:spcBef>
              <a:tabLst>
                <a:tab algn="l" pos="0"/>
              </a:tabLst>
            </a:pPr>
            <a:endParaRPr b="0" lang="ru-RU" sz="1800" spc="-1" strike="noStrike">
              <a:latin typeface="Arial"/>
            </a:endParaRPr>
          </a:p>
        </p:txBody>
      </p:sp>
      <p:sp>
        <p:nvSpPr>
          <p:cNvPr id="450" name="CustomShape 3"/>
          <p:cNvSpPr/>
          <p:nvPr/>
        </p:nvSpPr>
        <p:spPr>
          <a:xfrm>
            <a:off x="2369880" y="3714840"/>
            <a:ext cx="4568760" cy="363960"/>
          </a:xfrm>
          <a:prstGeom prst="rect">
            <a:avLst/>
          </a:prstGeom>
          <a:solidFill>
            <a:srgbClr val="f2f2f2"/>
          </a:solidFill>
          <a:ln w="0">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990099"/>
                </a:solidFill>
                <a:latin typeface="Courier New"/>
                <a:ea typeface="DejaVu Sans"/>
              </a:rPr>
              <a:t>void</a:t>
            </a:r>
            <a:r>
              <a:rPr b="0" lang="en-US" sz="1800" spc="-1" strike="noStrike">
                <a:solidFill>
                  <a:srgbClr val="000000"/>
                </a:solidFill>
                <a:latin typeface="Courier New"/>
                <a:ea typeface="DejaVu Sans"/>
              </a:rPr>
              <a:t> methodName</a:t>
            </a:r>
            <a:r>
              <a:rPr b="0" lang="ru-RU" sz="1800" spc="-1" strike="noStrike">
                <a:solidFill>
                  <a:srgbClr val="000000"/>
                </a:solidFill>
                <a:latin typeface="Courier New"/>
                <a:ea typeface="DejaVu Sans"/>
              </a:rPr>
              <a:t>(</a:t>
            </a:r>
            <a:r>
              <a:rPr b="0" lang="ru-RU" sz="1800" spc="-1" strike="noStrike">
                <a:solidFill>
                  <a:srgbClr val="990099"/>
                </a:solidFill>
                <a:latin typeface="Courier New"/>
                <a:ea typeface="DejaVu Sans"/>
              </a:rPr>
              <a:t>Тип</a:t>
            </a:r>
            <a:r>
              <a:rPr b="0" lang="ru-RU"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args</a:t>
            </a:r>
            <a:r>
              <a:rPr b="0" lang="ru-RU" sz="1800" spc="-1" strike="noStrike">
                <a:solidFill>
                  <a:srgbClr val="000000"/>
                </a:solidFill>
                <a:latin typeface="Courier New"/>
                <a:ea typeface="DejaVu Sans"/>
              </a:rPr>
              <a:t>){}</a:t>
            </a:r>
            <a:endParaRPr b="0" lang="ru-RU" sz="1800" spc="-1" strike="noStrike">
              <a:latin typeface="Arial"/>
            </a:endParaRPr>
          </a:p>
        </p:txBody>
      </p:sp>
      <p:sp>
        <p:nvSpPr>
          <p:cNvPr id="451" name="CustomShape 4"/>
          <p:cNvSpPr/>
          <p:nvPr/>
        </p:nvSpPr>
        <p:spPr>
          <a:xfrm>
            <a:off x="2071800" y="5072040"/>
            <a:ext cx="5356080" cy="747360"/>
          </a:xfrm>
          <a:prstGeom prst="rect">
            <a:avLst/>
          </a:prstGeom>
          <a:solidFill>
            <a:srgbClr val="f2f2f2"/>
          </a:solidFill>
          <a:ln w="0">
            <a:noFill/>
          </a:ln>
        </p:spPr>
        <p:style>
          <a:lnRef idx="0"/>
          <a:fillRef idx="0"/>
          <a:effectRef idx="0"/>
          <a:fontRef idx="minor"/>
        </p:style>
        <p:txBody>
          <a:bodyPr lIns="90000" rIns="90000" tIns="45000" bIns="45000">
            <a:spAutoFit/>
          </a:bodyPr>
          <a:p>
            <a:pPr>
              <a:lnSpc>
                <a:spcPct val="80000"/>
              </a:lnSpc>
            </a:pPr>
            <a:r>
              <a:rPr b="0" lang="en-US" sz="1800" spc="-1" strike="noStrike">
                <a:solidFill>
                  <a:srgbClr val="990099"/>
                </a:solidFill>
                <a:latin typeface="Courier New"/>
                <a:ea typeface="DejaVu Sans"/>
              </a:rPr>
              <a:t>void</a:t>
            </a:r>
            <a:r>
              <a:rPr b="0" lang="en-US" sz="1800" spc="-1" strike="noStrike">
                <a:solidFill>
                  <a:srgbClr val="000000"/>
                </a:solidFill>
                <a:latin typeface="Courier New"/>
                <a:ea typeface="DejaVu Sans"/>
              </a:rPr>
              <a:t> methodName(</a:t>
            </a:r>
            <a:r>
              <a:rPr b="0" lang="en-US" sz="1800" spc="-1" strike="noStrike">
                <a:solidFill>
                  <a:srgbClr val="990099"/>
                </a:solidFill>
                <a:latin typeface="Courier New"/>
                <a:ea typeface="DejaVu Sans"/>
              </a:rPr>
              <a:t>Integer</a:t>
            </a:r>
            <a:r>
              <a:rPr b="0" lang="en-US" sz="1800" spc="-1" strike="noStrike">
                <a:solidFill>
                  <a:srgbClr val="000000"/>
                </a:solidFill>
                <a:latin typeface="Courier New"/>
                <a:ea typeface="DejaVu Sans"/>
              </a:rPr>
              <a:t>...args) {}</a:t>
            </a:r>
            <a:endParaRPr b="0" lang="ru-RU" sz="1800" spc="-1" strike="noStrike">
              <a:latin typeface="Arial"/>
            </a:endParaRPr>
          </a:p>
          <a:p>
            <a:pPr>
              <a:lnSpc>
                <a:spcPct val="80000"/>
              </a:lnSpc>
            </a:pPr>
            <a:r>
              <a:rPr b="0" lang="en-US" sz="1800" spc="-1" strike="noStrike">
                <a:solidFill>
                  <a:srgbClr val="990099"/>
                </a:solidFill>
                <a:latin typeface="Courier New"/>
                <a:ea typeface="DejaVu Sans"/>
              </a:rPr>
              <a:t>void</a:t>
            </a:r>
            <a:r>
              <a:rPr b="0" lang="en-US" sz="1800" spc="-1" strike="noStrike">
                <a:solidFill>
                  <a:srgbClr val="000000"/>
                </a:solidFill>
                <a:latin typeface="Courier New"/>
                <a:ea typeface="DejaVu Sans"/>
              </a:rPr>
              <a:t> methodName(</a:t>
            </a:r>
            <a:r>
              <a:rPr b="0" lang="en-US" sz="1800" spc="-1" strike="noStrike">
                <a:solidFill>
                  <a:srgbClr val="990099"/>
                </a:solidFill>
                <a:latin typeface="Courier New"/>
                <a:ea typeface="DejaVu Sans"/>
              </a:rPr>
              <a:t>int</a:t>
            </a:r>
            <a:r>
              <a:rPr b="0" lang="en-US" sz="1800" spc="-1" strike="noStrike">
                <a:solidFill>
                  <a:srgbClr val="000000"/>
                </a:solidFill>
                <a:latin typeface="Courier New"/>
                <a:ea typeface="DejaVu Sans"/>
              </a:rPr>
              <a:t> x1, </a:t>
            </a:r>
            <a:r>
              <a:rPr b="0" lang="en-US" sz="1800" spc="-1" strike="noStrike">
                <a:solidFill>
                  <a:srgbClr val="990099"/>
                </a:solidFill>
                <a:latin typeface="Courier New"/>
                <a:ea typeface="DejaVu Sans"/>
              </a:rPr>
              <a:t>int</a:t>
            </a:r>
            <a:r>
              <a:rPr b="0" lang="en-US" sz="1800" spc="-1" strike="noStrike">
                <a:solidFill>
                  <a:srgbClr val="000000"/>
                </a:solidFill>
                <a:latin typeface="Courier New"/>
                <a:ea typeface="DejaVu Sans"/>
              </a:rPr>
              <a:t> x2) {}</a:t>
            </a:r>
            <a:endParaRPr b="0" lang="ru-RU" sz="1800" spc="-1" strike="noStrike">
              <a:latin typeface="Arial"/>
            </a:endParaRPr>
          </a:p>
          <a:p>
            <a:pPr>
              <a:lnSpc>
                <a:spcPct val="80000"/>
              </a:lnSpc>
            </a:pPr>
            <a:r>
              <a:rPr b="0" lang="en-US" sz="1800" spc="-1" strike="noStrike">
                <a:solidFill>
                  <a:srgbClr val="990099"/>
                </a:solidFill>
                <a:latin typeface="Courier New"/>
                <a:ea typeface="DejaVu Sans"/>
              </a:rPr>
              <a:t>void </a:t>
            </a:r>
            <a:r>
              <a:rPr b="0" lang="en-US" sz="1800" spc="-1" strike="noStrike">
                <a:solidFill>
                  <a:srgbClr val="000000"/>
                </a:solidFill>
                <a:latin typeface="Courier New"/>
                <a:ea typeface="DejaVu Sans"/>
              </a:rPr>
              <a:t>methodName</a:t>
            </a:r>
            <a:r>
              <a:rPr b="0" lang="ru-RU" sz="1800" spc="-1" strike="noStrike">
                <a:solidFill>
                  <a:srgbClr val="000000"/>
                </a:solidFill>
                <a:latin typeface="Courier New"/>
                <a:ea typeface="DejaVu Sans"/>
              </a:rPr>
              <a:t>(</a:t>
            </a:r>
            <a:r>
              <a:rPr b="0" lang="en-US" sz="1800" spc="-1" strike="noStrike">
                <a:solidFill>
                  <a:srgbClr val="990099"/>
                </a:solidFill>
                <a:latin typeface="Courier New"/>
                <a:ea typeface="DejaVu Sans"/>
              </a:rPr>
              <a:t>String</a:t>
            </a:r>
            <a:r>
              <a:rPr b="0" lang="ru-RU" sz="1800" spc="-1" strike="noStrike">
                <a:solidFill>
                  <a:srgbClr val="000000"/>
                </a:solidFill>
                <a:latin typeface="Courier New"/>
                <a:ea typeface="DejaVu Sans"/>
              </a:rPr>
              <a:t>...</a:t>
            </a:r>
            <a:r>
              <a:rPr b="0" lang="en-US" sz="1800" spc="-1" strike="noStrike">
                <a:solidFill>
                  <a:srgbClr val="000000"/>
                </a:solidFill>
                <a:latin typeface="Courier New"/>
                <a:ea typeface="DejaVu Sans"/>
              </a:rPr>
              <a:t>args</a:t>
            </a:r>
            <a:r>
              <a:rPr b="0" lang="ru-RU" sz="1800" spc="-1" strike="noStrike">
                <a:solidFill>
                  <a:srgbClr val="000000"/>
                </a:solidFill>
                <a:latin typeface="Courier New"/>
                <a:ea typeface="DejaVu Sans"/>
              </a:rPr>
              <a:t>) {}</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Пример 14</a:t>
            </a:r>
            <a:endParaRPr b="0" lang="ru-RU" sz="1800" spc="-1" strike="noStrike">
              <a:latin typeface="Arial"/>
            </a:endParaRPr>
          </a:p>
        </p:txBody>
      </p:sp>
      <p:sp>
        <p:nvSpPr>
          <p:cNvPr id="453" name="CustomShape 2"/>
          <p:cNvSpPr/>
          <p:nvPr/>
        </p:nvSpPr>
        <p:spPr>
          <a:xfrm>
            <a:off x="914400" y="4857840"/>
            <a:ext cx="7313400" cy="426960"/>
          </a:xfrm>
          <a:prstGeom prst="rect">
            <a:avLst/>
          </a:prstGeom>
          <a:noFill/>
          <a:ln w="0">
            <a:noFill/>
          </a:ln>
        </p:spPr>
        <p:style>
          <a:lnRef idx="0"/>
          <a:fillRef idx="0"/>
          <a:effectRef idx="0"/>
          <a:fontRef idx="minor"/>
        </p:style>
        <p:txBody>
          <a:bodyPr lIns="90000" rIns="90000" tIns="45000" bIns="45000">
            <a:noAutofit/>
          </a:bodyPr>
          <a:p>
            <a:pPr marL="285840" indent="-284040">
              <a:lnSpc>
                <a:spcPct val="100000"/>
              </a:lnSpc>
              <a:spcBef>
                <a:spcPts val="360"/>
              </a:spcBef>
              <a:tabLst>
                <a:tab algn="l" pos="0"/>
              </a:tabLst>
            </a:pPr>
            <a:r>
              <a:rPr b="0" lang="ru-RU" sz="1800" spc="-1" strike="noStrike">
                <a:solidFill>
                  <a:srgbClr val="000000"/>
                </a:solidFill>
                <a:latin typeface="Arial"/>
                <a:ea typeface="DejaVu Sans"/>
              </a:rPr>
              <a:t>Результат:</a:t>
            </a:r>
            <a:endParaRPr b="0" lang="ru-RU" sz="1800" spc="-1" strike="noStrike">
              <a:latin typeface="Arial"/>
            </a:endParaRPr>
          </a:p>
        </p:txBody>
      </p:sp>
      <p:sp>
        <p:nvSpPr>
          <p:cNvPr id="454" name="CustomShape 3"/>
          <p:cNvSpPr/>
          <p:nvPr/>
        </p:nvSpPr>
        <p:spPr>
          <a:xfrm>
            <a:off x="1421640" y="1233000"/>
            <a:ext cx="6520680" cy="349956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1" lang="en-US" sz="1400" spc="-1" strike="noStrike">
                <a:solidFill>
                  <a:srgbClr val="7f0055"/>
                </a:solidFill>
                <a:latin typeface="Courier New"/>
                <a:ea typeface="Calibri"/>
              </a:rPr>
              <a:t>package</a:t>
            </a:r>
            <a:r>
              <a:rPr b="0" lang="en-US" sz="1400" spc="-1" strike="noStrike">
                <a:solidFill>
                  <a:srgbClr val="000000"/>
                </a:solidFill>
                <a:latin typeface="Courier New"/>
                <a:ea typeface="Calibri"/>
              </a:rPr>
              <a:t> ru.javalang.module06;</a:t>
            </a:r>
            <a:endParaRPr b="0" lang="ru-RU" sz="1400" spc="-1" strike="noStrike">
              <a:latin typeface="Arial"/>
            </a:endParaRPr>
          </a:p>
          <a:p>
            <a:pPr>
              <a:lnSpc>
                <a:spcPct val="100000"/>
              </a:lnSpc>
              <a:tabLst>
                <a:tab algn="l" pos="0"/>
              </a:tabLst>
            </a:pP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class</a:t>
            </a:r>
            <a:r>
              <a:rPr b="0" lang="en-US" sz="1400" spc="-1" strike="noStrike">
                <a:solidFill>
                  <a:srgbClr val="000000"/>
                </a:solidFill>
                <a:latin typeface="Courier New"/>
                <a:ea typeface="Calibri"/>
              </a:rPr>
              <a:t> Sample614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static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getArgCount(Integer... args)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if</a:t>
            </a:r>
            <a:r>
              <a:rPr b="0" lang="en-US" sz="1400" spc="-1" strike="noStrike">
                <a:solidFill>
                  <a:srgbClr val="000000"/>
                </a:solidFill>
                <a:latin typeface="Courier New"/>
                <a:ea typeface="Calibri"/>
              </a:rPr>
              <a:t> (args.</a:t>
            </a:r>
            <a:r>
              <a:rPr b="0" lang="en-US" sz="1400" spc="-1" strike="noStrike">
                <a:solidFill>
                  <a:srgbClr val="0000c0"/>
                </a:solidFill>
                <a:latin typeface="Courier New"/>
                <a:ea typeface="Calibri"/>
              </a:rPr>
              <a:t>length</a:t>
            </a:r>
            <a:r>
              <a:rPr b="0" lang="en-US" sz="1400" spc="-1" strike="noStrike">
                <a:solidFill>
                  <a:srgbClr val="000000"/>
                </a:solidFill>
                <a:latin typeface="Courier New"/>
                <a:ea typeface="Calibri"/>
              </a:rPr>
              <a:t> == 0)</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a:t>
            </a:r>
            <a:r>
              <a:rPr b="0" lang="en-US" sz="1400" spc="-1" strike="noStrike">
                <a:solidFill>
                  <a:srgbClr val="2a00ff"/>
                </a:solidFill>
                <a:latin typeface="Courier New"/>
                <a:ea typeface="Calibri"/>
              </a:rPr>
              <a:t>"No arg="</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for</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i : args)</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a:t>
            </a:r>
            <a:r>
              <a:rPr b="0" lang="en-US" sz="1400" spc="-1" strike="noStrike">
                <a:solidFill>
                  <a:srgbClr val="2a00ff"/>
                </a:solidFill>
                <a:latin typeface="Courier New"/>
                <a:ea typeface="Calibri"/>
              </a:rPr>
              <a:t>"arg:"</a:t>
            </a:r>
            <a:r>
              <a:rPr b="0" lang="en-US" sz="1400" spc="-1" strike="noStrike">
                <a:solidFill>
                  <a:srgbClr val="000000"/>
                </a:solidFill>
                <a:latin typeface="Courier New"/>
                <a:ea typeface="Calibri"/>
              </a:rPr>
              <a:t> + i + </a:t>
            </a:r>
            <a:r>
              <a:rPr b="0" lang="en-US" sz="1400" spc="-1" strike="noStrike">
                <a:solidFill>
                  <a:srgbClr val="2a00ff"/>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return</a:t>
            </a:r>
            <a:r>
              <a:rPr b="0" lang="en-US" sz="1400" spc="-1" strike="noStrike">
                <a:solidFill>
                  <a:srgbClr val="000000"/>
                </a:solidFill>
                <a:latin typeface="Courier New"/>
                <a:ea typeface="Calibri"/>
              </a:rPr>
              <a:t> args.</a:t>
            </a:r>
            <a:r>
              <a:rPr b="0" lang="en-US" sz="1400" spc="-1" strike="noStrike">
                <a:solidFill>
                  <a:srgbClr val="0000c0"/>
                </a:solidFill>
                <a:latin typeface="Courier New"/>
                <a:ea typeface="Calibri"/>
              </a:rPr>
              <a:t>length</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static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void</a:t>
            </a:r>
            <a:r>
              <a:rPr b="0" lang="en-US" sz="1400" spc="-1" strike="noStrike">
                <a:solidFill>
                  <a:srgbClr val="000000"/>
                </a:solidFill>
                <a:latin typeface="Courier New"/>
                <a:ea typeface="Calibri"/>
              </a:rPr>
              <a:t> main(String args[])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.println(</a:t>
            </a:r>
            <a:r>
              <a:rPr b="0" lang="en-US" sz="1400" spc="-1" strike="noStrike">
                <a:solidFill>
                  <a:srgbClr val="2a00ff"/>
                </a:solidFill>
                <a:latin typeface="Courier New"/>
                <a:ea typeface="Calibri"/>
              </a:rPr>
              <a:t>"N="</a:t>
            </a:r>
            <a:r>
              <a:rPr b="0" lang="en-US" sz="1400" spc="-1" strike="noStrike">
                <a:solidFill>
                  <a:srgbClr val="000000"/>
                </a:solidFill>
                <a:latin typeface="Courier New"/>
                <a:ea typeface="Calibri"/>
              </a:rPr>
              <a:t> + </a:t>
            </a:r>
            <a:r>
              <a:rPr b="0" i="1" lang="en-US" sz="1400" spc="-1" strike="noStrike">
                <a:solidFill>
                  <a:srgbClr val="000000"/>
                </a:solidFill>
                <a:latin typeface="Courier New"/>
                <a:ea typeface="Calibri"/>
              </a:rPr>
              <a:t>getArgCount</a:t>
            </a:r>
            <a:r>
              <a:rPr b="0" lang="en-US" sz="1400" spc="-1" strike="noStrike">
                <a:solidFill>
                  <a:srgbClr val="000000"/>
                </a:solidFill>
                <a:latin typeface="Courier New"/>
                <a:ea typeface="Calibri"/>
              </a:rPr>
              <a:t>(7, 71, 555));</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Integer[] i = { 1, 2, 3, 4, 5, 6, 7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.println(</a:t>
            </a:r>
            <a:r>
              <a:rPr b="0" lang="en-US" sz="1400" spc="-1" strike="noStrike">
                <a:solidFill>
                  <a:srgbClr val="2a00ff"/>
                </a:solidFill>
                <a:latin typeface="Courier New"/>
                <a:ea typeface="Calibri"/>
              </a:rPr>
              <a:t>"N="</a:t>
            </a:r>
            <a:r>
              <a:rPr b="0" lang="en-US" sz="1400" spc="-1" strike="noStrike">
                <a:solidFill>
                  <a:srgbClr val="000000"/>
                </a:solidFill>
                <a:latin typeface="Courier New"/>
                <a:ea typeface="Calibri"/>
              </a:rPr>
              <a:t> + </a:t>
            </a:r>
            <a:r>
              <a:rPr b="0" i="1" lang="en-US" sz="1400" spc="-1" strike="noStrike">
                <a:solidFill>
                  <a:srgbClr val="000000"/>
                </a:solidFill>
                <a:latin typeface="Courier New"/>
                <a:ea typeface="Calibri"/>
              </a:rPr>
              <a:t>getArgCount</a:t>
            </a:r>
            <a:r>
              <a:rPr b="0" lang="en-US" sz="1400" spc="-1" strike="noStrike">
                <a:solidFill>
                  <a:srgbClr val="000000"/>
                </a:solidFill>
                <a:latin typeface="Courier New"/>
                <a:ea typeface="Calibri"/>
              </a:rPr>
              <a:t>(i));</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.println(</a:t>
            </a:r>
            <a:r>
              <a:rPr b="0" i="1" lang="en-US" sz="1400" spc="-1" strike="noStrike">
                <a:solidFill>
                  <a:srgbClr val="000000"/>
                </a:solidFill>
                <a:latin typeface="Courier New"/>
                <a:ea typeface="Calibri"/>
              </a:rPr>
              <a:t>getArgCount</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a:t>
            </a:r>
            <a:endParaRPr b="0" lang="ru-RU" sz="1400" spc="-1" strike="noStrike">
              <a:latin typeface="Arial"/>
            </a:endParaRPr>
          </a:p>
        </p:txBody>
      </p:sp>
      <p:sp>
        <p:nvSpPr>
          <p:cNvPr id="455" name="CustomShape 4"/>
          <p:cNvSpPr/>
          <p:nvPr/>
        </p:nvSpPr>
        <p:spPr>
          <a:xfrm>
            <a:off x="2394000" y="4979880"/>
            <a:ext cx="5727240" cy="72900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0" lang="en-US" sz="1400" spc="-1" strike="noStrike">
                <a:solidFill>
                  <a:srgbClr val="000000"/>
                </a:solidFill>
                <a:latin typeface="Courier New"/>
                <a:ea typeface="Calibri"/>
              </a:rPr>
              <a:t>arg:7  arg:71  arg:555  N=3</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arg:1  arg:2  arg:3  arg:4  arg:5  arg:6  arg:7  N=7</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No arg=0</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Пример 15</a:t>
            </a:r>
            <a:endParaRPr b="0" lang="ru-RU" sz="1800" spc="-1" strike="noStrike">
              <a:latin typeface="Arial"/>
            </a:endParaRPr>
          </a:p>
        </p:txBody>
      </p:sp>
      <p:sp>
        <p:nvSpPr>
          <p:cNvPr id="457" name="CustomShape 2"/>
          <p:cNvSpPr/>
          <p:nvPr/>
        </p:nvSpPr>
        <p:spPr>
          <a:xfrm>
            <a:off x="928800" y="1265760"/>
            <a:ext cx="7284960" cy="3286440"/>
          </a:xfrm>
          <a:prstGeom prst="rect">
            <a:avLst/>
          </a:prstGeom>
          <a:solidFill>
            <a:srgbClr val="f2f2f2"/>
          </a:solidFill>
          <a:ln w="9360">
            <a:noFill/>
          </a:ln>
        </p:spPr>
        <p:style>
          <a:lnRef idx="0"/>
          <a:fillRef idx="0"/>
          <a:effectRef idx="0"/>
          <a:fontRef idx="minor"/>
        </p:style>
        <p:txBody>
          <a:bodyPr lIns="90000" rIns="90000" tIns="45000" bIns="45000" anchor="ctr">
            <a:spAutoFit/>
          </a:bodyPr>
          <a:p>
            <a:pPr>
              <a:lnSpc>
                <a:spcPct val="100000"/>
              </a:lnSpc>
              <a:tabLst>
                <a:tab algn="l" pos="0"/>
              </a:tabLst>
            </a:pPr>
            <a:r>
              <a:rPr b="1" lang="en-US" sz="1400" spc="-1" strike="noStrike">
                <a:solidFill>
                  <a:srgbClr val="7f0055"/>
                </a:solidFill>
                <a:latin typeface="Courier New"/>
                <a:ea typeface="Calibri"/>
              </a:rPr>
              <a:t>package</a:t>
            </a:r>
            <a:r>
              <a:rPr b="0" lang="en-US" sz="1400" spc="-1" strike="noStrike">
                <a:solidFill>
                  <a:srgbClr val="000000"/>
                </a:solidFill>
                <a:latin typeface="Courier New"/>
                <a:ea typeface="Calibri"/>
              </a:rPr>
              <a:t> ru.javalang.module06;</a:t>
            </a:r>
            <a:endParaRPr b="0" lang="ru-RU" sz="1400" spc="-1" strike="noStrike">
              <a:latin typeface="Arial"/>
            </a:endParaRPr>
          </a:p>
          <a:p>
            <a:pPr>
              <a:lnSpc>
                <a:spcPct val="100000"/>
              </a:lnSpc>
              <a:tabLst>
                <a:tab algn="l" pos="0"/>
              </a:tabLst>
            </a:pP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class</a:t>
            </a:r>
            <a:r>
              <a:rPr b="0" lang="en-US" sz="1400" spc="-1" strike="noStrike">
                <a:solidFill>
                  <a:srgbClr val="000000"/>
                </a:solidFill>
                <a:latin typeface="Courier New"/>
                <a:ea typeface="Calibri"/>
              </a:rPr>
              <a:t> Sample615 {</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static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void</a:t>
            </a:r>
            <a:r>
              <a:rPr b="0" lang="en-US" sz="1400" spc="-1" strike="noStrike">
                <a:solidFill>
                  <a:srgbClr val="000000"/>
                </a:solidFill>
                <a:latin typeface="Courier New"/>
                <a:ea typeface="Calibri"/>
              </a:rPr>
              <a:t> printArgCount(Object... args) { </a:t>
            </a:r>
            <a:r>
              <a:rPr b="0" lang="en-US" sz="1400" spc="-1" strike="noStrike">
                <a:solidFill>
                  <a:srgbClr val="3f7f5f"/>
                </a:solidFill>
                <a:latin typeface="Courier New"/>
                <a:ea typeface="Calibri"/>
              </a:rPr>
              <a:t>// 1</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.println(</a:t>
            </a:r>
            <a:r>
              <a:rPr b="0" lang="en-US" sz="1400" spc="-1" strike="noStrike">
                <a:solidFill>
                  <a:srgbClr val="2a00ff"/>
                </a:solidFill>
                <a:latin typeface="Courier New"/>
                <a:ea typeface="Calibri"/>
              </a:rPr>
              <a:t>"Object args: "</a:t>
            </a:r>
            <a:r>
              <a:rPr b="0" lang="en-US" sz="1400" spc="-1" strike="noStrike">
                <a:solidFill>
                  <a:srgbClr val="000000"/>
                </a:solidFill>
                <a:latin typeface="Courier New"/>
                <a:ea typeface="Calibri"/>
              </a:rPr>
              <a:t> + args.</a:t>
            </a:r>
            <a:r>
              <a:rPr b="0" lang="en-US" sz="1400" spc="-1" strike="noStrike">
                <a:solidFill>
                  <a:srgbClr val="0000c0"/>
                </a:solidFill>
                <a:latin typeface="Courier New"/>
                <a:ea typeface="Calibri"/>
              </a:rPr>
              <a:t>length</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static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void</a:t>
            </a:r>
            <a:r>
              <a:rPr b="0" lang="en-US" sz="1400" spc="-1" strike="noStrike">
                <a:solidFill>
                  <a:srgbClr val="000000"/>
                </a:solidFill>
                <a:latin typeface="Courier New"/>
                <a:ea typeface="Calibri"/>
              </a:rPr>
              <a:t> printArgCount(Integer[]... args) { </a:t>
            </a:r>
            <a:r>
              <a:rPr b="0" lang="en-US" sz="1400" spc="-1" strike="noStrike">
                <a:solidFill>
                  <a:srgbClr val="3f7f5f"/>
                </a:solidFill>
                <a:latin typeface="Courier New"/>
                <a:ea typeface="Calibri"/>
              </a:rPr>
              <a:t>// 2</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.println(</a:t>
            </a:r>
            <a:r>
              <a:rPr b="0" lang="en-US" sz="1400" spc="-1" strike="noStrike">
                <a:solidFill>
                  <a:srgbClr val="2a00ff"/>
                </a:solidFill>
                <a:latin typeface="Courier New"/>
                <a:ea typeface="Calibri"/>
              </a:rPr>
              <a:t>"Integer[] args: "</a:t>
            </a:r>
            <a:r>
              <a:rPr b="0" lang="en-US" sz="1400" spc="-1" strike="noStrike">
                <a:solidFill>
                  <a:srgbClr val="000000"/>
                </a:solidFill>
                <a:latin typeface="Courier New"/>
                <a:ea typeface="Calibri"/>
              </a:rPr>
              <a:t> + args.</a:t>
            </a:r>
            <a:r>
              <a:rPr b="0" lang="en-US" sz="1400" spc="-1" strike="noStrike">
                <a:solidFill>
                  <a:srgbClr val="0000c0"/>
                </a:solidFill>
                <a:latin typeface="Courier New"/>
                <a:ea typeface="Calibri"/>
              </a:rPr>
              <a:t>length</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static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void</a:t>
            </a:r>
            <a:r>
              <a:rPr b="0" lang="en-US" sz="1400" spc="-1" strike="noStrike">
                <a:solidFill>
                  <a:srgbClr val="000000"/>
                </a:solidFill>
                <a:latin typeface="Courier New"/>
                <a:ea typeface="Calibri"/>
              </a:rPr>
              <a:t> printArgCount(</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args) { </a:t>
            </a:r>
            <a:r>
              <a:rPr b="0" lang="en-US" sz="1400" spc="-1" strike="noStrike">
                <a:solidFill>
                  <a:srgbClr val="3f7f5f"/>
                </a:solidFill>
                <a:latin typeface="Courier New"/>
                <a:ea typeface="Calibri"/>
              </a:rPr>
              <a:t>// 3</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a:t>
            </a:r>
            <a:r>
              <a:rPr b="0" lang="en-US" sz="1400" spc="-1" strike="noStrike">
                <a:solidFill>
                  <a:srgbClr val="2a00ff"/>
                </a:solidFill>
                <a:latin typeface="Courier New"/>
                <a:ea typeface="Calibri"/>
              </a:rPr>
              <a:t>"int args: "</a:t>
            </a:r>
            <a:r>
              <a:rPr b="0" lang="en-US" sz="1400" spc="-1" strike="noStrike">
                <a:solidFill>
                  <a:srgbClr val="000000"/>
                </a:solidFill>
                <a:latin typeface="Courier New"/>
                <a:ea typeface="Calibri"/>
              </a:rPr>
              <a:t> + +args.</a:t>
            </a:r>
            <a:r>
              <a:rPr b="0" lang="en-US" sz="1400" spc="-1" strike="noStrike">
                <a:solidFill>
                  <a:srgbClr val="0000c0"/>
                </a:solidFill>
                <a:latin typeface="Courier New"/>
                <a:ea typeface="Calibri"/>
              </a:rPr>
              <a:t>length</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Пример 15</a:t>
            </a:r>
            <a:endParaRPr b="0" lang="ru-RU" sz="1800" spc="-1" strike="noStrike">
              <a:latin typeface="Arial"/>
            </a:endParaRPr>
          </a:p>
        </p:txBody>
      </p:sp>
      <p:sp>
        <p:nvSpPr>
          <p:cNvPr id="459" name="CustomShape 2"/>
          <p:cNvSpPr/>
          <p:nvPr/>
        </p:nvSpPr>
        <p:spPr>
          <a:xfrm>
            <a:off x="928800" y="3571920"/>
            <a:ext cx="7313400" cy="498240"/>
          </a:xfrm>
          <a:prstGeom prst="rect">
            <a:avLst/>
          </a:prstGeom>
          <a:noFill/>
          <a:ln w="0">
            <a:noFill/>
          </a:ln>
        </p:spPr>
        <p:style>
          <a:lnRef idx="0"/>
          <a:fillRef idx="0"/>
          <a:effectRef idx="0"/>
          <a:fontRef idx="minor"/>
        </p:style>
        <p:txBody>
          <a:bodyPr lIns="90000" rIns="90000" tIns="45000" bIns="45000">
            <a:noAutofit/>
          </a:bodyPr>
          <a:p>
            <a:pPr marL="285840" indent="-284040">
              <a:lnSpc>
                <a:spcPct val="100000"/>
              </a:lnSpc>
              <a:spcBef>
                <a:spcPts val="360"/>
              </a:spcBef>
              <a:tabLst>
                <a:tab algn="l" pos="0"/>
              </a:tabLst>
            </a:pPr>
            <a:r>
              <a:rPr b="0" lang="ru-RU" sz="1800" spc="-1" strike="noStrike">
                <a:solidFill>
                  <a:srgbClr val="000000"/>
                </a:solidFill>
                <a:latin typeface="Arial"/>
                <a:ea typeface="DejaVu Sans"/>
              </a:rPr>
              <a:t>Результат:</a:t>
            </a:r>
            <a:endParaRPr b="0" lang="ru-RU" sz="1800" spc="-1" strike="noStrike">
              <a:latin typeface="Arial"/>
            </a:endParaRPr>
          </a:p>
        </p:txBody>
      </p:sp>
      <p:sp>
        <p:nvSpPr>
          <p:cNvPr id="460" name="CustomShape 3"/>
          <p:cNvSpPr/>
          <p:nvPr/>
        </p:nvSpPr>
        <p:spPr>
          <a:xfrm>
            <a:off x="928800" y="1226160"/>
            <a:ext cx="7284960" cy="2220840"/>
          </a:xfrm>
          <a:prstGeom prst="rect">
            <a:avLst/>
          </a:prstGeom>
          <a:solidFill>
            <a:srgbClr val="f2f2f2"/>
          </a:solidFill>
          <a:ln w="9360">
            <a:noFill/>
          </a:ln>
        </p:spPr>
        <p:style>
          <a:lnRef idx="0"/>
          <a:fillRef idx="0"/>
          <a:effectRef idx="0"/>
          <a:fontRef idx="minor"/>
        </p:style>
        <p:txBody>
          <a:bodyPr lIns="90000" rIns="90000" tIns="45000" bIns="45000" anchor="ctr">
            <a:spAutoFit/>
          </a:bodyPr>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static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void</a:t>
            </a:r>
            <a:r>
              <a:rPr b="0" lang="en-US" sz="1400" spc="-1" strike="noStrike">
                <a:solidFill>
                  <a:srgbClr val="000000"/>
                </a:solidFill>
                <a:latin typeface="Courier New"/>
                <a:ea typeface="Calibri"/>
              </a:rPr>
              <a:t> main(String[] args)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Integer[] i = { 1, 2, 3, 4, 5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i="1" lang="en-US" sz="1400" spc="-1" strike="noStrike">
                <a:solidFill>
                  <a:srgbClr val="000000"/>
                </a:solidFill>
                <a:latin typeface="Courier New"/>
                <a:ea typeface="Calibri"/>
              </a:rPr>
              <a:t>printArgCount</a:t>
            </a:r>
            <a:r>
              <a:rPr b="0" lang="en-US" sz="1400" spc="-1" strike="noStrike">
                <a:solidFill>
                  <a:srgbClr val="000000"/>
                </a:solidFill>
                <a:latin typeface="Courier New"/>
                <a:ea typeface="Calibri"/>
              </a:rPr>
              <a:t>(7, </a:t>
            </a:r>
            <a:r>
              <a:rPr b="0" lang="en-US" sz="1400" spc="-1" strike="noStrike">
                <a:solidFill>
                  <a:srgbClr val="2a00ff"/>
                </a:solidFill>
                <a:latin typeface="Courier New"/>
                <a:ea typeface="Calibri"/>
              </a:rPr>
              <a:t>"No"</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true</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null</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i="1" lang="en-US" sz="1400" spc="-1" strike="noStrike">
                <a:solidFill>
                  <a:srgbClr val="000000"/>
                </a:solidFill>
                <a:latin typeface="Courier New"/>
                <a:ea typeface="Calibri"/>
              </a:rPr>
              <a:t>printArgCount</a:t>
            </a:r>
            <a:r>
              <a:rPr b="0" lang="en-US" sz="1400" spc="-1" strike="noStrike">
                <a:solidFill>
                  <a:srgbClr val="000000"/>
                </a:solidFill>
                <a:latin typeface="Courier New"/>
                <a:ea typeface="Calibri"/>
              </a:rPr>
              <a:t>(i, i, i);</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i="1" lang="en-US" sz="1400" spc="-1" strike="noStrike">
                <a:solidFill>
                  <a:srgbClr val="000000"/>
                </a:solidFill>
                <a:latin typeface="Courier New"/>
                <a:ea typeface="Calibri"/>
              </a:rPr>
              <a:t>printArgCount</a:t>
            </a:r>
            <a:r>
              <a:rPr b="0" lang="en-US" sz="1400" spc="-1" strike="noStrike">
                <a:solidFill>
                  <a:srgbClr val="000000"/>
                </a:solidFill>
                <a:latin typeface="Courier New"/>
                <a:ea typeface="Calibri"/>
              </a:rPr>
              <a:t>(i, 4, 71);</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i="1" lang="en-US" sz="1400" spc="-1" strike="noStrike">
                <a:solidFill>
                  <a:srgbClr val="000000"/>
                </a:solidFill>
                <a:latin typeface="Courier New"/>
                <a:ea typeface="Calibri"/>
              </a:rPr>
              <a:t>printArgCount</a:t>
            </a:r>
            <a:r>
              <a:rPr b="0" lang="en-US" sz="1400" spc="-1" strike="noStrike">
                <a:solidFill>
                  <a:srgbClr val="000000"/>
                </a:solidFill>
                <a:latin typeface="Courier New"/>
                <a:ea typeface="Calibri"/>
              </a:rPr>
              <a:t>(i); </a:t>
            </a:r>
            <a:r>
              <a:rPr b="0" lang="en-US" sz="1400" spc="-1" strike="noStrike">
                <a:solidFill>
                  <a:srgbClr val="3f7f5f"/>
                </a:solidFill>
                <a:latin typeface="Courier New"/>
                <a:ea typeface="Calibri"/>
              </a:rPr>
              <a:t>// будет вызван метод 1</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i="1" lang="en-US" sz="1400" spc="-1" strike="noStrike">
                <a:solidFill>
                  <a:srgbClr val="000000"/>
                </a:solidFill>
                <a:latin typeface="Courier New"/>
                <a:ea typeface="Calibri"/>
              </a:rPr>
              <a:t>printArgCount</a:t>
            </a:r>
            <a:r>
              <a:rPr b="0" lang="en-US" sz="1400" spc="-1" strike="noStrike">
                <a:solidFill>
                  <a:srgbClr val="000000"/>
                </a:solidFill>
                <a:latin typeface="Courier New"/>
                <a:ea typeface="Calibri"/>
              </a:rPr>
              <a:t>(5, 7);</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3f7f5f"/>
                </a:solidFill>
                <a:latin typeface="Courier New"/>
                <a:ea typeface="Calibri"/>
              </a:rPr>
              <a:t>// printArgCount();//неопределенность!</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a:t>
            </a:r>
            <a:endParaRPr b="0" lang="ru-RU" sz="1400" spc="-1" strike="noStrike">
              <a:latin typeface="Arial"/>
            </a:endParaRPr>
          </a:p>
        </p:txBody>
      </p:sp>
      <p:sp>
        <p:nvSpPr>
          <p:cNvPr id="461" name="CustomShape 4"/>
          <p:cNvSpPr/>
          <p:nvPr/>
        </p:nvSpPr>
        <p:spPr>
          <a:xfrm>
            <a:off x="3436200" y="3792240"/>
            <a:ext cx="1993680" cy="115524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0" lang="en-US" sz="1400" spc="-1" strike="noStrike">
                <a:solidFill>
                  <a:srgbClr val="000000"/>
                </a:solidFill>
                <a:latin typeface="Courier New"/>
                <a:ea typeface="Calibri"/>
              </a:rPr>
              <a:t>Object args: 4</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Integer[] args: 3</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Object args: 3</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Object args: 5</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int args: 2</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CustomShape 1"/>
          <p:cNvSpPr/>
          <p:nvPr/>
        </p:nvSpPr>
        <p:spPr>
          <a:xfrm>
            <a:off x="1828800" y="2514600"/>
            <a:ext cx="6399000" cy="14364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3000" spc="-1" strike="noStrike" cap="all">
                <a:solidFill>
                  <a:srgbClr val="376092"/>
                </a:solidFill>
                <a:latin typeface="Tahoma"/>
                <a:ea typeface="Tahoma"/>
              </a:rPr>
              <a:t>Три кита ооп</a:t>
            </a:r>
            <a:endParaRPr b="0" lang="ru-RU" sz="300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Три кита ООП</a:t>
            </a:r>
            <a:endParaRPr b="0" lang="ru-RU" sz="1800" spc="-1" strike="noStrike">
              <a:latin typeface="Arial"/>
            </a:endParaRPr>
          </a:p>
        </p:txBody>
      </p:sp>
      <p:sp>
        <p:nvSpPr>
          <p:cNvPr id="464"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360"/>
              </a:spcBef>
              <a:tabLst>
                <a:tab algn="l" pos="0"/>
              </a:tabLst>
            </a:pPr>
            <a:r>
              <a:rPr b="0" lang="ru-RU" sz="1800" spc="-1" strike="noStrike">
                <a:solidFill>
                  <a:srgbClr val="000000"/>
                </a:solidFill>
                <a:latin typeface="Arial"/>
                <a:ea typeface="DejaVu Sans"/>
              </a:rPr>
              <a:t>Объектно-ориентированное программирование основано на трех принципах:</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a:p>
            <a:pPr lvl="1" marL="914400" indent="-455400">
              <a:lnSpc>
                <a:spcPct val="100000"/>
              </a:lnSpc>
              <a:spcBef>
                <a:spcPts val="360"/>
              </a:spcBef>
              <a:buClr>
                <a:srgbClr val="376092"/>
              </a:buClr>
              <a:buSzPct val="140000"/>
              <a:buFont typeface="Wingdings" charset="2"/>
              <a:buChar char=""/>
              <a:tabLst>
                <a:tab algn="l" pos="0"/>
              </a:tabLst>
            </a:pPr>
            <a:r>
              <a:rPr b="1" lang="ru-RU" sz="1800" spc="-1" strike="noStrike">
                <a:solidFill>
                  <a:srgbClr val="376092"/>
                </a:solidFill>
                <a:latin typeface="Arial"/>
                <a:ea typeface="DejaVu Sans"/>
              </a:rPr>
              <a:t>Инкапсуляции;</a:t>
            </a:r>
            <a:endParaRPr b="0" lang="ru-RU" sz="1800" spc="-1" strike="noStrike">
              <a:latin typeface="Arial"/>
            </a:endParaRPr>
          </a:p>
          <a:p>
            <a:pPr lvl="1" marL="914400" indent="-455400">
              <a:lnSpc>
                <a:spcPct val="100000"/>
              </a:lnSpc>
              <a:spcBef>
                <a:spcPts val="360"/>
              </a:spcBef>
              <a:buClr>
                <a:srgbClr val="376092"/>
              </a:buClr>
              <a:buSzPct val="140000"/>
              <a:buFont typeface="Wingdings" charset="2"/>
              <a:buChar char=""/>
              <a:tabLst>
                <a:tab algn="l" pos="0"/>
              </a:tabLst>
            </a:pPr>
            <a:r>
              <a:rPr b="1" lang="ru-RU" sz="1800" spc="-1" strike="noStrike">
                <a:solidFill>
                  <a:srgbClr val="376092"/>
                </a:solidFill>
                <a:latin typeface="Arial"/>
                <a:ea typeface="DejaVu Sans"/>
              </a:rPr>
              <a:t>Наследовании;</a:t>
            </a:r>
            <a:endParaRPr b="0" lang="ru-RU" sz="1800" spc="-1" strike="noStrike">
              <a:latin typeface="Arial"/>
            </a:endParaRPr>
          </a:p>
          <a:p>
            <a:pPr lvl="1" marL="914400" indent="-455400">
              <a:lnSpc>
                <a:spcPct val="100000"/>
              </a:lnSpc>
              <a:spcBef>
                <a:spcPts val="360"/>
              </a:spcBef>
              <a:buClr>
                <a:srgbClr val="376092"/>
              </a:buClr>
              <a:buSzPct val="140000"/>
              <a:buFont typeface="Wingdings" charset="2"/>
              <a:buChar char=""/>
              <a:tabLst>
                <a:tab algn="l" pos="0"/>
              </a:tabLst>
            </a:pPr>
            <a:r>
              <a:rPr b="1" lang="ru-RU" sz="1800" spc="-1" strike="noStrike">
                <a:solidFill>
                  <a:srgbClr val="376092"/>
                </a:solidFill>
                <a:latin typeface="Arial"/>
                <a:ea typeface="DejaVu Sans"/>
              </a:rPr>
              <a:t>Полиморфизме.</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a:p>
            <a:pPr>
              <a:lnSpc>
                <a:spcPct val="100000"/>
              </a:lnSpc>
              <a:spcBef>
                <a:spcPts val="360"/>
              </a:spcBef>
              <a:tabLst>
                <a:tab algn="l" pos="0"/>
              </a:tabLst>
            </a:pPr>
            <a:r>
              <a:rPr b="0" lang="ru-RU" sz="1800" spc="-1" strike="noStrike">
                <a:solidFill>
                  <a:srgbClr val="000000"/>
                </a:solidFill>
                <a:latin typeface="Arial"/>
                <a:ea typeface="DejaVu Sans"/>
              </a:rPr>
              <a:t>и одном механизме:</a:t>
            </a:r>
            <a:endParaRPr b="0" lang="ru-RU" sz="1800" spc="-1" strike="noStrike">
              <a:latin typeface="Arial"/>
            </a:endParaRPr>
          </a:p>
          <a:p>
            <a:pPr>
              <a:lnSpc>
                <a:spcPct val="100000"/>
              </a:lnSpc>
              <a:tabLst>
                <a:tab algn="l" pos="0"/>
              </a:tabLst>
            </a:pPr>
            <a:endParaRPr b="0" lang="ru-RU" sz="1800" spc="-1" strike="noStrike">
              <a:latin typeface="Arial"/>
            </a:endParaRPr>
          </a:p>
          <a:p>
            <a:pPr lvl="1" marL="914400" indent="-455400">
              <a:lnSpc>
                <a:spcPct val="100000"/>
              </a:lnSpc>
              <a:spcBef>
                <a:spcPts val="360"/>
              </a:spcBef>
              <a:buClr>
                <a:srgbClr val="376092"/>
              </a:buClr>
              <a:buSzPct val="140000"/>
              <a:buFont typeface="Wingdings" charset="2"/>
              <a:buChar char=""/>
              <a:tabLst>
                <a:tab algn="l" pos="0"/>
              </a:tabLst>
            </a:pPr>
            <a:r>
              <a:rPr b="1" lang="ru-RU" sz="1800" spc="-1" strike="noStrike">
                <a:solidFill>
                  <a:srgbClr val="376092"/>
                </a:solidFill>
                <a:latin typeface="Arial"/>
                <a:ea typeface="DejaVu Sans"/>
              </a:rPr>
              <a:t>Позднее связывание</a:t>
            </a:r>
            <a:endParaRPr b="0" lang="ru-RU" sz="1800" spc="-1" strike="noStrike">
              <a:latin typeface="Arial"/>
            </a:endParaRPr>
          </a:p>
          <a:p>
            <a:pPr marL="1084320" indent="-168120">
              <a:lnSpc>
                <a:spcPct val="100000"/>
              </a:lnSpc>
              <a:spcBef>
                <a:spcPts val="320"/>
              </a:spcBef>
              <a:tabLst>
                <a:tab algn="l" pos="0"/>
              </a:tabLst>
            </a:pPr>
            <a:r>
              <a:rPr b="0" i="1" lang="ru-RU" sz="1600" spc="-1" strike="noStrike">
                <a:solidFill>
                  <a:srgbClr val="000000"/>
                </a:solidFill>
                <a:latin typeface="Arial"/>
                <a:ea typeface="DejaVu Sans"/>
              </a:rPr>
              <a:t>Включение сюда механизма вопрос крайне спорный.</a:t>
            </a:r>
            <a:endParaRPr b="0" lang="ru-RU"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Причины возникновения ООП</a:t>
            </a:r>
            <a:endParaRPr b="0" lang="ru-RU" sz="1800" spc="-1" strike="noStrike">
              <a:latin typeface="Arial"/>
            </a:endParaRPr>
          </a:p>
        </p:txBody>
      </p:sp>
      <p:pic>
        <p:nvPicPr>
          <p:cNvPr id="293" name="Picture 9" descr=""/>
          <p:cNvPicPr/>
          <p:nvPr/>
        </p:nvPicPr>
        <p:blipFill>
          <a:blip r:embed="rId1"/>
          <a:stretch/>
        </p:blipFill>
        <p:spPr>
          <a:xfrm>
            <a:off x="1000080" y="1571760"/>
            <a:ext cx="1279440" cy="2158920"/>
          </a:xfrm>
          <a:prstGeom prst="rect">
            <a:avLst/>
          </a:prstGeom>
          <a:ln w="0">
            <a:noFill/>
          </a:ln>
        </p:spPr>
      </p:pic>
      <p:pic>
        <p:nvPicPr>
          <p:cNvPr id="294" name="Picture 10" descr=""/>
          <p:cNvPicPr/>
          <p:nvPr/>
        </p:nvPicPr>
        <p:blipFill>
          <a:blip r:embed="rId2"/>
          <a:stretch/>
        </p:blipFill>
        <p:spPr>
          <a:xfrm>
            <a:off x="2395440" y="1571760"/>
            <a:ext cx="4032000" cy="2155320"/>
          </a:xfrm>
          <a:prstGeom prst="rect">
            <a:avLst/>
          </a:prstGeom>
          <a:ln w="0">
            <a:noFill/>
          </a:ln>
        </p:spPr>
      </p:pic>
      <p:pic>
        <p:nvPicPr>
          <p:cNvPr id="295" name="Picture 8" descr=""/>
          <p:cNvPicPr/>
          <p:nvPr/>
        </p:nvPicPr>
        <p:blipFill>
          <a:blip r:embed="rId3"/>
          <a:stretch/>
        </p:blipFill>
        <p:spPr>
          <a:xfrm>
            <a:off x="6536880" y="1347840"/>
            <a:ext cx="1676880" cy="2436480"/>
          </a:xfrm>
          <a:prstGeom prst="rect">
            <a:avLst/>
          </a:prstGeom>
          <a:ln w="0">
            <a:noFill/>
          </a:ln>
        </p:spPr>
      </p:pic>
      <p:pic>
        <p:nvPicPr>
          <p:cNvPr id="296" name="Picture 20" descr="MCj00788110000[1]"/>
          <p:cNvPicPr/>
          <p:nvPr/>
        </p:nvPicPr>
        <p:blipFill>
          <a:blip r:embed="rId4"/>
          <a:stretch/>
        </p:blipFill>
        <p:spPr>
          <a:xfrm>
            <a:off x="1571760" y="3857760"/>
            <a:ext cx="1855080" cy="1733400"/>
          </a:xfrm>
          <a:prstGeom prst="rect">
            <a:avLst/>
          </a:prstGeom>
          <a:ln w="0">
            <a:noFill/>
          </a:ln>
        </p:spPr>
      </p:pic>
      <p:pic>
        <p:nvPicPr>
          <p:cNvPr id="297" name="Picture 19" descr="MCj00786280000[1]"/>
          <p:cNvPicPr/>
          <p:nvPr/>
        </p:nvPicPr>
        <p:blipFill>
          <a:blip r:embed="rId5"/>
          <a:stretch/>
        </p:blipFill>
        <p:spPr>
          <a:xfrm>
            <a:off x="4214880" y="3929040"/>
            <a:ext cx="1281960" cy="1569960"/>
          </a:xfrm>
          <a:prstGeom prst="rect">
            <a:avLst/>
          </a:prstGeom>
          <a:ln w="0">
            <a:noFill/>
          </a:ln>
        </p:spPr>
      </p:pic>
      <p:pic>
        <p:nvPicPr>
          <p:cNvPr id="298" name="Picture 15" descr="Изображение:LEGO-02.jpg"/>
          <p:cNvPicPr/>
          <p:nvPr/>
        </p:nvPicPr>
        <p:blipFill>
          <a:blip r:embed="rId6"/>
          <a:stretch/>
        </p:blipFill>
        <p:spPr>
          <a:xfrm>
            <a:off x="6357960" y="3857760"/>
            <a:ext cx="1807920" cy="1774800"/>
          </a:xfrm>
          <a:prstGeom prst="rect">
            <a:avLst/>
          </a:prstGeom>
          <a:ln w="0">
            <a:noFill/>
          </a:ln>
        </p:spPr>
      </p:pic>
      <p:sp>
        <p:nvSpPr>
          <p:cNvPr id="299" name="CustomShape 2"/>
          <p:cNvSpPr/>
          <p:nvPr/>
        </p:nvSpPr>
        <p:spPr>
          <a:xfrm>
            <a:off x="914400" y="1000080"/>
            <a:ext cx="7313400" cy="479880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360"/>
              </a:spcBef>
            </a:pPr>
            <a:r>
              <a:rPr b="1" lang="ru-RU" sz="1800" spc="-1" strike="noStrike">
                <a:solidFill>
                  <a:srgbClr val="000000"/>
                </a:solidFill>
                <a:latin typeface="Arial"/>
                <a:ea typeface="DejaVu Sans"/>
              </a:rPr>
              <a:t>Причины возникновения и задачи ООП</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Три кита ООП</a:t>
            </a:r>
            <a:endParaRPr b="0" lang="ru-RU" sz="1800" spc="-1" strike="noStrike">
              <a:latin typeface="Arial"/>
            </a:endParaRPr>
          </a:p>
        </p:txBody>
      </p:sp>
      <p:sp>
        <p:nvSpPr>
          <p:cNvPr id="466" name="CustomShape 2"/>
          <p:cNvSpPr/>
          <p:nvPr/>
        </p:nvSpPr>
        <p:spPr>
          <a:xfrm>
            <a:off x="914400" y="122076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376092"/>
                </a:solidFill>
                <a:latin typeface="Arial"/>
                <a:ea typeface="DejaVu Sans"/>
              </a:rPr>
              <a:t>Инкапсуляция</a:t>
            </a:r>
            <a:r>
              <a:rPr b="0" lang="ru-RU" sz="1800" spc="-1" strike="noStrike">
                <a:solidFill>
                  <a:srgbClr val="376092"/>
                </a:solidFill>
                <a:latin typeface="Arial"/>
                <a:ea typeface="DejaVu Sans"/>
              </a:rPr>
              <a:t> (encapsulation) </a:t>
            </a:r>
            <a:r>
              <a:rPr b="0" lang="ru-RU" sz="1800" spc="-1" strike="noStrike">
                <a:solidFill>
                  <a:srgbClr val="000000"/>
                </a:solidFill>
                <a:latin typeface="Arial"/>
                <a:ea typeface="DejaVu Sans"/>
              </a:rPr>
              <a:t>- это механизм, который объединяет данные и код, манипулирующий этими данными, а также защищает и то, и другое от внешнего вмешательства или неправильного использования. В объектно-ориентированном программировании код и данные могут быть объединены вместе; в этом случае говорят, что создаётся так называемый "чёрный ящик". Когда коды и данные объединяются таким способом, создаётся объект (object). </a:t>
            </a:r>
            <a:endParaRPr b="0" lang="ru-RU" sz="1800" spc="-1" strike="noStrike">
              <a:latin typeface="Arial"/>
            </a:endParaRPr>
          </a:p>
        </p:txBody>
      </p:sp>
      <p:pic>
        <p:nvPicPr>
          <p:cNvPr id="467" name="Picture 8" descr="MPj04006790000[1]"/>
          <p:cNvPicPr/>
          <p:nvPr/>
        </p:nvPicPr>
        <p:blipFill>
          <a:blip r:embed="rId1"/>
          <a:stretch/>
        </p:blipFill>
        <p:spPr>
          <a:xfrm>
            <a:off x="2787120" y="3717000"/>
            <a:ext cx="2935080" cy="2301120"/>
          </a:xfrm>
          <a:prstGeom prst="rect">
            <a:avLst/>
          </a:prstGeom>
          <a:ln w="0">
            <a:noFill/>
          </a:ln>
        </p:spPr>
      </p:pic>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Три кита ООП</a:t>
            </a:r>
            <a:endParaRPr b="0" lang="ru-RU" sz="1800" spc="-1" strike="noStrike">
              <a:latin typeface="Arial"/>
            </a:endParaRPr>
          </a:p>
        </p:txBody>
      </p:sp>
      <p:pic>
        <p:nvPicPr>
          <p:cNvPr id="469" name="Picture 5" descr="MPj03993790000[1]"/>
          <p:cNvPicPr/>
          <p:nvPr/>
        </p:nvPicPr>
        <p:blipFill>
          <a:blip r:embed="rId1"/>
          <a:stretch/>
        </p:blipFill>
        <p:spPr>
          <a:xfrm>
            <a:off x="918000" y="1938960"/>
            <a:ext cx="3364200" cy="3631320"/>
          </a:xfrm>
          <a:prstGeom prst="rect">
            <a:avLst/>
          </a:prstGeom>
          <a:ln w="0">
            <a:noFill/>
          </a:ln>
        </p:spPr>
      </p:pic>
      <p:pic>
        <p:nvPicPr>
          <p:cNvPr id="470" name="Picture 7" descr=""/>
          <p:cNvPicPr/>
          <p:nvPr/>
        </p:nvPicPr>
        <p:blipFill>
          <a:blip r:embed="rId2"/>
          <a:stretch/>
        </p:blipFill>
        <p:spPr>
          <a:xfrm>
            <a:off x="4718520" y="2154960"/>
            <a:ext cx="3492720" cy="3271320"/>
          </a:xfrm>
          <a:prstGeom prst="rect">
            <a:avLst/>
          </a:prstGeom>
          <a:ln w="0">
            <a:noFill/>
          </a:ln>
        </p:spPr>
      </p:pic>
      <p:sp>
        <p:nvSpPr>
          <p:cNvPr id="471" name="CustomShape 2"/>
          <p:cNvSpPr/>
          <p:nvPr/>
        </p:nvSpPr>
        <p:spPr>
          <a:xfrm>
            <a:off x="3651840" y="1357200"/>
            <a:ext cx="168984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ru-RU" sz="1800" spc="-1" strike="noStrike">
                <a:solidFill>
                  <a:srgbClr val="000000"/>
                </a:solidFill>
                <a:latin typeface="Arial"/>
                <a:ea typeface="DejaVu Sans"/>
              </a:rPr>
              <a:t>Инкапсуляция</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Три кита ООП</a:t>
            </a:r>
            <a:endParaRPr b="0" lang="ru-RU" sz="1800" spc="-1" strike="noStrike">
              <a:latin typeface="Arial"/>
            </a:endParaRPr>
          </a:p>
        </p:txBody>
      </p:sp>
      <p:sp>
        <p:nvSpPr>
          <p:cNvPr id="473"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376092"/>
                </a:solidFill>
                <a:latin typeface="Arial"/>
                <a:ea typeface="DejaVu Sans"/>
              </a:rPr>
              <a:t>Наследование</a:t>
            </a:r>
            <a:r>
              <a:rPr b="0" lang="ru-RU" sz="1800" spc="-1" strike="noStrike">
                <a:solidFill>
                  <a:srgbClr val="376092"/>
                </a:solidFill>
                <a:latin typeface="Arial"/>
                <a:ea typeface="DejaVu Sans"/>
              </a:rPr>
              <a:t> (inheritance) </a:t>
            </a:r>
            <a:r>
              <a:rPr b="0" lang="ru-RU" sz="1800" spc="-1" strike="noStrike">
                <a:solidFill>
                  <a:srgbClr val="000000"/>
                </a:solidFill>
                <a:latin typeface="Arial"/>
                <a:ea typeface="DejaVu Sans"/>
              </a:rPr>
              <a:t>- это процесс, посредством которого один объект может приобретать свойства другого. Точнее, объект может наследовать основные свойства другого объекта и добавлять к ним черты, характерные только для него.</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nSpc>
                <a:spcPct val="100000"/>
              </a:lnSpc>
              <a:spcBef>
                <a:spcPts val="360"/>
              </a:spcBef>
              <a:tabLst>
                <a:tab algn="l" pos="0"/>
              </a:tabLst>
            </a:pPr>
            <a:r>
              <a:rPr b="0" lang="ru-RU" sz="1800" spc="-1" strike="noStrike">
                <a:solidFill>
                  <a:srgbClr val="000000"/>
                </a:solidFill>
                <a:latin typeface="Arial"/>
                <a:ea typeface="DejaVu Sans"/>
              </a:rPr>
              <a:t>Наследование бывает двух видов: </a:t>
            </a:r>
            <a:endParaRPr b="0" lang="ru-RU" sz="1800" spc="-1" strike="noStrike">
              <a:latin typeface="Arial"/>
            </a:endParaRPr>
          </a:p>
          <a:p>
            <a:pPr lvl="1" marL="743040" indent="-284040">
              <a:lnSpc>
                <a:spcPct val="100000"/>
              </a:lnSpc>
              <a:spcBef>
                <a:spcPts val="360"/>
              </a:spcBef>
              <a:buClr>
                <a:srgbClr val="376092"/>
              </a:buClr>
              <a:buSzPct val="140000"/>
              <a:buFont typeface="Wingdings" charset="2"/>
              <a:buChar char=""/>
              <a:tabLst>
                <a:tab algn="l" pos="0"/>
              </a:tabLst>
            </a:pPr>
            <a:r>
              <a:rPr b="0" i="1" lang="ru-RU" sz="1800" spc="-1" strike="noStrike">
                <a:solidFill>
                  <a:srgbClr val="376092"/>
                </a:solidFill>
                <a:latin typeface="Arial"/>
                <a:ea typeface="DejaVu Sans"/>
              </a:rPr>
              <a:t>одиночное</a:t>
            </a:r>
            <a:r>
              <a:rPr b="0" lang="ru-RU" sz="1800" spc="-1" strike="noStrike">
                <a:solidFill>
                  <a:srgbClr val="000000"/>
                </a:solidFill>
                <a:latin typeface="Arial"/>
                <a:ea typeface="DejaVu Sans"/>
              </a:rPr>
              <a:t> - когда каждый класс имеет одного и только одного предка; </a:t>
            </a:r>
            <a:endParaRPr b="0" lang="ru-RU" sz="1800" spc="-1" strike="noStrike">
              <a:latin typeface="Arial"/>
            </a:endParaRPr>
          </a:p>
          <a:p>
            <a:pPr lvl="1" marL="743040" indent="-284040">
              <a:lnSpc>
                <a:spcPct val="100000"/>
              </a:lnSpc>
              <a:spcBef>
                <a:spcPts val="360"/>
              </a:spcBef>
              <a:buClr>
                <a:srgbClr val="376092"/>
              </a:buClr>
              <a:buSzPct val="140000"/>
              <a:buFont typeface="Wingdings" charset="2"/>
              <a:buChar char=""/>
              <a:tabLst>
                <a:tab algn="l" pos="0"/>
              </a:tabLst>
            </a:pPr>
            <a:r>
              <a:rPr b="0" i="1" lang="ru-RU" sz="1800" spc="-1" strike="noStrike">
                <a:solidFill>
                  <a:srgbClr val="376092"/>
                </a:solidFill>
                <a:latin typeface="Arial"/>
                <a:ea typeface="DejaVu Sans"/>
              </a:rPr>
              <a:t>множественное</a:t>
            </a:r>
            <a:r>
              <a:rPr b="0" lang="ru-RU" sz="1800" spc="-1" strike="noStrike">
                <a:solidFill>
                  <a:srgbClr val="000000"/>
                </a:solidFill>
                <a:latin typeface="Arial"/>
                <a:ea typeface="DejaVu Sans"/>
              </a:rPr>
              <a:t> - когда каждый класс может иметь любое количество предков. </a:t>
            </a:r>
            <a:endParaRPr b="0" lang="ru-RU" sz="1800" spc="-1" strike="noStrike">
              <a:latin typeface="Arial"/>
            </a:endParaRPr>
          </a:p>
          <a:p>
            <a:pPr>
              <a:lnSpc>
                <a:spcPct val="100000"/>
              </a:lnSpc>
              <a:spcBef>
                <a:spcPts val="360"/>
              </a:spcBef>
              <a:tabLst>
                <a:tab algn="l" pos="0"/>
              </a:tabLst>
            </a:pPr>
            <a:r>
              <a:rPr b="0" lang="ru-RU" sz="1800" spc="-1" strike="noStrike">
                <a:solidFill>
                  <a:srgbClr val="000000"/>
                </a:solidFill>
                <a:latin typeface="Arial"/>
                <a:ea typeface="DejaVu Sans"/>
              </a:rPr>
              <a:t> </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Три кита ООП</a:t>
            </a:r>
            <a:endParaRPr b="0" lang="ru-RU" sz="1800" spc="-1" strike="noStrike">
              <a:latin typeface="Arial"/>
            </a:endParaRPr>
          </a:p>
        </p:txBody>
      </p:sp>
      <p:pic>
        <p:nvPicPr>
          <p:cNvPr id="475" name="Picture 5" descr="MCj03985470000[1]"/>
          <p:cNvPicPr/>
          <p:nvPr/>
        </p:nvPicPr>
        <p:blipFill>
          <a:blip r:embed="rId1"/>
          <a:stretch/>
        </p:blipFill>
        <p:spPr>
          <a:xfrm>
            <a:off x="457200" y="4804560"/>
            <a:ext cx="1831680" cy="968040"/>
          </a:xfrm>
          <a:prstGeom prst="rect">
            <a:avLst/>
          </a:prstGeom>
          <a:ln w="0">
            <a:noFill/>
          </a:ln>
        </p:spPr>
      </p:pic>
      <p:pic>
        <p:nvPicPr>
          <p:cNvPr id="476" name="Picture 6" descr="MCj03887520000[1]"/>
          <p:cNvPicPr/>
          <p:nvPr/>
        </p:nvPicPr>
        <p:blipFill>
          <a:blip r:embed="rId2"/>
          <a:stretch/>
        </p:blipFill>
        <p:spPr>
          <a:xfrm>
            <a:off x="2543040" y="4695840"/>
            <a:ext cx="1815840" cy="1145880"/>
          </a:xfrm>
          <a:prstGeom prst="rect">
            <a:avLst/>
          </a:prstGeom>
          <a:ln w="0">
            <a:noFill/>
          </a:ln>
        </p:spPr>
      </p:pic>
      <p:pic>
        <p:nvPicPr>
          <p:cNvPr id="477" name="Picture 8" descr=""/>
          <p:cNvPicPr/>
          <p:nvPr/>
        </p:nvPicPr>
        <p:blipFill>
          <a:blip r:embed="rId3"/>
          <a:stretch/>
        </p:blipFill>
        <p:spPr>
          <a:xfrm>
            <a:off x="5115960" y="2755800"/>
            <a:ext cx="2703960" cy="1171440"/>
          </a:xfrm>
          <a:prstGeom prst="rect">
            <a:avLst/>
          </a:prstGeom>
          <a:ln w="0">
            <a:noFill/>
          </a:ln>
        </p:spPr>
      </p:pic>
      <p:pic>
        <p:nvPicPr>
          <p:cNvPr id="478" name="Picture 9" descr=""/>
          <p:cNvPicPr/>
          <p:nvPr/>
        </p:nvPicPr>
        <p:blipFill>
          <a:blip r:embed="rId4"/>
          <a:stretch/>
        </p:blipFill>
        <p:spPr>
          <a:xfrm>
            <a:off x="1315800" y="2733120"/>
            <a:ext cx="2715480" cy="1116360"/>
          </a:xfrm>
          <a:prstGeom prst="rect">
            <a:avLst/>
          </a:prstGeom>
          <a:ln w="0">
            <a:noFill/>
          </a:ln>
        </p:spPr>
      </p:pic>
      <p:pic>
        <p:nvPicPr>
          <p:cNvPr id="479" name="Picture 10" descr="MCj04099750000[1]"/>
          <p:cNvPicPr/>
          <p:nvPr/>
        </p:nvPicPr>
        <p:blipFill>
          <a:blip r:embed="rId5"/>
          <a:stretch/>
        </p:blipFill>
        <p:spPr>
          <a:xfrm>
            <a:off x="4813200" y="4472640"/>
            <a:ext cx="1839600" cy="1299960"/>
          </a:xfrm>
          <a:prstGeom prst="rect">
            <a:avLst/>
          </a:prstGeom>
          <a:ln w="0">
            <a:noFill/>
          </a:ln>
        </p:spPr>
      </p:pic>
      <p:pic>
        <p:nvPicPr>
          <p:cNvPr id="480" name="Picture 11" descr="MCj04099830000[1]"/>
          <p:cNvPicPr/>
          <p:nvPr/>
        </p:nvPicPr>
        <p:blipFill>
          <a:blip r:embed="rId6"/>
          <a:stretch/>
        </p:blipFill>
        <p:spPr>
          <a:xfrm>
            <a:off x="6850440" y="4463640"/>
            <a:ext cx="1941480" cy="1230120"/>
          </a:xfrm>
          <a:prstGeom prst="rect">
            <a:avLst/>
          </a:prstGeom>
          <a:ln w="0">
            <a:noFill/>
          </a:ln>
        </p:spPr>
      </p:pic>
      <p:sp>
        <p:nvSpPr>
          <p:cNvPr id="481" name="CustomShape 2"/>
          <p:cNvSpPr/>
          <p:nvPr/>
        </p:nvSpPr>
        <p:spPr>
          <a:xfrm rot="1663800">
            <a:off x="3791160" y="2097000"/>
            <a:ext cx="285480" cy="645840"/>
          </a:xfrm>
          <a:prstGeom prst="downArrow">
            <a:avLst>
              <a:gd name="adj1" fmla="val 50000"/>
              <a:gd name="adj2" fmla="val 56354"/>
            </a:avLst>
          </a:prstGeom>
          <a:solidFill>
            <a:srgbClr val="376092"/>
          </a:solidFill>
          <a:ln w="12600">
            <a:noFill/>
          </a:ln>
        </p:spPr>
        <p:style>
          <a:lnRef idx="0"/>
          <a:fillRef idx="0"/>
          <a:effectRef idx="0"/>
          <a:fontRef idx="minor"/>
        </p:style>
      </p:sp>
      <p:sp>
        <p:nvSpPr>
          <p:cNvPr id="482" name="CustomShape 3"/>
          <p:cNvSpPr/>
          <p:nvPr/>
        </p:nvSpPr>
        <p:spPr>
          <a:xfrm rot="20187000">
            <a:off x="4709880" y="2083320"/>
            <a:ext cx="285480" cy="645840"/>
          </a:xfrm>
          <a:prstGeom prst="downArrow">
            <a:avLst>
              <a:gd name="adj1" fmla="val 50000"/>
              <a:gd name="adj2" fmla="val 56354"/>
            </a:avLst>
          </a:prstGeom>
          <a:solidFill>
            <a:srgbClr val="376092"/>
          </a:solidFill>
          <a:ln w="12600">
            <a:noFill/>
          </a:ln>
        </p:spPr>
        <p:style>
          <a:lnRef idx="0"/>
          <a:fillRef idx="0"/>
          <a:effectRef idx="0"/>
          <a:fontRef idx="minor"/>
        </p:style>
      </p:sp>
      <p:sp>
        <p:nvSpPr>
          <p:cNvPr id="483" name="CustomShape 4"/>
          <p:cNvSpPr/>
          <p:nvPr/>
        </p:nvSpPr>
        <p:spPr>
          <a:xfrm rot="1663800">
            <a:off x="2002680" y="3949560"/>
            <a:ext cx="285480" cy="645840"/>
          </a:xfrm>
          <a:prstGeom prst="downArrow">
            <a:avLst>
              <a:gd name="adj1" fmla="val 50000"/>
              <a:gd name="adj2" fmla="val 56353"/>
            </a:avLst>
          </a:prstGeom>
          <a:solidFill>
            <a:srgbClr val="376092"/>
          </a:solidFill>
          <a:ln w="12600">
            <a:noFill/>
          </a:ln>
        </p:spPr>
        <p:style>
          <a:lnRef idx="0"/>
          <a:fillRef idx="0"/>
          <a:effectRef idx="0"/>
          <a:fontRef idx="minor"/>
        </p:style>
      </p:sp>
      <p:sp>
        <p:nvSpPr>
          <p:cNvPr id="484" name="CustomShape 5"/>
          <p:cNvSpPr/>
          <p:nvPr/>
        </p:nvSpPr>
        <p:spPr>
          <a:xfrm rot="20187000">
            <a:off x="2836800" y="3964680"/>
            <a:ext cx="285480" cy="645840"/>
          </a:xfrm>
          <a:prstGeom prst="downArrow">
            <a:avLst>
              <a:gd name="adj1" fmla="val 50000"/>
              <a:gd name="adj2" fmla="val 56353"/>
            </a:avLst>
          </a:prstGeom>
          <a:solidFill>
            <a:srgbClr val="376092"/>
          </a:solidFill>
          <a:ln w="12600">
            <a:noFill/>
          </a:ln>
        </p:spPr>
        <p:style>
          <a:lnRef idx="0"/>
          <a:fillRef idx="0"/>
          <a:effectRef idx="0"/>
          <a:fontRef idx="minor"/>
        </p:style>
      </p:sp>
      <p:sp>
        <p:nvSpPr>
          <p:cNvPr id="485" name="CustomShape 6"/>
          <p:cNvSpPr/>
          <p:nvPr/>
        </p:nvSpPr>
        <p:spPr>
          <a:xfrm rot="1663800">
            <a:off x="5903640" y="3949560"/>
            <a:ext cx="285480" cy="645840"/>
          </a:xfrm>
          <a:prstGeom prst="downArrow">
            <a:avLst>
              <a:gd name="adj1" fmla="val 50000"/>
              <a:gd name="adj2" fmla="val 56354"/>
            </a:avLst>
          </a:prstGeom>
          <a:solidFill>
            <a:srgbClr val="376092"/>
          </a:solidFill>
          <a:ln w="12600">
            <a:noFill/>
          </a:ln>
        </p:spPr>
        <p:style>
          <a:lnRef idx="0"/>
          <a:fillRef idx="0"/>
          <a:effectRef idx="0"/>
          <a:fontRef idx="minor"/>
        </p:style>
      </p:sp>
      <p:sp>
        <p:nvSpPr>
          <p:cNvPr id="486" name="CustomShape 7"/>
          <p:cNvSpPr/>
          <p:nvPr/>
        </p:nvSpPr>
        <p:spPr>
          <a:xfrm rot="20187000">
            <a:off x="6985080" y="3964680"/>
            <a:ext cx="285480" cy="645840"/>
          </a:xfrm>
          <a:prstGeom prst="downArrow">
            <a:avLst>
              <a:gd name="adj1" fmla="val 50000"/>
              <a:gd name="adj2" fmla="val 56354"/>
            </a:avLst>
          </a:prstGeom>
          <a:solidFill>
            <a:srgbClr val="376092"/>
          </a:solidFill>
          <a:ln w="12600">
            <a:noFill/>
          </a:ln>
        </p:spPr>
        <p:style>
          <a:lnRef idx="0"/>
          <a:fillRef idx="0"/>
          <a:effectRef idx="0"/>
          <a:fontRef idx="minor"/>
        </p:style>
      </p:sp>
      <p:pic>
        <p:nvPicPr>
          <p:cNvPr id="487" name="Picture 18" descr=""/>
          <p:cNvPicPr/>
          <p:nvPr/>
        </p:nvPicPr>
        <p:blipFill>
          <a:blip r:embed="rId7"/>
          <a:stretch/>
        </p:blipFill>
        <p:spPr>
          <a:xfrm>
            <a:off x="3214800" y="1248120"/>
            <a:ext cx="2512800" cy="1091160"/>
          </a:xfrm>
          <a:prstGeom prst="rect">
            <a:avLst/>
          </a:prstGeom>
          <a:ln w="0">
            <a:noFill/>
          </a:ln>
        </p:spPr>
      </p:pic>
      <p:sp>
        <p:nvSpPr>
          <p:cNvPr id="488" name="CustomShape 8"/>
          <p:cNvSpPr/>
          <p:nvPr/>
        </p:nvSpPr>
        <p:spPr>
          <a:xfrm>
            <a:off x="938520" y="1357200"/>
            <a:ext cx="172800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ru-RU" sz="1800" spc="-1" strike="noStrike">
                <a:solidFill>
                  <a:srgbClr val="000000"/>
                </a:solidFill>
                <a:latin typeface="Arial"/>
                <a:ea typeface="DejaVu Sans"/>
              </a:rPr>
              <a:t>Наследование</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Три кита ООП</a:t>
            </a:r>
            <a:endParaRPr b="0" lang="ru-RU" sz="1800" spc="-1" strike="noStrike">
              <a:latin typeface="Arial"/>
            </a:endParaRPr>
          </a:p>
        </p:txBody>
      </p:sp>
      <p:sp>
        <p:nvSpPr>
          <p:cNvPr id="490"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376092"/>
                </a:solidFill>
                <a:latin typeface="Arial"/>
                <a:ea typeface="DejaVu Sans"/>
              </a:rPr>
              <a:t>Полиморфизм</a:t>
            </a:r>
            <a:r>
              <a:rPr b="0" lang="ru-RU" sz="1800" spc="-1" strike="noStrike">
                <a:solidFill>
                  <a:srgbClr val="376092"/>
                </a:solidFill>
                <a:latin typeface="Arial"/>
                <a:ea typeface="DejaVu Sans"/>
              </a:rPr>
              <a:t> (polymorphism) </a:t>
            </a:r>
            <a:r>
              <a:rPr b="0" lang="ru-RU" sz="1800" spc="-1" strike="noStrike">
                <a:solidFill>
                  <a:srgbClr val="000000"/>
                </a:solidFill>
                <a:latin typeface="Arial"/>
                <a:ea typeface="DejaVu Sans"/>
              </a:rPr>
              <a:t>- это свойство, которое позволяет одно и то же имя использовать для решения двух или более схожих, но технически разных задач. </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Целью полиморфизма, применительно к объектно-ориентированному программированию, является использование одного имени для задания общих для класса действий. </a:t>
            </a: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В более общем смысле, концепцией полиморфизма является идея "один интерфейс, множество методов". </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Три кита ООП</a:t>
            </a:r>
            <a:endParaRPr b="0" lang="ru-RU" sz="1800" spc="-1" strike="noStrike">
              <a:latin typeface="Arial"/>
            </a:endParaRPr>
          </a:p>
        </p:txBody>
      </p:sp>
      <p:pic>
        <p:nvPicPr>
          <p:cNvPr id="492" name="Picture 8" descr=""/>
          <p:cNvPicPr/>
          <p:nvPr/>
        </p:nvPicPr>
        <p:blipFill>
          <a:blip r:embed="rId1"/>
          <a:stretch/>
        </p:blipFill>
        <p:spPr>
          <a:xfrm>
            <a:off x="1345680" y="1928880"/>
            <a:ext cx="1902240" cy="1050840"/>
          </a:xfrm>
          <a:prstGeom prst="rect">
            <a:avLst/>
          </a:prstGeom>
          <a:ln w="0">
            <a:noFill/>
          </a:ln>
        </p:spPr>
      </p:pic>
      <p:pic>
        <p:nvPicPr>
          <p:cNvPr id="493" name="Picture 12" descr=""/>
          <p:cNvPicPr/>
          <p:nvPr/>
        </p:nvPicPr>
        <p:blipFill>
          <a:blip r:embed="rId2"/>
          <a:stretch/>
        </p:blipFill>
        <p:spPr>
          <a:xfrm>
            <a:off x="5538240" y="1946880"/>
            <a:ext cx="2392200" cy="820440"/>
          </a:xfrm>
          <a:prstGeom prst="rect">
            <a:avLst/>
          </a:prstGeom>
          <a:ln w="0">
            <a:noFill/>
          </a:ln>
        </p:spPr>
      </p:pic>
      <p:pic>
        <p:nvPicPr>
          <p:cNvPr id="494" name="Picture 11" descr=""/>
          <p:cNvPicPr/>
          <p:nvPr/>
        </p:nvPicPr>
        <p:blipFill>
          <a:blip r:embed="rId3"/>
          <a:stretch/>
        </p:blipFill>
        <p:spPr>
          <a:xfrm>
            <a:off x="1356480" y="4123800"/>
            <a:ext cx="1929600" cy="1468800"/>
          </a:xfrm>
          <a:prstGeom prst="rect">
            <a:avLst/>
          </a:prstGeom>
          <a:ln w="0">
            <a:noFill/>
          </a:ln>
        </p:spPr>
      </p:pic>
      <p:pic>
        <p:nvPicPr>
          <p:cNvPr id="495" name="Picture 4" descr=""/>
          <p:cNvPicPr/>
          <p:nvPr/>
        </p:nvPicPr>
        <p:blipFill>
          <a:blip r:embed="rId4"/>
          <a:stretch/>
        </p:blipFill>
        <p:spPr>
          <a:xfrm>
            <a:off x="5798880" y="3852360"/>
            <a:ext cx="2414520" cy="1796760"/>
          </a:xfrm>
          <a:prstGeom prst="rect">
            <a:avLst/>
          </a:prstGeom>
          <a:ln w="0">
            <a:noFill/>
          </a:ln>
        </p:spPr>
      </p:pic>
      <p:sp>
        <p:nvSpPr>
          <p:cNvPr id="496" name="CustomShape 2"/>
          <p:cNvSpPr/>
          <p:nvPr/>
        </p:nvSpPr>
        <p:spPr>
          <a:xfrm>
            <a:off x="3591720" y="3445920"/>
            <a:ext cx="1093320" cy="357480"/>
          </a:xfrm>
          <a:prstGeom prst="rightArrow">
            <a:avLst>
              <a:gd name="adj1" fmla="val 50000"/>
              <a:gd name="adj2" fmla="val 110962"/>
            </a:avLst>
          </a:prstGeom>
          <a:solidFill>
            <a:srgbClr val="558ed5"/>
          </a:solidFill>
          <a:ln w="22320">
            <a:noFill/>
          </a:ln>
        </p:spPr>
        <p:style>
          <a:lnRef idx="0"/>
          <a:fillRef idx="0"/>
          <a:effectRef idx="0"/>
          <a:fontRef idx="minor"/>
        </p:style>
      </p:sp>
      <p:sp>
        <p:nvSpPr>
          <p:cNvPr id="497" name="CustomShape 3"/>
          <p:cNvSpPr/>
          <p:nvPr/>
        </p:nvSpPr>
        <p:spPr>
          <a:xfrm>
            <a:off x="3580200" y="1285920"/>
            <a:ext cx="171576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ru-RU" sz="1800" spc="-1" strike="noStrike">
                <a:solidFill>
                  <a:srgbClr val="000000"/>
                </a:solidFill>
                <a:latin typeface="Arial"/>
                <a:ea typeface="DejaVu Sans"/>
              </a:rPr>
              <a:t>Полиморфизм</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Три кита ООП</a:t>
            </a:r>
            <a:endParaRPr b="0" lang="ru-RU" sz="1800" spc="-1" strike="noStrike">
              <a:latin typeface="Arial"/>
            </a:endParaRPr>
          </a:p>
        </p:txBody>
      </p:sp>
      <p:sp>
        <p:nvSpPr>
          <p:cNvPr id="499" name="CustomShape 2"/>
          <p:cNvSpPr/>
          <p:nvPr/>
        </p:nvSpPr>
        <p:spPr>
          <a:xfrm>
            <a:off x="914400" y="1219320"/>
            <a:ext cx="422748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u="sng">
                <a:solidFill>
                  <a:srgbClr val="000000"/>
                </a:solidFill>
                <a:uFillTx/>
                <a:latin typeface="Arial"/>
                <a:ea typeface="DejaVu Sans"/>
              </a:rPr>
              <a:t>Позднее связывание</a:t>
            </a:r>
            <a:r>
              <a:rPr b="1" lang="ru-RU" sz="1800" spc="-1" strike="noStrike">
                <a:solidFill>
                  <a:srgbClr val="000000"/>
                </a:solidFill>
                <a:latin typeface="Arial"/>
                <a:ea typeface="DejaVu Sans"/>
              </a:rPr>
              <a:t>. </a:t>
            </a:r>
            <a:r>
              <a:rPr b="0" lang="ru-RU" sz="1800" spc="-1" strike="noStrike">
                <a:solidFill>
                  <a:srgbClr val="000000"/>
                </a:solidFill>
                <a:latin typeface="Arial"/>
                <a:ea typeface="DejaVu Sans"/>
              </a:rPr>
              <a:t>При вызове того или иного </a:t>
            </a:r>
            <a:r>
              <a:rPr b="1" lang="ru-RU" sz="1800" spc="-1" strike="noStrike">
                <a:solidFill>
                  <a:srgbClr val="000000"/>
                </a:solidFill>
                <a:latin typeface="Arial"/>
                <a:ea typeface="DejaVu Sans"/>
              </a:rPr>
              <a:t>метода </a:t>
            </a:r>
            <a:r>
              <a:rPr b="0" lang="ru-RU" sz="1800" spc="-1" strike="noStrike">
                <a:solidFill>
                  <a:srgbClr val="000000"/>
                </a:solidFill>
                <a:latin typeface="Arial"/>
                <a:ea typeface="DejaVu Sans"/>
              </a:rPr>
              <a:t>класса </a:t>
            </a:r>
            <a:r>
              <a:rPr b="1" lang="ru-RU" sz="1800" spc="-1" strike="noStrike">
                <a:solidFill>
                  <a:srgbClr val="000000"/>
                </a:solidFill>
                <a:latin typeface="Arial"/>
                <a:ea typeface="DejaVu Sans"/>
              </a:rPr>
              <a:t>сначала </a:t>
            </a:r>
            <a:r>
              <a:rPr b="0" lang="ru-RU" sz="1800" spc="-1" strike="noStrike">
                <a:solidFill>
                  <a:srgbClr val="000000"/>
                </a:solidFill>
                <a:latin typeface="Arial"/>
                <a:ea typeface="DejaVu Sans"/>
              </a:rPr>
              <a:t>ищется </a:t>
            </a:r>
            <a:r>
              <a:rPr b="1" lang="ru-RU" sz="1800" spc="-1" strike="noStrike">
                <a:solidFill>
                  <a:srgbClr val="000000"/>
                </a:solidFill>
                <a:latin typeface="Arial"/>
                <a:ea typeface="DejaVu Sans"/>
              </a:rPr>
              <a:t>метод </a:t>
            </a:r>
            <a:r>
              <a:rPr b="0" lang="ru-RU" sz="1800" spc="-1" strike="noStrike">
                <a:solidFill>
                  <a:srgbClr val="000000"/>
                </a:solidFill>
                <a:latin typeface="Arial"/>
                <a:ea typeface="DejaVu Sans"/>
              </a:rPr>
              <a:t>у </a:t>
            </a:r>
            <a:r>
              <a:rPr b="1" lang="ru-RU" sz="1800" spc="-1" strike="noStrike">
                <a:solidFill>
                  <a:srgbClr val="000000"/>
                </a:solidFill>
                <a:latin typeface="Arial"/>
                <a:ea typeface="DejaVu Sans"/>
              </a:rPr>
              <a:t>самого класса</a:t>
            </a:r>
            <a:r>
              <a:rPr b="0" lang="ru-RU" sz="1800" spc="-1" strike="noStrike">
                <a:solidFill>
                  <a:srgbClr val="000000"/>
                </a:solidFill>
                <a:latin typeface="Arial"/>
                <a:ea typeface="DejaVu Sans"/>
              </a:rPr>
              <a:t>. Если </a:t>
            </a:r>
            <a:r>
              <a:rPr b="1" lang="ru-RU" sz="1800" spc="-1" strike="noStrike">
                <a:solidFill>
                  <a:srgbClr val="000000"/>
                </a:solidFill>
                <a:latin typeface="Arial"/>
                <a:ea typeface="DejaVu Sans"/>
              </a:rPr>
              <a:t>метод найден</a:t>
            </a:r>
            <a:r>
              <a:rPr b="0" lang="ru-RU" sz="1800" spc="-1" strike="noStrike">
                <a:solidFill>
                  <a:srgbClr val="000000"/>
                </a:solidFill>
                <a:latin typeface="Arial"/>
                <a:ea typeface="DejaVu Sans"/>
              </a:rPr>
              <a:t>, то он </a:t>
            </a:r>
            <a:r>
              <a:rPr b="1" lang="ru-RU" sz="1800" spc="-1" strike="noStrike">
                <a:solidFill>
                  <a:srgbClr val="000000"/>
                </a:solidFill>
                <a:latin typeface="Arial"/>
                <a:ea typeface="DejaVu Sans"/>
              </a:rPr>
              <a:t>выполняется </a:t>
            </a:r>
            <a:r>
              <a:rPr b="0" lang="ru-RU" sz="1800" spc="-1" strike="noStrike">
                <a:solidFill>
                  <a:srgbClr val="000000"/>
                </a:solidFill>
                <a:latin typeface="Arial"/>
                <a:ea typeface="DejaVu Sans"/>
              </a:rPr>
              <a:t>и поиск этого метода на этом </a:t>
            </a:r>
            <a:r>
              <a:rPr b="1" lang="ru-RU" sz="1800" spc="-1" strike="noStrike">
                <a:solidFill>
                  <a:srgbClr val="000000"/>
                </a:solidFill>
                <a:latin typeface="Arial"/>
                <a:ea typeface="DejaVu Sans"/>
              </a:rPr>
              <a:t>завершается</a:t>
            </a:r>
            <a:r>
              <a:rPr b="0" lang="ru-RU" sz="1800" spc="-1" strike="noStrike">
                <a:solidFill>
                  <a:srgbClr val="000000"/>
                </a:solidFill>
                <a:latin typeface="Arial"/>
                <a:ea typeface="DejaVu Sans"/>
              </a:rPr>
              <a:t>. Если же </a:t>
            </a:r>
            <a:r>
              <a:rPr b="1" lang="ru-RU" sz="1800" spc="-1" strike="noStrike">
                <a:solidFill>
                  <a:srgbClr val="000000"/>
                </a:solidFill>
                <a:latin typeface="Arial"/>
                <a:ea typeface="DejaVu Sans"/>
              </a:rPr>
              <a:t>метод не найден</a:t>
            </a:r>
            <a:r>
              <a:rPr b="0" lang="ru-RU" sz="1800" spc="-1" strike="noStrike">
                <a:solidFill>
                  <a:srgbClr val="000000"/>
                </a:solidFill>
                <a:latin typeface="Arial"/>
                <a:ea typeface="DejaVu Sans"/>
              </a:rPr>
              <a:t>, то обращаемся к </a:t>
            </a:r>
            <a:r>
              <a:rPr b="1" lang="ru-RU" sz="1800" spc="-1" strike="noStrike">
                <a:solidFill>
                  <a:srgbClr val="000000"/>
                </a:solidFill>
                <a:latin typeface="Arial"/>
                <a:ea typeface="DejaVu Sans"/>
              </a:rPr>
              <a:t>родительскому классу </a:t>
            </a:r>
            <a:r>
              <a:rPr b="0" lang="ru-RU" sz="1800" spc="-1" strike="noStrike">
                <a:solidFill>
                  <a:srgbClr val="000000"/>
                </a:solidFill>
                <a:latin typeface="Arial"/>
                <a:ea typeface="DejaVu Sans"/>
              </a:rPr>
              <a:t>и ищем вызванный </a:t>
            </a:r>
            <a:r>
              <a:rPr b="1" lang="ru-RU" sz="1800" spc="-1" strike="noStrike">
                <a:solidFill>
                  <a:srgbClr val="000000"/>
                </a:solidFill>
                <a:latin typeface="Arial"/>
                <a:ea typeface="DejaVu Sans"/>
              </a:rPr>
              <a:t>метод у него</a:t>
            </a:r>
            <a:r>
              <a:rPr b="0" lang="ru-RU" sz="1800" spc="-1" strike="noStrike">
                <a:solidFill>
                  <a:srgbClr val="000000"/>
                </a:solidFill>
                <a:latin typeface="Arial"/>
                <a:ea typeface="DejaVu Sans"/>
              </a:rPr>
              <a:t>. Если найден - </a:t>
            </a:r>
            <a:r>
              <a:rPr b="1" lang="ru-RU" sz="1800" spc="-1" strike="noStrike">
                <a:solidFill>
                  <a:srgbClr val="000000"/>
                </a:solidFill>
                <a:latin typeface="Arial"/>
                <a:ea typeface="DejaVu Sans"/>
              </a:rPr>
              <a:t>поступаем </a:t>
            </a:r>
            <a:r>
              <a:rPr b="0" lang="ru-RU" sz="1800" spc="-1" strike="noStrike">
                <a:solidFill>
                  <a:srgbClr val="000000"/>
                </a:solidFill>
                <a:latin typeface="Arial"/>
                <a:ea typeface="DejaVu Sans"/>
              </a:rPr>
              <a:t>как при нахождении </a:t>
            </a:r>
            <a:r>
              <a:rPr b="1" lang="ru-RU" sz="1800" spc="-1" strike="noStrike">
                <a:solidFill>
                  <a:srgbClr val="000000"/>
                </a:solidFill>
                <a:latin typeface="Arial"/>
                <a:ea typeface="DejaVu Sans"/>
              </a:rPr>
              <a:t>метода в самом классе</a:t>
            </a:r>
            <a:r>
              <a:rPr b="0" lang="ru-RU" sz="1800" spc="-1" strike="noStrike">
                <a:solidFill>
                  <a:srgbClr val="000000"/>
                </a:solidFill>
                <a:latin typeface="Arial"/>
                <a:ea typeface="DejaVu Sans"/>
              </a:rPr>
              <a:t>. А </a:t>
            </a:r>
            <a:r>
              <a:rPr b="1" lang="ru-RU" sz="1800" spc="-1" strike="noStrike">
                <a:solidFill>
                  <a:srgbClr val="000000"/>
                </a:solidFill>
                <a:latin typeface="Arial"/>
                <a:ea typeface="DejaVu Sans"/>
              </a:rPr>
              <a:t>если нет </a:t>
            </a:r>
            <a:r>
              <a:rPr b="0" lang="ru-RU" sz="1800" spc="-1" strike="noStrike">
                <a:solidFill>
                  <a:srgbClr val="000000"/>
                </a:solidFill>
                <a:latin typeface="Arial"/>
                <a:ea typeface="DejaVu Sans"/>
              </a:rPr>
              <a:t>- продолжаем дальнейший </a:t>
            </a:r>
            <a:r>
              <a:rPr b="1" lang="ru-RU" sz="1800" spc="-1" strike="noStrike">
                <a:solidFill>
                  <a:srgbClr val="000000"/>
                </a:solidFill>
                <a:latin typeface="Arial"/>
                <a:ea typeface="DejaVu Sans"/>
              </a:rPr>
              <a:t>поиск </a:t>
            </a:r>
            <a:r>
              <a:rPr b="0" lang="ru-RU" sz="1800" spc="-1" strike="noStrike">
                <a:solidFill>
                  <a:srgbClr val="000000"/>
                </a:solidFill>
                <a:latin typeface="Arial"/>
                <a:ea typeface="DejaVu Sans"/>
              </a:rPr>
              <a:t>вверх по </a:t>
            </a:r>
            <a:r>
              <a:rPr b="1" lang="ru-RU" sz="1800" spc="-1" strike="noStrike">
                <a:solidFill>
                  <a:srgbClr val="000000"/>
                </a:solidFill>
                <a:latin typeface="Arial"/>
                <a:ea typeface="DejaVu Sans"/>
              </a:rPr>
              <a:t>иерархическому </a:t>
            </a:r>
            <a:r>
              <a:rPr b="0" lang="ru-RU" sz="1800" spc="-1" strike="noStrike">
                <a:solidFill>
                  <a:srgbClr val="000000"/>
                </a:solidFill>
                <a:latin typeface="Arial"/>
                <a:ea typeface="DejaVu Sans"/>
              </a:rPr>
              <a:t>дереву. Вплоть до </a:t>
            </a:r>
            <a:r>
              <a:rPr b="1" lang="ru-RU" sz="1800" spc="-1" strike="noStrike">
                <a:solidFill>
                  <a:srgbClr val="000000"/>
                </a:solidFill>
                <a:latin typeface="Arial"/>
                <a:ea typeface="DejaVu Sans"/>
              </a:rPr>
              <a:t>корня </a:t>
            </a:r>
            <a:r>
              <a:rPr b="0" lang="ru-RU" sz="1800" spc="-1" strike="noStrike">
                <a:solidFill>
                  <a:srgbClr val="000000"/>
                </a:solidFill>
                <a:latin typeface="Arial"/>
                <a:ea typeface="DejaVu Sans"/>
              </a:rPr>
              <a:t>(верхнего класса) иерархии.</a:t>
            </a:r>
            <a:endParaRPr b="0" lang="ru-RU" sz="1800" spc="-1" strike="noStrike">
              <a:latin typeface="Arial"/>
            </a:endParaRPr>
          </a:p>
        </p:txBody>
      </p:sp>
      <p:pic>
        <p:nvPicPr>
          <p:cNvPr id="500" name="Picture 14" descr=""/>
          <p:cNvPicPr/>
          <p:nvPr/>
        </p:nvPicPr>
        <p:blipFill>
          <a:blip r:embed="rId1"/>
          <a:stretch/>
        </p:blipFill>
        <p:spPr>
          <a:xfrm>
            <a:off x="5645880" y="1422360"/>
            <a:ext cx="1554120" cy="780480"/>
          </a:xfrm>
          <a:prstGeom prst="rect">
            <a:avLst/>
          </a:prstGeom>
          <a:ln w="0">
            <a:noFill/>
          </a:ln>
        </p:spPr>
      </p:pic>
      <p:pic>
        <p:nvPicPr>
          <p:cNvPr id="501" name="Picture 10" descr=""/>
          <p:cNvPicPr/>
          <p:nvPr/>
        </p:nvPicPr>
        <p:blipFill>
          <a:blip r:embed="rId2"/>
          <a:stretch/>
        </p:blipFill>
        <p:spPr>
          <a:xfrm>
            <a:off x="5602320" y="3078720"/>
            <a:ext cx="1673280" cy="832680"/>
          </a:xfrm>
          <a:prstGeom prst="rect">
            <a:avLst/>
          </a:prstGeom>
          <a:ln w="0">
            <a:noFill/>
          </a:ln>
        </p:spPr>
      </p:pic>
      <p:pic>
        <p:nvPicPr>
          <p:cNvPr id="502" name="Picture 8" descr="MCj03887520000[1]"/>
          <p:cNvPicPr/>
          <p:nvPr/>
        </p:nvPicPr>
        <p:blipFill>
          <a:blip r:embed="rId3"/>
          <a:stretch/>
        </p:blipFill>
        <p:spPr>
          <a:xfrm>
            <a:off x="5686560" y="4878000"/>
            <a:ext cx="1323720" cy="835200"/>
          </a:xfrm>
          <a:prstGeom prst="rect">
            <a:avLst/>
          </a:prstGeom>
          <a:ln w="0">
            <a:noFill/>
          </a:ln>
        </p:spPr>
      </p:pic>
      <p:sp>
        <p:nvSpPr>
          <p:cNvPr id="503" name="CustomShape 3"/>
          <p:cNvSpPr/>
          <p:nvPr/>
        </p:nvSpPr>
        <p:spPr>
          <a:xfrm>
            <a:off x="6063120" y="2444400"/>
            <a:ext cx="207720" cy="328320"/>
          </a:xfrm>
          <a:prstGeom prst="downArrow">
            <a:avLst>
              <a:gd name="adj1" fmla="val 50000"/>
              <a:gd name="adj2" fmla="val 50138"/>
            </a:avLst>
          </a:prstGeom>
          <a:solidFill>
            <a:srgbClr val="558ed5"/>
          </a:solidFill>
          <a:ln w="12600">
            <a:noFill/>
          </a:ln>
        </p:spPr>
        <p:style>
          <a:lnRef idx="0"/>
          <a:fillRef idx="0"/>
          <a:effectRef idx="0"/>
          <a:fontRef idx="minor"/>
        </p:style>
      </p:sp>
      <p:sp>
        <p:nvSpPr>
          <p:cNvPr id="504" name="CustomShape 4"/>
          <p:cNvSpPr/>
          <p:nvPr/>
        </p:nvSpPr>
        <p:spPr>
          <a:xfrm>
            <a:off x="6071760" y="4120920"/>
            <a:ext cx="207720" cy="328320"/>
          </a:xfrm>
          <a:prstGeom prst="downArrow">
            <a:avLst>
              <a:gd name="adj1" fmla="val 50000"/>
              <a:gd name="adj2" fmla="val 50138"/>
            </a:avLst>
          </a:prstGeom>
          <a:solidFill>
            <a:srgbClr val="558ed5"/>
          </a:solidFill>
          <a:ln w="12600">
            <a:noFill/>
          </a:ln>
        </p:spPr>
        <p:style>
          <a:lnRef idx="0"/>
          <a:fillRef idx="0"/>
          <a:effectRef idx="0"/>
          <a:fontRef idx="minor"/>
        </p:style>
      </p:sp>
      <p:sp>
        <p:nvSpPr>
          <p:cNvPr id="505" name="CustomShape 5"/>
          <p:cNvSpPr/>
          <p:nvPr/>
        </p:nvSpPr>
        <p:spPr>
          <a:xfrm rot="10800000">
            <a:off x="7558200" y="5056560"/>
            <a:ext cx="942840" cy="328320"/>
          </a:xfrm>
          <a:prstGeom prst="homePlate">
            <a:avLst>
              <a:gd name="adj" fmla="val 68718"/>
            </a:avLst>
          </a:prstGeom>
          <a:gradFill rotWithShape="0">
            <a:gsLst>
              <a:gs pos="0">
                <a:srgbClr val="2e5f99"/>
              </a:gs>
              <a:gs pos="100000">
                <a:srgbClr val="3c7ac7"/>
              </a:gs>
            </a:gsLst>
            <a:lin ang="54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wrap="none" lIns="90000" rIns="90000" tIns="45000" bIns="45000" anchor="ctr" rot="10800000">
            <a:noAutofit/>
          </a:bodyPr>
          <a:p>
            <a:pPr algn="ctr">
              <a:lnSpc>
                <a:spcPct val="100000"/>
              </a:lnSpc>
            </a:pPr>
            <a:r>
              <a:rPr b="0" lang="ru-RU" sz="1800" spc="-1" strike="noStrike">
                <a:solidFill>
                  <a:srgbClr val="ffffff"/>
                </a:solidFill>
                <a:latin typeface="Calibri"/>
                <a:ea typeface="DejaVu Sans"/>
              </a:rPr>
              <a:t>повернуть</a:t>
            </a:r>
            <a:endParaRPr b="0" lang="ru-RU"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5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path" presetID="64">
                                  <p:stCondLst>
                                    <p:cond delay="0"/>
                                  </p:stCondLst>
                                  <p:childTnLst>
                                    <p:animMotion origin="layout" path="M -1.38889E-006 3.33333E-006 L -1.38889E-006 -0.27292 E">
                                      <p:cBhvr>
                                        <p:cTn id="10" dur="2000" fill="hold"/>
                                        <p:tgtEl>
                                          <p:spTgt spid="505"/>
                                        </p:tgtEl>
                                      </p:cBhvr>
                                    </p:animMotion>
                                  </p:childTnLst>
                                </p:cTn>
                              </p:par>
                            </p:childTnLst>
                          </p:cTn>
                        </p:par>
                      </p:childTnLst>
                    </p:cTn>
                  </p:par>
                  <p:par>
                    <p:cTn id="11" fill="hold">
                      <p:stCondLst>
                        <p:cond delay="indefinite"/>
                      </p:stCondLst>
                      <p:childTnLst>
                        <p:par>
                          <p:cTn id="12" fill="hold">
                            <p:stCondLst>
                              <p:cond delay="0"/>
                            </p:stCondLst>
                            <p:childTnLst>
                              <p:par>
                                <p:cTn id="13" nodeType="clickEffect" fill="hold" presetClass="path" presetID="64">
                                  <p:stCondLst>
                                    <p:cond delay="0"/>
                                  </p:stCondLst>
                                  <p:childTnLst>
                                    <p:animMotion origin="layout" path="M -1.38889E-006 -0.27292 L -1.38889E-006 -0.54584 E">
                                      <p:cBhvr>
                                        <p:cTn id="14" dur="2000" fill="hold"/>
                                        <p:tgtEl>
                                          <p:spTgt spid="505"/>
                                        </p:tgtEl>
                                      </p:cBhvr>
                                    </p:animMotion>
                                  </p:childTnLst>
                                </p:cTn>
                              </p:par>
                            </p:childTnLst>
                          </p:cTn>
                        </p:par>
                      </p:childTnLst>
                    </p:cTn>
                  </p:par>
                  <p:par>
                    <p:cTn id="15" fill="hold">
                      <p:stCondLst>
                        <p:cond delay="indefinite"/>
                      </p:stCondLst>
                      <p:childTnLst>
                        <p:par>
                          <p:cTn id="16" fill="hold">
                            <p:stCondLst>
                              <p:cond delay="0"/>
                            </p:stCondLst>
                            <p:childTnLst>
                              <p:par>
                                <p:cTn id="17" nodeType="clickEffect" fill="hold" presetClass="path" presetID="35">
                                  <p:stCondLst>
                                    <p:cond delay="0"/>
                                  </p:stCondLst>
                                  <p:childTnLst>
                                    <p:animMotion origin="layout" path="M 8.33333E-007 -0.54583 L -0.10243 -0.54699 E">
                                      <p:cBhvr>
                                        <p:cTn id="18" dur="2000" fill="hold"/>
                                        <p:tgtEl>
                                          <p:spTgt spid="505"/>
                                        </p:tgtEl>
                                      </p:cBhvr>
                                    </p:animMotion>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CustomShape 1"/>
          <p:cNvSpPr/>
          <p:nvPr/>
        </p:nvSpPr>
        <p:spPr>
          <a:xfrm>
            <a:off x="1828800" y="2514600"/>
            <a:ext cx="6399000" cy="14364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3000" spc="-1" strike="noStrike" cap="all">
                <a:solidFill>
                  <a:srgbClr val="376092"/>
                </a:solidFill>
                <a:latin typeface="Tahoma"/>
                <a:ea typeface="Tahoma"/>
              </a:rPr>
              <a:t>Наследование</a:t>
            </a:r>
            <a:endParaRPr b="0" lang="ru-RU" sz="3000" spc="-1" strike="noStrike">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endParaRPr b="0" lang="ru-RU" sz="1800" spc="-1" strike="noStrike">
              <a:latin typeface="Arial"/>
            </a:endParaRPr>
          </a:p>
        </p:txBody>
      </p:sp>
      <p:sp>
        <p:nvSpPr>
          <p:cNvPr id="508"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Понятие наследования. </a:t>
            </a:r>
            <a:r>
              <a:rPr b="0" lang="ru-RU" sz="1800" spc="-1" strike="noStrike">
                <a:solidFill>
                  <a:srgbClr val="000000"/>
                </a:solidFill>
                <a:latin typeface="Arial"/>
                <a:ea typeface="DejaVu Sans"/>
              </a:rPr>
              <a:t>Один класс может наследовать или расширять поля и методы другого класса с помощью ключевого слова extends. Класс, который выступает базой для расширения, называют суперклассом, класс, который непосредственно проводит расширение,  - подклассом. Подкласс имеет доступ </a:t>
            </a:r>
            <a:r>
              <a:rPr b="1" lang="ru-RU" sz="1800" spc="-1" strike="noStrike">
                <a:solidFill>
                  <a:srgbClr val="376092"/>
                </a:solidFill>
                <a:latin typeface="Arial"/>
                <a:ea typeface="DejaVu Sans"/>
              </a:rPr>
              <a:t>ко всем открытым полям </a:t>
            </a:r>
            <a:r>
              <a:rPr b="0" lang="ru-RU" sz="1800" spc="-1" strike="noStrike">
                <a:solidFill>
                  <a:srgbClr val="000000"/>
                </a:solidFill>
                <a:latin typeface="Arial"/>
                <a:ea typeface="DejaVu Sans"/>
              </a:rPr>
              <a:t>и методам суперкласса, так, словно они описаны в подклассе: производный класс не имеет доступа к закрытым полям и методам класса. Также подкласс может добавлять методы и переопределять методы.</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endParaRPr b="0" lang="ru-RU" sz="1800" spc="-1" strike="noStrike">
              <a:latin typeface="Arial"/>
            </a:endParaRPr>
          </a:p>
        </p:txBody>
      </p:sp>
      <p:pic>
        <p:nvPicPr>
          <p:cNvPr id="510" name="Рисунок 2" descr=""/>
          <p:cNvPicPr/>
          <p:nvPr/>
        </p:nvPicPr>
        <p:blipFill>
          <a:blip r:embed="rId1"/>
          <a:stretch/>
        </p:blipFill>
        <p:spPr>
          <a:xfrm>
            <a:off x="857160" y="1219320"/>
            <a:ext cx="7698600" cy="4016880"/>
          </a:xfrm>
          <a:prstGeom prst="rect">
            <a:avLst/>
          </a:prstGeom>
          <a:ln w="9360">
            <a:noFill/>
          </a:ln>
        </p:spPr>
      </p:pic>
      <p:sp>
        <p:nvSpPr>
          <p:cNvPr id="511" name="CustomShape 2"/>
          <p:cNvSpPr/>
          <p:nvPr/>
        </p:nvSpPr>
        <p:spPr>
          <a:xfrm>
            <a:off x="1010880" y="1357200"/>
            <a:ext cx="212580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ru-RU" sz="1800" spc="-1" strike="noStrike">
                <a:solidFill>
                  <a:srgbClr val="000000"/>
                </a:solidFill>
                <a:latin typeface="Arial"/>
                <a:ea typeface="DejaVu Sans"/>
              </a:rPr>
              <a:t>Иерархии классов</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Причины возникновения ООП</a:t>
            </a:r>
            <a:endParaRPr b="0" lang="ru-RU" sz="1800" spc="-1" strike="noStrike">
              <a:latin typeface="Arial"/>
            </a:endParaRPr>
          </a:p>
        </p:txBody>
      </p:sp>
      <p:sp>
        <p:nvSpPr>
          <p:cNvPr id="301"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i="1" lang="ru-RU" sz="1800" spc="-1" strike="noStrike">
                <a:solidFill>
                  <a:srgbClr val="376092"/>
                </a:solidFill>
                <a:latin typeface="Arial"/>
                <a:ea typeface="DejaVu Sans"/>
              </a:rPr>
              <a:t>Объектно-ориентированное программирование - это методология программирования, основанная на представлении программы в виде совокупности объектов, каждый из которых является экземпляром определенного класса, а классы образуют иерархию наследования. ... ООП использует в качестве базовых элементов объекты, а не алгоритмы.</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endParaRPr b="0" lang="ru-RU" sz="1800" spc="-1" strike="noStrike">
              <a:latin typeface="Arial"/>
            </a:endParaRPr>
          </a:p>
        </p:txBody>
      </p:sp>
      <p:sp>
        <p:nvSpPr>
          <p:cNvPr id="513"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Переопределение методов. </a:t>
            </a:r>
            <a:r>
              <a:rPr b="0" lang="ru-RU" sz="1800" spc="-1" strike="noStrike">
                <a:solidFill>
                  <a:srgbClr val="000000"/>
                </a:solidFill>
                <a:latin typeface="Arial"/>
                <a:ea typeface="DejaVu Sans"/>
              </a:rPr>
              <a:t>Переопределенным методом называют метод, описанный в производном классе, сигнатура этого метода совпадает с сигнатурой метода, описанного в суперклассе.</a:t>
            </a:r>
            <a:endParaRPr b="0" lang="ru-RU" sz="1800" spc="-1" strike="noStrike">
              <a:latin typeface="Arial"/>
            </a:endParaRPr>
          </a:p>
          <a:p>
            <a:pPr>
              <a:lnSpc>
                <a:spcPct val="100000"/>
              </a:lnSpc>
              <a:tabLst>
                <a:tab algn="l" pos="0"/>
              </a:tabLst>
            </a:pPr>
            <a:endParaRPr b="0" lang="ru-RU" sz="1800" spc="-1" strike="noStrike">
              <a:latin typeface="Arial"/>
            </a:endParaRPr>
          </a:p>
          <a:p>
            <a:pPr marL="457200">
              <a:lnSpc>
                <a:spcPct val="100000"/>
              </a:lnSpc>
              <a:tabLst>
                <a:tab algn="l" pos="0"/>
              </a:tabLst>
            </a:pPr>
            <a:endParaRPr b="0" lang="ru-RU" sz="1800" spc="-1" strike="noStrike">
              <a:latin typeface="Arial"/>
            </a:endParaRPr>
          </a:p>
          <a:p>
            <a:pPr marL="457200">
              <a:lnSpc>
                <a:spcPct val="100000"/>
              </a:lnSpc>
              <a:spcBef>
                <a:spcPts val="360"/>
              </a:spcBef>
              <a:tabLst>
                <a:tab algn="l" pos="0"/>
              </a:tabLst>
            </a:pPr>
            <a:endParaRPr b="0" lang="ru-RU" sz="1800" spc="-1" strike="noStrike">
              <a:latin typeface="Arial"/>
            </a:endParaRPr>
          </a:p>
          <a:p>
            <a:pPr marL="457200">
              <a:lnSpc>
                <a:spcPct val="100000"/>
              </a:lnSpc>
              <a:spcBef>
                <a:spcPts val="36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r>
              <a:rPr b="1" lang="en-GB" sz="1800" spc="-1" strike="noStrike">
                <a:solidFill>
                  <a:srgbClr val="376092"/>
                </a:solidFill>
                <a:latin typeface="Tahoma"/>
                <a:ea typeface="Tahoma"/>
              </a:rPr>
              <a:t>. Пример 1. Класс Person</a:t>
            </a:r>
            <a:endParaRPr b="0" lang="ru-RU" sz="1800" spc="-1" strike="noStrike">
              <a:latin typeface="Arial"/>
            </a:endParaRPr>
          </a:p>
        </p:txBody>
      </p:sp>
      <p:sp>
        <p:nvSpPr>
          <p:cNvPr id="515" name="CustomShape 2"/>
          <p:cNvSpPr/>
          <p:nvPr/>
        </p:nvSpPr>
        <p:spPr>
          <a:xfrm>
            <a:off x="914400" y="1219320"/>
            <a:ext cx="7313400" cy="4798800"/>
          </a:xfrm>
          <a:prstGeom prst="rect">
            <a:avLst/>
          </a:prstGeom>
          <a:solidFill>
            <a:srgbClr val="f2f2f2"/>
          </a:solidFill>
          <a:ln w="0">
            <a:noFill/>
          </a:ln>
        </p:spPr>
        <p:style>
          <a:lnRef idx="0"/>
          <a:fillRef idx="0"/>
          <a:effectRef idx="0"/>
          <a:fontRef idx="minor"/>
        </p:style>
        <p:txBody>
          <a:bodyPr lIns="90000" rIns="90000" tIns="45000" bIns="45000">
            <a:noAutofit/>
          </a:bodyPr>
          <a:p>
            <a:pPr>
              <a:lnSpc>
                <a:spcPct val="100000"/>
              </a:lnSpc>
              <a:tabLst>
                <a:tab algn="l" pos="0"/>
              </a:tabLst>
            </a:pPr>
            <a:r>
              <a:rPr b="1" lang="en-US" sz="1200" spc="-1" strike="noStrike">
                <a:solidFill>
                  <a:srgbClr val="7f0055"/>
                </a:solidFill>
                <a:latin typeface="Courier New"/>
                <a:ea typeface="Times New Roman"/>
              </a:rPr>
              <a:t>package</a:t>
            </a:r>
            <a:r>
              <a:rPr b="0" lang="en-US" sz="1200" spc="-1" strike="noStrike">
                <a:solidFill>
                  <a:srgbClr val="000000"/>
                </a:solidFill>
                <a:latin typeface="Courier New"/>
                <a:ea typeface="Times New Roman"/>
              </a:rPr>
              <a:t> </a:t>
            </a:r>
            <a:r>
              <a:rPr b="0" lang="en-US" sz="1400" spc="-1" strike="noStrike">
                <a:solidFill>
                  <a:srgbClr val="000000"/>
                </a:solidFill>
                <a:latin typeface="Courier New"/>
                <a:ea typeface="Calibri"/>
              </a:rPr>
              <a:t>ru.javalang.module07;</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1" lang="en-US" sz="1200" spc="-1" strike="noStrike">
                <a:solidFill>
                  <a:srgbClr val="7f0055"/>
                </a:solidFill>
                <a:latin typeface="Courier New"/>
                <a:ea typeface="Times New Roman"/>
              </a:rPr>
              <a:t>public</a:t>
            </a:r>
            <a:r>
              <a:rPr b="0" lang="en-US" sz="1200" spc="-1" strike="noStrike">
                <a:solidFill>
                  <a:srgbClr val="000000"/>
                </a:solidFill>
                <a:latin typeface="Courier New"/>
                <a:ea typeface="Times New Roman"/>
              </a:rPr>
              <a:t> </a:t>
            </a:r>
            <a:r>
              <a:rPr b="1" lang="en-US" sz="1200" spc="-1" strike="noStrike">
                <a:solidFill>
                  <a:srgbClr val="7f0055"/>
                </a:solidFill>
                <a:latin typeface="Courier New"/>
                <a:ea typeface="Times New Roman"/>
              </a:rPr>
              <a:t>class</a:t>
            </a:r>
            <a:r>
              <a:rPr b="0" lang="en-US" sz="1200" spc="-1" strike="noStrike">
                <a:solidFill>
                  <a:srgbClr val="000000"/>
                </a:solidFill>
                <a:latin typeface="Courier New"/>
                <a:ea typeface="Times New Roman"/>
              </a:rPr>
              <a:t> Person {</a:t>
            </a:r>
            <a:endParaRPr b="0" lang="ru-RU" sz="1200" spc="-1" strike="noStrike">
              <a:latin typeface="Arial"/>
            </a:endParaRPr>
          </a:p>
          <a:p>
            <a:pPr>
              <a:lnSpc>
                <a:spcPct val="100000"/>
              </a:lnSpc>
              <a:tabLst>
                <a:tab algn="l" pos="0"/>
              </a:tabLst>
            </a:pPr>
            <a:r>
              <a:rPr b="0" lang="en-US" sz="1200" spc="-1" strike="noStrike">
                <a:solidFill>
                  <a:srgbClr val="000000"/>
                </a:solidFill>
                <a:latin typeface="Courier New"/>
                <a:ea typeface="Times New Roman"/>
              </a:rPr>
              <a:t>    </a:t>
            </a:r>
            <a:r>
              <a:rPr b="0" lang="en-US" sz="1200" spc="-1" strike="noStrike">
                <a:solidFill>
                  <a:srgbClr val="000000"/>
                </a:solidFill>
                <a:latin typeface="Courier New"/>
                <a:ea typeface="Times New Roman"/>
              </a:rPr>
              <a:t>	</a:t>
            </a:r>
            <a:r>
              <a:rPr b="0" lang="en-US" sz="1200" spc="-1" strike="noStrike">
                <a:solidFill>
                  <a:srgbClr val="0033b3"/>
                </a:solidFill>
                <a:latin typeface="JetBrains Mono"/>
                <a:ea typeface="JetBrains Mono"/>
              </a:rPr>
              <a:t>private </a:t>
            </a:r>
            <a:r>
              <a:rPr b="0" lang="en-US" sz="1200" spc="-1" strike="noStrike">
                <a:solidFill>
                  <a:srgbClr val="000000"/>
                </a:solidFill>
                <a:latin typeface="JetBrains Mono"/>
                <a:ea typeface="JetBrains Mono"/>
              </a:rPr>
              <a:t>Long </a:t>
            </a:r>
            <a:r>
              <a:rPr b="0" lang="en-US" sz="1200" spc="-1" strike="noStrike">
                <a:solidFill>
                  <a:srgbClr val="871094"/>
                </a:solidFill>
                <a:latin typeface="JetBrains Mono"/>
                <a:ea typeface="JetBrains Mono"/>
              </a:rPr>
              <a:t>id</a:t>
            </a:r>
            <a:r>
              <a:rPr b="0" lang="en-US" sz="1200" spc="-1" strike="noStrike">
                <a:solidFill>
                  <a:srgbClr val="080808"/>
                </a:solidFill>
                <a:latin typeface="JetBrains Mono"/>
                <a:ea typeface="JetBrains Mono"/>
              </a:rPr>
              <a:t>;</a:t>
            </a:r>
            <a:b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private </a:t>
            </a:r>
            <a:r>
              <a:rPr b="0" lang="en-US" sz="1200" spc="-1" strike="noStrike">
                <a:solidFill>
                  <a:srgbClr val="000000"/>
                </a:solidFill>
                <a:latin typeface="JetBrains Mono"/>
                <a:ea typeface="JetBrains Mono"/>
              </a:rPr>
              <a:t>String </a:t>
            </a:r>
            <a:r>
              <a:rPr b="0" lang="en-US" sz="1200" spc="-1" strike="noStrike">
                <a:solidFill>
                  <a:srgbClr val="871094"/>
                </a:solidFill>
                <a:latin typeface="JetBrains Mono"/>
                <a:ea typeface="JetBrains Mono"/>
              </a:rPr>
              <a:t>firstName</a:t>
            </a:r>
            <a:r>
              <a:rPr b="0" lang="en-US" sz="1200" spc="-1" strike="noStrike">
                <a:solidFill>
                  <a:srgbClr val="080808"/>
                </a:solidFill>
                <a:latin typeface="JetBrains Mono"/>
                <a:ea typeface="JetBrains Mono"/>
              </a:rPr>
              <a:t>;</a:t>
            </a:r>
            <a:b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private </a:t>
            </a:r>
            <a:r>
              <a:rPr b="0" lang="en-US" sz="1200" spc="-1" strike="noStrike">
                <a:solidFill>
                  <a:srgbClr val="000000"/>
                </a:solidFill>
                <a:latin typeface="JetBrains Mono"/>
                <a:ea typeface="JetBrains Mono"/>
              </a:rPr>
              <a:t>String </a:t>
            </a:r>
            <a:r>
              <a:rPr b="0" lang="en-US" sz="1200" spc="-1" strike="noStrike">
                <a:solidFill>
                  <a:srgbClr val="871094"/>
                </a:solidFill>
                <a:latin typeface="JetBrains Mono"/>
                <a:ea typeface="JetBrains Mono"/>
              </a:rPr>
              <a:t>middleName</a:t>
            </a:r>
            <a:r>
              <a:rPr b="0" lang="en-US" sz="1200" spc="-1" strike="noStrike">
                <a:solidFill>
                  <a:srgbClr val="080808"/>
                </a:solidFill>
                <a:latin typeface="JetBrains Mono"/>
                <a:ea typeface="JetBrains Mono"/>
              </a:rPr>
              <a:t>;</a:t>
            </a:r>
            <a:b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private </a:t>
            </a:r>
            <a:r>
              <a:rPr b="0" lang="en-US" sz="1200" spc="-1" strike="noStrike">
                <a:solidFill>
                  <a:srgbClr val="000000"/>
                </a:solidFill>
                <a:latin typeface="JetBrains Mono"/>
                <a:ea typeface="JetBrains Mono"/>
              </a:rPr>
              <a:t>String </a:t>
            </a:r>
            <a:r>
              <a:rPr b="0" lang="en-US" sz="1200" spc="-1" strike="noStrike">
                <a:solidFill>
                  <a:srgbClr val="871094"/>
                </a:solidFill>
                <a:latin typeface="JetBrains Mono"/>
                <a:ea typeface="JetBrains Mono"/>
              </a:rPr>
              <a:t>lastName</a:t>
            </a:r>
            <a:r>
              <a:rPr b="0" lang="en-US" sz="1200" spc="-1" strike="noStrike">
                <a:solidFill>
                  <a:srgbClr val="080808"/>
                </a:solidFill>
                <a:latin typeface="JetBrains Mono"/>
                <a:ea typeface="JetBrains Mono"/>
              </a:rPr>
              <a:t>;</a:t>
            </a:r>
            <a:b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private </a:t>
            </a:r>
            <a:r>
              <a:rPr b="0" lang="en-US" sz="1200" spc="-1" strike="noStrike">
                <a:solidFill>
                  <a:srgbClr val="000000"/>
                </a:solidFill>
                <a:latin typeface="JetBrains Mono"/>
                <a:ea typeface="JetBrains Mono"/>
              </a:rPr>
              <a:t>LocalDate </a:t>
            </a:r>
            <a:r>
              <a:rPr b="0" lang="en-US" sz="1200" spc="-1" strike="noStrike">
                <a:solidFill>
                  <a:srgbClr val="871094"/>
                </a:solidFill>
                <a:latin typeface="JetBrains Mono"/>
                <a:ea typeface="JetBrains Mono"/>
              </a:rPr>
              <a:t>birtday</a:t>
            </a:r>
            <a:r>
              <a:rPr b="0" lang="en-US" sz="1200" spc="-1" strike="noStrike">
                <a:solidFill>
                  <a:srgbClr val="080808"/>
                </a:solidFill>
                <a:latin typeface="JetBrains Mono"/>
                <a:ea typeface="JetBrains Mono"/>
              </a:rPr>
              <a:t>;</a:t>
            </a:r>
            <a:b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private </a:t>
            </a:r>
            <a:r>
              <a:rPr b="0" lang="en-US" sz="1200" spc="-1" strike="noStrike">
                <a:solidFill>
                  <a:srgbClr val="000000"/>
                </a:solidFill>
                <a:latin typeface="JetBrains Mono"/>
                <a:ea typeface="JetBrains Mono"/>
              </a:rPr>
              <a:t>String </a:t>
            </a:r>
            <a:r>
              <a:rPr b="0" lang="en-US" sz="1200" spc="-1" strike="noStrike">
                <a:solidFill>
                  <a:srgbClr val="871094"/>
                </a:solidFill>
                <a:latin typeface="JetBrains Mono"/>
                <a:ea typeface="JetBrains Mono"/>
              </a:rPr>
              <a:t>phoneNumber</a:t>
            </a:r>
            <a:r>
              <a:rPr b="0" lang="en-US" sz="1200" spc="-1" strike="noStrike">
                <a:solidFill>
                  <a:srgbClr val="080808"/>
                </a:solidFill>
                <a:latin typeface="JetBrains Mono"/>
                <a:ea typeface="JetBrains Mono"/>
              </a:rPr>
              <a:t>;</a:t>
            </a:r>
            <a:br/>
            <a:b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public </a:t>
            </a:r>
            <a:r>
              <a:rPr b="0" lang="en-US" sz="1200" spc="-1" strike="noStrike">
                <a:solidFill>
                  <a:srgbClr val="00627a"/>
                </a:solidFill>
                <a:latin typeface="JetBrains Mono"/>
                <a:ea typeface="JetBrains Mono"/>
              </a:rPr>
              <a:t>Person</a:t>
            </a:r>
            <a:r>
              <a:rPr b="0" lang="en-US" sz="1200" spc="-1" strike="noStrike">
                <a:solidFill>
                  <a:srgbClr val="080808"/>
                </a:solidFill>
                <a:latin typeface="JetBrains Mono"/>
                <a:ea typeface="JetBrains Mono"/>
              </a:rPr>
              <a:t>() {}</a:t>
            </a:r>
            <a:br/>
            <a:b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public </a:t>
            </a:r>
            <a:r>
              <a:rPr b="0" lang="en-US" sz="1200" spc="-1" strike="noStrike">
                <a:solidFill>
                  <a:srgbClr val="00627a"/>
                </a:solidFill>
                <a:latin typeface="JetBrains Mono"/>
                <a:ea typeface="JetBrains Mono"/>
              </a:rPr>
              <a:t>Person</a:t>
            </a:r>
            <a:r>
              <a:rPr b="0" lang="en-US" sz="1200" spc="-1" strike="noStrike">
                <a:solidFill>
                  <a:srgbClr val="080808"/>
                </a:solidFill>
                <a:latin typeface="JetBrains Mono"/>
                <a:ea typeface="JetBrains Mono"/>
              </a:rPr>
              <a:t>(</a:t>
            </a:r>
            <a:r>
              <a:rPr b="0" lang="en-US" sz="1200" spc="-1" strike="noStrike">
                <a:solidFill>
                  <a:srgbClr val="000000"/>
                </a:solidFill>
                <a:latin typeface="JetBrains Mono"/>
                <a:ea typeface="JetBrains Mono"/>
              </a:rPr>
              <a:t>String </a:t>
            </a:r>
            <a:r>
              <a:rPr b="0" lang="en-US" sz="1200" spc="-1" strike="noStrike">
                <a:solidFill>
                  <a:srgbClr val="080808"/>
                </a:solidFill>
                <a:latin typeface="JetBrains Mono"/>
                <a:ea typeface="JetBrains Mono"/>
              </a:rPr>
              <a:t>firstName, </a:t>
            </a:r>
            <a:r>
              <a:rPr b="0" lang="en-US" sz="1200" spc="-1" strike="noStrike">
                <a:solidFill>
                  <a:srgbClr val="000000"/>
                </a:solidFill>
                <a:latin typeface="JetBrains Mono"/>
                <a:ea typeface="JetBrains Mono"/>
              </a:rPr>
              <a:t>String </a:t>
            </a:r>
            <a:r>
              <a:rPr b="0" lang="en-US" sz="1200" spc="-1" strike="noStrike">
                <a:solidFill>
                  <a:srgbClr val="080808"/>
                </a:solidFill>
                <a:latin typeface="JetBrains Mono"/>
                <a:ea typeface="JetBrains Mono"/>
              </a:rPr>
              <a:t>middleName, </a:t>
            </a:r>
            <a:r>
              <a:rPr b="0" lang="en-US" sz="1200" spc="-1" strike="noStrike">
                <a:solidFill>
                  <a:srgbClr val="000000"/>
                </a:solidFill>
                <a:latin typeface="JetBrains Mono"/>
                <a:ea typeface="JetBrains Mono"/>
              </a:rPr>
              <a:t>String </a:t>
            </a:r>
            <a:r>
              <a:rPr b="0" lang="en-US" sz="1200" spc="-1" strike="noStrike">
                <a:solidFill>
                  <a:srgbClr val="080808"/>
                </a:solidFill>
                <a:latin typeface="JetBrains Mono"/>
                <a:ea typeface="JetBrains Mono"/>
              </a:rPr>
              <a:t>lastName) {</a:t>
            </a:r>
            <a:b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this</a:t>
            </a:r>
            <a:r>
              <a:rPr b="0" lang="en-US" sz="1200" spc="-1" strike="noStrike">
                <a:solidFill>
                  <a:srgbClr val="080808"/>
                </a:solidFill>
                <a:latin typeface="JetBrains Mono"/>
                <a:ea typeface="JetBrains Mono"/>
              </a:rPr>
              <a:t>.</a:t>
            </a:r>
            <a:r>
              <a:rPr b="0" lang="en-US" sz="1200" spc="-1" strike="noStrike">
                <a:solidFill>
                  <a:srgbClr val="871094"/>
                </a:solidFill>
                <a:latin typeface="JetBrains Mono"/>
                <a:ea typeface="JetBrains Mono"/>
              </a:rPr>
              <a:t>firstName </a:t>
            </a:r>
            <a:r>
              <a:rPr b="0" lang="en-US" sz="1200" spc="-1" strike="noStrike">
                <a:solidFill>
                  <a:srgbClr val="080808"/>
                </a:solidFill>
                <a:latin typeface="JetBrains Mono"/>
                <a:ea typeface="JetBrains Mono"/>
              </a:rPr>
              <a:t>= firstName;</a:t>
            </a:r>
            <a:b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this</a:t>
            </a:r>
            <a:r>
              <a:rPr b="0" lang="en-US" sz="1200" spc="-1" strike="noStrike">
                <a:solidFill>
                  <a:srgbClr val="080808"/>
                </a:solidFill>
                <a:latin typeface="JetBrains Mono"/>
                <a:ea typeface="JetBrains Mono"/>
              </a:rPr>
              <a:t>.</a:t>
            </a:r>
            <a:r>
              <a:rPr b="0" lang="en-US" sz="1200" spc="-1" strike="noStrike">
                <a:solidFill>
                  <a:srgbClr val="871094"/>
                </a:solidFill>
                <a:latin typeface="JetBrains Mono"/>
                <a:ea typeface="JetBrains Mono"/>
              </a:rPr>
              <a:t>middleName </a:t>
            </a:r>
            <a:r>
              <a:rPr b="0" lang="en-US" sz="1200" spc="-1" strike="noStrike">
                <a:solidFill>
                  <a:srgbClr val="080808"/>
                </a:solidFill>
                <a:latin typeface="JetBrains Mono"/>
                <a:ea typeface="JetBrains Mono"/>
              </a:rPr>
              <a:t>= middleName;</a:t>
            </a:r>
            <a:b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this</a:t>
            </a:r>
            <a:r>
              <a:rPr b="0" lang="en-US" sz="1200" spc="-1" strike="noStrike">
                <a:solidFill>
                  <a:srgbClr val="080808"/>
                </a:solidFill>
                <a:latin typeface="JetBrains Mono"/>
                <a:ea typeface="JetBrains Mono"/>
              </a:rPr>
              <a:t>.</a:t>
            </a:r>
            <a:r>
              <a:rPr b="0" lang="en-US" sz="1200" spc="-1" strike="noStrike">
                <a:solidFill>
                  <a:srgbClr val="871094"/>
                </a:solidFill>
                <a:latin typeface="JetBrains Mono"/>
                <a:ea typeface="JetBrains Mono"/>
              </a:rPr>
              <a:t>lastName </a:t>
            </a:r>
            <a:r>
              <a:rPr b="0" lang="en-US" sz="1200" spc="-1" strike="noStrike">
                <a:solidFill>
                  <a:srgbClr val="080808"/>
                </a:solidFill>
                <a:latin typeface="JetBrains Mono"/>
                <a:ea typeface="JetBrains Mono"/>
              </a:rPr>
              <a:t>= lastName;</a:t>
            </a:r>
            <a:endParaRPr b="0" lang="ru-RU" sz="1200" spc="-1" strike="noStrike">
              <a:latin typeface="Arial"/>
            </a:endParaRPr>
          </a:p>
          <a:p>
            <a:pPr>
              <a:lnSpc>
                <a:spcPct val="100000"/>
              </a:lnSpc>
              <a:tabLst>
                <a:tab algn="l" pos="0"/>
              </a:tabLst>
            </a:pP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a:t>
            </a:r>
            <a:endParaRPr b="0" lang="ru-RU" sz="1200" spc="-1" strike="noStrike">
              <a:latin typeface="Arial"/>
            </a:endParaRPr>
          </a:p>
          <a:p>
            <a:pPr>
              <a:lnSpc>
                <a:spcPct val="100000"/>
              </a:lnSpc>
              <a:tabLst>
                <a:tab algn="l" pos="0"/>
              </a:tabLst>
            </a:pPr>
            <a:endParaRPr b="0" lang="ru-RU" sz="1200" spc="-1" strike="noStrike">
              <a:latin typeface="Arial"/>
            </a:endParaRPr>
          </a:p>
          <a:p>
            <a:pPr>
              <a:lnSpc>
                <a:spcPct val="100000"/>
              </a:lnSpc>
              <a:tabLst>
                <a:tab algn="l" pos="0"/>
              </a:tabLst>
            </a:pP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//getters, setters</a:t>
            </a:r>
            <a:endParaRPr b="0" lang="ru-RU" sz="1200" spc="-1" strike="noStrike">
              <a:latin typeface="Arial"/>
            </a:endParaRPr>
          </a:p>
          <a:p>
            <a:pPr>
              <a:lnSpc>
                <a:spcPct val="100000"/>
              </a:lnSpc>
              <a:tabLst>
                <a:tab algn="l" pos="0"/>
              </a:tabLst>
            </a:pP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urier New"/>
                <a:ea typeface="Times New Roman"/>
              </a:rPr>
              <a:t>}</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r>
              <a:rPr b="1" lang="en-GB" sz="1800" spc="-1" strike="noStrike">
                <a:solidFill>
                  <a:srgbClr val="376092"/>
                </a:solidFill>
                <a:latin typeface="Tahoma"/>
                <a:ea typeface="Tahoma"/>
              </a:rPr>
              <a:t>. Пример 1. Класс Teacher</a:t>
            </a:r>
            <a:endParaRPr b="0" lang="ru-RU" sz="1800" spc="-1" strike="noStrike">
              <a:latin typeface="Arial"/>
            </a:endParaRPr>
          </a:p>
        </p:txBody>
      </p:sp>
      <p:sp>
        <p:nvSpPr>
          <p:cNvPr id="517" name="CustomShape 2"/>
          <p:cNvSpPr/>
          <p:nvPr/>
        </p:nvSpPr>
        <p:spPr>
          <a:xfrm>
            <a:off x="360000" y="859320"/>
            <a:ext cx="8638920" cy="3099600"/>
          </a:xfrm>
          <a:prstGeom prst="rect">
            <a:avLst/>
          </a:prstGeom>
          <a:solidFill>
            <a:srgbClr val="f2f2f2"/>
          </a:solidFill>
          <a:ln w="0">
            <a:noFill/>
          </a:ln>
        </p:spPr>
        <p:style>
          <a:lnRef idx="0"/>
          <a:fillRef idx="0"/>
          <a:effectRef idx="0"/>
          <a:fontRef idx="minor"/>
        </p:style>
        <p:txBody>
          <a:bodyPr lIns="90000" rIns="90000" tIns="45000" bIns="45000">
            <a:noAutofit/>
          </a:bodyPr>
          <a:p>
            <a:pPr>
              <a:lnSpc>
                <a:spcPct val="100000"/>
              </a:lnSpc>
              <a:tabLst>
                <a:tab algn="l" pos="0"/>
              </a:tabLst>
            </a:pPr>
            <a:r>
              <a:rPr b="1" lang="en-US" sz="1200" spc="-1" strike="noStrike">
                <a:solidFill>
                  <a:srgbClr val="7f0055"/>
                </a:solidFill>
                <a:latin typeface="Courier New"/>
                <a:ea typeface="Times New Roman"/>
              </a:rPr>
              <a:t>package</a:t>
            </a:r>
            <a:r>
              <a:rPr b="0" lang="en-US" sz="1200" spc="-1" strike="noStrike">
                <a:solidFill>
                  <a:srgbClr val="000000"/>
                </a:solidFill>
                <a:latin typeface="Courier New"/>
                <a:ea typeface="Times New Roman"/>
              </a:rPr>
              <a:t> </a:t>
            </a:r>
            <a:r>
              <a:rPr b="0" lang="en-US" sz="1400" spc="-1" strike="noStrike">
                <a:solidFill>
                  <a:srgbClr val="000000"/>
                </a:solidFill>
                <a:latin typeface="Courier New"/>
                <a:ea typeface="Calibri"/>
              </a:rPr>
              <a:t>ru.javalang.module07;</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Teacher </a:t>
            </a:r>
            <a:r>
              <a:rPr b="1" lang="en-US" sz="1300" spc="-1" strike="noStrike">
                <a:solidFill>
                  <a:srgbClr val="7f0055"/>
                </a:solidFill>
                <a:latin typeface="Courier New"/>
                <a:ea typeface="Times New Roman"/>
              </a:rPr>
              <a:t>extends</a:t>
            </a:r>
            <a:r>
              <a:rPr b="0" lang="en-US" sz="1300" spc="-1" strike="noStrike">
                <a:solidFill>
                  <a:srgbClr val="000000"/>
                </a:solidFill>
                <a:latin typeface="Courier New"/>
                <a:ea typeface="Times New Roman"/>
              </a:rPr>
              <a:t> Person{</a:t>
            </a:r>
            <a:endParaRPr b="0" lang="ru-RU" sz="1300" spc="-1" strike="noStrike">
              <a:latin typeface="Arial"/>
            </a:endParaRPr>
          </a:p>
          <a:p>
            <a:pPr>
              <a:lnSpc>
                <a:spcPct val="100000"/>
              </a:lnSpc>
              <a:tabLst>
                <a:tab algn="l" pos="0"/>
              </a:tabLst>
            </a:pPr>
            <a:r>
              <a:rPr b="0" lang="en-US" sz="1400" spc="-1" strike="noStrike">
                <a:solidFill>
                  <a:srgbClr val="000000"/>
                </a:solidFill>
                <a:latin typeface="Courier New"/>
                <a:ea typeface="Times New Roman"/>
              </a:rPr>
              <a:t>    </a:t>
            </a:r>
            <a:r>
              <a:rPr b="0" lang="en-US" sz="1400" spc="-1" strike="noStrike">
                <a:solidFill>
                  <a:srgbClr val="000000"/>
                </a:solidFill>
                <a:latin typeface="Courier New"/>
                <a:ea typeface="Times New Roman"/>
              </a:rPr>
              <a:t>	</a:t>
            </a:r>
            <a:r>
              <a:rPr b="0" lang="en-US" sz="1400" spc="-1" strike="noStrike">
                <a:solidFill>
                  <a:srgbClr val="0033b3"/>
                </a:solidFill>
                <a:latin typeface="JetBrains Mono"/>
                <a:ea typeface="JetBrains Mono"/>
              </a:rPr>
              <a:t>private </a:t>
            </a:r>
            <a:r>
              <a:rPr b="0" lang="en-US" sz="1400" spc="-1" strike="noStrike">
                <a:solidFill>
                  <a:srgbClr val="000000"/>
                </a:solidFill>
                <a:latin typeface="JetBrains Mono"/>
                <a:ea typeface="JetBrains Mono"/>
              </a:rPr>
              <a:t>String </a:t>
            </a:r>
            <a:r>
              <a:rPr b="0" lang="en-US" sz="1400" spc="-1" strike="noStrike">
                <a:solidFill>
                  <a:srgbClr val="871094"/>
                </a:solidFill>
                <a:latin typeface="JetBrains Mono"/>
                <a:ea typeface="JetBrains Mono"/>
              </a:rPr>
              <a:t>degree</a:t>
            </a:r>
            <a:r>
              <a:rPr b="0" lang="en-US" sz="1400" spc="-1" strike="noStrike">
                <a:solidFill>
                  <a:srgbClr val="080808"/>
                </a:solidFill>
                <a:latin typeface="JetBrains Mono"/>
                <a:ea typeface="JetBrains Mono"/>
              </a:rPr>
              <a:t>;</a:t>
            </a:r>
            <a:br/>
            <a:r>
              <a:rPr b="0" lang="en-US" sz="1400" spc="-1" strike="noStrike">
                <a:solidFill>
                  <a:srgbClr val="080808"/>
                </a:solidFill>
                <a:latin typeface="JetBrains Mono"/>
                <a:ea typeface="JetBrains Mono"/>
              </a:rPr>
              <a:t>	</a:t>
            </a:r>
            <a:r>
              <a:rPr b="0" lang="en-US" sz="1400" spc="-1" strike="noStrike">
                <a:solidFill>
                  <a:srgbClr val="0033b3"/>
                </a:solidFill>
                <a:latin typeface="JetBrains Mono"/>
                <a:ea typeface="JetBrains Mono"/>
              </a:rPr>
              <a:t>private </a:t>
            </a:r>
            <a:r>
              <a:rPr b="0" lang="en-US" sz="1400" spc="-1" strike="noStrike">
                <a:solidFill>
                  <a:srgbClr val="000000"/>
                </a:solidFill>
                <a:latin typeface="JetBrains Mono"/>
                <a:ea typeface="JetBrains Mono"/>
              </a:rPr>
              <a:t>List</a:t>
            </a:r>
            <a:r>
              <a:rPr b="0" lang="en-US" sz="1400" spc="-1" strike="noStrike">
                <a:solidFill>
                  <a:srgbClr val="080808"/>
                </a:solidFill>
                <a:latin typeface="JetBrains Mono"/>
                <a:ea typeface="JetBrains Mono"/>
              </a:rPr>
              <a:t>&lt;</a:t>
            </a:r>
            <a:r>
              <a:rPr b="0" lang="en-US" sz="1400" spc="-1" strike="noStrike">
                <a:solidFill>
                  <a:srgbClr val="000000"/>
                </a:solidFill>
                <a:latin typeface="JetBrains Mono"/>
                <a:ea typeface="JetBrains Mono"/>
              </a:rPr>
              <a:t>String</a:t>
            </a:r>
            <a:r>
              <a:rPr b="0" lang="en-US" sz="1400" spc="-1" strike="noStrike">
                <a:solidFill>
                  <a:srgbClr val="080808"/>
                </a:solidFill>
                <a:latin typeface="JetBrains Mono"/>
                <a:ea typeface="JetBrains Mono"/>
              </a:rPr>
              <a:t>&gt; </a:t>
            </a:r>
            <a:r>
              <a:rPr b="0" lang="en-US" sz="1400" spc="-1" strike="noStrike">
                <a:solidFill>
                  <a:srgbClr val="871094"/>
                </a:solidFill>
                <a:latin typeface="JetBrains Mono"/>
                <a:ea typeface="JetBrains Mono"/>
              </a:rPr>
              <a:t>disciplines</a:t>
            </a:r>
            <a:r>
              <a:rPr b="0" lang="en-US" sz="1400" spc="-1" strike="noStrike">
                <a:solidFill>
                  <a:srgbClr val="080808"/>
                </a:solidFill>
                <a:latin typeface="JetBrains Mono"/>
                <a:ea typeface="JetBrains Mono"/>
              </a:rPr>
              <a:t>;</a:t>
            </a:r>
            <a:br/>
            <a:r>
              <a:rPr b="0" lang="en-US" sz="1400" spc="-1" strike="noStrike">
                <a:solidFill>
                  <a:srgbClr val="080808"/>
                </a:solidFill>
                <a:latin typeface="JetBrains Mono"/>
                <a:ea typeface="JetBrains Mono"/>
              </a:rPr>
              <a:t>	</a:t>
            </a:r>
            <a:r>
              <a:rPr b="0" lang="en-US" sz="1400" spc="-1" strike="noStrike">
                <a:solidFill>
                  <a:srgbClr val="0033b3"/>
                </a:solidFill>
                <a:latin typeface="JetBrains Mono"/>
                <a:ea typeface="JetBrains Mono"/>
              </a:rPr>
              <a:t>private </a:t>
            </a:r>
            <a:r>
              <a:rPr b="0" lang="en-US" sz="1400" spc="-1" strike="noStrike">
                <a:solidFill>
                  <a:srgbClr val="000000"/>
                </a:solidFill>
                <a:latin typeface="JetBrains Mono"/>
                <a:ea typeface="JetBrains Mono"/>
              </a:rPr>
              <a:t>List</a:t>
            </a:r>
            <a:r>
              <a:rPr b="0" lang="en-US" sz="1400" spc="-1" strike="noStrike">
                <a:solidFill>
                  <a:srgbClr val="080808"/>
                </a:solidFill>
                <a:latin typeface="JetBrains Mono"/>
                <a:ea typeface="JetBrains Mono"/>
              </a:rPr>
              <a:t>&lt;</a:t>
            </a:r>
            <a:r>
              <a:rPr b="0" lang="en-US" sz="1400" spc="-1" strike="noStrike">
                <a:solidFill>
                  <a:srgbClr val="000000"/>
                </a:solidFill>
                <a:latin typeface="JetBrains Mono"/>
                <a:ea typeface="JetBrains Mono"/>
              </a:rPr>
              <a:t>String</a:t>
            </a:r>
            <a:r>
              <a:rPr b="0" lang="en-US" sz="1400" spc="-1" strike="noStrike">
                <a:solidFill>
                  <a:srgbClr val="080808"/>
                </a:solidFill>
                <a:latin typeface="JetBrains Mono"/>
                <a:ea typeface="JetBrains Mono"/>
              </a:rPr>
              <a:t>&gt; </a:t>
            </a:r>
            <a:r>
              <a:rPr b="0" lang="en-US" sz="1400" spc="-1" strike="noStrike">
                <a:solidFill>
                  <a:srgbClr val="871094"/>
                </a:solidFill>
                <a:latin typeface="JetBrains Mono"/>
                <a:ea typeface="JetBrains Mono"/>
              </a:rPr>
              <a:t>school</a:t>
            </a:r>
            <a:r>
              <a:rPr b="0" lang="en-US" sz="1400" spc="-1" strike="noStrike">
                <a:solidFill>
                  <a:srgbClr val="080808"/>
                </a:solidFill>
                <a:latin typeface="JetBrains Mono"/>
                <a:ea typeface="JetBrains Mono"/>
              </a:rPr>
              <a:t>;</a:t>
            </a:r>
            <a:br/>
            <a:br/>
            <a:r>
              <a:rPr b="0" lang="en-US" sz="1400" spc="-1" strike="noStrike">
                <a:solidFill>
                  <a:srgbClr val="080808"/>
                </a:solidFill>
                <a:latin typeface="JetBrains Mono"/>
                <a:ea typeface="JetBrains Mono"/>
              </a:rPr>
              <a:t>	</a:t>
            </a:r>
            <a:r>
              <a:rPr b="0" lang="en-US" sz="1400" spc="-1" strike="noStrike">
                <a:solidFill>
                  <a:srgbClr val="0033b3"/>
                </a:solidFill>
                <a:latin typeface="JetBrains Mono"/>
                <a:ea typeface="JetBrains Mono"/>
              </a:rPr>
              <a:t>public </a:t>
            </a:r>
            <a:r>
              <a:rPr b="0" lang="en-US" sz="1400" spc="-1" strike="noStrike">
                <a:solidFill>
                  <a:srgbClr val="00627a"/>
                </a:solidFill>
                <a:latin typeface="JetBrains Mono"/>
                <a:ea typeface="JetBrains Mono"/>
              </a:rPr>
              <a:t>Teacher</a:t>
            </a:r>
            <a:r>
              <a:rPr b="0" lang="en-US" sz="1400" spc="-1" strike="noStrike">
                <a:solidFill>
                  <a:srgbClr val="080808"/>
                </a:solidFill>
                <a:latin typeface="JetBrains Mono"/>
                <a:ea typeface="JetBrains Mono"/>
              </a:rPr>
              <a:t>() {}</a:t>
            </a:r>
            <a:br/>
            <a:br/>
            <a:r>
              <a:rPr b="0" lang="en-US" sz="1400" spc="-1" strike="noStrike">
                <a:solidFill>
                  <a:srgbClr val="080808"/>
                </a:solidFill>
                <a:latin typeface="JetBrains Mono"/>
                <a:ea typeface="JetBrains Mono"/>
              </a:rPr>
              <a:t>	</a:t>
            </a:r>
            <a:r>
              <a:rPr b="0" lang="en-US" sz="1400" spc="-1" strike="noStrike">
                <a:solidFill>
                  <a:srgbClr val="0033b3"/>
                </a:solidFill>
                <a:latin typeface="JetBrains Mono"/>
                <a:ea typeface="JetBrains Mono"/>
              </a:rPr>
              <a:t>public </a:t>
            </a:r>
            <a:r>
              <a:rPr b="0" lang="en-US" sz="1400" spc="-1" strike="noStrike">
                <a:solidFill>
                  <a:srgbClr val="00627a"/>
                </a:solidFill>
                <a:latin typeface="JetBrains Mono"/>
                <a:ea typeface="JetBrains Mono"/>
              </a:rPr>
              <a:t>Teacher</a:t>
            </a:r>
            <a:r>
              <a:rPr b="0" lang="en-US" sz="1400" spc="-1" strike="noStrike">
                <a:solidFill>
                  <a:srgbClr val="080808"/>
                </a:solidFill>
                <a:latin typeface="JetBrains Mono"/>
                <a:ea typeface="JetBrains Mono"/>
              </a:rPr>
              <a:t>(</a:t>
            </a:r>
            <a:r>
              <a:rPr b="0" lang="en-US" sz="1400" spc="-1" strike="noStrike">
                <a:solidFill>
                  <a:srgbClr val="000000"/>
                </a:solidFill>
                <a:latin typeface="JetBrains Mono"/>
                <a:ea typeface="JetBrains Mono"/>
              </a:rPr>
              <a:t>String </a:t>
            </a:r>
            <a:r>
              <a:rPr b="0" lang="en-US" sz="1400" spc="-1" strike="noStrike">
                <a:solidFill>
                  <a:srgbClr val="080808"/>
                </a:solidFill>
                <a:latin typeface="JetBrains Mono"/>
                <a:ea typeface="JetBrains Mono"/>
              </a:rPr>
              <a:t>firstName, </a:t>
            </a:r>
            <a:r>
              <a:rPr b="0" lang="en-US" sz="1400" spc="-1" strike="noStrike">
                <a:solidFill>
                  <a:srgbClr val="000000"/>
                </a:solidFill>
                <a:latin typeface="JetBrains Mono"/>
                <a:ea typeface="JetBrains Mono"/>
              </a:rPr>
              <a:t>String </a:t>
            </a:r>
            <a:r>
              <a:rPr b="0" lang="en-US" sz="1400" spc="-1" strike="noStrike">
                <a:solidFill>
                  <a:srgbClr val="080808"/>
                </a:solidFill>
                <a:latin typeface="JetBrains Mono"/>
                <a:ea typeface="JetBrains Mono"/>
              </a:rPr>
              <a:t>middleName, </a:t>
            </a:r>
            <a:r>
              <a:rPr b="0" lang="en-US" sz="1400" spc="-1" strike="noStrike">
                <a:solidFill>
                  <a:srgbClr val="000000"/>
                </a:solidFill>
                <a:latin typeface="JetBrains Mono"/>
                <a:ea typeface="JetBrains Mono"/>
              </a:rPr>
              <a:t>String </a:t>
            </a:r>
            <a:r>
              <a:rPr b="0" lang="en-US" sz="1400" spc="-1" strike="noStrike">
                <a:solidFill>
                  <a:srgbClr val="080808"/>
                </a:solidFill>
                <a:latin typeface="JetBrains Mono"/>
                <a:ea typeface="JetBrains Mono"/>
              </a:rPr>
              <a:t>lastName, </a:t>
            </a:r>
            <a:r>
              <a:rPr b="0" lang="en-US" sz="1400" spc="-1" strike="noStrike">
                <a:solidFill>
                  <a:srgbClr val="000000"/>
                </a:solidFill>
                <a:latin typeface="JetBrains Mono"/>
                <a:ea typeface="JetBrains Mono"/>
              </a:rPr>
              <a:t>String </a:t>
            </a:r>
            <a:r>
              <a:rPr b="0" lang="en-US" sz="1400" spc="-1" strike="noStrike">
                <a:solidFill>
                  <a:srgbClr val="080808"/>
                </a:solidFill>
                <a:latin typeface="JetBrains Mono"/>
                <a:ea typeface="JetBrains Mono"/>
              </a:rPr>
              <a:t>degree) {</a:t>
            </a:r>
            <a:br/>
            <a:r>
              <a:rPr b="0" lang="en-US" sz="1400" spc="-1" strike="noStrike">
                <a:solidFill>
                  <a:srgbClr val="080808"/>
                </a:solidFill>
                <a:latin typeface="JetBrains Mono"/>
                <a:ea typeface="JetBrains Mono"/>
              </a:rPr>
              <a:t>    </a:t>
            </a:r>
            <a:r>
              <a:rPr b="0" lang="en-US" sz="1400" spc="-1" strike="noStrike">
                <a:solidFill>
                  <a:srgbClr val="080808"/>
                </a:solidFill>
                <a:latin typeface="JetBrains Mono"/>
                <a:ea typeface="JetBrains Mono"/>
              </a:rPr>
              <a:t>	</a:t>
            </a:r>
            <a:r>
              <a:rPr b="0" lang="en-US" sz="1400" spc="-1" strike="noStrike">
                <a:solidFill>
                  <a:srgbClr val="080808"/>
                </a:solidFill>
                <a:latin typeface="JetBrains Mono"/>
                <a:ea typeface="JetBrains Mono"/>
              </a:rPr>
              <a:t>	</a:t>
            </a:r>
            <a:r>
              <a:rPr b="0" lang="en-US" sz="1400" spc="-1" strike="noStrike">
                <a:solidFill>
                  <a:srgbClr val="0033b3"/>
                </a:solidFill>
                <a:latin typeface="JetBrains Mono"/>
                <a:ea typeface="JetBrains Mono"/>
              </a:rPr>
              <a:t>super</a:t>
            </a:r>
            <a:r>
              <a:rPr b="0" lang="en-US" sz="1400" spc="-1" strike="noStrike">
                <a:solidFill>
                  <a:srgbClr val="080808"/>
                </a:solidFill>
                <a:latin typeface="JetBrains Mono"/>
                <a:ea typeface="JetBrains Mono"/>
              </a:rPr>
              <a:t>(firstName,middleName,lastName);</a:t>
            </a:r>
            <a:br/>
            <a:r>
              <a:rPr b="0" lang="en-US" sz="1400" spc="-1" strike="noStrike">
                <a:solidFill>
                  <a:srgbClr val="080808"/>
                </a:solidFill>
                <a:latin typeface="JetBrains Mono"/>
                <a:ea typeface="JetBrains Mono"/>
              </a:rPr>
              <a:t>    </a:t>
            </a:r>
            <a:r>
              <a:rPr b="0" lang="en-US" sz="1400" spc="-1" strike="noStrike">
                <a:solidFill>
                  <a:srgbClr val="080808"/>
                </a:solidFill>
                <a:latin typeface="JetBrains Mono"/>
                <a:ea typeface="JetBrains Mono"/>
              </a:rPr>
              <a:t>	</a:t>
            </a:r>
            <a:r>
              <a:rPr b="0" lang="en-US" sz="1400" spc="-1" strike="noStrike">
                <a:solidFill>
                  <a:srgbClr val="080808"/>
                </a:solidFill>
                <a:latin typeface="JetBrains Mono"/>
                <a:ea typeface="JetBrains Mono"/>
              </a:rPr>
              <a:t>	</a:t>
            </a:r>
            <a:r>
              <a:rPr b="0" lang="en-US" sz="1400" spc="-1" strike="noStrike">
                <a:solidFill>
                  <a:srgbClr val="0033b3"/>
                </a:solidFill>
                <a:latin typeface="JetBrains Mono"/>
                <a:ea typeface="JetBrains Mono"/>
              </a:rPr>
              <a:t>this</a:t>
            </a:r>
            <a:r>
              <a:rPr b="0" lang="en-US" sz="1400" spc="-1" strike="noStrike">
                <a:solidFill>
                  <a:srgbClr val="080808"/>
                </a:solidFill>
                <a:latin typeface="JetBrains Mono"/>
                <a:ea typeface="JetBrains Mono"/>
              </a:rPr>
              <a:t>.</a:t>
            </a:r>
            <a:r>
              <a:rPr b="0" lang="en-US" sz="1400" spc="-1" strike="noStrike">
                <a:solidFill>
                  <a:srgbClr val="871094"/>
                </a:solidFill>
                <a:latin typeface="JetBrains Mono"/>
                <a:ea typeface="JetBrains Mono"/>
              </a:rPr>
              <a:t>degree</a:t>
            </a:r>
            <a:r>
              <a:rPr b="0" lang="en-US" sz="1400" spc="-1" strike="noStrike">
                <a:solidFill>
                  <a:srgbClr val="080808"/>
                </a:solidFill>
                <a:latin typeface="JetBrains Mono"/>
                <a:ea typeface="JetBrains Mono"/>
              </a:rPr>
              <a:t>=degree;</a:t>
            </a:r>
            <a:br/>
            <a:r>
              <a:rPr b="0" lang="en-US" sz="1400" spc="-1" strike="noStrike">
                <a:solidFill>
                  <a:srgbClr val="080808"/>
                </a:solidFill>
                <a:latin typeface="JetBrains Mono"/>
                <a:ea typeface="JetBrains Mono"/>
              </a:rPr>
              <a:t>	</a:t>
            </a:r>
            <a:r>
              <a:rPr b="0" lang="en-US" sz="1400" spc="-1" strike="noStrike">
                <a:solidFill>
                  <a:srgbClr val="080808"/>
                </a:solidFill>
                <a:latin typeface="JetBrains Mono"/>
                <a:ea typeface="JetBrains Mono"/>
              </a:rPr>
              <a:t>}</a:t>
            </a:r>
            <a:endParaRPr b="0" lang="ru-RU" sz="14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r>
              <a:rPr b="1" lang="en-GB" sz="1800" spc="-1" strike="noStrike">
                <a:solidFill>
                  <a:srgbClr val="376092"/>
                </a:solidFill>
                <a:latin typeface="Tahoma"/>
                <a:ea typeface="Tahoma"/>
              </a:rPr>
              <a:t>. Пример 1. Класс Student</a:t>
            </a:r>
            <a:endParaRPr b="0" lang="ru-RU" sz="1800" spc="-1" strike="noStrike">
              <a:latin typeface="Arial"/>
            </a:endParaRPr>
          </a:p>
        </p:txBody>
      </p:sp>
      <p:sp>
        <p:nvSpPr>
          <p:cNvPr id="519" name="CustomShape 2"/>
          <p:cNvSpPr/>
          <p:nvPr/>
        </p:nvSpPr>
        <p:spPr>
          <a:xfrm>
            <a:off x="457200" y="990000"/>
            <a:ext cx="8361720" cy="4768920"/>
          </a:xfrm>
          <a:prstGeom prst="rect">
            <a:avLst/>
          </a:prstGeom>
          <a:solidFill>
            <a:srgbClr val="f2f2f2"/>
          </a:solidFill>
          <a:ln w="0">
            <a:noFill/>
          </a:ln>
        </p:spPr>
        <p:style>
          <a:lnRef idx="0"/>
          <a:fillRef idx="0"/>
          <a:effectRef idx="0"/>
          <a:fontRef idx="minor"/>
        </p:style>
        <p:txBody>
          <a:bodyPr lIns="90000" rIns="90000" tIns="45000" bIns="45000">
            <a:noAutofit/>
          </a:bodyPr>
          <a:p>
            <a:pPr>
              <a:lnSpc>
                <a:spcPct val="100000"/>
              </a:lnSpc>
              <a:tabLst>
                <a:tab algn="l" pos="0"/>
              </a:tabLst>
            </a:pPr>
            <a:r>
              <a:rPr b="1" lang="en-US" sz="1200" spc="-1" strike="noStrike">
                <a:solidFill>
                  <a:srgbClr val="7f0055"/>
                </a:solidFill>
                <a:latin typeface="Courier New"/>
                <a:ea typeface="Times New Roman"/>
              </a:rPr>
              <a:t>package</a:t>
            </a:r>
            <a:r>
              <a:rPr b="0" lang="en-US" sz="1200" spc="-1" strike="noStrike">
                <a:solidFill>
                  <a:srgbClr val="000000"/>
                </a:solidFill>
                <a:latin typeface="Courier New"/>
                <a:ea typeface="Times New Roman"/>
              </a:rPr>
              <a:t> </a:t>
            </a:r>
            <a:r>
              <a:rPr b="0" lang="en-US" sz="1400" spc="-1" strike="noStrike">
                <a:solidFill>
                  <a:srgbClr val="000000"/>
                </a:solidFill>
                <a:latin typeface="Courier New"/>
                <a:ea typeface="Calibri"/>
              </a:rPr>
              <a:t>ru.javalang.module07;</a:t>
            </a:r>
            <a:endParaRPr b="0" lang="ru-RU" sz="1400" spc="-1" strike="noStrike">
              <a:latin typeface="Arial"/>
            </a:endParaRPr>
          </a:p>
          <a:p>
            <a:pPr>
              <a:lnSpc>
                <a:spcPct val="100000"/>
              </a:lnSpc>
              <a:tabLst>
                <a:tab algn="l" pos="0"/>
              </a:tabLst>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Student </a:t>
            </a:r>
            <a:r>
              <a:rPr b="1" lang="en-US" sz="1300" spc="-1" strike="noStrike">
                <a:solidFill>
                  <a:srgbClr val="7f0055"/>
                </a:solidFill>
                <a:latin typeface="Courier New"/>
                <a:ea typeface="Times New Roman"/>
              </a:rPr>
              <a:t>extends</a:t>
            </a:r>
            <a:r>
              <a:rPr b="0" lang="en-US" sz="1300" spc="-1" strike="noStrike">
                <a:solidFill>
                  <a:srgbClr val="000000"/>
                </a:solidFill>
                <a:latin typeface="Courier New"/>
                <a:ea typeface="Times New Roman"/>
              </a:rPr>
              <a:t> Person{</a:t>
            </a:r>
            <a:endParaRPr b="0" lang="ru-RU" sz="1300" spc="-1" strike="noStrike">
              <a:latin typeface="Arial"/>
            </a:endParaRPr>
          </a:p>
          <a:p>
            <a:pPr>
              <a:lnSpc>
                <a:spcPct val="100000"/>
              </a:lnSpc>
              <a:tabLst>
                <a:tab algn="l" pos="0"/>
              </a:tabLst>
            </a:pPr>
            <a:r>
              <a:rPr b="0" lang="en-US" sz="1200" spc="-1" strike="noStrike">
                <a:solidFill>
                  <a:srgbClr val="0033b3"/>
                </a:solidFill>
                <a:latin typeface="JetBrains Mono"/>
                <a:ea typeface="JetBrains Mono"/>
              </a:rPr>
              <a:t>	</a:t>
            </a:r>
            <a:r>
              <a:rPr b="0" lang="en-US" sz="1200" spc="-1" strike="noStrike">
                <a:solidFill>
                  <a:srgbClr val="0033b3"/>
                </a:solidFill>
                <a:latin typeface="JetBrains Mono"/>
                <a:ea typeface="JetBrains Mono"/>
              </a:rPr>
              <a:t>private </a:t>
            </a:r>
            <a:r>
              <a:rPr b="0" lang="en-US" sz="1200" spc="-1" strike="noStrike">
                <a:solidFill>
                  <a:srgbClr val="000000"/>
                </a:solidFill>
                <a:latin typeface="JetBrains Mono"/>
                <a:ea typeface="JetBrains Mono"/>
              </a:rPr>
              <a:t>String </a:t>
            </a:r>
            <a:r>
              <a:rPr b="0" lang="en-US" sz="1200" spc="-1" strike="noStrike">
                <a:solidFill>
                  <a:srgbClr val="871094"/>
                </a:solidFill>
                <a:latin typeface="JetBrains Mono"/>
                <a:ea typeface="JetBrains Mono"/>
              </a:rPr>
              <a:t>nickName</a:t>
            </a:r>
            <a:r>
              <a:rPr b="0" lang="en-US" sz="1200" spc="-1" strike="noStrike">
                <a:solidFill>
                  <a:srgbClr val="080808"/>
                </a:solidFill>
                <a:latin typeface="JetBrains Mono"/>
                <a:ea typeface="JetBrains Mono"/>
              </a:rPr>
              <a:t>;</a:t>
            </a:r>
            <a:b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private </a:t>
            </a:r>
            <a:r>
              <a:rPr b="0" lang="en-US" sz="1200" spc="-1" strike="noStrike">
                <a:solidFill>
                  <a:srgbClr val="000000"/>
                </a:solidFill>
                <a:latin typeface="JetBrains Mono"/>
                <a:ea typeface="JetBrains Mono"/>
              </a:rPr>
              <a:t>String </a:t>
            </a:r>
            <a:r>
              <a:rPr b="0" lang="en-US" sz="1200" spc="-1" strike="noStrike">
                <a:solidFill>
                  <a:srgbClr val="871094"/>
                </a:solidFill>
                <a:latin typeface="JetBrains Mono"/>
                <a:ea typeface="JetBrains Mono"/>
              </a:rPr>
              <a:t>groupName</a:t>
            </a:r>
            <a:r>
              <a:rPr b="0" lang="en-US" sz="1200" spc="-1" strike="noStrike">
                <a:solidFill>
                  <a:srgbClr val="080808"/>
                </a:solidFill>
                <a:latin typeface="JetBrains Mono"/>
                <a:ea typeface="JetBrains Mono"/>
              </a:rPr>
              <a:t>;</a:t>
            </a:r>
            <a:b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private </a:t>
            </a:r>
            <a:r>
              <a:rPr b="0" lang="en-US" sz="1200" spc="-1" strike="noStrike">
                <a:solidFill>
                  <a:srgbClr val="000000"/>
                </a:solidFill>
                <a:latin typeface="JetBrains Mono"/>
                <a:ea typeface="JetBrains Mono"/>
              </a:rPr>
              <a:t>String </a:t>
            </a:r>
            <a:r>
              <a:rPr b="0" lang="en-US" sz="1200" spc="-1" strike="noStrike">
                <a:solidFill>
                  <a:srgbClr val="871094"/>
                </a:solidFill>
                <a:latin typeface="JetBrains Mono"/>
                <a:ea typeface="JetBrains Mono"/>
              </a:rPr>
              <a:t>school</a:t>
            </a:r>
            <a:r>
              <a:rPr b="0" lang="en-US" sz="1200" spc="-1" strike="noStrike">
                <a:solidFill>
                  <a:srgbClr val="080808"/>
                </a:solidFill>
                <a:latin typeface="JetBrains Mono"/>
                <a:ea typeface="JetBrains Mono"/>
              </a:rPr>
              <a:t>;</a:t>
            </a:r>
            <a:br/>
            <a:b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public </a:t>
            </a:r>
            <a:r>
              <a:rPr b="0" lang="en-US" sz="1200" spc="-1" strike="noStrike">
                <a:solidFill>
                  <a:srgbClr val="00627a"/>
                </a:solidFill>
                <a:latin typeface="JetBrains Mono"/>
                <a:ea typeface="JetBrains Mono"/>
              </a:rPr>
              <a:t>Student</a:t>
            </a:r>
            <a:r>
              <a:rPr b="0" lang="en-US" sz="1200" spc="-1" strike="noStrike">
                <a:solidFill>
                  <a:srgbClr val="080808"/>
                </a:solidFill>
                <a:latin typeface="JetBrains Mono"/>
                <a:ea typeface="JetBrains Mono"/>
              </a:rPr>
              <a:t>() {}</a:t>
            </a:r>
            <a:br/>
            <a:b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public </a:t>
            </a:r>
            <a:r>
              <a:rPr b="0" lang="en-US" sz="1200" spc="-1" strike="noStrike">
                <a:solidFill>
                  <a:srgbClr val="00627a"/>
                </a:solidFill>
                <a:latin typeface="JetBrains Mono"/>
                <a:ea typeface="JetBrains Mono"/>
              </a:rPr>
              <a:t>Student</a:t>
            </a:r>
            <a:r>
              <a:rPr b="0" lang="en-US" sz="1200" spc="-1" strike="noStrike">
                <a:solidFill>
                  <a:srgbClr val="080808"/>
                </a:solidFill>
                <a:latin typeface="JetBrains Mono"/>
                <a:ea typeface="JetBrains Mono"/>
              </a:rPr>
              <a:t>(</a:t>
            </a:r>
            <a:r>
              <a:rPr b="0" lang="en-US" sz="1200" spc="-1" strike="noStrike">
                <a:solidFill>
                  <a:srgbClr val="000000"/>
                </a:solidFill>
                <a:latin typeface="JetBrains Mono"/>
                <a:ea typeface="JetBrains Mono"/>
              </a:rPr>
              <a:t>String </a:t>
            </a:r>
            <a:r>
              <a:rPr b="0" lang="en-US" sz="1200" spc="-1" strike="noStrike">
                <a:solidFill>
                  <a:srgbClr val="080808"/>
                </a:solidFill>
                <a:latin typeface="JetBrains Mono"/>
                <a:ea typeface="JetBrains Mono"/>
              </a:rPr>
              <a:t>firstName, </a:t>
            </a:r>
            <a:r>
              <a:rPr b="0" lang="en-US" sz="1200" spc="-1" strike="noStrike">
                <a:solidFill>
                  <a:srgbClr val="000000"/>
                </a:solidFill>
                <a:latin typeface="JetBrains Mono"/>
                <a:ea typeface="JetBrains Mono"/>
              </a:rPr>
              <a:t>String </a:t>
            </a:r>
            <a:r>
              <a:rPr b="0" lang="en-US" sz="1200" spc="-1" strike="noStrike">
                <a:solidFill>
                  <a:srgbClr val="080808"/>
                </a:solidFill>
                <a:latin typeface="JetBrains Mono"/>
                <a:ea typeface="JetBrains Mono"/>
              </a:rPr>
              <a:t>middleName, </a:t>
            </a:r>
            <a:r>
              <a:rPr b="0" lang="en-US" sz="1200" spc="-1" strike="noStrike">
                <a:solidFill>
                  <a:srgbClr val="000000"/>
                </a:solidFill>
                <a:latin typeface="JetBrains Mono"/>
                <a:ea typeface="JetBrains Mono"/>
              </a:rPr>
              <a:t>String </a:t>
            </a:r>
            <a:r>
              <a:rPr b="0" lang="en-US" sz="1200" spc="-1" strike="noStrike">
                <a:solidFill>
                  <a:srgbClr val="080808"/>
                </a:solidFill>
                <a:latin typeface="JetBrains Mono"/>
                <a:ea typeface="JetBrains Mono"/>
              </a:rPr>
              <a:t>lastName){</a:t>
            </a:r>
            <a:b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super</a:t>
            </a:r>
            <a:r>
              <a:rPr b="0" lang="en-US" sz="1200" spc="-1" strike="noStrike">
                <a:solidFill>
                  <a:srgbClr val="080808"/>
                </a:solidFill>
                <a:latin typeface="JetBrains Mono"/>
                <a:ea typeface="JetBrains Mono"/>
              </a:rPr>
              <a:t>(firstName, middleName, lastName);</a:t>
            </a:r>
            <a:b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a:t>
            </a:r>
            <a:br/>
            <a:b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public </a:t>
            </a:r>
            <a:r>
              <a:rPr b="0" lang="en-US" sz="1200" spc="-1" strike="noStrike">
                <a:solidFill>
                  <a:srgbClr val="00627a"/>
                </a:solidFill>
                <a:latin typeface="JetBrains Mono"/>
                <a:ea typeface="JetBrains Mono"/>
              </a:rPr>
              <a:t>Student</a:t>
            </a:r>
            <a:r>
              <a:rPr b="0" lang="en-US" sz="1200" spc="-1" strike="noStrike">
                <a:solidFill>
                  <a:srgbClr val="080808"/>
                </a:solidFill>
                <a:latin typeface="JetBrains Mono"/>
                <a:ea typeface="JetBrains Mono"/>
              </a:rPr>
              <a:t>(</a:t>
            </a:r>
            <a:r>
              <a:rPr b="0" lang="en-US" sz="1200" spc="-1" strike="noStrike">
                <a:solidFill>
                  <a:srgbClr val="000000"/>
                </a:solidFill>
                <a:latin typeface="JetBrains Mono"/>
                <a:ea typeface="JetBrains Mono"/>
              </a:rPr>
              <a:t>String </a:t>
            </a:r>
            <a:r>
              <a:rPr b="0" lang="en-US" sz="1200" spc="-1" strike="noStrike">
                <a:solidFill>
                  <a:srgbClr val="080808"/>
                </a:solidFill>
                <a:latin typeface="JetBrains Mono"/>
                <a:ea typeface="JetBrains Mono"/>
              </a:rPr>
              <a:t>firstName, </a:t>
            </a:r>
            <a:r>
              <a:rPr b="0" lang="en-US" sz="1200" spc="-1" strike="noStrike">
                <a:solidFill>
                  <a:srgbClr val="000000"/>
                </a:solidFill>
                <a:latin typeface="JetBrains Mono"/>
                <a:ea typeface="JetBrains Mono"/>
              </a:rPr>
              <a:t>String </a:t>
            </a:r>
            <a:r>
              <a:rPr b="0" lang="en-US" sz="1200" spc="-1" strike="noStrike">
                <a:solidFill>
                  <a:srgbClr val="080808"/>
                </a:solidFill>
                <a:latin typeface="JetBrains Mono"/>
                <a:ea typeface="JetBrains Mono"/>
              </a:rPr>
              <a:t>middleName, </a:t>
            </a:r>
            <a:r>
              <a:rPr b="0" lang="en-US" sz="1200" spc="-1" strike="noStrike">
                <a:solidFill>
                  <a:srgbClr val="000000"/>
                </a:solidFill>
                <a:latin typeface="JetBrains Mono"/>
                <a:ea typeface="JetBrains Mono"/>
              </a:rPr>
              <a:t>String </a:t>
            </a:r>
            <a:r>
              <a:rPr b="0" lang="en-US" sz="1200" spc="-1" strike="noStrike">
                <a:solidFill>
                  <a:srgbClr val="080808"/>
                </a:solidFill>
                <a:latin typeface="JetBrains Mono"/>
                <a:ea typeface="JetBrains Mono"/>
              </a:rPr>
              <a:t>lastName, </a:t>
            </a:r>
            <a:r>
              <a:rPr b="0" lang="en-US" sz="1200" spc="-1" strike="noStrike">
                <a:solidFill>
                  <a:srgbClr val="000000"/>
                </a:solidFill>
                <a:latin typeface="JetBrains Mono"/>
                <a:ea typeface="JetBrains Mono"/>
              </a:rPr>
              <a:t>String </a:t>
            </a:r>
            <a:r>
              <a:rPr b="0" lang="en-US" sz="1200" spc="-1" strike="noStrike">
                <a:solidFill>
                  <a:srgbClr val="080808"/>
                </a:solidFill>
                <a:latin typeface="JetBrains Mono"/>
                <a:ea typeface="JetBrains Mono"/>
              </a:rPr>
              <a:t>groupName, </a:t>
            </a:r>
            <a:r>
              <a:rPr b="0" lang="en-US" sz="1200" spc="-1" strike="noStrike">
                <a:solidFill>
                  <a:srgbClr val="000000"/>
                </a:solidFill>
                <a:latin typeface="JetBrains Mono"/>
                <a:ea typeface="JetBrains Mono"/>
              </a:rPr>
              <a:t>String </a:t>
            </a:r>
            <a:r>
              <a:rPr b="0" lang="en-US" sz="1200" spc="-1" strike="noStrike">
                <a:solidFill>
                  <a:srgbClr val="080808"/>
                </a:solidFill>
                <a:latin typeface="JetBrains Mono"/>
                <a:ea typeface="JetBrains Mono"/>
              </a:rPr>
              <a:t>school) {</a:t>
            </a:r>
            <a:b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super</a:t>
            </a:r>
            <a:r>
              <a:rPr b="0" lang="en-US" sz="1200" spc="-1" strike="noStrike">
                <a:solidFill>
                  <a:srgbClr val="080808"/>
                </a:solidFill>
                <a:latin typeface="JetBrains Mono"/>
                <a:ea typeface="JetBrains Mono"/>
              </a:rPr>
              <a:t>(firstName, middleName, lastName);</a:t>
            </a:r>
            <a:b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this</a:t>
            </a:r>
            <a:r>
              <a:rPr b="0" lang="en-US" sz="1200" spc="-1" strike="noStrike">
                <a:solidFill>
                  <a:srgbClr val="080808"/>
                </a:solidFill>
                <a:latin typeface="JetBrains Mono"/>
                <a:ea typeface="JetBrains Mono"/>
              </a:rPr>
              <a:t>.</a:t>
            </a:r>
            <a:r>
              <a:rPr b="0" lang="en-US" sz="1200" spc="-1" strike="noStrike">
                <a:solidFill>
                  <a:srgbClr val="871094"/>
                </a:solidFill>
                <a:latin typeface="JetBrains Mono"/>
                <a:ea typeface="JetBrains Mono"/>
              </a:rPr>
              <a:t>groupName </a:t>
            </a:r>
            <a:r>
              <a:rPr b="0" lang="en-US" sz="1200" spc="-1" strike="noStrike">
                <a:solidFill>
                  <a:srgbClr val="080808"/>
                </a:solidFill>
                <a:latin typeface="JetBrains Mono"/>
                <a:ea typeface="JetBrains Mono"/>
              </a:rPr>
              <a:t>= groupName;</a:t>
            </a:r>
            <a:b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this</a:t>
            </a:r>
            <a:r>
              <a:rPr b="0" lang="en-US" sz="1200" spc="-1" strike="noStrike">
                <a:solidFill>
                  <a:srgbClr val="080808"/>
                </a:solidFill>
                <a:latin typeface="JetBrains Mono"/>
                <a:ea typeface="JetBrains Mono"/>
              </a:rPr>
              <a:t>.</a:t>
            </a:r>
            <a:r>
              <a:rPr b="0" lang="en-US" sz="1200" spc="-1" strike="noStrike">
                <a:solidFill>
                  <a:srgbClr val="871094"/>
                </a:solidFill>
                <a:latin typeface="JetBrains Mono"/>
                <a:ea typeface="JetBrains Mono"/>
              </a:rPr>
              <a:t>school </a:t>
            </a:r>
            <a:r>
              <a:rPr b="0" lang="en-US" sz="1200" spc="-1" strike="noStrike">
                <a:solidFill>
                  <a:srgbClr val="080808"/>
                </a:solidFill>
                <a:latin typeface="JetBrains Mono"/>
                <a:ea typeface="JetBrains Mono"/>
              </a:rPr>
              <a:t>= school;</a:t>
            </a:r>
            <a:b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a:t>
            </a:r>
            <a:endParaRPr b="0" lang="ru-RU" sz="1200" spc="-1" strike="noStrike">
              <a:latin typeface="Arial"/>
            </a:endParaRPr>
          </a:p>
          <a:p>
            <a:pPr>
              <a:lnSpc>
                <a:spcPct val="100000"/>
              </a:lnSpc>
              <a:tabLst>
                <a:tab algn="l" pos="0"/>
              </a:tabLst>
            </a:pPr>
            <a:endParaRPr b="0" lang="ru-RU" sz="1200" spc="-1" strike="noStrike">
              <a:latin typeface="Arial"/>
            </a:endParaRPr>
          </a:p>
          <a:p>
            <a:pPr>
              <a:lnSpc>
                <a:spcPct val="100000"/>
              </a:lnSpc>
              <a:tabLst>
                <a:tab algn="l" pos="0"/>
              </a:tabLst>
            </a:pP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 getters, setters</a:t>
            </a:r>
            <a:endParaRPr b="0" lang="ru-RU" sz="1200" spc="-1" strike="noStrike">
              <a:latin typeface="Arial"/>
            </a:endParaRPr>
          </a:p>
          <a:p>
            <a:pPr>
              <a:lnSpc>
                <a:spcPct val="100000"/>
              </a:lnSpc>
              <a:tabLst>
                <a:tab algn="l" pos="0"/>
              </a:tabLst>
            </a:pPr>
            <a:r>
              <a:rPr b="0" lang="en-US" sz="1200" spc="-1" strike="noStrike">
                <a:solidFill>
                  <a:srgbClr val="080808"/>
                </a:solidFill>
                <a:latin typeface="JetBrains Mono"/>
                <a:ea typeface="JetBrains Mono"/>
              </a:rPr>
              <a:t>         …</a:t>
            </a:r>
            <a:endParaRPr b="0" lang="ru-RU" sz="12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r>
              <a:rPr b="1" lang="en-GB" sz="1800" spc="-1" strike="noStrike">
                <a:solidFill>
                  <a:srgbClr val="376092"/>
                </a:solidFill>
                <a:latin typeface="Tahoma"/>
                <a:ea typeface="Tahoma"/>
              </a:rPr>
              <a:t>. Пример 2. Методы подставки</a:t>
            </a:r>
            <a:endParaRPr b="0" lang="ru-RU" sz="1800" spc="-1" strike="noStrike">
              <a:latin typeface="Arial"/>
            </a:endParaRPr>
          </a:p>
        </p:txBody>
      </p:sp>
      <p:sp>
        <p:nvSpPr>
          <p:cNvPr id="521" name="CustomShape 2"/>
          <p:cNvSpPr/>
          <p:nvPr/>
        </p:nvSpPr>
        <p:spPr>
          <a:xfrm>
            <a:off x="928800" y="2907360"/>
            <a:ext cx="7213320" cy="2734560"/>
          </a:xfrm>
          <a:prstGeom prst="rect">
            <a:avLst/>
          </a:prstGeom>
          <a:solidFill>
            <a:srgbClr val="f2f2f2"/>
          </a:solidFill>
          <a:ln w="0">
            <a:noFill/>
          </a:ln>
        </p:spPr>
        <p:style>
          <a:lnRef idx="0"/>
          <a:fillRef idx="0"/>
          <a:effectRef idx="0"/>
          <a:fontRef idx="minor"/>
        </p:style>
        <p:txBody>
          <a:bodyPr lIns="90000" rIns="90000" tIns="45000" bIns="45000">
            <a:noAutofit/>
          </a:bodyPr>
          <a:p>
            <a:pPr marL="457200">
              <a:lnSpc>
                <a:spcPct val="100000"/>
              </a:lnSpc>
              <a:tabLst>
                <a:tab algn="l" pos="0"/>
              </a:tabLst>
            </a:pPr>
            <a:r>
              <a:rPr b="1" lang="en-US" sz="1400" spc="-1" strike="noStrike">
                <a:solidFill>
                  <a:srgbClr val="000000"/>
                </a:solidFill>
                <a:latin typeface="Courier New"/>
                <a:ea typeface="Times New Roman"/>
              </a:rPr>
              <a:t>public class Person</a:t>
            </a:r>
            <a:r>
              <a:rPr b="0" lang="en-US" sz="1400" spc="-1" strike="noStrike">
                <a:solidFill>
                  <a:srgbClr val="000000"/>
                </a:solidFill>
                <a:latin typeface="Courier New"/>
                <a:ea typeface="Times New Roman"/>
              </a:rPr>
              <a:t>Helper {</a:t>
            </a:r>
            <a:endParaRPr b="0" lang="ru-RU" sz="1400" spc="-1" strike="noStrike">
              <a:latin typeface="Arial"/>
            </a:endParaRPr>
          </a:p>
          <a:p>
            <a:pPr marL="457200">
              <a:lnSpc>
                <a:spcPct val="100000"/>
              </a:lnSpc>
              <a:tabLst>
                <a:tab algn="l" pos="0"/>
              </a:tabLst>
            </a:pPr>
            <a:r>
              <a:rPr b="0"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public</a:t>
            </a:r>
            <a:r>
              <a:rPr b="0" lang="en-US" sz="1400" spc="-1" strike="noStrike">
                <a:solidFill>
                  <a:srgbClr val="000000"/>
                </a:solidFill>
                <a:latin typeface="Courier New"/>
                <a:ea typeface="Times New Roman"/>
              </a:rPr>
              <a:t> Person getPerson(){</a:t>
            </a:r>
            <a:endParaRPr b="0" lang="ru-RU" sz="1400" spc="-1" strike="noStrike">
              <a:latin typeface="Arial"/>
            </a:endParaRPr>
          </a:p>
          <a:p>
            <a:pPr marL="457200">
              <a:lnSpc>
                <a:spcPct val="100000"/>
              </a:lnSpc>
              <a:tabLst>
                <a:tab algn="l" pos="0"/>
              </a:tabLst>
            </a:pPr>
            <a:r>
              <a:rPr b="0" lang="en-US" sz="1400" spc="-1" strike="noStrike">
                <a:solidFill>
                  <a:srgbClr val="000000"/>
                </a:solidFill>
                <a:latin typeface="Courier New"/>
                <a:ea typeface="Times New Roman"/>
              </a:rPr>
              <a:t>	</a:t>
            </a:r>
            <a:r>
              <a:rPr b="0" lang="en-US" sz="1400" spc="-1" strike="noStrike">
                <a:solidFill>
                  <a:srgbClr val="000000"/>
                </a:solidFill>
                <a:latin typeface="Courier New"/>
                <a:ea typeface="Times New Roman"/>
              </a:rPr>
              <a:t>	</a:t>
            </a:r>
            <a:r>
              <a:rPr b="0" lang="en-US" sz="1400" spc="-1" strike="noStrike">
                <a:solidFill>
                  <a:srgbClr val="000000"/>
                </a:solidFill>
                <a:latin typeface="Courier New"/>
                <a:ea typeface="Times New Roman"/>
              </a:rPr>
              <a:t> </a:t>
            </a:r>
            <a:r>
              <a:rPr b="0" lang="en-US" sz="1400" spc="-1" strike="noStrike">
                <a:solidFill>
                  <a:srgbClr val="000000"/>
                </a:solidFill>
                <a:latin typeface="Courier New"/>
                <a:ea typeface="Times New Roman"/>
              </a:rPr>
              <a:t>System.</a:t>
            </a:r>
            <a:r>
              <a:rPr b="0" i="1" lang="en-US" sz="1400" spc="-1" strike="noStrike">
                <a:solidFill>
                  <a:srgbClr val="000000"/>
                </a:solidFill>
                <a:latin typeface="Courier New"/>
                <a:ea typeface="Times New Roman"/>
              </a:rPr>
              <a:t>out</a:t>
            </a:r>
            <a:r>
              <a:rPr b="0" lang="en-US" sz="1400" spc="-1" strike="noStrike">
                <a:solidFill>
                  <a:srgbClr val="000000"/>
                </a:solidFill>
                <a:latin typeface="Courier New"/>
                <a:ea typeface="Times New Roman"/>
              </a:rPr>
              <a:t>.println("Person");</a:t>
            </a:r>
            <a:endParaRPr b="0" lang="ru-RU" sz="1400" spc="-1" strike="noStrike">
              <a:latin typeface="Arial"/>
            </a:endParaRPr>
          </a:p>
          <a:p>
            <a:pPr marL="457200">
              <a:lnSpc>
                <a:spcPct val="100000"/>
              </a:lnSpc>
              <a:tabLst>
                <a:tab algn="l" pos="0"/>
              </a:tabLst>
            </a:pPr>
            <a:r>
              <a:rPr b="0" lang="en-US" sz="1400" spc="-1" strike="noStrike">
                <a:solidFill>
                  <a:srgbClr val="000000"/>
                </a:solidFill>
                <a:latin typeface="Courier New"/>
                <a:ea typeface="Times New Roman"/>
              </a:rPr>
              <a:t>	</a:t>
            </a:r>
            <a:r>
              <a:rPr b="0" lang="en-US" sz="1400" spc="-1" strike="noStrike">
                <a:solidFill>
                  <a:srgbClr val="000000"/>
                </a:solidFill>
                <a:latin typeface="Courier New"/>
                <a:ea typeface="Times New Roman"/>
              </a:rPr>
              <a:t>	</a:t>
            </a:r>
            <a:r>
              <a:rPr b="1" lang="ru-RU" sz="1400" spc="-1" strike="noStrike">
                <a:solidFill>
                  <a:srgbClr val="000000"/>
                </a:solidFill>
                <a:latin typeface="Courier New"/>
                <a:ea typeface="Times New Roman"/>
              </a:rPr>
              <a:t>return</a:t>
            </a:r>
            <a:r>
              <a:rPr b="0" lang="ru-RU" sz="1400" spc="-1" strike="noStrike">
                <a:solidFill>
                  <a:srgbClr val="000000"/>
                </a:solidFill>
                <a:latin typeface="Courier New"/>
                <a:ea typeface="Times New Roman"/>
              </a:rPr>
              <a:t> </a:t>
            </a:r>
            <a:r>
              <a:rPr b="1" lang="ru-RU" sz="1400" spc="-1" strike="noStrike">
                <a:solidFill>
                  <a:srgbClr val="000000"/>
                </a:solidFill>
                <a:latin typeface="Courier New"/>
                <a:ea typeface="Times New Roman"/>
              </a:rPr>
              <a:t>new</a:t>
            </a:r>
            <a:r>
              <a:rPr b="0" lang="ru-RU" sz="1400" spc="-1" strike="noStrike">
                <a:solidFill>
                  <a:srgbClr val="000000"/>
                </a:solidFill>
                <a:latin typeface="Courier New"/>
                <a:ea typeface="Times New Roman"/>
              </a:rPr>
              <a:t> Person();</a:t>
            </a:r>
            <a:endParaRPr b="0" lang="ru-RU" sz="1400" spc="-1" strike="noStrike">
              <a:latin typeface="Arial"/>
            </a:endParaRPr>
          </a:p>
          <a:p>
            <a:pPr marL="457200">
              <a:lnSpc>
                <a:spcPct val="100000"/>
              </a:lnSpc>
              <a:tabLst>
                <a:tab algn="l" pos="0"/>
              </a:tabLst>
            </a:pPr>
            <a:r>
              <a:rPr b="0" lang="ru-RU" sz="1400" spc="-1" strike="noStrike">
                <a:solidFill>
                  <a:srgbClr val="000000"/>
                </a:solidFill>
                <a:latin typeface="Courier New"/>
                <a:ea typeface="Times New Roman"/>
              </a:rPr>
              <a:t>	</a:t>
            </a:r>
            <a:r>
              <a:rPr b="0" lang="ru-RU" sz="1400" spc="-1" strike="noStrike">
                <a:solidFill>
                  <a:srgbClr val="000000"/>
                </a:solidFill>
                <a:latin typeface="Courier New"/>
                <a:ea typeface="Times New Roman"/>
              </a:rPr>
              <a:t>}</a:t>
            </a:r>
            <a:endParaRPr b="0" lang="ru-RU" sz="1400" spc="-1" strike="noStrike">
              <a:latin typeface="Arial"/>
            </a:endParaRPr>
          </a:p>
          <a:p>
            <a:pPr marL="457200">
              <a:lnSpc>
                <a:spcPct val="100000"/>
              </a:lnSpc>
              <a:tabLst>
                <a:tab algn="l" pos="0"/>
              </a:tabLst>
            </a:pPr>
            <a:r>
              <a:rPr b="0" lang="ru-RU" sz="1400" spc="-1" strike="noStrike">
                <a:solidFill>
                  <a:srgbClr val="000000"/>
                </a:solidFill>
                <a:latin typeface="Courier New"/>
                <a:ea typeface="Times New Roman"/>
              </a:rPr>
              <a:t>}</a:t>
            </a:r>
            <a:endParaRPr b="0" lang="ru-RU" sz="1400" spc="-1" strike="noStrike">
              <a:latin typeface="Arial"/>
            </a:endParaRPr>
          </a:p>
          <a:p>
            <a:pPr marL="457200">
              <a:lnSpc>
                <a:spcPct val="100000"/>
              </a:lnSpc>
              <a:tabLst>
                <a:tab algn="l" pos="0"/>
              </a:tabLst>
            </a:pPr>
            <a:endParaRPr b="0" lang="ru-RU" sz="1400" spc="-1" strike="noStrike">
              <a:latin typeface="Arial"/>
            </a:endParaRPr>
          </a:p>
          <a:p>
            <a:pPr marL="457200">
              <a:lnSpc>
                <a:spcPct val="100000"/>
              </a:lnSpc>
              <a:tabLst>
                <a:tab algn="l" pos="0"/>
              </a:tabLst>
            </a:pPr>
            <a:r>
              <a:rPr b="1" lang="en-US" sz="1400" spc="-1" strike="noStrike">
                <a:solidFill>
                  <a:srgbClr val="000000"/>
                </a:solidFill>
                <a:latin typeface="Courier New"/>
                <a:ea typeface="Times New Roman"/>
              </a:rPr>
              <a:t>public</a:t>
            </a:r>
            <a:r>
              <a:rPr b="0"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class</a:t>
            </a:r>
            <a:r>
              <a:rPr b="0" lang="en-US" sz="1400" spc="-1" strike="noStrike">
                <a:solidFill>
                  <a:srgbClr val="000000"/>
                </a:solidFill>
                <a:latin typeface="Courier New"/>
                <a:ea typeface="Times New Roman"/>
              </a:rPr>
              <a:t> StudentHelper </a:t>
            </a:r>
            <a:r>
              <a:rPr b="1" lang="en-US" sz="1400" spc="-1" strike="noStrike">
                <a:solidFill>
                  <a:srgbClr val="000000"/>
                </a:solidFill>
                <a:latin typeface="Courier New"/>
                <a:ea typeface="Times New Roman"/>
              </a:rPr>
              <a:t>extends</a:t>
            </a:r>
            <a:r>
              <a:rPr b="0" lang="en-US" sz="1400" spc="-1" strike="noStrike">
                <a:solidFill>
                  <a:srgbClr val="000000"/>
                </a:solidFill>
                <a:latin typeface="Courier New"/>
                <a:ea typeface="Times New Roman"/>
              </a:rPr>
              <a:t> PersonHelper {</a:t>
            </a:r>
            <a:endParaRPr b="0" lang="ru-RU" sz="1400" spc="-1" strike="noStrike">
              <a:latin typeface="Arial"/>
            </a:endParaRPr>
          </a:p>
          <a:p>
            <a:pPr marL="457200">
              <a:lnSpc>
                <a:spcPct val="100000"/>
              </a:lnSpc>
              <a:tabLst>
                <a:tab algn="l" pos="0"/>
              </a:tabLst>
            </a:pPr>
            <a:r>
              <a:rPr b="0" lang="en-US" sz="1400" spc="-1" strike="noStrike">
                <a:solidFill>
                  <a:srgbClr val="000000"/>
                </a:solidFill>
                <a:latin typeface="Courier New"/>
                <a:ea typeface="Times New Roman"/>
              </a:rPr>
              <a:t>	</a:t>
            </a:r>
            <a:r>
              <a:rPr b="0"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public</a:t>
            </a:r>
            <a:r>
              <a:rPr b="0" lang="en-US" sz="1400" spc="-1" strike="noStrike">
                <a:solidFill>
                  <a:srgbClr val="000000"/>
                </a:solidFill>
                <a:latin typeface="Courier New"/>
                <a:ea typeface="Times New Roman"/>
              </a:rPr>
              <a:t> Student getPerson(){</a:t>
            </a:r>
            <a:endParaRPr b="0" lang="ru-RU" sz="1400" spc="-1" strike="noStrike">
              <a:latin typeface="Arial"/>
            </a:endParaRPr>
          </a:p>
          <a:p>
            <a:pPr marL="457200">
              <a:lnSpc>
                <a:spcPct val="100000"/>
              </a:lnSpc>
              <a:tabLst>
                <a:tab algn="l" pos="0"/>
              </a:tabLst>
            </a:pPr>
            <a:r>
              <a:rPr b="0" lang="en-US" sz="1400" spc="-1" strike="noStrike">
                <a:solidFill>
                  <a:srgbClr val="000000"/>
                </a:solidFill>
                <a:latin typeface="Courier New"/>
                <a:ea typeface="Times New Roman"/>
              </a:rPr>
              <a:t>	</a:t>
            </a:r>
            <a:r>
              <a:rPr b="0" lang="en-US" sz="1400" spc="-1" strike="noStrike">
                <a:solidFill>
                  <a:srgbClr val="000000"/>
                </a:solidFill>
                <a:latin typeface="Courier New"/>
                <a:ea typeface="Times New Roman"/>
              </a:rPr>
              <a:t>	</a:t>
            </a:r>
            <a:r>
              <a:rPr b="0" lang="en-US" sz="1400" spc="-1" strike="noStrike">
                <a:solidFill>
                  <a:srgbClr val="000000"/>
                </a:solidFill>
                <a:latin typeface="Courier New"/>
                <a:ea typeface="Times New Roman"/>
              </a:rPr>
              <a:t> </a:t>
            </a:r>
            <a:r>
              <a:rPr b="0" lang="en-US" sz="1400" spc="-1" strike="noStrike">
                <a:solidFill>
                  <a:srgbClr val="000000"/>
                </a:solidFill>
                <a:latin typeface="Courier New"/>
                <a:ea typeface="Times New Roman"/>
              </a:rPr>
              <a:t>System.</a:t>
            </a:r>
            <a:r>
              <a:rPr b="0" i="1" lang="en-US" sz="1400" spc="-1" strike="noStrike">
                <a:solidFill>
                  <a:srgbClr val="000000"/>
                </a:solidFill>
                <a:latin typeface="Courier New"/>
                <a:ea typeface="Times New Roman"/>
              </a:rPr>
              <a:t>out</a:t>
            </a:r>
            <a:r>
              <a:rPr b="0" lang="en-US" sz="1400" spc="-1" strike="noStrike">
                <a:solidFill>
                  <a:srgbClr val="000000"/>
                </a:solidFill>
                <a:latin typeface="Courier New"/>
                <a:ea typeface="Times New Roman"/>
              </a:rPr>
              <a:t>.println("Student");</a:t>
            </a:r>
            <a:endParaRPr b="0" lang="ru-RU" sz="1400" spc="-1" strike="noStrike">
              <a:latin typeface="Arial"/>
            </a:endParaRPr>
          </a:p>
          <a:p>
            <a:pPr marL="457200">
              <a:lnSpc>
                <a:spcPct val="100000"/>
              </a:lnSpc>
              <a:tabLst>
                <a:tab algn="l" pos="0"/>
              </a:tabLst>
            </a:pPr>
            <a:r>
              <a:rPr b="0" lang="en-US" sz="1400" spc="-1" strike="noStrike">
                <a:solidFill>
                  <a:srgbClr val="000000"/>
                </a:solidFill>
                <a:latin typeface="Courier New"/>
                <a:ea typeface="Times New Roman"/>
              </a:rPr>
              <a:t>	</a:t>
            </a:r>
            <a:r>
              <a:rPr b="0"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return</a:t>
            </a:r>
            <a:r>
              <a:rPr b="0"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new</a:t>
            </a:r>
            <a:r>
              <a:rPr b="0" lang="en-US" sz="1400" spc="-1" strike="noStrike">
                <a:solidFill>
                  <a:srgbClr val="000000"/>
                </a:solidFill>
                <a:latin typeface="Courier New"/>
                <a:ea typeface="Times New Roman"/>
              </a:rPr>
              <a:t> Student();</a:t>
            </a:r>
            <a:endParaRPr b="0" lang="ru-RU" sz="1400" spc="-1" strike="noStrike">
              <a:latin typeface="Arial"/>
            </a:endParaRPr>
          </a:p>
          <a:p>
            <a:pPr marL="457200">
              <a:lnSpc>
                <a:spcPct val="100000"/>
              </a:lnSpc>
              <a:tabLst>
                <a:tab algn="l" pos="0"/>
              </a:tabLst>
            </a:pPr>
            <a:r>
              <a:rPr b="0" lang="en-US" sz="1400" spc="-1" strike="noStrike">
                <a:solidFill>
                  <a:srgbClr val="000000"/>
                </a:solidFill>
                <a:latin typeface="Courier New"/>
                <a:ea typeface="Times New Roman"/>
              </a:rPr>
              <a:t>	</a:t>
            </a:r>
            <a:r>
              <a:rPr b="0" lang="ru-RU" sz="1400" spc="-1" strike="noStrike">
                <a:solidFill>
                  <a:srgbClr val="000000"/>
                </a:solidFill>
                <a:latin typeface="Courier New"/>
                <a:ea typeface="Times New Roman"/>
              </a:rPr>
              <a:t>}</a:t>
            </a:r>
            <a:endParaRPr b="0" lang="ru-RU" sz="1400" spc="-1" strike="noStrike">
              <a:latin typeface="Arial"/>
            </a:endParaRPr>
          </a:p>
          <a:p>
            <a:pPr marL="457200">
              <a:lnSpc>
                <a:spcPct val="100000"/>
              </a:lnSpc>
              <a:tabLst>
                <a:tab algn="l" pos="0"/>
              </a:tabLst>
            </a:pPr>
            <a:r>
              <a:rPr b="0" lang="ru-RU" sz="1400" spc="-1" strike="noStrike">
                <a:solidFill>
                  <a:srgbClr val="000000"/>
                </a:solidFill>
                <a:latin typeface="Courier New"/>
                <a:ea typeface="Times New Roman"/>
              </a:rPr>
              <a:t>}</a:t>
            </a:r>
            <a:r>
              <a:rPr b="0" lang="ru-RU" sz="1400" spc="-1" strike="noStrike">
                <a:solidFill>
                  <a:srgbClr val="000000"/>
                </a:solidFill>
                <a:latin typeface="Arial"/>
                <a:ea typeface="Times New Roman"/>
              </a:rPr>
              <a:t> </a:t>
            </a:r>
            <a:endParaRPr b="0" lang="ru-RU" sz="1400" spc="-1" strike="noStrike">
              <a:latin typeface="Arial"/>
            </a:endParaRPr>
          </a:p>
          <a:p>
            <a:pPr marL="457200">
              <a:lnSpc>
                <a:spcPct val="100000"/>
              </a:lnSpc>
              <a:spcBef>
                <a:spcPts val="281"/>
              </a:spcBef>
              <a:tabLst>
                <a:tab algn="l" pos="0"/>
              </a:tabLst>
            </a:pPr>
            <a:endParaRPr b="0" lang="ru-RU" sz="1400" spc="-1" strike="noStrike">
              <a:latin typeface="Arial"/>
            </a:endParaRPr>
          </a:p>
        </p:txBody>
      </p:sp>
      <p:sp>
        <p:nvSpPr>
          <p:cNvPr id="522" name="CustomShape 3"/>
          <p:cNvSpPr/>
          <p:nvPr/>
        </p:nvSpPr>
        <p:spPr>
          <a:xfrm>
            <a:off x="899640" y="1268640"/>
            <a:ext cx="7342920" cy="1461240"/>
          </a:xfrm>
          <a:prstGeom prst="rect">
            <a:avLst/>
          </a:prstGeom>
          <a:noFill/>
          <a:ln w="0">
            <a:noFill/>
          </a:ln>
        </p:spPr>
        <p:style>
          <a:lnRef idx="0"/>
          <a:fillRef idx="0"/>
          <a:effectRef idx="0"/>
          <a:fontRef idx="minor"/>
        </p:style>
        <p:txBody>
          <a:bodyPr lIns="90000" rIns="90000" tIns="45000" bIns="45000">
            <a:spAutoFit/>
          </a:bodyPr>
          <a:p>
            <a:pPr algn="just">
              <a:lnSpc>
                <a:spcPct val="100000"/>
              </a:lnSpc>
            </a:pPr>
            <a:r>
              <a:rPr b="1" lang="ru-RU" sz="1800" spc="-1" strike="noStrike">
                <a:solidFill>
                  <a:srgbClr val="000000"/>
                </a:solidFill>
                <a:latin typeface="Arial"/>
                <a:ea typeface="DejaVu Sans"/>
              </a:rPr>
              <a:t>Методы подставки. </a:t>
            </a:r>
            <a:r>
              <a:rPr b="0" lang="ru-RU" sz="1800" spc="-1" strike="noStrike">
                <a:solidFill>
                  <a:srgbClr val="000000"/>
                </a:solidFill>
                <a:latin typeface="Arial"/>
                <a:ea typeface="DejaVu Sans"/>
              </a:rPr>
              <a:t>С пятой версии языка появилась возможность при переопределении методов указывать другой тип возвращаемого значения, в качестве которого можно использовать только типы, находящиеся ниже в иерархии наследования, чем исходный тип.</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r>
              <a:rPr b="1" lang="en-GB" sz="1800" spc="-1" strike="noStrike">
                <a:solidFill>
                  <a:srgbClr val="376092"/>
                </a:solidFill>
                <a:latin typeface="Tahoma"/>
                <a:ea typeface="Tahoma"/>
              </a:rPr>
              <a:t>. Пример 2.</a:t>
            </a:r>
            <a:endParaRPr b="0" lang="ru-RU" sz="1800" spc="-1" strike="noStrike">
              <a:latin typeface="Arial"/>
            </a:endParaRPr>
          </a:p>
        </p:txBody>
      </p:sp>
      <p:sp>
        <p:nvSpPr>
          <p:cNvPr id="524" name="CustomShape 2"/>
          <p:cNvSpPr/>
          <p:nvPr/>
        </p:nvSpPr>
        <p:spPr>
          <a:xfrm>
            <a:off x="914400" y="3717000"/>
            <a:ext cx="7313400" cy="230112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В данной ситуации </a:t>
            </a:r>
            <a:r>
              <a:rPr b="1" lang="ru-RU" sz="1800" spc="-1" strike="noStrike">
                <a:solidFill>
                  <a:srgbClr val="000000"/>
                </a:solidFill>
                <a:latin typeface="Arial"/>
                <a:ea typeface="DejaVu Sans"/>
              </a:rPr>
              <a:t>при компиляции </a:t>
            </a:r>
            <a:r>
              <a:rPr b="0" lang="ru-RU" sz="1800" spc="-1" strike="noStrike">
                <a:solidFill>
                  <a:srgbClr val="000000"/>
                </a:solidFill>
                <a:latin typeface="Arial"/>
                <a:ea typeface="DejaVu Sans"/>
              </a:rPr>
              <a:t>в подклассе </a:t>
            </a:r>
            <a:r>
              <a:rPr b="1" lang="ru-RU" sz="1800" spc="-1" strike="noStrike">
                <a:solidFill>
                  <a:srgbClr val="376092"/>
                </a:solidFill>
                <a:latin typeface="Arial"/>
                <a:ea typeface="DejaVu Sans"/>
              </a:rPr>
              <a:t>StudentHelper </a:t>
            </a:r>
            <a:r>
              <a:rPr b="0" lang="ru-RU" sz="1800" spc="-1" strike="noStrike">
                <a:solidFill>
                  <a:srgbClr val="000000"/>
                </a:solidFill>
                <a:latin typeface="Arial"/>
                <a:ea typeface="DejaVu Sans"/>
              </a:rPr>
              <a:t>создаются </a:t>
            </a:r>
            <a:r>
              <a:rPr b="1" lang="ru-RU" sz="1800" spc="-1" strike="noStrike">
                <a:solidFill>
                  <a:srgbClr val="000000"/>
                </a:solidFill>
                <a:latin typeface="Arial"/>
                <a:ea typeface="DejaVu Sans"/>
              </a:rPr>
              <a:t>два метода</a:t>
            </a:r>
            <a:r>
              <a:rPr b="0" lang="ru-RU" sz="1800" spc="-1" strike="noStrike">
                <a:solidFill>
                  <a:srgbClr val="000000"/>
                </a:solidFill>
                <a:latin typeface="Arial"/>
                <a:ea typeface="DejaVu Sans"/>
              </a:rPr>
              <a:t>. При обращении к методу </a:t>
            </a:r>
            <a:r>
              <a:rPr b="1" lang="ru-RU" sz="1800" spc="-1" strike="noStrike">
                <a:solidFill>
                  <a:srgbClr val="376092"/>
                </a:solidFill>
                <a:latin typeface="Arial"/>
                <a:ea typeface="DejaVu Sans"/>
              </a:rPr>
              <a:t>getPerson() </a:t>
            </a:r>
            <a:r>
              <a:rPr b="0" lang="ru-RU" sz="1800" spc="-1" strike="noStrike">
                <a:solidFill>
                  <a:srgbClr val="000000"/>
                </a:solidFill>
                <a:latin typeface="Arial"/>
                <a:ea typeface="DejaVu Sans"/>
              </a:rPr>
              <a:t>версия метода определяется «</a:t>
            </a:r>
            <a:r>
              <a:rPr b="1" lang="ru-RU" sz="1800" spc="-1" strike="noStrike">
                <a:solidFill>
                  <a:srgbClr val="000000"/>
                </a:solidFill>
                <a:latin typeface="Arial"/>
                <a:ea typeface="DejaVu Sans"/>
              </a:rPr>
              <a:t>ранним связыванием</a:t>
            </a:r>
            <a:r>
              <a:rPr b="0" lang="ru-RU" sz="1800" spc="-1" strike="noStrike">
                <a:solidFill>
                  <a:srgbClr val="000000"/>
                </a:solidFill>
                <a:latin typeface="Arial"/>
                <a:ea typeface="DejaVu Sans"/>
              </a:rPr>
              <a:t>» </a:t>
            </a:r>
            <a:r>
              <a:rPr b="1" lang="ru-RU" sz="1800" spc="-1" strike="noStrike">
                <a:solidFill>
                  <a:srgbClr val="000000"/>
                </a:solidFill>
                <a:latin typeface="Arial"/>
                <a:ea typeface="DejaVu Sans"/>
              </a:rPr>
              <a:t>без </a:t>
            </a:r>
            <a:r>
              <a:rPr b="0" lang="ru-RU" sz="1800" spc="-1" strike="noStrike">
                <a:solidFill>
                  <a:srgbClr val="000000"/>
                </a:solidFill>
                <a:latin typeface="Arial"/>
                <a:ea typeface="DejaVu Sans"/>
              </a:rPr>
              <a:t>использования </a:t>
            </a:r>
            <a:r>
              <a:rPr b="1" lang="ru-RU" sz="1800" spc="-1" strike="noStrike">
                <a:solidFill>
                  <a:srgbClr val="000000"/>
                </a:solidFill>
                <a:latin typeface="Arial"/>
                <a:ea typeface="DejaVu Sans"/>
              </a:rPr>
              <a:t>полиморфизма</a:t>
            </a:r>
            <a:r>
              <a:rPr b="0" lang="ru-RU" sz="1800" spc="-1" strike="noStrike">
                <a:solidFill>
                  <a:srgbClr val="000000"/>
                </a:solidFill>
                <a:latin typeface="Arial"/>
                <a:ea typeface="DejaVu Sans"/>
              </a:rPr>
              <a:t>, но </a:t>
            </a:r>
            <a:r>
              <a:rPr b="1" lang="ru-RU" sz="1800" spc="-1" strike="noStrike">
                <a:solidFill>
                  <a:srgbClr val="000000"/>
                </a:solidFill>
                <a:latin typeface="Arial"/>
                <a:ea typeface="DejaVu Sans"/>
              </a:rPr>
              <a:t>при выполнении </a:t>
            </a:r>
            <a:r>
              <a:rPr b="0" lang="ru-RU" sz="1800" spc="-1" strike="noStrike">
                <a:solidFill>
                  <a:srgbClr val="000000"/>
                </a:solidFill>
                <a:latin typeface="Arial"/>
                <a:ea typeface="DejaVu Sans"/>
              </a:rPr>
              <a:t>вызывается </a:t>
            </a:r>
            <a:r>
              <a:rPr b="1" lang="ru-RU" sz="1800" spc="-1" strike="noStrike">
                <a:solidFill>
                  <a:srgbClr val="000000"/>
                </a:solidFill>
                <a:latin typeface="Arial"/>
                <a:ea typeface="DejaVu Sans"/>
              </a:rPr>
              <a:t>метод-подставка</a:t>
            </a:r>
            <a:r>
              <a:rPr b="0" lang="ru-RU" sz="1800" spc="-1" strike="noStrike">
                <a:solidFill>
                  <a:srgbClr val="000000"/>
                </a:solidFill>
                <a:latin typeface="Arial"/>
                <a:ea typeface="DejaVu Sans"/>
              </a:rPr>
              <a:t>. Обращение к </a:t>
            </a:r>
            <a:r>
              <a:rPr b="1" lang="ru-RU" sz="1800" spc="-1" strike="noStrike">
                <a:solidFill>
                  <a:srgbClr val="000000"/>
                </a:solidFill>
                <a:latin typeface="Arial"/>
                <a:ea typeface="DejaVu Sans"/>
              </a:rPr>
              <a:t>полю </a:t>
            </a:r>
            <a:r>
              <a:rPr b="0" lang="ru-RU" sz="1800" spc="-1" strike="noStrike">
                <a:solidFill>
                  <a:srgbClr val="000000"/>
                </a:solidFill>
                <a:latin typeface="Arial"/>
                <a:ea typeface="DejaVu Sans"/>
              </a:rPr>
              <a:t>производится по </a:t>
            </a:r>
            <a:r>
              <a:rPr b="1" lang="ru-RU" sz="1800" spc="-1" strike="noStrike">
                <a:solidFill>
                  <a:srgbClr val="000000"/>
                </a:solidFill>
                <a:latin typeface="Arial"/>
                <a:ea typeface="DejaVu Sans"/>
              </a:rPr>
              <a:t>типу ссылки</a:t>
            </a:r>
            <a:r>
              <a:rPr b="0" lang="ru-RU" sz="1800" spc="-1" strike="noStrike">
                <a:solidFill>
                  <a:srgbClr val="000000"/>
                </a:solidFill>
                <a:latin typeface="Arial"/>
                <a:ea typeface="DejaVu Sans"/>
              </a:rPr>
              <a:t>, возвращаемой методом </a:t>
            </a:r>
            <a:r>
              <a:rPr b="1" lang="ru-RU" sz="1800" spc="-1" strike="noStrike">
                <a:solidFill>
                  <a:srgbClr val="376092"/>
                </a:solidFill>
                <a:latin typeface="Arial"/>
                <a:ea typeface="DejaVu Sans"/>
              </a:rPr>
              <a:t>getPerson()</a:t>
            </a:r>
            <a:r>
              <a:rPr b="0" lang="ru-RU" sz="1800" spc="-1" strike="noStrike">
                <a:solidFill>
                  <a:srgbClr val="000000"/>
                </a:solidFill>
                <a:latin typeface="Arial"/>
                <a:ea typeface="DejaVu Sans"/>
              </a:rPr>
              <a:t>, то есть к полю класса </a:t>
            </a:r>
            <a:r>
              <a:rPr b="1" lang="ru-RU" sz="1800" spc="-1" strike="noStrike">
                <a:solidFill>
                  <a:srgbClr val="376092"/>
                </a:solidFill>
                <a:latin typeface="Arial"/>
                <a:ea typeface="DejaVu Sans"/>
              </a:rPr>
              <a:t>Person</a:t>
            </a:r>
            <a:r>
              <a:rPr b="0" lang="ru-RU" sz="1500" spc="-1" strike="noStrike">
                <a:solidFill>
                  <a:srgbClr val="000000"/>
                </a:solidFill>
                <a:latin typeface="Arial"/>
                <a:ea typeface="DejaVu Sans"/>
              </a:rPr>
              <a:t>.</a:t>
            </a:r>
            <a:endParaRPr b="0" lang="ru-RU" sz="1500" spc="-1" strike="noStrike">
              <a:latin typeface="Arial"/>
            </a:endParaRPr>
          </a:p>
          <a:p>
            <a:pPr>
              <a:lnSpc>
                <a:spcPct val="100000"/>
              </a:lnSpc>
              <a:spcBef>
                <a:spcPts val="300"/>
              </a:spcBef>
              <a:tabLst>
                <a:tab algn="l" pos="0"/>
              </a:tabLst>
            </a:pPr>
            <a:endParaRPr b="0" lang="ru-RU" sz="1500" spc="-1" strike="noStrike">
              <a:latin typeface="Arial"/>
            </a:endParaRPr>
          </a:p>
        </p:txBody>
      </p:sp>
      <p:sp>
        <p:nvSpPr>
          <p:cNvPr id="525" name="CustomShape 3"/>
          <p:cNvSpPr/>
          <p:nvPr/>
        </p:nvSpPr>
        <p:spPr>
          <a:xfrm>
            <a:off x="928800" y="1280160"/>
            <a:ext cx="7356240" cy="2220840"/>
          </a:xfrm>
          <a:prstGeom prst="rect">
            <a:avLst/>
          </a:prstGeom>
          <a:solidFill>
            <a:srgbClr val="f2f2f2"/>
          </a:solidFill>
          <a:ln w="0">
            <a:noFill/>
          </a:ln>
        </p:spPr>
        <p:style>
          <a:lnRef idx="0"/>
          <a:fillRef idx="0"/>
          <a:effectRef idx="0"/>
          <a:fontRef idx="minor"/>
        </p:style>
        <p:txBody>
          <a:bodyPr lIns="90000" rIns="90000" tIns="45000" bIns="45000">
            <a:spAutoFit/>
          </a:bodyPr>
          <a:p>
            <a:pPr marL="457200">
              <a:lnSpc>
                <a:spcPct val="100000"/>
              </a:lnSpc>
            </a:pPr>
            <a:r>
              <a:rPr b="1" lang="en-US" sz="1400" spc="-1" strike="noStrike">
                <a:solidFill>
                  <a:srgbClr val="000000"/>
                </a:solidFill>
                <a:latin typeface="Courier New"/>
                <a:ea typeface="DejaVu Sans"/>
              </a:rPr>
              <a:t>public class Sample702</a:t>
            </a:r>
            <a:r>
              <a:rPr b="0" lang="en-US" sz="1400" spc="-1" strike="noStrike">
                <a:solidFill>
                  <a:srgbClr val="000000"/>
                </a:solidFill>
                <a:latin typeface="Courier New"/>
                <a:ea typeface="DejaVu Sans"/>
              </a:rPr>
              <a:t> {</a:t>
            </a:r>
            <a:endParaRPr b="0" lang="ru-RU" sz="1400" spc="-1" strike="noStrike">
              <a:latin typeface="Arial"/>
            </a:endParaRPr>
          </a:p>
          <a:p>
            <a:pPr marL="457200">
              <a:lnSpc>
                <a:spcPct val="100000"/>
              </a:lnSpc>
            </a:pPr>
            <a:r>
              <a:rPr b="0"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public static void</a:t>
            </a:r>
            <a:r>
              <a:rPr b="0" lang="en-US" sz="1400" spc="-1" strike="noStrike">
                <a:solidFill>
                  <a:srgbClr val="000000"/>
                </a:solidFill>
                <a:latin typeface="Courier New"/>
                <a:ea typeface="DejaVu Sans"/>
              </a:rPr>
              <a:t> main(String[] args) {</a:t>
            </a:r>
            <a:endParaRPr b="0" lang="ru-RU" sz="1400" spc="-1" strike="noStrike">
              <a:latin typeface="Arial"/>
            </a:endParaRPr>
          </a:p>
          <a:p>
            <a:pPr marL="457200">
              <a:lnSpc>
                <a:spcPct val="100000"/>
              </a:lnSpc>
            </a:pPr>
            <a:endParaRPr b="0" lang="ru-RU" sz="1400" spc="-1" strike="noStrike">
              <a:latin typeface="Arial"/>
            </a:endParaRPr>
          </a:p>
          <a:p>
            <a:pPr marL="457200">
              <a:lnSpc>
                <a:spcPct val="100000"/>
              </a:lnSpc>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PersonHelper personHelper = </a:t>
            </a:r>
            <a:r>
              <a:rPr b="1" lang="en-US" sz="1400" spc="-1" strike="noStrike">
                <a:solidFill>
                  <a:srgbClr val="000000"/>
                </a:solidFill>
                <a:latin typeface="Courier New"/>
                <a:ea typeface="DejaVu Sans"/>
              </a:rPr>
              <a:t>new</a:t>
            </a:r>
            <a:r>
              <a:rPr b="0" lang="en-US" sz="1400" spc="-1" strike="noStrike">
                <a:solidFill>
                  <a:srgbClr val="000000"/>
                </a:solidFill>
                <a:latin typeface="Courier New"/>
                <a:ea typeface="DejaVu Sans"/>
              </a:rPr>
              <a:t> StudentHelper();</a:t>
            </a:r>
            <a:endParaRPr b="0" lang="ru-RU" sz="1400" spc="-1" strike="noStrike">
              <a:latin typeface="Arial"/>
            </a:endParaRPr>
          </a:p>
          <a:p>
            <a:pPr marL="457200">
              <a:lnSpc>
                <a:spcPct val="100000"/>
              </a:lnSpc>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Person person = personHelper.getPerson();</a:t>
            </a:r>
            <a:endParaRPr b="0" lang="ru-RU" sz="1400" spc="-1" strike="noStrike">
              <a:latin typeface="Arial"/>
            </a:endParaRPr>
          </a:p>
          <a:p>
            <a:pPr marL="457200">
              <a:lnSpc>
                <a:spcPct val="100000"/>
              </a:lnSpc>
            </a:pPr>
            <a:endParaRPr b="0" lang="ru-RU" sz="1400" spc="-1" strike="noStrike">
              <a:latin typeface="Arial"/>
            </a:endParaRPr>
          </a:p>
          <a:p>
            <a:pPr marL="457200">
              <a:lnSpc>
                <a:spcPct val="100000"/>
              </a:lnSpc>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//Student student = personHelper.getPerson();</a:t>
            </a:r>
            <a:endParaRPr b="0" lang="ru-RU" sz="1400" spc="-1" strike="noStrike">
              <a:latin typeface="Arial"/>
            </a:endParaRPr>
          </a:p>
          <a:p>
            <a:pPr marL="457200">
              <a:lnSpc>
                <a:spcPct val="100000"/>
              </a:lnSpc>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a:t>
            </a:r>
            <a:r>
              <a:rPr b="1" lang="ru-RU" sz="1400" spc="-1" strike="noStrike">
                <a:solidFill>
                  <a:srgbClr val="000000"/>
                </a:solidFill>
                <a:latin typeface="Courier New"/>
                <a:ea typeface="DejaVu Sans"/>
              </a:rPr>
              <a:t>ошибка компиляции</a:t>
            </a:r>
            <a:endParaRPr b="0" lang="ru-RU" sz="1400" spc="-1" strike="noStrike">
              <a:latin typeface="Arial"/>
            </a:endParaRPr>
          </a:p>
          <a:p>
            <a:pPr marL="457200">
              <a:lnSpc>
                <a:spcPct val="100000"/>
              </a:lnSpc>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a:t>
            </a:r>
            <a:endParaRPr b="0" lang="ru-RU" sz="1400" spc="-1" strike="noStrike">
              <a:latin typeface="Arial"/>
            </a:endParaRPr>
          </a:p>
          <a:p>
            <a:pPr marL="457200">
              <a:lnSpc>
                <a:spcPct val="100000"/>
              </a:lnSpc>
            </a:pPr>
            <a:r>
              <a:rPr b="0" lang="en-US" sz="1400" spc="-1" strike="noStrike">
                <a:solidFill>
                  <a:srgbClr val="000000"/>
                </a:solidFill>
                <a:latin typeface="Courier New"/>
                <a:ea typeface="DejaVu Sans"/>
              </a:rPr>
              <a:t>} </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endParaRPr b="0" lang="ru-RU" sz="1800" spc="-1" strike="noStrike">
              <a:latin typeface="Arial"/>
            </a:endParaRPr>
          </a:p>
        </p:txBody>
      </p:sp>
      <p:sp>
        <p:nvSpPr>
          <p:cNvPr id="527"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Вызов конструкторов при наследовании. </a:t>
            </a:r>
            <a:r>
              <a:rPr b="0" lang="ru-RU" sz="1800" spc="-1" strike="noStrike">
                <a:solidFill>
                  <a:srgbClr val="000000"/>
                </a:solidFill>
                <a:latin typeface="Arial"/>
                <a:ea typeface="DejaVu Sans"/>
              </a:rPr>
              <a:t>При создании объектов производного класса, конструктор производного класса вызывает соответствующий конструктор базового класса с помощью ключевого слова super(параметры). Вызов конструктора базового класса из конструктора производного должен быть произведен в первой строке  конструктора производного класса. Если конструктор производного класса явно не вызывает конструктор базового, то происходит вызов конструктора по умолчанию базового класса, в этом случае в базовом классе должен быть определен конструктор по умолчанию.</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Если метод переопределен в производном классе, то одноименный метод базового класса можно вызвать из производного с помощью конструкции. </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
        <p:nvSpPr>
          <p:cNvPr id="528" name="CustomShape 3"/>
          <p:cNvSpPr/>
          <p:nvPr/>
        </p:nvSpPr>
        <p:spPr>
          <a:xfrm>
            <a:off x="2678040" y="5391720"/>
            <a:ext cx="4020120" cy="363960"/>
          </a:xfrm>
          <a:prstGeom prst="rect">
            <a:avLst/>
          </a:prstGeom>
          <a:solidFill>
            <a:srgbClr val="f2f2f2"/>
          </a:solidFill>
          <a:ln w="0">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ourier New"/>
                <a:ea typeface="DejaVu Sans"/>
              </a:rPr>
              <a:t>super.</a:t>
            </a:r>
            <a:r>
              <a:rPr b="1" lang="ru-RU" sz="1800" spc="-1" strike="noStrike">
                <a:solidFill>
                  <a:srgbClr val="000000"/>
                </a:solidFill>
                <a:latin typeface="Courier New"/>
                <a:ea typeface="DejaVu Sans"/>
              </a:rPr>
              <a:t>имя</a:t>
            </a:r>
            <a:r>
              <a:rPr b="1" lang="en-US" sz="1800" spc="-1" strike="noStrike">
                <a:solidFill>
                  <a:srgbClr val="000000"/>
                </a:solidFill>
                <a:latin typeface="Courier New"/>
                <a:ea typeface="DejaVu Sans"/>
              </a:rPr>
              <a:t>_</a:t>
            </a:r>
            <a:r>
              <a:rPr b="1" lang="ru-RU" sz="1800" spc="-1" strike="noStrike">
                <a:solidFill>
                  <a:srgbClr val="000000"/>
                </a:solidFill>
                <a:latin typeface="Courier New"/>
                <a:ea typeface="DejaVu Sans"/>
              </a:rPr>
              <a:t>метода</a:t>
            </a:r>
            <a:r>
              <a:rPr b="1" lang="en-US" sz="1800" spc="-1" strike="noStrike">
                <a:solidFill>
                  <a:srgbClr val="000000"/>
                </a:solidFill>
                <a:latin typeface="Courier New"/>
                <a:ea typeface="DejaVu Sans"/>
              </a:rPr>
              <a:t>(</a:t>
            </a:r>
            <a:r>
              <a:rPr b="1" lang="ru-RU" sz="1800" spc="-1" strike="noStrike">
                <a:solidFill>
                  <a:srgbClr val="000000"/>
                </a:solidFill>
                <a:latin typeface="Courier New"/>
                <a:ea typeface="DejaVu Sans"/>
              </a:rPr>
              <a:t>параметры</a:t>
            </a:r>
            <a:r>
              <a:rPr b="1" lang="en-US" sz="1800" spc="-1" strike="noStrike">
                <a:solidFill>
                  <a:srgbClr val="000000"/>
                </a:solidFill>
                <a:latin typeface="Courier New"/>
                <a:ea typeface="DejaVu Sans"/>
              </a:rPr>
              <a:t>);</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9"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r>
              <a:rPr b="1" lang="en-GB" sz="1800" spc="-1" strike="noStrike">
                <a:solidFill>
                  <a:srgbClr val="376092"/>
                </a:solidFill>
                <a:latin typeface="Tahoma"/>
                <a:ea typeface="Tahoma"/>
              </a:rPr>
              <a:t>. </a:t>
            </a:r>
            <a:endParaRPr b="0" lang="ru-RU" sz="1800" spc="-1" strike="noStrike">
              <a:latin typeface="Arial"/>
            </a:endParaRPr>
          </a:p>
        </p:txBody>
      </p:sp>
      <p:sp>
        <p:nvSpPr>
          <p:cNvPr id="530" name="CustomShape 2"/>
          <p:cNvSpPr/>
          <p:nvPr/>
        </p:nvSpPr>
        <p:spPr>
          <a:xfrm>
            <a:off x="914400" y="3429000"/>
            <a:ext cx="7313400" cy="2589120"/>
          </a:xfrm>
          <a:prstGeom prst="rect">
            <a:avLst/>
          </a:prstGeom>
          <a:noFill/>
          <a:ln w="0">
            <a:noFill/>
          </a:ln>
        </p:spPr>
        <p:style>
          <a:lnRef idx="0"/>
          <a:fillRef idx="0"/>
          <a:effectRef idx="0"/>
          <a:fontRef idx="minor"/>
        </p:style>
        <p:txBody>
          <a:bodyPr lIns="90000" rIns="90000" tIns="45000" bIns="45000">
            <a:noAutofit/>
          </a:bodyPr>
          <a:p>
            <a:pPr algn="just">
              <a:lnSpc>
                <a:spcPct val="100000"/>
              </a:lnSpc>
              <a:tabLst>
                <a:tab algn="l" pos="0"/>
              </a:tabLst>
            </a:pPr>
            <a:r>
              <a:rPr b="0" lang="ru-RU" sz="1800" spc="-1" strike="noStrike">
                <a:solidFill>
                  <a:srgbClr val="000000"/>
                </a:solidFill>
                <a:latin typeface="Arial"/>
                <a:ea typeface="DejaVu Sans"/>
              </a:rPr>
              <a:t>Следует помнить, что при вызове show() обращение производится к ближайшему суперклассу.</a:t>
            </a:r>
            <a:endParaRPr b="0" lang="ru-RU" sz="1800" spc="-1" strike="noStrike">
              <a:latin typeface="Arial"/>
            </a:endParaRPr>
          </a:p>
          <a:p>
            <a:pPr>
              <a:lnSpc>
                <a:spcPct val="100000"/>
              </a:lnSpc>
              <a:tabLst>
                <a:tab algn="l" pos="0"/>
              </a:tabLst>
            </a:pP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
        <p:nvSpPr>
          <p:cNvPr id="531" name="CustomShape 3"/>
          <p:cNvSpPr/>
          <p:nvPr/>
        </p:nvSpPr>
        <p:spPr>
          <a:xfrm>
            <a:off x="1835640" y="1359360"/>
            <a:ext cx="5470920" cy="1673640"/>
          </a:xfrm>
          <a:prstGeom prst="rect">
            <a:avLst/>
          </a:prstGeom>
          <a:solidFill>
            <a:srgbClr val="f2f2f2"/>
          </a:solidFill>
          <a:ln w="0">
            <a:noFill/>
          </a:ln>
        </p:spPr>
        <p:style>
          <a:lnRef idx="0"/>
          <a:fillRef idx="0"/>
          <a:effectRef idx="0"/>
          <a:fontRef idx="minor"/>
        </p:style>
        <p:txBody>
          <a:bodyPr lIns="90000" rIns="90000" tIns="45000" bIns="45000">
            <a:spAutoFit/>
          </a:bodyPr>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Student </a:t>
            </a:r>
            <a:r>
              <a:rPr b="1" lang="en-US" sz="1300" spc="-1" strike="noStrike">
                <a:solidFill>
                  <a:srgbClr val="7f0055"/>
                </a:solidFill>
                <a:latin typeface="Courier New"/>
                <a:ea typeface="Times New Roman"/>
              </a:rPr>
              <a:t>extends</a:t>
            </a:r>
            <a:r>
              <a:rPr b="0" lang="en-US" sz="1300" spc="-1" strike="noStrike">
                <a:solidFill>
                  <a:srgbClr val="000000"/>
                </a:solidFill>
                <a:latin typeface="Courier New"/>
                <a:ea typeface="Times New Roman"/>
              </a:rPr>
              <a:t> Person{</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printReport(){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super</a:t>
            </a:r>
            <a:r>
              <a:rPr b="0" lang="en-US" sz="1300" spc="-1" strike="noStrike">
                <a:solidFill>
                  <a:srgbClr val="000000"/>
                </a:solidFill>
                <a:latin typeface="Courier New"/>
                <a:ea typeface="Times New Roman"/>
              </a:rPr>
              <a:t>.printReport();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System.out.println(</a:t>
            </a:r>
            <a:r>
              <a:rPr b="0" lang="en-US" sz="1300" spc="-1" strike="noStrike">
                <a:solidFill>
                  <a:srgbClr val="2a00ff"/>
                </a:solidFill>
                <a:latin typeface="Courier New"/>
                <a:ea typeface="Times New Roman"/>
              </a:rPr>
              <a:t>" </a:t>
            </a:r>
            <a:r>
              <a:rPr b="0" lang="ru-RU" sz="1300" spc="-1" strike="noStrike">
                <a:solidFill>
                  <a:srgbClr val="2a00ff"/>
                </a:solidFill>
                <a:latin typeface="Courier New"/>
                <a:ea typeface="Times New Roman"/>
              </a:rPr>
              <a:t>уровень</a:t>
            </a:r>
            <a:r>
              <a:rPr b="0" lang="en-US" sz="1300" spc="-1" strike="noStrike">
                <a:solidFill>
                  <a:srgbClr val="2a00ff"/>
                </a:solidFill>
                <a:latin typeface="Courier New"/>
                <a:ea typeface="Times New Roman"/>
              </a:rPr>
              <a:t>: "</a:t>
            </a:r>
            <a:r>
              <a:rPr b="0" lang="en-US" sz="1300" spc="-1" strike="noStrike">
                <a:solidFill>
                  <a:srgbClr val="000000"/>
                </a:solidFill>
                <a:latin typeface="Courier New"/>
                <a:ea typeface="Times New Roman"/>
              </a:rPr>
              <a:t>+level);</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ru-RU"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ru-RU"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ru-RU" sz="1300" spc="-1" strike="noStrike">
                <a:solidFill>
                  <a:srgbClr val="000000"/>
                </a:solidFill>
                <a:latin typeface="Courier New"/>
                <a:ea typeface="Times New Roman"/>
              </a:rPr>
              <a:t>}</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r>
              <a:rPr b="1" lang="en-GB" sz="1800" spc="-1" strike="noStrike">
                <a:solidFill>
                  <a:srgbClr val="376092"/>
                </a:solidFill>
                <a:latin typeface="Tahoma"/>
                <a:ea typeface="Tahoma"/>
              </a:rPr>
              <a:t>. Пример 3</a:t>
            </a:r>
            <a:endParaRPr b="0" lang="ru-RU" sz="1800" spc="-1" strike="noStrike">
              <a:latin typeface="Arial"/>
            </a:endParaRPr>
          </a:p>
        </p:txBody>
      </p:sp>
      <p:sp>
        <p:nvSpPr>
          <p:cNvPr id="533" name="CustomShape 2"/>
          <p:cNvSpPr/>
          <p:nvPr/>
        </p:nvSpPr>
        <p:spPr>
          <a:xfrm>
            <a:off x="914400" y="1219320"/>
            <a:ext cx="7313400" cy="163188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Ссылки на суперкласс и их свойства. </a:t>
            </a:r>
            <a:r>
              <a:rPr b="0" lang="ru-RU" sz="1800" spc="-1" strike="noStrike">
                <a:solidFill>
                  <a:srgbClr val="000000"/>
                </a:solidFill>
                <a:latin typeface="Arial"/>
                <a:ea typeface="DejaVu Sans"/>
              </a:rPr>
              <a:t>Объектная переменная базового класса может ссылаться на объекты как базового, так и производного классов. Такая возможность называется полиморфизм. Автоматический выбор нужного метода во время выполнения программы называется динамическим связыванием (dynamic binding).</a:t>
            </a:r>
            <a:endParaRPr b="0" lang="ru-RU" sz="1800" spc="-1" strike="noStrike">
              <a:latin typeface="Arial"/>
            </a:endParaRPr>
          </a:p>
          <a:p>
            <a:pPr>
              <a:lnSpc>
                <a:spcPct val="100000"/>
              </a:lnSpc>
              <a:spcBef>
                <a:spcPts val="261"/>
              </a:spcBef>
              <a:tabLst>
                <a:tab algn="l" pos="0"/>
              </a:tabLst>
            </a:pPr>
            <a:endParaRPr b="0" lang="ru-RU" sz="1800" spc="-1" strike="noStrike">
              <a:latin typeface="Arial"/>
            </a:endParaRPr>
          </a:p>
          <a:p>
            <a:pPr marL="457200">
              <a:lnSpc>
                <a:spcPct val="100000"/>
              </a:lnSpc>
              <a:tabLst>
                <a:tab algn="l" pos="0"/>
              </a:tabLst>
            </a:pPr>
            <a:endParaRPr b="0" lang="ru-RU" sz="1800" spc="-1" strike="noStrike">
              <a:latin typeface="Arial"/>
            </a:endParaRPr>
          </a:p>
          <a:p>
            <a:pPr marL="457200">
              <a:lnSpc>
                <a:spcPct val="100000"/>
              </a:lnSpc>
              <a:spcBef>
                <a:spcPts val="360"/>
              </a:spcBef>
              <a:tabLst>
                <a:tab algn="l" pos="0"/>
              </a:tabLst>
            </a:pPr>
            <a:endParaRPr b="0" lang="ru-RU" sz="1800" spc="-1" strike="noStrike">
              <a:latin typeface="Arial"/>
            </a:endParaRPr>
          </a:p>
        </p:txBody>
      </p:sp>
      <p:sp>
        <p:nvSpPr>
          <p:cNvPr id="534" name="CustomShape 3"/>
          <p:cNvSpPr/>
          <p:nvPr/>
        </p:nvSpPr>
        <p:spPr>
          <a:xfrm>
            <a:off x="540000" y="3107880"/>
            <a:ext cx="8278920" cy="2434680"/>
          </a:xfrm>
          <a:prstGeom prst="rect">
            <a:avLst/>
          </a:prstGeom>
          <a:solidFill>
            <a:srgbClr val="f2f2f2"/>
          </a:solidFill>
          <a:ln w="0">
            <a:noFill/>
          </a:ln>
        </p:spPr>
        <p:style>
          <a:lnRef idx="0"/>
          <a:fillRef idx="0"/>
          <a:effectRef idx="0"/>
          <a:fontRef idx="minor"/>
        </p:style>
        <p:txBody>
          <a:bodyPr lIns="90000" rIns="90000" tIns="45000" bIns="45000">
            <a:spAutoFit/>
          </a:bodyPr>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Sample703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static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main(String[] args)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400" spc="-1" strike="noStrike">
                <a:solidFill>
                  <a:srgbClr val="000000"/>
                </a:solidFill>
                <a:latin typeface="JetBrains Mono"/>
                <a:ea typeface="JetBrains Mono"/>
              </a:rPr>
              <a:t>Person person </a:t>
            </a:r>
            <a:r>
              <a:rPr b="0" lang="en-US" sz="1400" spc="-1" strike="noStrike">
                <a:solidFill>
                  <a:srgbClr val="080808"/>
                </a:solidFill>
                <a:latin typeface="JetBrains Mono"/>
                <a:ea typeface="JetBrains Mono"/>
              </a:rPr>
              <a:t>= </a:t>
            </a:r>
            <a:r>
              <a:rPr b="0" lang="en-US" sz="1400" spc="-1" strike="noStrike">
                <a:solidFill>
                  <a:srgbClr val="0033b3"/>
                </a:solidFill>
                <a:latin typeface="JetBrains Mono"/>
                <a:ea typeface="JetBrains Mono"/>
              </a:rPr>
              <a:t>new </a:t>
            </a:r>
            <a:r>
              <a:rPr b="0" lang="en-US" sz="1400" spc="-1" strike="noStrike">
                <a:solidFill>
                  <a:srgbClr val="080808"/>
                </a:solidFill>
                <a:latin typeface="JetBrains Mono"/>
                <a:ea typeface="JetBrains Mono"/>
              </a:rPr>
              <a:t>Person(</a:t>
            </a:r>
            <a:r>
              <a:rPr b="0" lang="en-US" sz="1400" spc="-1" strike="noStrike">
                <a:solidFill>
                  <a:srgbClr val="067d17"/>
                </a:solidFill>
                <a:latin typeface="JetBrains Mono"/>
                <a:ea typeface="JetBrains Mono"/>
              </a:rPr>
              <a:t>"Иван"</a:t>
            </a:r>
            <a:r>
              <a:rPr b="0" lang="en-US" sz="1400" spc="-1" strike="noStrike">
                <a:solidFill>
                  <a:srgbClr val="080808"/>
                </a:solidFill>
                <a:latin typeface="JetBrains Mono"/>
                <a:ea typeface="JetBrains Mono"/>
              </a:rPr>
              <a:t>, </a:t>
            </a:r>
            <a:r>
              <a:rPr b="0" lang="en-US" sz="1400" spc="-1" strike="noStrike">
                <a:solidFill>
                  <a:srgbClr val="067d17"/>
                </a:solidFill>
                <a:latin typeface="JetBrains Mono"/>
                <a:ea typeface="JetBrains Mono"/>
              </a:rPr>
              <a:t>"Иванович"</a:t>
            </a:r>
            <a:r>
              <a:rPr b="0" lang="en-US" sz="1400" spc="-1" strike="noStrike">
                <a:solidFill>
                  <a:srgbClr val="080808"/>
                </a:solidFill>
                <a:latin typeface="JetBrains Mono"/>
                <a:ea typeface="JetBrains Mono"/>
              </a:rPr>
              <a:t>,</a:t>
            </a:r>
            <a:r>
              <a:rPr b="0" lang="en-US" sz="1400" spc="-1" strike="noStrike">
                <a:solidFill>
                  <a:srgbClr val="067d17"/>
                </a:solidFill>
                <a:latin typeface="JetBrains Mono"/>
                <a:ea typeface="JetBrains Mono"/>
              </a:rPr>
              <a:t>"Иванов"</a:t>
            </a:r>
            <a:r>
              <a:rPr b="0" lang="en-US" sz="1400" spc="-1" strike="noStrike">
                <a:solidFill>
                  <a:srgbClr val="080808"/>
                </a:solidFill>
                <a:latin typeface="JetBrains Mono"/>
                <a:ea typeface="JetBrains Mono"/>
              </a:rPr>
              <a:t>);</a:t>
            </a:r>
            <a:br/>
            <a:r>
              <a:rPr b="0" lang="en-US" sz="1400" spc="-1" strike="noStrike">
                <a:solidFill>
                  <a:srgbClr val="080808"/>
                </a:solidFill>
                <a:latin typeface="JetBrains Mono"/>
                <a:ea typeface="JetBrains Mono"/>
              </a:rPr>
              <a:t>	</a:t>
            </a:r>
            <a:r>
              <a:rPr b="0" lang="en-US" sz="1400" spc="-1" strike="noStrike">
                <a:solidFill>
                  <a:srgbClr val="080808"/>
                </a:solidFill>
                <a:latin typeface="JetBrains Mono"/>
                <a:ea typeface="JetBrains Mono"/>
              </a:rPr>
              <a:t> </a:t>
            </a:r>
            <a:r>
              <a:rPr b="0" lang="en-US" sz="1400" spc="-1" strike="noStrike">
                <a:solidFill>
                  <a:srgbClr val="000000"/>
                </a:solidFill>
                <a:latin typeface="JetBrains Mono"/>
                <a:ea typeface="JetBrains Mono"/>
              </a:rPr>
              <a:t>Student student </a:t>
            </a:r>
            <a:r>
              <a:rPr b="0" lang="en-US" sz="1400" spc="-1" strike="noStrike">
                <a:solidFill>
                  <a:srgbClr val="080808"/>
                </a:solidFill>
                <a:latin typeface="JetBrains Mono"/>
                <a:ea typeface="JetBrains Mono"/>
              </a:rPr>
              <a:t>= </a:t>
            </a:r>
            <a:r>
              <a:rPr b="0" lang="en-US" sz="1400" spc="-1" strike="noStrike">
                <a:solidFill>
                  <a:srgbClr val="0033b3"/>
                </a:solidFill>
                <a:latin typeface="JetBrains Mono"/>
                <a:ea typeface="JetBrains Mono"/>
              </a:rPr>
              <a:t>new </a:t>
            </a:r>
            <a:r>
              <a:rPr b="0" lang="en-US" sz="1400" spc="-1" strike="noStrike">
                <a:solidFill>
                  <a:srgbClr val="080808"/>
                </a:solidFill>
                <a:latin typeface="JetBrains Mono"/>
                <a:ea typeface="JetBrains Mono"/>
              </a:rPr>
              <a:t>Student(</a:t>
            </a:r>
            <a:r>
              <a:rPr b="0" lang="en-US" sz="1400" spc="-1" strike="noStrike">
                <a:solidFill>
                  <a:srgbClr val="067d17"/>
                </a:solidFill>
                <a:latin typeface="JetBrains Mono"/>
                <a:ea typeface="JetBrains Mono"/>
              </a:rPr>
              <a:t>"Василий"</a:t>
            </a:r>
            <a:r>
              <a:rPr b="0" lang="en-US" sz="1400" spc="-1" strike="noStrike">
                <a:solidFill>
                  <a:srgbClr val="080808"/>
                </a:solidFill>
                <a:latin typeface="JetBrains Mono"/>
                <a:ea typeface="JetBrains Mono"/>
              </a:rPr>
              <a:t>,</a:t>
            </a:r>
            <a:r>
              <a:rPr b="0" lang="en-US" sz="1400" spc="-1" strike="noStrike">
                <a:solidFill>
                  <a:srgbClr val="067d17"/>
                </a:solidFill>
                <a:latin typeface="JetBrains Mono"/>
                <a:ea typeface="JetBrains Mono"/>
              </a:rPr>
              <a:t>"Николаевич"</a:t>
            </a:r>
            <a:r>
              <a:rPr b="0" lang="en-US" sz="1400" spc="-1" strike="noStrike">
                <a:solidFill>
                  <a:srgbClr val="080808"/>
                </a:solidFill>
                <a:latin typeface="JetBrains Mono"/>
                <a:ea typeface="JetBrains Mono"/>
              </a:rPr>
              <a:t>,</a:t>
            </a:r>
            <a:r>
              <a:rPr b="0" lang="en-US" sz="1400" spc="-1" strike="noStrike">
                <a:solidFill>
                  <a:srgbClr val="067d17"/>
                </a:solidFill>
                <a:latin typeface="JetBrains Mono"/>
                <a:ea typeface="JetBrains Mono"/>
              </a:rPr>
              <a:t>"Пупкин"</a:t>
            </a:r>
            <a:r>
              <a:rPr b="0" lang="en-US" sz="1400" spc="-1" strike="noStrike">
                <a:solidFill>
                  <a:srgbClr val="080808"/>
                </a:solidFill>
                <a:latin typeface="JetBrains Mono"/>
                <a:ea typeface="JetBrains Mono"/>
              </a:rPr>
              <a:t>,</a:t>
            </a:r>
            <a:r>
              <a:rPr b="0" lang="en-US" sz="1400" spc="-1" strike="noStrike">
                <a:solidFill>
                  <a:srgbClr val="067d17"/>
                </a:solidFill>
                <a:latin typeface="JetBrains Mono"/>
                <a:ea typeface="JetBrains Mono"/>
              </a:rPr>
              <a:t>"Г-202201"</a:t>
            </a:r>
            <a:r>
              <a:rPr b="0" lang="en-US" sz="1400" spc="-1" strike="noStrike">
                <a:solidFill>
                  <a:srgbClr val="080808"/>
                </a:solidFill>
                <a:latin typeface="JetBrains Mono"/>
                <a:ea typeface="JetBrains Mono"/>
              </a:rPr>
              <a:t>,</a:t>
            </a:r>
            <a:r>
              <a:rPr b="0" lang="en-US" sz="1400" spc="-1" strike="noStrike">
                <a:solidFill>
                  <a:srgbClr val="067d17"/>
                </a:solidFill>
                <a:latin typeface="JetBrains Mono"/>
                <a:ea typeface="JetBrains Mono"/>
              </a:rPr>
              <a:t>"ВШЭ"</a:t>
            </a:r>
            <a:r>
              <a:rPr b="0" lang="en-US" sz="1400" spc="-1" strike="noStrike">
                <a:solidFill>
                  <a:srgbClr val="080808"/>
                </a:solidFill>
                <a:latin typeface="JetBrains Mono"/>
                <a:ea typeface="JetBrains Mono"/>
              </a:rPr>
              <a:t>);</a:t>
            </a:r>
            <a:br/>
            <a:r>
              <a:rPr b="0" lang="en-US" sz="1400" spc="-1" strike="noStrike">
                <a:solidFill>
                  <a:srgbClr val="080808"/>
                </a:solidFill>
                <a:latin typeface="JetBrains Mono"/>
                <a:ea typeface="JetBrains Mono"/>
              </a:rPr>
              <a:t>	</a:t>
            </a:r>
            <a:r>
              <a:rPr b="0" lang="en-US" sz="1400" spc="-1" strike="noStrike">
                <a:solidFill>
                  <a:srgbClr val="000000"/>
                </a:solidFill>
                <a:latin typeface="JetBrains Mono"/>
                <a:ea typeface="JetBrains Mono"/>
              </a:rPr>
              <a:t>student</a:t>
            </a:r>
            <a:r>
              <a:rPr b="0" lang="en-US" sz="1400" spc="-1" strike="noStrike">
                <a:solidFill>
                  <a:srgbClr val="080808"/>
                </a:solidFill>
                <a:latin typeface="JetBrains Mono"/>
                <a:ea typeface="JetBrains Mono"/>
              </a:rPr>
              <a:t>.setNickName(</a:t>
            </a:r>
            <a:r>
              <a:rPr b="0" lang="en-US" sz="1400" spc="-1" strike="noStrike">
                <a:solidFill>
                  <a:srgbClr val="067d17"/>
                </a:solidFill>
                <a:latin typeface="JetBrains Mono"/>
                <a:ea typeface="JetBrains Mono"/>
              </a:rPr>
              <a:t>"pupkinvn"</a:t>
            </a:r>
            <a:r>
              <a:rPr b="0" lang="en-US" sz="1400" spc="-1" strike="noStrike">
                <a:solidFill>
                  <a:srgbClr val="080808"/>
                </a:solidFill>
                <a:latin typeface="JetBrains Mono"/>
                <a:ea typeface="JetBrains Mono"/>
              </a:rPr>
              <a:t>);</a:t>
            </a:r>
            <a:br/>
            <a:br/>
            <a:r>
              <a:rPr b="0" lang="en-US" sz="1400" spc="-1" strike="noStrike">
                <a:solidFill>
                  <a:srgbClr val="080808"/>
                </a:solidFill>
                <a:latin typeface="JetBrains Mono"/>
                <a:ea typeface="JetBrains Mono"/>
              </a:rPr>
              <a:t>	</a:t>
            </a:r>
            <a:r>
              <a:rPr b="0" lang="en-US" sz="1400" spc="-1" strike="noStrike">
                <a:solidFill>
                  <a:srgbClr val="000000"/>
                </a:solidFill>
                <a:latin typeface="JetBrains Mono"/>
                <a:ea typeface="JetBrains Mono"/>
              </a:rPr>
              <a:t>System</a:t>
            </a:r>
            <a:r>
              <a:rPr b="0" lang="en-US" sz="1400" spc="-1" strike="noStrike">
                <a:solidFill>
                  <a:srgbClr val="080808"/>
                </a:solidFill>
                <a:latin typeface="JetBrains Mono"/>
                <a:ea typeface="JetBrains Mono"/>
              </a:rPr>
              <a:t>.</a:t>
            </a:r>
            <a:r>
              <a:rPr b="0" i="1" lang="en-US" sz="1400" spc="-1" strike="noStrike">
                <a:solidFill>
                  <a:srgbClr val="871094"/>
                </a:solidFill>
                <a:latin typeface="JetBrains Mono"/>
                <a:ea typeface="JetBrains Mono"/>
              </a:rPr>
              <a:t>out</a:t>
            </a:r>
            <a:r>
              <a:rPr b="0" lang="en-US" sz="1400" spc="-1" strike="noStrike">
                <a:solidFill>
                  <a:srgbClr val="080808"/>
                </a:solidFill>
                <a:latin typeface="JetBrains Mono"/>
                <a:ea typeface="JetBrains Mono"/>
              </a:rPr>
              <a:t>.println(</a:t>
            </a:r>
            <a:r>
              <a:rPr b="0" lang="en-US" sz="1400" spc="-1" strike="noStrike">
                <a:solidFill>
                  <a:srgbClr val="000000"/>
                </a:solidFill>
                <a:latin typeface="JetBrains Mono"/>
                <a:ea typeface="JetBrains Mono"/>
              </a:rPr>
              <a:t>person</a:t>
            </a:r>
            <a:r>
              <a:rPr b="0" lang="en-US" sz="1400" spc="-1" strike="noStrike">
                <a:solidFill>
                  <a:srgbClr val="080808"/>
                </a:solidFill>
                <a:latin typeface="JetBrains Mono"/>
                <a:ea typeface="JetBrains Mono"/>
              </a:rPr>
              <a:t>);</a:t>
            </a:r>
            <a:br/>
            <a:r>
              <a:rPr b="0" lang="en-US" sz="1400" spc="-1" strike="noStrike">
                <a:solidFill>
                  <a:srgbClr val="080808"/>
                </a:solidFill>
                <a:latin typeface="JetBrains Mono"/>
                <a:ea typeface="JetBrains Mono"/>
              </a:rPr>
              <a:t>	</a:t>
            </a:r>
            <a:r>
              <a:rPr b="0" lang="en-US" sz="1400" spc="-1" strike="noStrike">
                <a:solidFill>
                  <a:srgbClr val="000000"/>
                </a:solidFill>
                <a:latin typeface="JetBrains Mono"/>
                <a:ea typeface="JetBrains Mono"/>
              </a:rPr>
              <a:t>System</a:t>
            </a:r>
            <a:r>
              <a:rPr b="0" lang="en-US" sz="1400" spc="-1" strike="noStrike">
                <a:solidFill>
                  <a:srgbClr val="080808"/>
                </a:solidFill>
                <a:latin typeface="JetBrains Mono"/>
                <a:ea typeface="JetBrains Mono"/>
              </a:rPr>
              <a:t>.</a:t>
            </a:r>
            <a:r>
              <a:rPr b="0" i="1" lang="en-US" sz="1400" spc="-1" strike="noStrike">
                <a:solidFill>
                  <a:srgbClr val="871094"/>
                </a:solidFill>
                <a:latin typeface="JetBrains Mono"/>
                <a:ea typeface="JetBrains Mono"/>
              </a:rPr>
              <a:t>out</a:t>
            </a:r>
            <a:r>
              <a:rPr b="0" lang="en-US" sz="1400" spc="-1" strike="noStrike">
                <a:solidFill>
                  <a:srgbClr val="080808"/>
                </a:solidFill>
                <a:latin typeface="JetBrains Mono"/>
                <a:ea typeface="JetBrains Mono"/>
              </a:rPr>
              <a:t>.println(</a:t>
            </a:r>
            <a:r>
              <a:rPr b="0" lang="en-US" sz="1400" spc="-1" strike="noStrike">
                <a:solidFill>
                  <a:srgbClr val="000000"/>
                </a:solidFill>
                <a:latin typeface="JetBrains Mono"/>
                <a:ea typeface="JetBrains Mono"/>
              </a:rPr>
              <a:t>student</a:t>
            </a:r>
            <a:r>
              <a:rPr b="0" lang="en-US" sz="1400" spc="-1" strike="noStrike">
                <a:solidFill>
                  <a:srgbClr val="080808"/>
                </a:solidFill>
                <a:latin typeface="JetBrains Mono"/>
                <a:ea typeface="JetBrains Mono"/>
              </a:rPr>
              <a:t>);</a:t>
            </a:r>
            <a:endParaRPr b="0" lang="ru-RU" sz="1400" spc="-1" strike="noStrike">
              <a:latin typeface="Arial"/>
            </a:endParaRPr>
          </a:p>
          <a:p>
            <a:pPr marL="457200">
              <a:lnSpc>
                <a:spcPct val="100000"/>
              </a:lnSpc>
            </a:pPr>
            <a:r>
              <a:rPr b="0" lang="ru-RU" sz="1300" spc="-1" strike="noStrike">
                <a:solidFill>
                  <a:srgbClr val="000000"/>
                </a:solidFill>
                <a:latin typeface="Courier New"/>
                <a:ea typeface="Times New Roman"/>
              </a:rPr>
              <a:t>    </a:t>
            </a:r>
            <a:r>
              <a:rPr b="0" lang="ru-RU"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ru-RU" sz="1300" spc="-1" strike="noStrike">
                <a:solidFill>
                  <a:srgbClr val="000000"/>
                </a:solidFill>
                <a:latin typeface="Courier New"/>
                <a:ea typeface="Times New Roman"/>
              </a:rPr>
              <a:t>}</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rmAutofit/>
          </a:bodyPr>
          <a:p>
            <a:pPr>
              <a:lnSpc>
                <a:spcPct val="100000"/>
              </a:lnSpc>
            </a:pPr>
            <a:r>
              <a:rPr b="1" lang="ru-RU" sz="1800" spc="-1" strike="noStrike">
                <a:solidFill>
                  <a:srgbClr val="376092"/>
                </a:solidFill>
                <a:latin typeface="Tahoma"/>
                <a:ea typeface="Tahoma"/>
              </a:rPr>
              <a:t>Наследование</a:t>
            </a:r>
            <a:endParaRPr b="0" lang="ru-RU" sz="1800" spc="-1" strike="noStrike">
              <a:latin typeface="Arial"/>
            </a:endParaRPr>
          </a:p>
        </p:txBody>
      </p:sp>
      <p:sp>
        <p:nvSpPr>
          <p:cNvPr id="536"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360"/>
              </a:spcBef>
              <a:tabLst>
                <a:tab algn="l" pos="0"/>
              </a:tabLst>
            </a:pPr>
            <a:r>
              <a:rPr b="0" lang="ru-RU" sz="1800" spc="-1" strike="noStrike">
                <a:solidFill>
                  <a:srgbClr val="000000"/>
                </a:solidFill>
                <a:latin typeface="Arial"/>
                <a:ea typeface="DejaVu Sans"/>
              </a:rPr>
              <a:t>Когда вызывается метод, принадлежащий объекту, происходит следующее.</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marL="343080" indent="-341280" algn="just">
              <a:lnSpc>
                <a:spcPct val="100000"/>
              </a:lnSpc>
              <a:spcBef>
                <a:spcPts val="360"/>
              </a:spcBef>
              <a:buClr>
                <a:srgbClr val="376092"/>
              </a:buClr>
              <a:buFont typeface="StarSymbol"/>
              <a:buAutoNum type="arabicPeriod"/>
              <a:tabLst>
                <a:tab algn="l" pos="0"/>
              </a:tabLst>
            </a:pPr>
            <a:r>
              <a:rPr b="0" lang="ru-RU" sz="1800" spc="-1" strike="noStrike">
                <a:solidFill>
                  <a:srgbClr val="000000"/>
                </a:solidFill>
                <a:latin typeface="Arial"/>
                <a:ea typeface="DejaVu Sans"/>
              </a:rPr>
              <a:t>Компилятор проверяет объявленный тип объекта и имя метода. Допустим, происходит вызов метода x.f(args), прочем неявный параметр объявлен как объект класса С. Заметим, что могут существовать несколько методов с именем f, имеющих разные типы параметров (например, метод f(int) и метод f(String)). Компилятор пронумерует все методы с именем f в классе С и все открытые методы с именем f в суперклассах класса С.</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1828800" y="2514600"/>
            <a:ext cx="6399000" cy="14364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3000" spc="-1" strike="noStrike" cap="all">
                <a:solidFill>
                  <a:srgbClr val="376092"/>
                </a:solidFill>
                <a:latin typeface="Tahoma"/>
                <a:ea typeface="Tahoma"/>
              </a:rPr>
              <a:t>Классы и объекты</a:t>
            </a:r>
            <a:endParaRPr b="0" lang="ru-RU" sz="3000" spc="-1" strike="noStrike">
              <a:latin typeface="Arial"/>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endParaRPr b="0" lang="ru-RU" sz="1800" spc="-1" strike="noStrike">
              <a:latin typeface="Arial"/>
            </a:endParaRPr>
          </a:p>
        </p:txBody>
      </p:sp>
      <p:sp>
        <p:nvSpPr>
          <p:cNvPr id="538"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marL="343080" indent="-341280" algn="just">
              <a:lnSpc>
                <a:spcPct val="100000"/>
              </a:lnSpc>
              <a:spcBef>
                <a:spcPts val="360"/>
              </a:spcBef>
              <a:buClr>
                <a:srgbClr val="376092"/>
              </a:buClr>
              <a:buFont typeface="StarSymbol"/>
              <a:buAutoNum type="arabicPeriod" startAt="2"/>
            </a:pPr>
            <a:r>
              <a:rPr b="0" lang="ru-RU" sz="1800" spc="-1" strike="noStrike">
                <a:solidFill>
                  <a:srgbClr val="000000"/>
                </a:solidFill>
                <a:latin typeface="Arial"/>
                <a:ea typeface="DejaVu Sans"/>
              </a:rPr>
              <a:t>Затем компилятор определяет типы параметров, указанных при вызове метода. Если среди всех методов с именем f есть только одни метод, типы параметров которого совпадают с указанными, происходит его вызов. Этот процесс называется разрешением перегрузки (overloading resolution). Например, при вызове x.f(“Hello”) компилятор выберет метод f(String), а не метод f(int). Ситуация может осложниться вследствие преобразования типов (int в double). Если компилятор не находит ни одного метода с подходящим набором параметров, или в результате преобразования типов возникает несколько методом, соответствующих данному вызову, выдается сообщение об ошибке</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endParaRPr b="0" lang="ru-RU" sz="1800" spc="-1" strike="noStrike">
              <a:latin typeface="Arial"/>
            </a:endParaRPr>
          </a:p>
        </p:txBody>
      </p:sp>
      <p:sp>
        <p:nvSpPr>
          <p:cNvPr id="540"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marL="343080" indent="-341280" algn="just">
              <a:lnSpc>
                <a:spcPct val="100000"/>
              </a:lnSpc>
              <a:spcBef>
                <a:spcPts val="360"/>
              </a:spcBef>
              <a:buClr>
                <a:srgbClr val="376092"/>
              </a:buClr>
              <a:buFont typeface="StarSymbol"/>
              <a:buAutoNum type="arabicPeriod" startAt="3"/>
            </a:pPr>
            <a:r>
              <a:rPr b="0" lang="ru-RU" sz="1800" spc="-1" strike="noStrike">
                <a:solidFill>
                  <a:srgbClr val="000000"/>
                </a:solidFill>
                <a:latin typeface="Arial"/>
                <a:ea typeface="DejaVu Sans"/>
              </a:rPr>
              <a:t>Если метод является закрытым (private), статическим (static), терминальным (final) или конструктором, компилятор точно знает, какой метод вызвать. Такой процесс называется статическим связыванием (static binding). В противном случае метод, подлежащий вызову, определяется по фактическому типу неявного параметра, и во время выполнения программы должно использоваться динамическое связывание. В нашем примере компилятор сгенерировал бы команду метода f(String) с помощью динамического связывания.</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endParaRPr b="0" lang="ru-RU" sz="1800" spc="-1" strike="noStrike">
              <a:latin typeface="Arial"/>
            </a:endParaRPr>
          </a:p>
        </p:txBody>
      </p:sp>
      <p:sp>
        <p:nvSpPr>
          <p:cNvPr id="542"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marL="343080" indent="-341280" algn="just">
              <a:lnSpc>
                <a:spcPct val="100000"/>
              </a:lnSpc>
              <a:spcBef>
                <a:spcPts val="360"/>
              </a:spcBef>
              <a:buClr>
                <a:srgbClr val="376092"/>
              </a:buClr>
              <a:buFont typeface="StarSymbol"/>
              <a:buAutoNum type="arabicPeriod" startAt="4"/>
            </a:pPr>
            <a:r>
              <a:rPr b="0" lang="ru-RU" sz="1800" spc="-1" strike="noStrike">
                <a:solidFill>
                  <a:srgbClr val="000000"/>
                </a:solidFill>
                <a:latin typeface="Arial"/>
                <a:ea typeface="DejaVu Sans"/>
              </a:rPr>
              <a:t>Если при выполнении программы для вызова метода используется динамическое связывание, виртуальная машина должна вызвать версию метода, соответствующую фактическому типу объекта, на который ссылается переменная x. Допустим, что объект имеет фактический тип D, являющийся суперклассом класса С. Если в классе D определен метод f(string), то вызывается именно он. Если нет, то поиск метода f(String), подлежащего вызову, выполняется в суперклассе и т.д.</a:t>
            </a:r>
            <a:endParaRPr b="0" lang="ru-RU" sz="1800" spc="-1" strike="noStrike">
              <a:latin typeface="Arial"/>
            </a:endParaRPr>
          </a:p>
          <a:p>
            <a:pPr>
              <a:lnSpc>
                <a:spcPct val="100000"/>
              </a:lnSpc>
              <a:spcBef>
                <a:spcPts val="360"/>
              </a:spcBef>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r>
              <a:rPr b="1" lang="en-GB" sz="1800" spc="-1" strike="noStrike">
                <a:solidFill>
                  <a:srgbClr val="376092"/>
                </a:solidFill>
                <a:latin typeface="Tahoma"/>
                <a:ea typeface="Tahoma"/>
              </a:rPr>
              <a:t>. Пример 4</a:t>
            </a:r>
            <a:endParaRPr b="0" lang="ru-RU" sz="1800" spc="-1" strike="noStrike">
              <a:latin typeface="Arial"/>
            </a:endParaRPr>
          </a:p>
        </p:txBody>
      </p:sp>
      <p:sp>
        <p:nvSpPr>
          <p:cNvPr id="544" name="CustomShape 2"/>
          <p:cNvSpPr/>
          <p:nvPr/>
        </p:nvSpPr>
        <p:spPr>
          <a:xfrm>
            <a:off x="914400" y="1124640"/>
            <a:ext cx="7313400" cy="148788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Предотвращение переопределения методов. </a:t>
            </a:r>
            <a:r>
              <a:rPr b="0" lang="ru-RU" sz="1800" spc="-1" strike="noStrike">
                <a:solidFill>
                  <a:srgbClr val="000000"/>
                </a:solidFill>
                <a:latin typeface="Arial"/>
                <a:ea typeface="DejaVu Sans"/>
              </a:rPr>
              <a:t>Чтобы предотвратить переопределение некоторых их необходимо объявить терминальными с помощью ключевого слова </a:t>
            </a:r>
            <a:r>
              <a:rPr b="0" lang="en-US" sz="1800" spc="-1" strike="noStrike">
                <a:solidFill>
                  <a:srgbClr val="000000"/>
                </a:solidFill>
                <a:latin typeface="Arial"/>
                <a:ea typeface="DejaVu Sans"/>
              </a:rPr>
              <a:t>final</a:t>
            </a:r>
            <a:r>
              <a:rPr b="0" lang="ru-RU" sz="1800" spc="-1" strike="noStrike">
                <a:solidFill>
                  <a:srgbClr val="000000"/>
                </a:solidFill>
                <a:latin typeface="Arial"/>
                <a:ea typeface="DejaVu Sans"/>
              </a:rPr>
              <a:t>. Если в классе </a:t>
            </a:r>
            <a:r>
              <a:rPr b="0" lang="en-US" sz="1800" spc="-1" strike="noStrike">
                <a:solidFill>
                  <a:srgbClr val="000000"/>
                </a:solidFill>
                <a:latin typeface="Arial"/>
                <a:ea typeface="DejaVu Sans"/>
              </a:rPr>
              <a:t>Book</a:t>
            </a:r>
            <a:r>
              <a:rPr b="0" lang="ru-RU" sz="1800" spc="-1" strike="noStrike">
                <a:solidFill>
                  <a:srgbClr val="000000"/>
                </a:solidFill>
                <a:latin typeface="Arial"/>
                <a:ea typeface="DejaVu Sans"/>
              </a:rPr>
              <a:t> объявить метод </a:t>
            </a:r>
            <a:r>
              <a:rPr b="0" lang="en-US" sz="1800" spc="-1" strike="noStrike">
                <a:solidFill>
                  <a:srgbClr val="000000"/>
                </a:solidFill>
                <a:latin typeface="Arial"/>
                <a:ea typeface="DejaVu Sans"/>
              </a:rPr>
              <a:t>getPrice</a:t>
            </a:r>
            <a:r>
              <a:rPr b="0" lang="ru-RU" sz="1800" spc="-1" strike="noStrike">
                <a:solidFill>
                  <a:srgbClr val="000000"/>
                </a:solidFill>
                <a:latin typeface="Arial"/>
                <a:ea typeface="DejaVu Sans"/>
              </a:rPr>
              <a:t>() терминальным, то в производном классе ProgrammerBook переопределить его будет нельзя.</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p:txBody>
      </p:sp>
      <p:sp>
        <p:nvSpPr>
          <p:cNvPr id="545" name="CustomShape 3"/>
          <p:cNvSpPr/>
          <p:nvPr/>
        </p:nvSpPr>
        <p:spPr>
          <a:xfrm>
            <a:off x="900000" y="2964960"/>
            <a:ext cx="7738920" cy="2861640"/>
          </a:xfrm>
          <a:prstGeom prst="rect">
            <a:avLst/>
          </a:prstGeom>
          <a:solidFill>
            <a:srgbClr val="f2f2f2"/>
          </a:solidFill>
          <a:ln w="0">
            <a:noFill/>
          </a:ln>
        </p:spPr>
        <p:style>
          <a:lnRef idx="0"/>
          <a:fillRef idx="0"/>
          <a:effectRef idx="0"/>
          <a:fontRef idx="minor"/>
        </p:style>
        <p:txBody>
          <a:bodyPr lIns="90000" rIns="90000" tIns="45000" bIns="45000">
            <a:spAutoFit/>
          </a:bodyPr>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Person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1" lang="ru-RU" sz="1300" spc="-1" strike="noStrike">
                <a:solidFill>
                  <a:srgbClr val="7f0055"/>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final</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String</a:t>
            </a:r>
            <a:r>
              <a:rPr b="0" lang="en-US" sz="1300" spc="-1" strike="noStrike">
                <a:solidFill>
                  <a:srgbClr val="000000"/>
                </a:solidFill>
                <a:latin typeface="Courier New"/>
                <a:ea typeface="Times New Roman"/>
              </a:rPr>
              <a:t> getFullName()</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return</a:t>
            </a:r>
            <a:r>
              <a:rPr b="0" lang="en-US" sz="1300" spc="-1" strike="noStrike">
                <a:solidFill>
                  <a:srgbClr val="000000"/>
                </a:solidFill>
                <a:latin typeface="Courier New"/>
                <a:ea typeface="Times New Roman"/>
              </a:rPr>
              <a:t> firstName + middleName + lastName;</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a:t>
            </a:r>
            <a:r>
              <a:rPr b="0" lang="ru-RU" sz="1300" spc="-1" strike="noStrike">
                <a:solidFill>
                  <a:srgbClr val="000000"/>
                </a:solidFill>
                <a:latin typeface="Courier New"/>
                <a:ea typeface="Times New Roman"/>
              </a:rPr>
              <a:t> </a:t>
            </a:r>
            <a:endParaRPr b="0" lang="ru-RU" sz="1300" spc="-1" strike="noStrike">
              <a:latin typeface="Arial"/>
            </a:endParaRPr>
          </a:p>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Student </a:t>
            </a:r>
            <a:r>
              <a:rPr b="1" lang="en-US" sz="1300" spc="-1" strike="noStrike">
                <a:solidFill>
                  <a:srgbClr val="7f0055"/>
                </a:solidFill>
                <a:latin typeface="Courier New"/>
                <a:ea typeface="Times New Roman"/>
              </a:rPr>
              <a:t>extends</a:t>
            </a:r>
            <a:r>
              <a:rPr b="0" lang="en-US" sz="1300" spc="-1" strike="noStrike">
                <a:solidFill>
                  <a:srgbClr val="000000"/>
                </a:solidFill>
                <a:latin typeface="Courier New"/>
                <a:ea typeface="Times New Roman"/>
              </a:rPr>
              <a:t> Person{</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final</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String</a:t>
            </a:r>
            <a:r>
              <a:rPr b="0" lang="en-US" sz="1300" spc="-1" strike="noStrike">
                <a:solidFill>
                  <a:srgbClr val="000000"/>
                </a:solidFill>
                <a:latin typeface="Courier New"/>
                <a:ea typeface="Times New Roman"/>
              </a:rPr>
              <a:t> getFullName() </a:t>
            </a:r>
            <a:r>
              <a:rPr b="0" lang="en-US" sz="1300" spc="-1" strike="noStrike">
                <a:solidFill>
                  <a:srgbClr val="3f7f5f"/>
                </a:solidFill>
                <a:latin typeface="Courier New"/>
                <a:ea typeface="Times New Roman"/>
              </a:rPr>
              <a:t>// </a:t>
            </a:r>
            <a:r>
              <a:rPr b="0" lang="ru-RU" sz="1300" spc="-1" strike="noStrike">
                <a:solidFill>
                  <a:srgbClr val="3f7f5f"/>
                </a:solidFill>
                <a:latin typeface="Courier New"/>
                <a:ea typeface="Times New Roman"/>
              </a:rPr>
              <a:t>так</a:t>
            </a:r>
            <a:r>
              <a:rPr b="0" lang="en-US" sz="1300" spc="-1" strike="noStrike">
                <a:solidFill>
                  <a:srgbClr val="3f7f5f"/>
                </a:solidFill>
                <a:latin typeface="Courier New"/>
                <a:ea typeface="Times New Roman"/>
              </a:rPr>
              <a:t> </a:t>
            </a:r>
            <a:r>
              <a:rPr b="0" lang="ru-RU" sz="1300" spc="-1" strike="noStrike">
                <a:solidFill>
                  <a:srgbClr val="3f7f5f"/>
                </a:solidFill>
                <a:latin typeface="Courier New"/>
                <a:ea typeface="Times New Roman"/>
              </a:rPr>
              <a:t>делать</a:t>
            </a:r>
            <a:r>
              <a:rPr b="0" lang="en-US" sz="1300" spc="-1" strike="noStrike">
                <a:solidFill>
                  <a:srgbClr val="3f7f5f"/>
                </a:solidFill>
                <a:latin typeface="Courier New"/>
                <a:ea typeface="Times New Roman"/>
              </a:rPr>
              <a:t> </a:t>
            </a:r>
            <a:r>
              <a:rPr b="0" lang="ru-RU" sz="1300" spc="-1" strike="noStrike">
                <a:solidFill>
                  <a:srgbClr val="3f7f5f"/>
                </a:solidFill>
                <a:latin typeface="Courier New"/>
                <a:ea typeface="Times New Roman"/>
              </a:rPr>
              <a:t>нельзя</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return</a:t>
            </a:r>
            <a:r>
              <a:rPr b="0" lang="en-US" sz="1300" spc="-1" strike="noStrike">
                <a:solidFill>
                  <a:srgbClr val="000000"/>
                </a:solidFill>
                <a:latin typeface="Courier New"/>
                <a:ea typeface="Times New Roman"/>
              </a:rPr>
              <a:t> lastName;</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ru-RU" sz="1300" spc="-1" strike="noStrike">
                <a:solidFill>
                  <a:srgbClr val="000000"/>
                </a:solidFill>
                <a:latin typeface="Courier New"/>
                <a:ea typeface="Times New Roman"/>
              </a:rPr>
              <a:t>} …</a:t>
            </a:r>
            <a:endParaRPr b="0" lang="ru-RU" sz="1300" spc="-1" strike="noStrike">
              <a:latin typeface="Arial"/>
            </a:endParaRPr>
          </a:p>
          <a:p>
            <a:pPr marL="457200">
              <a:lnSpc>
                <a:spcPct val="100000"/>
              </a:lnSpc>
            </a:pPr>
            <a:r>
              <a:rPr b="0" lang="ru-RU" sz="1300" spc="-1" strike="noStrike">
                <a:solidFill>
                  <a:srgbClr val="000000"/>
                </a:solidFill>
                <a:latin typeface="Courier New"/>
                <a:ea typeface="Times New Roman"/>
              </a:rPr>
              <a:t>} </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endParaRPr b="0" lang="ru-RU" sz="1800" spc="-1" strike="noStrike">
              <a:latin typeface="Arial"/>
            </a:endParaRPr>
          </a:p>
        </p:txBody>
      </p:sp>
      <p:sp>
        <p:nvSpPr>
          <p:cNvPr id="547"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Классы, объявленные как терминальными, нельзя расширить. Объявить терминальный класс можно следующим образом.</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p:txBody>
      </p:sp>
      <p:sp>
        <p:nvSpPr>
          <p:cNvPr id="548" name="CustomShape 3"/>
          <p:cNvSpPr/>
          <p:nvPr/>
        </p:nvSpPr>
        <p:spPr>
          <a:xfrm>
            <a:off x="2675880" y="2145960"/>
            <a:ext cx="3060000" cy="302760"/>
          </a:xfrm>
          <a:prstGeom prst="rect">
            <a:avLst/>
          </a:prstGeom>
          <a:solidFill>
            <a:srgbClr val="f2f2f2"/>
          </a:solidFill>
          <a:ln w="0">
            <a:noFill/>
          </a:ln>
        </p:spPr>
        <p:style>
          <a:lnRef idx="0"/>
          <a:fillRef idx="0"/>
          <a:effectRef idx="0"/>
          <a:fontRef idx="minor"/>
        </p:style>
        <p:txBody>
          <a:bodyPr wrap="none" lIns="90000" rIns="90000" tIns="45000" bIns="45000">
            <a:spAutoFit/>
          </a:bodyPr>
          <a:p>
            <a:pPr>
              <a:lnSpc>
                <a:spcPct val="100000"/>
              </a:lnSpc>
            </a:pPr>
            <a:r>
              <a:rPr b="0" lang="ru-RU" sz="1400" spc="-1" strike="noStrike">
                <a:solidFill>
                  <a:srgbClr val="000000"/>
                </a:solidFill>
                <a:latin typeface="Courier New"/>
                <a:ea typeface="DejaVu Sans"/>
              </a:rPr>
              <a:t>final public class Admin {}</a:t>
            </a:r>
            <a:endParaRPr b="0" lang="ru-RU" sz="1400" spc="-1" strike="noStrike">
              <a:latin typeface="Arial"/>
            </a:endParaRPr>
          </a:p>
        </p:txBody>
      </p:sp>
      <p:sp>
        <p:nvSpPr>
          <p:cNvPr id="549" name="CustomShape 4"/>
          <p:cNvSpPr/>
          <p:nvPr/>
        </p:nvSpPr>
        <p:spPr>
          <a:xfrm>
            <a:off x="914400" y="2743200"/>
            <a:ext cx="7313400" cy="6444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pPr>
            <a:r>
              <a:rPr b="0" lang="ru-RU" sz="1800" spc="-1" strike="noStrike">
                <a:solidFill>
                  <a:srgbClr val="000000"/>
                </a:solidFill>
                <a:latin typeface="Arial"/>
                <a:ea typeface="DejaVu Sans"/>
              </a:rPr>
              <a:t>Если класс объявлен терминальным, то это не значит, что его поля стали константными </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endParaRPr b="0" lang="ru-RU" sz="1800" spc="-1" strike="noStrike">
              <a:latin typeface="Arial"/>
            </a:endParaRPr>
          </a:p>
        </p:txBody>
      </p:sp>
      <p:sp>
        <p:nvSpPr>
          <p:cNvPr id="551"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Приведение типов при наследовании. </a:t>
            </a:r>
            <a:r>
              <a:rPr b="0" lang="ru-RU" sz="1800" spc="-1" strike="noStrike">
                <a:solidFill>
                  <a:srgbClr val="000000"/>
                </a:solidFill>
                <a:latin typeface="Arial"/>
                <a:ea typeface="DejaVu Sans"/>
              </a:rPr>
              <a:t>Как известно, в языке Java каждая объектная переменная имеет тип, описывающий разновидность объекта, на который ссылается переменная, и все, что он может делать.</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На основе описания классов компилятор проверяет, сужает или расширяет возможности класса программист, объявляющий переменную. Если переменной суперкласса присваивается объект подкласса, возможности класса сужаются, и компилятор без проблем позволяет программисту сделать это. Если, наоборот, объект суперкласса присваивается переменной подкласса, возможности класса расширяются, поэтому программист должен подтвердить это с помощью обозначения, предназначенного для приведения типов, указав в скобках имя подкласса (subclass). </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r>
              <a:rPr b="1" lang="en-GB" sz="1800" spc="-1" strike="noStrike">
                <a:solidFill>
                  <a:srgbClr val="376092"/>
                </a:solidFill>
                <a:latin typeface="Tahoma"/>
                <a:ea typeface="Tahoma"/>
              </a:rPr>
              <a:t>. Пример 4</a:t>
            </a:r>
            <a:endParaRPr b="0" lang="ru-RU" sz="1800" spc="-1" strike="noStrike">
              <a:latin typeface="Arial"/>
            </a:endParaRPr>
          </a:p>
        </p:txBody>
      </p:sp>
      <p:sp>
        <p:nvSpPr>
          <p:cNvPr id="553" name="CustomShape 2"/>
          <p:cNvSpPr/>
          <p:nvPr/>
        </p:nvSpPr>
        <p:spPr>
          <a:xfrm>
            <a:off x="914400" y="1219320"/>
            <a:ext cx="7313400" cy="4798800"/>
          </a:xfrm>
          <a:prstGeom prst="rect">
            <a:avLst/>
          </a:prstGeom>
          <a:solidFill>
            <a:srgbClr val="f2f2f2"/>
          </a:solidFill>
          <a:ln w="0">
            <a:noFill/>
          </a:ln>
        </p:spPr>
        <p:style>
          <a:lnRef idx="0"/>
          <a:fillRef idx="0"/>
          <a:effectRef idx="0"/>
          <a:fontRef idx="minor"/>
        </p:style>
        <p:txBody>
          <a:bodyPr lIns="90000" rIns="90000" tIns="45000" bIns="45000">
            <a:noAutofit/>
          </a:bodyPr>
          <a:p>
            <a:pPr>
              <a:lnSpc>
                <a:spcPct val="100000"/>
              </a:lnSpc>
              <a:tabLst>
                <a:tab algn="l" pos="0"/>
              </a:tabLst>
            </a:pPr>
            <a:r>
              <a:rPr b="1" lang="en-US" sz="1400" spc="-1" strike="noStrike">
                <a:solidFill>
                  <a:srgbClr val="7f0055"/>
                </a:solidFill>
                <a:latin typeface="Courier New"/>
                <a:ea typeface="Times New Roman"/>
              </a:rPr>
              <a:t>public</a:t>
            </a: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class</a:t>
            </a:r>
            <a:r>
              <a:rPr b="0" lang="en-US" sz="1400" spc="-1" strike="noStrike">
                <a:solidFill>
                  <a:srgbClr val="000000"/>
                </a:solidFill>
                <a:latin typeface="Courier New"/>
                <a:ea typeface="Times New Roman"/>
              </a:rPr>
              <a:t> Sample704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public</a:t>
            </a: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static</a:t>
            </a: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void</a:t>
            </a:r>
            <a:r>
              <a:rPr b="0" lang="en-US" sz="1400" spc="-1" strike="noStrike">
                <a:solidFill>
                  <a:srgbClr val="000000"/>
                </a:solidFill>
                <a:latin typeface="Courier New"/>
                <a:ea typeface="Times New Roman"/>
              </a:rPr>
              <a:t> main(String[] args){</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Times New Roman"/>
              </a:rPr>
              <a:t>	</a:t>
            </a:r>
            <a:r>
              <a:rPr b="0" lang="en-US" sz="1400" spc="-1" strike="noStrike">
                <a:solidFill>
                  <a:srgbClr val="000000"/>
                </a:solidFill>
                <a:latin typeface="Courier New"/>
                <a:ea typeface="Times New Roman"/>
              </a:rPr>
              <a:t>	</a:t>
            </a:r>
            <a:r>
              <a:rPr b="0" lang="en-US" sz="1400" spc="-1" strike="noStrike">
                <a:solidFill>
                  <a:srgbClr val="000000"/>
                </a:solidFill>
                <a:latin typeface="JetBrains Mono"/>
                <a:ea typeface="JetBrains Mono"/>
              </a:rPr>
              <a:t>Person</a:t>
            </a:r>
            <a:r>
              <a:rPr b="0" lang="en-US" sz="1400" spc="-1" strike="noStrike">
                <a:solidFill>
                  <a:srgbClr val="080808"/>
                </a:solidFill>
                <a:latin typeface="JetBrains Mono"/>
                <a:ea typeface="JetBrains Mono"/>
              </a:rPr>
              <a:t>[] </a:t>
            </a:r>
            <a:r>
              <a:rPr b="0" lang="en-US" sz="1400" spc="-1" strike="noStrike">
                <a:solidFill>
                  <a:srgbClr val="000000"/>
                </a:solidFill>
                <a:latin typeface="JetBrains Mono"/>
                <a:ea typeface="JetBrains Mono"/>
              </a:rPr>
              <a:t>people </a:t>
            </a:r>
            <a:r>
              <a:rPr b="0" lang="en-US" sz="1400" spc="-1" strike="noStrike">
                <a:solidFill>
                  <a:srgbClr val="080808"/>
                </a:solidFill>
                <a:latin typeface="JetBrains Mono"/>
                <a:ea typeface="JetBrains Mono"/>
              </a:rPr>
              <a:t>= </a:t>
            </a:r>
            <a:r>
              <a:rPr b="0" lang="en-US" sz="1400" spc="-1" strike="noStrike">
                <a:solidFill>
                  <a:srgbClr val="0033b3"/>
                </a:solidFill>
                <a:latin typeface="JetBrains Mono"/>
                <a:ea typeface="JetBrains Mono"/>
              </a:rPr>
              <a:t>new </a:t>
            </a:r>
            <a:r>
              <a:rPr b="0" lang="en-US" sz="1400" spc="-1" strike="noStrike">
                <a:solidFill>
                  <a:srgbClr val="080808"/>
                </a:solidFill>
                <a:latin typeface="JetBrains Mono"/>
                <a:ea typeface="JetBrains Mono"/>
              </a:rPr>
              <a:t>Person[</a:t>
            </a:r>
            <a:r>
              <a:rPr b="0" lang="en-US" sz="1400" spc="-1" strike="noStrike">
                <a:solidFill>
                  <a:srgbClr val="1750eb"/>
                </a:solidFill>
                <a:latin typeface="JetBrains Mono"/>
                <a:ea typeface="JetBrains Mono"/>
              </a:rPr>
              <a:t>10</a:t>
            </a:r>
            <a:r>
              <a:rPr b="0" lang="en-US" sz="1400" spc="-1" strike="noStrike">
                <a:solidFill>
                  <a:srgbClr val="080808"/>
                </a:solidFill>
                <a:latin typeface="JetBrains Mono"/>
                <a:ea typeface="JetBrains Mono"/>
              </a:rPr>
              <a:t>];</a:t>
            </a:r>
            <a:br/>
            <a:r>
              <a:rPr b="0" lang="en-US" sz="1400" spc="-1" strike="noStrike">
                <a:solidFill>
                  <a:srgbClr val="080808"/>
                </a:solidFill>
                <a:latin typeface="JetBrains Mono"/>
                <a:ea typeface="JetBrains Mono"/>
              </a:rPr>
              <a:t>	</a:t>
            </a:r>
            <a:r>
              <a:rPr b="0" lang="en-US" sz="1400" spc="-1" strike="noStrike">
                <a:solidFill>
                  <a:srgbClr val="080808"/>
                </a:solidFill>
                <a:latin typeface="JetBrains Mono"/>
                <a:ea typeface="JetBrains Mono"/>
              </a:rPr>
              <a:t>	</a:t>
            </a:r>
            <a:r>
              <a:rPr b="0" lang="en-US" sz="1400" spc="-1" strike="noStrike">
                <a:solidFill>
                  <a:srgbClr val="000000"/>
                </a:solidFill>
                <a:latin typeface="JetBrains Mono"/>
                <a:ea typeface="JetBrains Mono"/>
              </a:rPr>
              <a:t>people</a:t>
            </a:r>
            <a:r>
              <a:rPr b="0" lang="en-US" sz="1400" spc="-1" strike="noStrike">
                <a:solidFill>
                  <a:srgbClr val="080808"/>
                </a:solidFill>
                <a:latin typeface="JetBrains Mono"/>
                <a:ea typeface="JetBrains Mono"/>
              </a:rPr>
              <a:t>[</a:t>
            </a:r>
            <a:r>
              <a:rPr b="0" lang="en-US" sz="1400" spc="-1" strike="noStrike">
                <a:solidFill>
                  <a:srgbClr val="1750eb"/>
                </a:solidFill>
                <a:latin typeface="JetBrains Mono"/>
                <a:ea typeface="JetBrains Mono"/>
              </a:rPr>
              <a:t>0</a:t>
            </a:r>
            <a:r>
              <a:rPr b="0" lang="en-US" sz="1400" spc="-1" strike="noStrike">
                <a:solidFill>
                  <a:srgbClr val="080808"/>
                </a:solidFill>
                <a:latin typeface="JetBrains Mono"/>
                <a:ea typeface="JetBrains Mono"/>
              </a:rPr>
              <a:t>] = </a:t>
            </a:r>
            <a:r>
              <a:rPr b="0" lang="en-US" sz="1400" spc="-1" strike="noStrike">
                <a:solidFill>
                  <a:srgbClr val="0033b3"/>
                </a:solidFill>
                <a:latin typeface="JetBrains Mono"/>
                <a:ea typeface="JetBrains Mono"/>
              </a:rPr>
              <a:t>new </a:t>
            </a:r>
            <a:r>
              <a:rPr b="0" lang="en-US" sz="1400" spc="-1" strike="noStrike">
                <a:solidFill>
                  <a:srgbClr val="080808"/>
                </a:solidFill>
                <a:latin typeface="JetBrains Mono"/>
                <a:ea typeface="JetBrains Mono"/>
              </a:rPr>
              <a:t>Person();</a:t>
            </a:r>
            <a:br/>
            <a:r>
              <a:rPr b="0" lang="en-US" sz="1400" spc="-1" strike="noStrike">
                <a:solidFill>
                  <a:srgbClr val="080808"/>
                </a:solidFill>
                <a:latin typeface="JetBrains Mono"/>
                <a:ea typeface="JetBrains Mono"/>
              </a:rPr>
              <a:t>	</a:t>
            </a:r>
            <a:r>
              <a:rPr b="0" lang="en-US" sz="1400" spc="-1" strike="noStrike">
                <a:solidFill>
                  <a:srgbClr val="080808"/>
                </a:solidFill>
                <a:latin typeface="JetBrains Mono"/>
                <a:ea typeface="JetBrains Mono"/>
              </a:rPr>
              <a:t>	</a:t>
            </a:r>
            <a:r>
              <a:rPr b="0" lang="en-US" sz="1400" spc="-1" strike="noStrike">
                <a:solidFill>
                  <a:srgbClr val="000000"/>
                </a:solidFill>
                <a:latin typeface="JetBrains Mono"/>
                <a:ea typeface="JetBrains Mono"/>
              </a:rPr>
              <a:t>people</a:t>
            </a:r>
            <a:r>
              <a:rPr b="0" lang="en-US" sz="1400" spc="-1" strike="noStrike">
                <a:solidFill>
                  <a:srgbClr val="080808"/>
                </a:solidFill>
                <a:latin typeface="JetBrains Mono"/>
                <a:ea typeface="JetBrains Mono"/>
              </a:rPr>
              <a:t>[</a:t>
            </a:r>
            <a:r>
              <a:rPr b="0" lang="en-US" sz="1400" spc="-1" strike="noStrike">
                <a:solidFill>
                  <a:srgbClr val="1750eb"/>
                </a:solidFill>
                <a:latin typeface="JetBrains Mono"/>
                <a:ea typeface="JetBrains Mono"/>
              </a:rPr>
              <a:t>1</a:t>
            </a:r>
            <a:r>
              <a:rPr b="0" lang="en-US" sz="1400" spc="-1" strike="noStrike">
                <a:solidFill>
                  <a:srgbClr val="080808"/>
                </a:solidFill>
                <a:latin typeface="JetBrains Mono"/>
                <a:ea typeface="JetBrains Mono"/>
              </a:rPr>
              <a:t>]=</a:t>
            </a:r>
            <a:r>
              <a:rPr b="0" lang="en-US" sz="1400" spc="-1" strike="noStrike">
                <a:solidFill>
                  <a:srgbClr val="0033b3"/>
                </a:solidFill>
                <a:latin typeface="JetBrains Mono"/>
                <a:ea typeface="JetBrains Mono"/>
              </a:rPr>
              <a:t>new </a:t>
            </a:r>
            <a:r>
              <a:rPr b="0" lang="en-US" sz="1400" spc="-1" strike="noStrike">
                <a:solidFill>
                  <a:srgbClr val="080808"/>
                </a:solidFill>
                <a:latin typeface="JetBrains Mono"/>
                <a:ea typeface="JetBrains Mono"/>
              </a:rPr>
              <a:t>Teacher();</a:t>
            </a:r>
            <a:br/>
            <a:r>
              <a:rPr b="0" lang="en-US" sz="1400" spc="-1" strike="noStrike">
                <a:solidFill>
                  <a:srgbClr val="080808"/>
                </a:solidFill>
                <a:latin typeface="JetBrains Mono"/>
                <a:ea typeface="JetBrains Mono"/>
              </a:rPr>
              <a:t>	</a:t>
            </a:r>
            <a:r>
              <a:rPr b="0" lang="en-US" sz="1400" spc="-1" strike="noStrike">
                <a:solidFill>
                  <a:srgbClr val="080808"/>
                </a:solidFill>
                <a:latin typeface="JetBrains Mono"/>
                <a:ea typeface="JetBrains Mono"/>
              </a:rPr>
              <a:t>	</a:t>
            </a:r>
            <a:r>
              <a:rPr b="0" lang="en-US" sz="1400" spc="-1" strike="noStrike">
                <a:solidFill>
                  <a:srgbClr val="000000"/>
                </a:solidFill>
                <a:latin typeface="JetBrains Mono"/>
                <a:ea typeface="JetBrains Mono"/>
              </a:rPr>
              <a:t>people</a:t>
            </a:r>
            <a:r>
              <a:rPr b="0" lang="en-US" sz="1400" spc="-1" strike="noStrike">
                <a:solidFill>
                  <a:srgbClr val="080808"/>
                </a:solidFill>
                <a:latin typeface="JetBrains Mono"/>
                <a:ea typeface="JetBrains Mono"/>
              </a:rPr>
              <a:t>[</a:t>
            </a:r>
            <a:r>
              <a:rPr b="0" lang="en-US" sz="1400" spc="-1" strike="noStrike">
                <a:solidFill>
                  <a:srgbClr val="1750eb"/>
                </a:solidFill>
                <a:latin typeface="JetBrains Mono"/>
                <a:ea typeface="JetBrains Mono"/>
              </a:rPr>
              <a:t>2</a:t>
            </a:r>
            <a:r>
              <a:rPr b="0" lang="en-US" sz="1400" spc="-1" strike="noStrike">
                <a:solidFill>
                  <a:srgbClr val="080808"/>
                </a:solidFill>
                <a:latin typeface="JetBrains Mono"/>
                <a:ea typeface="JetBrains Mono"/>
              </a:rPr>
              <a:t>]=</a:t>
            </a:r>
            <a:r>
              <a:rPr b="0" lang="en-US" sz="1400" spc="-1" strike="noStrike">
                <a:solidFill>
                  <a:srgbClr val="0033b3"/>
                </a:solidFill>
                <a:latin typeface="JetBrains Mono"/>
                <a:ea typeface="JetBrains Mono"/>
              </a:rPr>
              <a:t>new </a:t>
            </a:r>
            <a:r>
              <a:rPr b="0" lang="en-US" sz="1400" spc="-1" strike="noStrike">
                <a:solidFill>
                  <a:srgbClr val="080808"/>
                </a:solidFill>
                <a:latin typeface="JetBrains Mono"/>
                <a:ea typeface="JetBrains Mono"/>
              </a:rPr>
              <a:t>Student();</a:t>
            </a:r>
            <a:br/>
            <a:r>
              <a:rPr b="0" lang="en-US" sz="1400" spc="-1" strike="noStrike">
                <a:solidFill>
                  <a:srgbClr val="080808"/>
                </a:solidFill>
                <a:latin typeface="JetBrains Mono"/>
                <a:ea typeface="JetBrains Mono"/>
              </a:rPr>
              <a:t>	</a:t>
            </a:r>
            <a:r>
              <a:rPr b="0" lang="en-US" sz="1400" spc="-1" strike="noStrike">
                <a:solidFill>
                  <a:srgbClr val="080808"/>
                </a:solidFill>
                <a:latin typeface="JetBrains Mono"/>
                <a:ea typeface="JetBrains Mono"/>
              </a:rPr>
              <a:t>	</a:t>
            </a:r>
            <a:r>
              <a:rPr b="0" lang="en-US" sz="1400" spc="-1" strike="noStrike">
                <a:solidFill>
                  <a:srgbClr val="000000"/>
                </a:solidFill>
                <a:latin typeface="JetBrains Mono"/>
                <a:ea typeface="JetBrains Mono"/>
              </a:rPr>
              <a:t>people</a:t>
            </a:r>
            <a:r>
              <a:rPr b="0" lang="en-US" sz="1400" spc="-1" strike="noStrike">
                <a:solidFill>
                  <a:srgbClr val="080808"/>
                </a:solidFill>
                <a:latin typeface="JetBrains Mono"/>
                <a:ea typeface="JetBrains Mono"/>
              </a:rPr>
              <a:t>[</a:t>
            </a:r>
            <a:r>
              <a:rPr b="0" lang="en-US" sz="1400" spc="-1" strike="noStrike">
                <a:solidFill>
                  <a:srgbClr val="1750eb"/>
                </a:solidFill>
                <a:latin typeface="JetBrains Mono"/>
                <a:ea typeface="JetBrains Mono"/>
              </a:rPr>
              <a:t>3</a:t>
            </a:r>
            <a:r>
              <a:rPr b="0" lang="en-US" sz="1400" spc="-1" strike="noStrike">
                <a:solidFill>
                  <a:srgbClr val="080808"/>
                </a:solidFill>
                <a:latin typeface="JetBrains Mono"/>
                <a:ea typeface="JetBrains Mono"/>
              </a:rPr>
              <a:t>]=</a:t>
            </a:r>
            <a:r>
              <a:rPr b="0" lang="en-US" sz="1400" spc="-1" strike="noStrike">
                <a:solidFill>
                  <a:srgbClr val="0033b3"/>
                </a:solidFill>
                <a:latin typeface="JetBrains Mono"/>
                <a:ea typeface="JetBrains Mono"/>
              </a:rPr>
              <a:t>new </a:t>
            </a:r>
            <a:r>
              <a:rPr b="0" lang="en-US" sz="1400" spc="-1" strike="noStrike">
                <a:solidFill>
                  <a:srgbClr val="080808"/>
                </a:solidFill>
                <a:latin typeface="JetBrains Mono"/>
                <a:ea typeface="JetBrains Mono"/>
              </a:rPr>
              <a:t>Student();</a:t>
            </a:r>
            <a:br/>
            <a:r>
              <a:rPr b="0" lang="en-US" sz="1400" spc="-1" strike="noStrike">
                <a:solidFill>
                  <a:srgbClr val="080808"/>
                </a:solidFill>
                <a:latin typeface="JetBrains Mono"/>
                <a:ea typeface="JetBrains Mono"/>
              </a:rPr>
              <a:t>	</a:t>
            </a:r>
            <a:r>
              <a:rPr b="0" lang="en-US" sz="1400" spc="-1" strike="noStrike">
                <a:solidFill>
                  <a:srgbClr val="080808"/>
                </a:solidFill>
                <a:latin typeface="JetBrains Mono"/>
                <a:ea typeface="JetBrains Mono"/>
              </a:rPr>
              <a:t>	</a:t>
            </a:r>
            <a:r>
              <a:rPr b="0" i="1" lang="en-US" sz="1400" spc="-1" strike="noStrike">
                <a:solidFill>
                  <a:srgbClr val="8c8c8c"/>
                </a:solidFill>
                <a:latin typeface="JetBrains Mono"/>
                <a:ea typeface="JetBrains Mono"/>
              </a:rPr>
              <a:t>//...</a:t>
            </a:r>
            <a:br/>
            <a:br/>
            <a:r>
              <a:rPr b="0" i="1" lang="en-US" sz="1400" spc="-1" strike="noStrike">
                <a:solidFill>
                  <a:srgbClr val="8c8c8c"/>
                </a:solidFill>
                <a:latin typeface="JetBrains Mono"/>
                <a:ea typeface="JetBrains Mono"/>
              </a:rPr>
              <a:t>	</a:t>
            </a:r>
            <a:r>
              <a:rPr b="0" i="1" lang="en-US" sz="1400" spc="-1" strike="noStrike">
                <a:solidFill>
                  <a:srgbClr val="8c8c8c"/>
                </a:solidFill>
                <a:latin typeface="JetBrains Mono"/>
                <a:ea typeface="JetBrains Mono"/>
              </a:rPr>
              <a:t>	</a:t>
            </a:r>
            <a:r>
              <a:rPr b="0" i="1" lang="en-US" sz="1400" spc="-1" strike="noStrike">
                <a:solidFill>
                  <a:srgbClr val="8c8c8c"/>
                </a:solidFill>
                <a:latin typeface="JetBrains Mono"/>
                <a:ea typeface="JetBrains Mono"/>
              </a:rPr>
              <a:t>// Student student1 = (Student) people[1];</a:t>
            </a:r>
            <a:br/>
            <a:r>
              <a:rPr b="0" i="1" lang="en-US" sz="1400" spc="-1" strike="noStrike">
                <a:solidFill>
                  <a:srgbClr val="8c8c8c"/>
                </a:solidFill>
                <a:latin typeface="JetBrains Mono"/>
                <a:ea typeface="JetBrains Mono"/>
              </a:rPr>
              <a:t>	</a:t>
            </a:r>
            <a:r>
              <a:rPr b="0" i="1" lang="en-US" sz="1400" spc="-1" strike="noStrike">
                <a:solidFill>
                  <a:srgbClr val="8c8c8c"/>
                </a:solidFill>
                <a:latin typeface="JetBrains Mono"/>
                <a:ea typeface="JetBrains Mono"/>
              </a:rPr>
              <a:t>	</a:t>
            </a:r>
            <a:r>
              <a:rPr b="0" lang="en-US" sz="1400" spc="-1" strike="noStrike">
                <a:solidFill>
                  <a:srgbClr val="000000"/>
                </a:solidFill>
                <a:latin typeface="JetBrains Mono"/>
                <a:ea typeface="JetBrains Mono"/>
              </a:rPr>
              <a:t>Student student2 </a:t>
            </a:r>
            <a:r>
              <a:rPr b="0" lang="en-US" sz="1400" spc="-1" strike="noStrike">
                <a:solidFill>
                  <a:srgbClr val="080808"/>
                </a:solidFill>
                <a:latin typeface="JetBrains Mono"/>
                <a:ea typeface="JetBrains Mono"/>
              </a:rPr>
              <a:t>= (</a:t>
            </a:r>
            <a:r>
              <a:rPr b="0" lang="en-US" sz="1400" spc="-1" strike="noStrike">
                <a:solidFill>
                  <a:srgbClr val="000000"/>
                </a:solidFill>
                <a:latin typeface="JetBrains Mono"/>
                <a:ea typeface="JetBrains Mono"/>
              </a:rPr>
              <a:t>Student</a:t>
            </a:r>
            <a:r>
              <a:rPr b="0" lang="en-US" sz="1400" spc="-1" strike="noStrike">
                <a:solidFill>
                  <a:srgbClr val="080808"/>
                </a:solidFill>
                <a:latin typeface="JetBrains Mono"/>
                <a:ea typeface="JetBrains Mono"/>
              </a:rPr>
              <a:t>) </a:t>
            </a:r>
            <a:r>
              <a:rPr b="0" lang="en-US" sz="1400" spc="-1" strike="noStrike">
                <a:solidFill>
                  <a:srgbClr val="000000"/>
                </a:solidFill>
                <a:latin typeface="JetBrains Mono"/>
                <a:ea typeface="JetBrains Mono"/>
              </a:rPr>
              <a:t>people</a:t>
            </a:r>
            <a:r>
              <a:rPr b="0" lang="en-US" sz="1400" spc="-1" strike="noStrike">
                <a:solidFill>
                  <a:srgbClr val="080808"/>
                </a:solidFill>
                <a:latin typeface="JetBrains Mono"/>
                <a:ea typeface="JetBrains Mono"/>
              </a:rPr>
              <a:t>[</a:t>
            </a:r>
            <a:r>
              <a:rPr b="0" lang="en-US" sz="1400" spc="-1" strike="noStrike">
                <a:solidFill>
                  <a:srgbClr val="1750eb"/>
                </a:solidFill>
                <a:latin typeface="JetBrains Mono"/>
                <a:ea typeface="JetBrains Mono"/>
              </a:rPr>
              <a:t>2</a:t>
            </a:r>
            <a:r>
              <a:rPr b="0" lang="en-US" sz="1400" spc="-1" strike="noStrike">
                <a:solidFill>
                  <a:srgbClr val="080808"/>
                </a:solidFill>
                <a:latin typeface="JetBrains Mono"/>
                <a:ea typeface="JetBrains Mono"/>
              </a:rPr>
              <a:t>];</a:t>
            </a:r>
            <a:br/>
            <a:br/>
            <a:r>
              <a:rPr b="0" lang="en-US" sz="1400" spc="-1" strike="noStrike">
                <a:solidFill>
                  <a:srgbClr val="080808"/>
                </a:solidFill>
                <a:latin typeface="JetBrains Mono"/>
                <a:ea typeface="JetBrains Mono"/>
              </a:rPr>
              <a:t>	</a:t>
            </a:r>
            <a:r>
              <a:rPr b="0" lang="en-US" sz="1400" spc="-1" strike="noStrike">
                <a:solidFill>
                  <a:srgbClr val="080808"/>
                </a:solidFill>
                <a:latin typeface="JetBrains Mono"/>
                <a:ea typeface="JetBrains Mono"/>
              </a:rPr>
              <a:t>	</a:t>
            </a:r>
            <a:r>
              <a:rPr b="0" lang="en-US" sz="1400" spc="-1" strike="noStrike">
                <a:solidFill>
                  <a:srgbClr val="0033b3"/>
                </a:solidFill>
                <a:latin typeface="JetBrains Mono"/>
                <a:ea typeface="JetBrains Mono"/>
              </a:rPr>
              <a:t>for </a:t>
            </a:r>
            <a:r>
              <a:rPr b="0" lang="en-US" sz="1400" spc="-1" strike="noStrike">
                <a:solidFill>
                  <a:srgbClr val="080808"/>
                </a:solidFill>
                <a:latin typeface="JetBrains Mono"/>
                <a:ea typeface="JetBrains Mono"/>
              </a:rPr>
              <a:t>(</a:t>
            </a:r>
            <a:r>
              <a:rPr b="0" lang="en-US" sz="1400" spc="-1" strike="noStrike">
                <a:solidFill>
                  <a:srgbClr val="0033b3"/>
                </a:solidFill>
                <a:latin typeface="JetBrains Mono"/>
                <a:ea typeface="JetBrains Mono"/>
              </a:rPr>
              <a:t>int </a:t>
            </a:r>
            <a:r>
              <a:rPr b="0" lang="en-US" sz="1400" spc="-1" strike="noStrike">
                <a:solidFill>
                  <a:srgbClr val="080808"/>
                </a:solidFill>
                <a:latin typeface="JetBrains Mono"/>
                <a:ea typeface="JetBrains Mono"/>
              </a:rPr>
              <a:t>i = </a:t>
            </a:r>
            <a:r>
              <a:rPr b="0" lang="en-US" sz="1400" spc="-1" strike="noStrike">
                <a:solidFill>
                  <a:srgbClr val="1750eb"/>
                </a:solidFill>
                <a:latin typeface="JetBrains Mono"/>
                <a:ea typeface="JetBrains Mono"/>
              </a:rPr>
              <a:t>0</a:t>
            </a:r>
            <a:r>
              <a:rPr b="0" lang="en-US" sz="1400" spc="-1" strike="noStrike">
                <a:solidFill>
                  <a:srgbClr val="080808"/>
                </a:solidFill>
                <a:latin typeface="JetBrains Mono"/>
                <a:ea typeface="JetBrains Mono"/>
              </a:rPr>
              <a:t>; i &lt; </a:t>
            </a:r>
            <a:r>
              <a:rPr b="0" lang="en-US" sz="1400" spc="-1" strike="noStrike">
                <a:solidFill>
                  <a:srgbClr val="1750eb"/>
                </a:solidFill>
                <a:latin typeface="JetBrains Mono"/>
                <a:ea typeface="JetBrains Mono"/>
              </a:rPr>
              <a:t>4</a:t>
            </a:r>
            <a:r>
              <a:rPr b="0" lang="en-US" sz="1400" spc="-1" strike="noStrike">
                <a:solidFill>
                  <a:srgbClr val="080808"/>
                </a:solidFill>
                <a:latin typeface="JetBrains Mono"/>
                <a:ea typeface="JetBrains Mono"/>
              </a:rPr>
              <a:t>; i++) {</a:t>
            </a:r>
            <a:br/>
            <a:r>
              <a:rPr b="0" lang="en-US" sz="1400" spc="-1" strike="noStrike">
                <a:solidFill>
                  <a:srgbClr val="080808"/>
                </a:solidFill>
                <a:latin typeface="JetBrains Mono"/>
                <a:ea typeface="JetBrains Mono"/>
              </a:rPr>
              <a:t>    </a:t>
            </a:r>
            <a:r>
              <a:rPr b="0" lang="en-US" sz="1400" spc="-1" strike="noStrike">
                <a:solidFill>
                  <a:srgbClr val="080808"/>
                </a:solidFill>
                <a:latin typeface="JetBrains Mono"/>
                <a:ea typeface="JetBrains Mono"/>
              </a:rPr>
              <a:t>	</a:t>
            </a:r>
            <a:r>
              <a:rPr b="0" lang="en-US" sz="1400" spc="-1" strike="noStrike">
                <a:solidFill>
                  <a:srgbClr val="080808"/>
                </a:solidFill>
                <a:latin typeface="JetBrains Mono"/>
                <a:ea typeface="JetBrains Mono"/>
              </a:rPr>
              <a:t>	</a:t>
            </a:r>
            <a:r>
              <a:rPr b="0" lang="en-US" sz="1400" spc="-1" strike="noStrike">
                <a:solidFill>
                  <a:srgbClr val="000000"/>
                </a:solidFill>
                <a:latin typeface="JetBrains Mono"/>
                <a:ea typeface="JetBrains Mono"/>
              </a:rPr>
              <a:t>System</a:t>
            </a:r>
            <a:r>
              <a:rPr b="0" lang="en-US" sz="1400" spc="-1" strike="noStrike">
                <a:solidFill>
                  <a:srgbClr val="080808"/>
                </a:solidFill>
                <a:latin typeface="JetBrains Mono"/>
                <a:ea typeface="JetBrains Mono"/>
              </a:rPr>
              <a:t>.</a:t>
            </a:r>
            <a:r>
              <a:rPr b="0" i="1" lang="en-US" sz="1400" spc="-1" strike="noStrike">
                <a:solidFill>
                  <a:srgbClr val="871094"/>
                </a:solidFill>
                <a:latin typeface="JetBrains Mono"/>
                <a:ea typeface="JetBrains Mono"/>
              </a:rPr>
              <a:t>out</a:t>
            </a:r>
            <a:r>
              <a:rPr b="0" lang="en-US" sz="1400" spc="-1" strike="noStrike">
                <a:solidFill>
                  <a:srgbClr val="080808"/>
                </a:solidFill>
                <a:latin typeface="JetBrains Mono"/>
                <a:ea typeface="JetBrains Mono"/>
              </a:rPr>
              <a:t>.println(</a:t>
            </a:r>
            <a:r>
              <a:rPr b="0" lang="en-US" sz="1400" spc="-1" strike="noStrike">
                <a:solidFill>
                  <a:srgbClr val="067d17"/>
                </a:solidFill>
                <a:latin typeface="JetBrains Mono"/>
                <a:ea typeface="JetBrains Mono"/>
              </a:rPr>
              <a:t>"</a:t>
            </a:r>
            <a:r>
              <a:rPr b="0" lang="en-US" sz="1400" spc="-1" strike="noStrike">
                <a:solidFill>
                  <a:srgbClr val="0037a6"/>
                </a:solidFill>
                <a:latin typeface="JetBrains Mono"/>
                <a:ea typeface="JetBrains Mono"/>
              </a:rPr>
              <a:t>\n</a:t>
            </a:r>
            <a:r>
              <a:rPr b="0" lang="en-US" sz="1400" spc="-1" strike="noStrike">
                <a:solidFill>
                  <a:srgbClr val="067d17"/>
                </a:solidFill>
                <a:latin typeface="JetBrains Mono"/>
                <a:ea typeface="JetBrains Mono"/>
              </a:rPr>
              <a:t>" </a:t>
            </a:r>
            <a:r>
              <a:rPr b="0" lang="en-US" sz="1400" spc="-1" strike="noStrike">
                <a:solidFill>
                  <a:srgbClr val="080808"/>
                </a:solidFill>
                <a:latin typeface="JetBrains Mono"/>
                <a:ea typeface="JetBrains Mono"/>
              </a:rPr>
              <a:t>+ </a:t>
            </a:r>
            <a:r>
              <a:rPr b="0" lang="en-US" sz="1400" spc="-1" strike="noStrike">
                <a:solidFill>
                  <a:srgbClr val="000000"/>
                </a:solidFill>
                <a:latin typeface="JetBrains Mono"/>
                <a:ea typeface="JetBrains Mono"/>
              </a:rPr>
              <a:t>people</a:t>
            </a:r>
            <a:r>
              <a:rPr b="0" lang="en-US" sz="1400" spc="-1" strike="noStrike">
                <a:solidFill>
                  <a:srgbClr val="080808"/>
                </a:solidFill>
                <a:latin typeface="JetBrains Mono"/>
                <a:ea typeface="JetBrains Mono"/>
              </a:rPr>
              <a:t>[i]);</a:t>
            </a:r>
            <a:br/>
            <a:r>
              <a:rPr b="0" lang="en-US" sz="1400" spc="-1" strike="noStrike">
                <a:solidFill>
                  <a:srgbClr val="080808"/>
                </a:solidFill>
                <a:latin typeface="JetBrains Mono"/>
                <a:ea typeface="JetBrains Mono"/>
              </a:rPr>
              <a:t>	</a:t>
            </a:r>
            <a:r>
              <a:rPr b="0" lang="en-US" sz="1400" spc="-1" strike="noStrike">
                <a:solidFill>
                  <a:srgbClr val="080808"/>
                </a:solidFill>
                <a:latin typeface="JetBrains Mono"/>
                <a:ea typeface="JetBrains Mono"/>
              </a:rPr>
              <a:t>	</a:t>
            </a:r>
            <a:r>
              <a:rPr b="0" lang="en-US" sz="1400" spc="-1" strike="noStrike">
                <a:solidFill>
                  <a:srgbClr val="080808"/>
                </a:solidFill>
                <a:latin typeface="JetBrains Mono"/>
                <a:ea typeface="JetBrains Mono"/>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Times New Roman"/>
              </a:rPr>
              <a:t>    </a:t>
            </a:r>
            <a:r>
              <a:rPr b="0" lang="en-US" sz="1400" spc="-1" strike="noStrike">
                <a:solidFill>
                  <a:srgbClr val="000000"/>
                </a:solidFill>
                <a:latin typeface="Courier New"/>
                <a:ea typeface="Times New Roman"/>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Times New Roman"/>
              </a:rPr>
              <a:t>} </a:t>
            </a:r>
            <a:endParaRPr b="0" lang="ru-RU" sz="1400" spc="-1" strike="noStrike">
              <a:latin typeface="Arial"/>
            </a:endParaRPr>
          </a:p>
          <a:p>
            <a:pPr>
              <a:lnSpc>
                <a:spcPct val="100000"/>
              </a:lnSpc>
              <a:spcBef>
                <a:spcPts val="281"/>
              </a:spcBef>
              <a:tabLst>
                <a:tab algn="l" pos="0"/>
              </a:tabLst>
            </a:pP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4"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endParaRPr b="0" lang="ru-RU" sz="1800" spc="-1" strike="noStrike">
              <a:latin typeface="Arial"/>
            </a:endParaRPr>
          </a:p>
        </p:txBody>
      </p:sp>
      <p:sp>
        <p:nvSpPr>
          <p:cNvPr id="555"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При недопустимом преобразовании типов при выполнении программы система обнаружит несоответствие и возбудит исключительную ситуацию. Если её не перехватить, то работа программы будет остановлена. Следовательно, перед приведением типов следует проверить его на корректность. Делается это с помощью оператора </a:t>
            </a:r>
            <a:r>
              <a:rPr b="1" lang="en-US" sz="1800" spc="-1" strike="noStrike">
                <a:solidFill>
                  <a:srgbClr val="000000"/>
                </a:solidFill>
                <a:latin typeface="Arial"/>
                <a:ea typeface="DejaVu Sans"/>
              </a:rPr>
              <a:t>instanceof</a:t>
            </a:r>
            <a:r>
              <a:rPr b="0" lang="ru-RU" sz="1800" spc="-1" strike="noStrike">
                <a:solidFill>
                  <a:srgbClr val="000000"/>
                </a:solidFill>
                <a:latin typeface="Arial"/>
                <a:ea typeface="DejaVu Sans"/>
              </a:rPr>
              <a:t>.</a:t>
            </a:r>
            <a:endParaRPr b="0" lang="ru-RU" sz="1800" spc="-1" strike="noStrike">
              <a:latin typeface="Arial"/>
            </a:endParaRPr>
          </a:p>
        </p:txBody>
      </p:sp>
      <p:sp>
        <p:nvSpPr>
          <p:cNvPr id="556" name="CustomShape 3"/>
          <p:cNvSpPr/>
          <p:nvPr/>
        </p:nvSpPr>
        <p:spPr>
          <a:xfrm>
            <a:off x="7696080" y="6248520"/>
            <a:ext cx="988920" cy="36324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B8726614-A36C-439A-97B8-1F16B1F3308C}" type="slidenum">
              <a:rPr b="0" lang="en-US" sz="1000" spc="-1" strike="noStrike">
                <a:solidFill>
                  <a:srgbClr val="ffffff"/>
                </a:solidFill>
                <a:latin typeface="Tahoma"/>
                <a:ea typeface="Tahoma"/>
              </a:rPr>
              <a:t>89</a:t>
            </a:fld>
            <a:endParaRPr b="0" lang="ru-RU" sz="1000" spc="-1" strike="noStrike">
              <a:latin typeface="Arial"/>
            </a:endParaRPr>
          </a:p>
        </p:txBody>
      </p:sp>
    </p:spTree>
  </p:cSld>
  <mc:AlternateContent>
    <mc:Choice Requires="p14">
      <p:transition spd="slow" p14:dur="2000"/>
    </mc:Choice>
    <mc:Fallback>
      <p:transition spd="slow"/>
    </mc:Fallback>
  </mc:AlternateContent>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r>
              <a:rPr b="1" lang="en-GB" sz="1800" spc="-1" strike="noStrike">
                <a:solidFill>
                  <a:srgbClr val="376092"/>
                </a:solidFill>
                <a:latin typeface="Tahoma"/>
                <a:ea typeface="Tahoma"/>
              </a:rPr>
              <a:t>. Пример 5</a:t>
            </a:r>
            <a:endParaRPr b="0" lang="ru-RU" sz="1800" spc="-1" strike="noStrike">
              <a:latin typeface="Arial"/>
            </a:endParaRPr>
          </a:p>
        </p:txBody>
      </p:sp>
      <p:sp>
        <p:nvSpPr>
          <p:cNvPr id="558" name="CustomShape 2"/>
          <p:cNvSpPr/>
          <p:nvPr/>
        </p:nvSpPr>
        <p:spPr>
          <a:xfrm>
            <a:off x="914400" y="1219320"/>
            <a:ext cx="7313400" cy="4798800"/>
          </a:xfrm>
          <a:prstGeom prst="rect">
            <a:avLst/>
          </a:prstGeom>
          <a:solidFill>
            <a:srgbClr val="f2f2f2"/>
          </a:solidFill>
          <a:ln w="0">
            <a:noFill/>
          </a:ln>
        </p:spPr>
        <p:style>
          <a:lnRef idx="0"/>
          <a:fillRef idx="0"/>
          <a:effectRef idx="0"/>
          <a:fontRef idx="minor"/>
        </p:style>
        <p:txBody>
          <a:bodyPr lIns="90000" rIns="90000" tIns="45000" bIns="45000">
            <a:noAutofit/>
          </a:bodyPr>
          <a:p>
            <a:pPr>
              <a:lnSpc>
                <a:spcPct val="100000"/>
              </a:lnSpc>
              <a:tabLst>
                <a:tab algn="l" pos="0"/>
              </a:tabLst>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Sample705</a:t>
            </a:r>
            <a:r>
              <a:rPr b="0" lang="ru-RU" sz="1300" spc="-1" strike="noStrike">
                <a:solidFill>
                  <a:srgbClr val="000000"/>
                </a:solidFill>
                <a:latin typeface="Courier New"/>
                <a:ea typeface="Times New Roman"/>
              </a:rPr>
              <a:t> {</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static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main(String[] args) {</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JetBrains Mono"/>
                <a:ea typeface="JetBrains Mono"/>
              </a:rPr>
              <a:t>Person</a:t>
            </a:r>
            <a:r>
              <a:rPr b="0" lang="en-US" sz="1300" spc="-1" strike="noStrike">
                <a:solidFill>
                  <a:srgbClr val="080808"/>
                </a:solidFill>
                <a:latin typeface="JetBrains Mono"/>
                <a:ea typeface="JetBrains Mono"/>
              </a:rPr>
              <a:t>[] </a:t>
            </a:r>
            <a:r>
              <a:rPr b="0" lang="en-US" sz="1300" spc="-1" strike="noStrike">
                <a:solidFill>
                  <a:srgbClr val="000000"/>
                </a:solidFill>
                <a:latin typeface="JetBrains Mono"/>
                <a:ea typeface="JetBrains Mono"/>
              </a:rPr>
              <a:t>people </a:t>
            </a:r>
            <a:r>
              <a:rPr b="0" lang="en-US" sz="1300" spc="-1" strike="noStrike">
                <a:solidFill>
                  <a:srgbClr val="080808"/>
                </a:solidFill>
                <a:latin typeface="JetBrains Mono"/>
                <a:ea typeface="JetBrains Mono"/>
              </a:rPr>
              <a:t>= </a:t>
            </a:r>
            <a:r>
              <a:rPr b="0" lang="en-US" sz="1300" spc="-1" strike="noStrike">
                <a:solidFill>
                  <a:srgbClr val="0033b3"/>
                </a:solidFill>
                <a:latin typeface="JetBrains Mono"/>
                <a:ea typeface="JetBrains Mono"/>
              </a:rPr>
              <a:t>new </a:t>
            </a:r>
            <a:r>
              <a:rPr b="0" lang="en-US" sz="1300" spc="-1" strike="noStrike">
                <a:solidFill>
                  <a:srgbClr val="080808"/>
                </a:solidFill>
                <a:latin typeface="JetBrains Mono"/>
                <a:ea typeface="JetBrains Mono"/>
              </a:rPr>
              <a:t>Person[</a:t>
            </a:r>
            <a:r>
              <a:rPr b="0" lang="en-US" sz="1300" spc="-1" strike="noStrike">
                <a:solidFill>
                  <a:srgbClr val="1750eb"/>
                </a:solidFill>
                <a:latin typeface="JetBrains Mono"/>
                <a:ea typeface="JetBrains Mono"/>
              </a:rPr>
              <a:t>10</a:t>
            </a:r>
            <a:r>
              <a:rPr b="0" lang="en-US" sz="1300" spc="-1" strike="noStrike">
                <a:solidFill>
                  <a:srgbClr val="080808"/>
                </a:solidFill>
                <a:latin typeface="JetBrains Mono"/>
                <a:ea typeface="JetBrains Mono"/>
              </a:rPr>
              <a:t>];</a:t>
            </a:r>
            <a:br/>
            <a:r>
              <a:rPr b="0" lang="en-US" sz="1300" spc="-1" strike="noStrike">
                <a:solidFill>
                  <a:srgbClr val="080808"/>
                </a:solidFill>
                <a:latin typeface="JetBrains Mono"/>
                <a:ea typeface="JetBrains Mono"/>
              </a:rPr>
              <a:t>	</a:t>
            </a:r>
            <a:r>
              <a:rPr b="0" lang="en-US" sz="1300" spc="-1" strike="noStrike">
                <a:solidFill>
                  <a:srgbClr val="000000"/>
                </a:solidFill>
                <a:latin typeface="JetBrains Mono"/>
                <a:ea typeface="JetBrains Mono"/>
              </a:rPr>
              <a:t>people</a:t>
            </a:r>
            <a:r>
              <a:rPr b="0" lang="en-US" sz="1300" spc="-1" strike="noStrike">
                <a:solidFill>
                  <a:srgbClr val="080808"/>
                </a:solidFill>
                <a:latin typeface="JetBrains Mono"/>
                <a:ea typeface="JetBrains Mono"/>
              </a:rPr>
              <a:t>[</a:t>
            </a:r>
            <a:r>
              <a:rPr b="0" lang="en-US" sz="1300" spc="-1" strike="noStrike">
                <a:solidFill>
                  <a:srgbClr val="1750eb"/>
                </a:solidFill>
                <a:latin typeface="JetBrains Mono"/>
                <a:ea typeface="JetBrains Mono"/>
              </a:rPr>
              <a:t>0</a:t>
            </a:r>
            <a:r>
              <a:rPr b="0" lang="en-US" sz="1300" spc="-1" strike="noStrike">
                <a:solidFill>
                  <a:srgbClr val="080808"/>
                </a:solidFill>
                <a:latin typeface="JetBrains Mono"/>
                <a:ea typeface="JetBrains Mono"/>
              </a:rPr>
              <a:t>] = </a:t>
            </a:r>
            <a:r>
              <a:rPr b="0" lang="en-US" sz="1300" spc="-1" strike="noStrike">
                <a:solidFill>
                  <a:srgbClr val="0033b3"/>
                </a:solidFill>
                <a:latin typeface="JetBrains Mono"/>
                <a:ea typeface="JetBrains Mono"/>
              </a:rPr>
              <a:t>new </a:t>
            </a:r>
            <a:r>
              <a:rPr b="0" lang="en-US" sz="1300" spc="-1" strike="noStrike">
                <a:solidFill>
                  <a:srgbClr val="080808"/>
                </a:solidFill>
                <a:latin typeface="JetBrains Mono"/>
                <a:ea typeface="JetBrains Mono"/>
              </a:rPr>
              <a:t>Person(</a:t>
            </a:r>
            <a:r>
              <a:rPr b="0" lang="en-US" sz="1300" spc="-1" strike="noStrike">
                <a:solidFill>
                  <a:srgbClr val="067d17"/>
                </a:solidFill>
                <a:latin typeface="JetBrains Mono"/>
                <a:ea typeface="JetBrains Mono"/>
              </a:rPr>
              <a:t>"Иван"</a:t>
            </a:r>
            <a:r>
              <a:rPr b="0" lang="en-US" sz="1300" spc="-1" strike="noStrike">
                <a:solidFill>
                  <a:srgbClr val="080808"/>
                </a:solidFill>
                <a:latin typeface="JetBrains Mono"/>
                <a:ea typeface="JetBrains Mono"/>
              </a:rPr>
              <a:t>, </a:t>
            </a:r>
            <a:r>
              <a:rPr b="0" lang="en-US" sz="1300" spc="-1" strike="noStrike">
                <a:solidFill>
                  <a:srgbClr val="067d17"/>
                </a:solidFill>
                <a:latin typeface="JetBrains Mono"/>
                <a:ea typeface="JetBrains Mono"/>
              </a:rPr>
              <a:t>"Иванович"</a:t>
            </a:r>
            <a:r>
              <a:rPr b="0" lang="en-US" sz="1300" spc="-1" strike="noStrike">
                <a:solidFill>
                  <a:srgbClr val="080808"/>
                </a:solidFill>
                <a:latin typeface="JetBrains Mono"/>
                <a:ea typeface="JetBrains Mono"/>
              </a:rPr>
              <a:t>,</a:t>
            </a:r>
            <a:r>
              <a:rPr b="0" lang="en-US" sz="1300" spc="-1" strike="noStrike">
                <a:solidFill>
                  <a:srgbClr val="067d17"/>
                </a:solidFill>
                <a:latin typeface="JetBrains Mono"/>
                <a:ea typeface="JetBrains Mono"/>
              </a:rPr>
              <a:t>"Иванов"</a:t>
            </a:r>
            <a:r>
              <a:rPr b="0" lang="en-US" sz="1300" spc="-1" strike="noStrike">
                <a:solidFill>
                  <a:srgbClr val="080808"/>
                </a:solidFill>
                <a:latin typeface="JetBrains Mono"/>
                <a:ea typeface="JetBrains Mono"/>
              </a:rPr>
              <a:t>);</a:t>
            </a:r>
            <a:br/>
            <a:r>
              <a:rPr b="0" lang="en-US" sz="1300" spc="-1" strike="noStrike">
                <a:solidFill>
                  <a:srgbClr val="080808"/>
                </a:solidFill>
                <a:latin typeface="JetBrains Mono"/>
                <a:ea typeface="JetBrains Mono"/>
              </a:rPr>
              <a:t>	</a:t>
            </a:r>
            <a:r>
              <a:rPr b="0" lang="en-US" sz="1300" spc="-1" strike="noStrike">
                <a:solidFill>
                  <a:srgbClr val="000000"/>
                </a:solidFill>
                <a:latin typeface="JetBrains Mono"/>
                <a:ea typeface="JetBrains Mono"/>
              </a:rPr>
              <a:t>people</a:t>
            </a:r>
            <a:r>
              <a:rPr b="0" lang="en-US" sz="1300" spc="-1" strike="noStrike">
                <a:solidFill>
                  <a:srgbClr val="080808"/>
                </a:solidFill>
                <a:latin typeface="JetBrains Mono"/>
                <a:ea typeface="JetBrains Mono"/>
              </a:rPr>
              <a:t>[</a:t>
            </a:r>
            <a:r>
              <a:rPr b="0" lang="en-US" sz="1300" spc="-1" strike="noStrike">
                <a:solidFill>
                  <a:srgbClr val="1750eb"/>
                </a:solidFill>
                <a:latin typeface="JetBrains Mono"/>
                <a:ea typeface="JetBrains Mono"/>
              </a:rPr>
              <a:t>1</a:t>
            </a:r>
            <a:r>
              <a:rPr b="0" lang="en-US" sz="1300" spc="-1" strike="noStrike">
                <a:solidFill>
                  <a:srgbClr val="080808"/>
                </a:solidFill>
                <a:latin typeface="JetBrains Mono"/>
                <a:ea typeface="JetBrains Mono"/>
              </a:rPr>
              <a:t>]=</a:t>
            </a:r>
            <a:r>
              <a:rPr b="0" lang="en-US" sz="1300" spc="-1" strike="noStrike">
                <a:solidFill>
                  <a:srgbClr val="0033b3"/>
                </a:solidFill>
                <a:latin typeface="JetBrains Mono"/>
                <a:ea typeface="JetBrains Mono"/>
              </a:rPr>
              <a:t>new </a:t>
            </a:r>
            <a:r>
              <a:rPr b="0" lang="en-US" sz="1300" spc="-1" strike="noStrike">
                <a:solidFill>
                  <a:srgbClr val="080808"/>
                </a:solidFill>
                <a:latin typeface="JetBrains Mono"/>
                <a:ea typeface="JetBrains Mono"/>
              </a:rPr>
              <a:t>Teacher(</a:t>
            </a:r>
            <a:r>
              <a:rPr b="0" lang="en-US" sz="1300" spc="-1" strike="noStrike">
                <a:solidFill>
                  <a:srgbClr val="067d17"/>
                </a:solidFill>
                <a:latin typeface="JetBrains Mono"/>
                <a:ea typeface="JetBrains Mono"/>
              </a:rPr>
              <a:t>"Мария"</a:t>
            </a:r>
            <a:r>
              <a:rPr b="0" lang="en-US" sz="1300" spc="-1" strike="noStrike">
                <a:solidFill>
                  <a:srgbClr val="080808"/>
                </a:solidFill>
                <a:latin typeface="JetBrains Mono"/>
                <a:ea typeface="JetBrains Mono"/>
              </a:rPr>
              <a:t>,</a:t>
            </a:r>
            <a:r>
              <a:rPr b="0" lang="en-US" sz="1300" spc="-1" strike="noStrike">
                <a:solidFill>
                  <a:srgbClr val="067d17"/>
                </a:solidFill>
                <a:latin typeface="JetBrains Mono"/>
                <a:ea typeface="JetBrains Mono"/>
              </a:rPr>
              <a:t>"Ивановна"</a:t>
            </a:r>
            <a:r>
              <a:rPr b="0" lang="en-US" sz="1300" spc="-1" strike="noStrike">
                <a:solidFill>
                  <a:srgbClr val="080808"/>
                </a:solidFill>
                <a:latin typeface="JetBrains Mono"/>
                <a:ea typeface="JetBrains Mono"/>
              </a:rPr>
              <a:t>,</a:t>
            </a:r>
            <a:r>
              <a:rPr b="0" lang="en-US" sz="1300" spc="-1" strike="noStrike">
                <a:solidFill>
                  <a:srgbClr val="067d17"/>
                </a:solidFill>
                <a:latin typeface="JetBrains Mono"/>
                <a:ea typeface="JetBrains Mono"/>
              </a:rPr>
              <a:t>"Лис"</a:t>
            </a:r>
            <a:r>
              <a:rPr b="0" lang="en-US" sz="1300" spc="-1" strike="noStrike">
                <a:solidFill>
                  <a:srgbClr val="080808"/>
                </a:solidFill>
                <a:latin typeface="JetBrains Mono"/>
                <a:ea typeface="JetBrains Mono"/>
              </a:rPr>
              <a:t>,</a:t>
            </a:r>
            <a:r>
              <a:rPr b="0" lang="en-US" sz="1300" spc="-1" strike="noStrike">
                <a:solidFill>
                  <a:srgbClr val="067d17"/>
                </a:solidFill>
                <a:latin typeface="JetBrains Mono"/>
                <a:ea typeface="JetBrains Mono"/>
              </a:rPr>
              <a:t>"Профессор"</a:t>
            </a:r>
            <a:r>
              <a:rPr b="0" lang="en-US" sz="1300" spc="-1" strike="noStrike">
                <a:solidFill>
                  <a:srgbClr val="080808"/>
                </a:solidFill>
                <a:latin typeface="JetBrains Mono"/>
                <a:ea typeface="JetBrains Mono"/>
              </a:rPr>
              <a:t>);</a:t>
            </a:r>
            <a:br/>
            <a:r>
              <a:rPr b="0" lang="en-US" sz="1300" spc="-1" strike="noStrike">
                <a:solidFill>
                  <a:srgbClr val="080808"/>
                </a:solidFill>
                <a:latin typeface="JetBrains Mono"/>
                <a:ea typeface="JetBrains Mono"/>
              </a:rPr>
              <a:t>	</a:t>
            </a:r>
            <a:r>
              <a:rPr b="0" lang="en-US" sz="1300" spc="-1" strike="noStrike">
                <a:solidFill>
                  <a:srgbClr val="000000"/>
                </a:solidFill>
                <a:latin typeface="JetBrains Mono"/>
                <a:ea typeface="JetBrains Mono"/>
              </a:rPr>
              <a:t>people</a:t>
            </a:r>
            <a:r>
              <a:rPr b="0" lang="en-US" sz="1300" spc="-1" strike="noStrike">
                <a:solidFill>
                  <a:srgbClr val="080808"/>
                </a:solidFill>
                <a:latin typeface="JetBrains Mono"/>
                <a:ea typeface="JetBrains Mono"/>
              </a:rPr>
              <a:t>[</a:t>
            </a:r>
            <a:r>
              <a:rPr b="0" lang="en-US" sz="1300" spc="-1" strike="noStrike">
                <a:solidFill>
                  <a:srgbClr val="1750eb"/>
                </a:solidFill>
                <a:latin typeface="JetBrains Mono"/>
                <a:ea typeface="JetBrains Mono"/>
              </a:rPr>
              <a:t>2</a:t>
            </a:r>
            <a:r>
              <a:rPr b="0" lang="en-US" sz="1300" spc="-1" strike="noStrike">
                <a:solidFill>
                  <a:srgbClr val="080808"/>
                </a:solidFill>
                <a:latin typeface="JetBrains Mono"/>
                <a:ea typeface="JetBrains Mono"/>
              </a:rPr>
              <a:t>]=</a:t>
            </a:r>
            <a:r>
              <a:rPr b="0" lang="en-US" sz="1300" spc="-1" strike="noStrike">
                <a:solidFill>
                  <a:srgbClr val="0033b3"/>
                </a:solidFill>
                <a:latin typeface="JetBrains Mono"/>
                <a:ea typeface="JetBrains Mono"/>
              </a:rPr>
              <a:t>new </a:t>
            </a:r>
            <a:r>
              <a:rPr b="0" lang="en-US" sz="1300" spc="-1" strike="noStrike">
                <a:solidFill>
                  <a:srgbClr val="080808"/>
                </a:solidFill>
                <a:latin typeface="JetBrains Mono"/>
                <a:ea typeface="JetBrains Mono"/>
              </a:rPr>
              <a:t>Student(</a:t>
            </a:r>
            <a:r>
              <a:rPr b="0" lang="en-US" sz="1300" spc="-1" strike="noStrike">
                <a:solidFill>
                  <a:srgbClr val="067d17"/>
                </a:solidFill>
                <a:latin typeface="JetBrains Mono"/>
                <a:ea typeface="JetBrains Mono"/>
              </a:rPr>
              <a:t>"Василий"</a:t>
            </a:r>
            <a:r>
              <a:rPr b="0" lang="en-US" sz="1300" spc="-1" strike="noStrike">
                <a:solidFill>
                  <a:srgbClr val="080808"/>
                </a:solidFill>
                <a:latin typeface="JetBrains Mono"/>
                <a:ea typeface="JetBrains Mono"/>
              </a:rPr>
              <a:t>,</a:t>
            </a:r>
            <a:r>
              <a:rPr b="0" lang="en-US" sz="1300" spc="-1" strike="noStrike">
                <a:solidFill>
                  <a:srgbClr val="067d17"/>
                </a:solidFill>
                <a:latin typeface="JetBrains Mono"/>
                <a:ea typeface="JetBrains Mono"/>
              </a:rPr>
              <a:t>"Николаевич"</a:t>
            </a:r>
            <a:r>
              <a:rPr b="0" lang="en-US" sz="1300" spc="-1" strike="noStrike">
                <a:solidFill>
                  <a:srgbClr val="080808"/>
                </a:solidFill>
                <a:latin typeface="JetBrains Mono"/>
                <a:ea typeface="JetBrains Mono"/>
              </a:rPr>
              <a:t>,</a:t>
            </a:r>
            <a:r>
              <a:rPr b="0" lang="en-US" sz="1300" spc="-1" strike="noStrike">
                <a:solidFill>
                  <a:srgbClr val="067d17"/>
                </a:solidFill>
                <a:latin typeface="JetBrains Mono"/>
                <a:ea typeface="JetBrains Mono"/>
              </a:rPr>
              <a:t>"Пупкин"</a:t>
            </a:r>
            <a:r>
              <a:rPr b="0" lang="en-US" sz="1300" spc="-1" strike="noStrike">
                <a:solidFill>
                  <a:srgbClr val="080808"/>
                </a:solidFill>
                <a:latin typeface="JetBrains Mono"/>
                <a:ea typeface="JetBrains Mono"/>
              </a:rPr>
              <a:t>,</a:t>
            </a:r>
            <a:r>
              <a:rPr b="0" lang="en-US" sz="1300" spc="-1" strike="noStrike">
                <a:solidFill>
                  <a:srgbClr val="067d17"/>
                </a:solidFill>
                <a:latin typeface="JetBrains Mono"/>
                <a:ea typeface="JetBrains Mono"/>
              </a:rPr>
              <a:t>"Г-202201"</a:t>
            </a:r>
            <a:r>
              <a:rPr b="0" lang="en-US" sz="1300" spc="-1" strike="noStrike">
                <a:solidFill>
                  <a:srgbClr val="080808"/>
                </a:solidFill>
                <a:latin typeface="JetBrains Mono"/>
                <a:ea typeface="JetBrains Mono"/>
              </a:rPr>
              <a:t>,</a:t>
            </a:r>
            <a:r>
              <a:rPr b="0" lang="en-US" sz="1300" spc="-1" strike="noStrike">
                <a:solidFill>
                  <a:srgbClr val="067d17"/>
                </a:solidFill>
                <a:latin typeface="JetBrains Mono"/>
                <a:ea typeface="JetBrains Mono"/>
              </a:rPr>
              <a:t>"ВШЭ"</a:t>
            </a:r>
            <a:r>
              <a:rPr b="0" lang="en-US" sz="1300" spc="-1" strike="noStrike">
                <a:solidFill>
                  <a:srgbClr val="080808"/>
                </a:solidFill>
                <a:latin typeface="JetBrains Mono"/>
                <a:ea typeface="JetBrains Mono"/>
              </a:rPr>
              <a:t>);</a:t>
            </a:r>
            <a:br/>
            <a:r>
              <a:rPr b="0" lang="en-US" sz="1300" spc="-1" strike="noStrike">
                <a:solidFill>
                  <a:srgbClr val="080808"/>
                </a:solidFill>
                <a:latin typeface="JetBrains Mono"/>
                <a:ea typeface="JetBrains Mono"/>
              </a:rPr>
              <a:t>	</a:t>
            </a:r>
            <a:r>
              <a:rPr b="0" lang="en-US" sz="1300" spc="-1" strike="noStrike">
                <a:solidFill>
                  <a:srgbClr val="000000"/>
                </a:solidFill>
                <a:latin typeface="JetBrains Mono"/>
                <a:ea typeface="JetBrains Mono"/>
              </a:rPr>
              <a:t>people</a:t>
            </a:r>
            <a:r>
              <a:rPr b="0" lang="en-US" sz="1300" spc="-1" strike="noStrike">
                <a:solidFill>
                  <a:srgbClr val="080808"/>
                </a:solidFill>
                <a:latin typeface="JetBrains Mono"/>
                <a:ea typeface="JetBrains Mono"/>
              </a:rPr>
              <a:t>[</a:t>
            </a:r>
            <a:r>
              <a:rPr b="0" lang="en-US" sz="1300" spc="-1" strike="noStrike">
                <a:solidFill>
                  <a:srgbClr val="1750eb"/>
                </a:solidFill>
                <a:latin typeface="JetBrains Mono"/>
                <a:ea typeface="JetBrains Mono"/>
              </a:rPr>
              <a:t>3</a:t>
            </a:r>
            <a:r>
              <a:rPr b="0" lang="en-US" sz="1300" spc="-1" strike="noStrike">
                <a:solidFill>
                  <a:srgbClr val="080808"/>
                </a:solidFill>
                <a:latin typeface="JetBrains Mono"/>
                <a:ea typeface="JetBrains Mono"/>
              </a:rPr>
              <a:t>]=</a:t>
            </a:r>
            <a:r>
              <a:rPr b="0" lang="en-US" sz="1300" spc="-1" strike="noStrike">
                <a:solidFill>
                  <a:srgbClr val="0033b3"/>
                </a:solidFill>
                <a:latin typeface="JetBrains Mono"/>
                <a:ea typeface="JetBrains Mono"/>
              </a:rPr>
              <a:t>new </a:t>
            </a:r>
            <a:r>
              <a:rPr b="0" lang="en-US" sz="1300" spc="-1" strike="noStrike">
                <a:solidFill>
                  <a:srgbClr val="080808"/>
                </a:solidFill>
                <a:latin typeface="JetBrains Mono"/>
                <a:ea typeface="JetBrains Mono"/>
              </a:rPr>
              <a:t>Student(</a:t>
            </a:r>
            <a:r>
              <a:rPr b="0" lang="en-US" sz="1300" spc="-1" strike="noStrike">
                <a:solidFill>
                  <a:srgbClr val="067d17"/>
                </a:solidFill>
                <a:latin typeface="JetBrains Mono"/>
                <a:ea typeface="JetBrains Mono"/>
              </a:rPr>
              <a:t>"Николай"</a:t>
            </a:r>
            <a:r>
              <a:rPr b="0" lang="en-US" sz="1300" spc="-1" strike="noStrike">
                <a:solidFill>
                  <a:srgbClr val="080808"/>
                </a:solidFill>
                <a:latin typeface="JetBrains Mono"/>
                <a:ea typeface="JetBrains Mono"/>
              </a:rPr>
              <a:t>,</a:t>
            </a:r>
            <a:r>
              <a:rPr b="0" lang="en-US" sz="1300" spc="-1" strike="noStrike">
                <a:solidFill>
                  <a:srgbClr val="067d17"/>
                </a:solidFill>
                <a:latin typeface="JetBrains Mono"/>
                <a:ea typeface="JetBrains Mono"/>
              </a:rPr>
              <a:t>"Алексеевич"</a:t>
            </a:r>
            <a:r>
              <a:rPr b="0" lang="en-US" sz="1300" spc="-1" strike="noStrike">
                <a:solidFill>
                  <a:srgbClr val="080808"/>
                </a:solidFill>
                <a:latin typeface="JetBrains Mono"/>
                <a:ea typeface="JetBrains Mono"/>
              </a:rPr>
              <a:t>,</a:t>
            </a:r>
            <a:r>
              <a:rPr b="0" lang="en-US" sz="1300" spc="-1" strike="noStrike">
                <a:solidFill>
                  <a:srgbClr val="067d17"/>
                </a:solidFill>
                <a:latin typeface="JetBrains Mono"/>
                <a:ea typeface="JetBrains Mono"/>
              </a:rPr>
              <a:t>"Петров"</a:t>
            </a:r>
            <a:r>
              <a:rPr b="0" lang="en-US" sz="1300" spc="-1" strike="noStrike">
                <a:solidFill>
                  <a:srgbClr val="080808"/>
                </a:solidFill>
                <a:latin typeface="JetBrains Mono"/>
                <a:ea typeface="JetBrains Mono"/>
              </a:rPr>
              <a:t>,</a:t>
            </a:r>
            <a:r>
              <a:rPr b="0" lang="en-US" sz="1300" spc="-1" strike="noStrike">
                <a:solidFill>
                  <a:srgbClr val="067d17"/>
                </a:solidFill>
                <a:latin typeface="JetBrains Mono"/>
                <a:ea typeface="JetBrains Mono"/>
              </a:rPr>
              <a:t>"Г-202202"</a:t>
            </a:r>
            <a:r>
              <a:rPr b="0" lang="en-US" sz="1300" spc="-1" strike="noStrike">
                <a:solidFill>
                  <a:srgbClr val="080808"/>
                </a:solidFill>
                <a:latin typeface="JetBrains Mono"/>
                <a:ea typeface="JetBrains Mono"/>
              </a:rPr>
              <a:t>,</a:t>
            </a:r>
            <a:r>
              <a:rPr b="0" lang="en-US" sz="1300" spc="-1" strike="noStrike">
                <a:solidFill>
                  <a:srgbClr val="067d17"/>
                </a:solidFill>
                <a:latin typeface="JetBrains Mono"/>
                <a:ea typeface="JetBrains Mono"/>
              </a:rPr>
              <a:t>"ЕНШ"</a:t>
            </a:r>
            <a:r>
              <a:rPr b="0" lang="en-US" sz="1300" spc="-1" strike="noStrike">
                <a:solidFill>
                  <a:srgbClr val="080808"/>
                </a:solidFill>
                <a:latin typeface="JetBrains Mono"/>
                <a:ea typeface="JetBrains Mono"/>
              </a:rPr>
              <a:t>);</a:t>
            </a:r>
            <a:br/>
            <a:r>
              <a:rPr b="0" lang="en-US" sz="1300" spc="-1" strike="noStrike">
                <a:solidFill>
                  <a:srgbClr val="080808"/>
                </a:solidFill>
                <a:latin typeface="JetBrains Mono"/>
                <a:ea typeface="JetBrains Mono"/>
              </a:rPr>
              <a:t>	</a:t>
            </a:r>
            <a:r>
              <a:rPr b="0" i="1" lang="en-US" sz="1300" spc="-1" strike="noStrike">
                <a:solidFill>
                  <a:srgbClr val="8c8c8c"/>
                </a:solidFill>
                <a:latin typeface="JetBrains Mono"/>
                <a:ea typeface="JetBrains Mono"/>
              </a:rPr>
              <a:t>//...</a:t>
            </a:r>
            <a:br/>
            <a:br/>
            <a:r>
              <a:rPr b="0" i="1" lang="en-US" sz="1300" spc="-1" strike="noStrike">
                <a:solidFill>
                  <a:srgbClr val="8c8c8c"/>
                </a:solidFill>
                <a:latin typeface="JetBrains Mono"/>
                <a:ea typeface="JetBrains Mono"/>
              </a:rPr>
              <a:t>	</a:t>
            </a:r>
            <a:r>
              <a:rPr b="0" lang="en-US" sz="1300" spc="-1" strike="noStrike">
                <a:solidFill>
                  <a:srgbClr val="0033b3"/>
                </a:solidFill>
                <a:latin typeface="JetBrains Mono"/>
                <a:ea typeface="JetBrains Mono"/>
              </a:rPr>
              <a:t>for </a:t>
            </a:r>
            <a:r>
              <a:rPr b="0" lang="en-US" sz="1300" spc="-1" strike="noStrike">
                <a:solidFill>
                  <a:srgbClr val="080808"/>
                </a:solidFill>
                <a:latin typeface="JetBrains Mono"/>
                <a:ea typeface="JetBrains Mono"/>
              </a:rPr>
              <a:t>(</a:t>
            </a:r>
            <a:r>
              <a:rPr b="0" lang="en-US" sz="1300" spc="-1" strike="noStrike">
                <a:solidFill>
                  <a:srgbClr val="0033b3"/>
                </a:solidFill>
                <a:latin typeface="JetBrains Mono"/>
                <a:ea typeface="JetBrains Mono"/>
              </a:rPr>
              <a:t>int </a:t>
            </a:r>
            <a:r>
              <a:rPr b="0" lang="en-US" sz="1300" spc="-1" strike="noStrike">
                <a:solidFill>
                  <a:srgbClr val="080808"/>
                </a:solidFill>
                <a:latin typeface="JetBrains Mono"/>
                <a:ea typeface="JetBrains Mono"/>
              </a:rPr>
              <a:t>i = </a:t>
            </a:r>
            <a:r>
              <a:rPr b="0" lang="en-US" sz="1300" spc="-1" strike="noStrike">
                <a:solidFill>
                  <a:srgbClr val="1750eb"/>
                </a:solidFill>
                <a:latin typeface="JetBrains Mono"/>
                <a:ea typeface="JetBrains Mono"/>
              </a:rPr>
              <a:t>0</a:t>
            </a:r>
            <a:r>
              <a:rPr b="0" lang="en-US" sz="1300" spc="-1" strike="noStrike">
                <a:solidFill>
                  <a:srgbClr val="080808"/>
                </a:solidFill>
                <a:latin typeface="JetBrains Mono"/>
                <a:ea typeface="JetBrains Mono"/>
              </a:rPr>
              <a:t>; i &lt; </a:t>
            </a:r>
            <a:r>
              <a:rPr b="0" lang="en-US" sz="1300" spc="-1" strike="noStrike">
                <a:solidFill>
                  <a:srgbClr val="1750eb"/>
                </a:solidFill>
                <a:latin typeface="JetBrains Mono"/>
                <a:ea typeface="JetBrains Mono"/>
              </a:rPr>
              <a:t>4</a:t>
            </a:r>
            <a:r>
              <a:rPr b="0" lang="en-US" sz="1300" spc="-1" strike="noStrike">
                <a:solidFill>
                  <a:srgbClr val="080808"/>
                </a:solidFill>
                <a:latin typeface="JetBrains Mono"/>
                <a:ea typeface="JetBrains Mono"/>
              </a:rPr>
              <a:t>; i++) {</a:t>
            </a:r>
            <a:br/>
            <a:r>
              <a:rPr b="0" lang="en-US" sz="1300" spc="-1" strike="noStrike">
                <a:solidFill>
                  <a:srgbClr val="080808"/>
                </a:solidFill>
                <a:latin typeface="JetBrains Mono"/>
                <a:ea typeface="JetBrains Mono"/>
              </a:rPr>
              <a:t>    </a:t>
            </a:r>
            <a:r>
              <a:rPr b="0" lang="en-US" sz="1300" spc="-1" strike="noStrike">
                <a:solidFill>
                  <a:srgbClr val="080808"/>
                </a:solidFill>
                <a:latin typeface="JetBrains Mono"/>
                <a:ea typeface="JetBrains Mono"/>
              </a:rPr>
              <a:t>	</a:t>
            </a:r>
            <a:r>
              <a:rPr b="0" lang="en-US" sz="1300" spc="-1" strike="noStrike">
                <a:solidFill>
                  <a:srgbClr val="000000"/>
                </a:solidFill>
                <a:latin typeface="JetBrains Mono"/>
                <a:ea typeface="JetBrains Mono"/>
              </a:rPr>
              <a:t>System</a:t>
            </a:r>
            <a:r>
              <a:rPr b="0" lang="en-US" sz="1300" spc="-1" strike="noStrike">
                <a:solidFill>
                  <a:srgbClr val="080808"/>
                </a:solidFill>
                <a:latin typeface="JetBrains Mono"/>
                <a:ea typeface="JetBrains Mono"/>
              </a:rPr>
              <a:t>.</a:t>
            </a:r>
            <a:r>
              <a:rPr b="0" i="1" lang="en-US" sz="1300" spc="-1" strike="noStrike">
                <a:solidFill>
                  <a:srgbClr val="871094"/>
                </a:solidFill>
                <a:latin typeface="JetBrains Mono"/>
                <a:ea typeface="JetBrains Mono"/>
              </a:rPr>
              <a:t>out</a:t>
            </a:r>
            <a:r>
              <a:rPr b="0" lang="en-US" sz="1300" spc="-1" strike="noStrike">
                <a:solidFill>
                  <a:srgbClr val="080808"/>
                </a:solidFill>
                <a:latin typeface="JetBrains Mono"/>
                <a:ea typeface="JetBrains Mono"/>
              </a:rPr>
              <a:t>.println(</a:t>
            </a:r>
            <a:r>
              <a:rPr b="0" lang="en-US" sz="1300" spc="-1" strike="noStrike">
                <a:solidFill>
                  <a:srgbClr val="000000"/>
                </a:solidFill>
                <a:latin typeface="JetBrains Mono"/>
                <a:ea typeface="JetBrains Mono"/>
              </a:rPr>
              <a:t>people</a:t>
            </a:r>
            <a:r>
              <a:rPr b="0" lang="en-US" sz="1300" spc="-1" strike="noStrike">
                <a:solidFill>
                  <a:srgbClr val="080808"/>
                </a:solidFill>
                <a:latin typeface="JetBrains Mono"/>
                <a:ea typeface="JetBrains Mono"/>
              </a:rPr>
              <a:t>[i].getFullName()</a:t>
            </a:r>
            <a:br/>
            <a:r>
              <a:rPr b="0" lang="en-US" sz="1300" spc="-1" strike="noStrike">
                <a:solidFill>
                  <a:srgbClr val="080808"/>
                </a:solidFill>
                <a:latin typeface="JetBrains Mono"/>
                <a:ea typeface="JetBrains Mono"/>
              </a:rPr>
              <a:t>           </a:t>
            </a:r>
            <a:r>
              <a:rPr b="0" lang="en-US" sz="1300" spc="-1" strike="noStrike">
                <a:solidFill>
                  <a:srgbClr val="080808"/>
                </a:solidFill>
                <a:latin typeface="JetBrains Mono"/>
                <a:ea typeface="JetBrains Mono"/>
              </a:rPr>
              <a:t>	</a:t>
            </a:r>
            <a:r>
              <a:rPr b="0" lang="en-US" sz="1300" spc="-1" strike="noStrike">
                <a:solidFill>
                  <a:srgbClr val="080808"/>
                </a:solidFill>
                <a:latin typeface="JetBrains Mono"/>
                <a:ea typeface="JetBrains Mono"/>
              </a:rPr>
              <a:t> + </a:t>
            </a:r>
            <a:r>
              <a:rPr b="0" lang="en-US" sz="1300" spc="-1" strike="noStrike">
                <a:solidFill>
                  <a:srgbClr val="067d17"/>
                </a:solidFill>
                <a:latin typeface="JetBrains Mono"/>
                <a:ea typeface="JetBrains Mono"/>
              </a:rPr>
              <a:t>": " </a:t>
            </a:r>
            <a:r>
              <a:rPr b="0" lang="en-US" sz="1300" spc="-1" strike="noStrike">
                <a:solidFill>
                  <a:srgbClr val="080808"/>
                </a:solidFill>
                <a:latin typeface="JetBrains Mono"/>
                <a:ea typeface="JetBrains Mono"/>
              </a:rPr>
              <a:t>+ </a:t>
            </a:r>
            <a:r>
              <a:rPr b="0" i="1" lang="en-US" sz="1300" spc="-1" strike="noStrike">
                <a:solidFill>
                  <a:srgbClr val="080808"/>
                </a:solidFill>
                <a:latin typeface="JetBrains Mono"/>
                <a:ea typeface="JetBrains Mono"/>
              </a:rPr>
              <a:t>checkPersonType</a:t>
            </a:r>
            <a:r>
              <a:rPr b="0" lang="en-US" sz="1300" spc="-1" strike="noStrike">
                <a:solidFill>
                  <a:srgbClr val="080808"/>
                </a:solidFill>
                <a:latin typeface="JetBrains Mono"/>
                <a:ea typeface="JetBrains Mono"/>
              </a:rPr>
              <a:t>(</a:t>
            </a:r>
            <a:r>
              <a:rPr b="0" lang="en-US" sz="1300" spc="-1" strike="noStrike">
                <a:solidFill>
                  <a:srgbClr val="000000"/>
                </a:solidFill>
                <a:latin typeface="JetBrains Mono"/>
                <a:ea typeface="JetBrains Mono"/>
              </a:rPr>
              <a:t>people</a:t>
            </a:r>
            <a:r>
              <a:rPr b="0" lang="en-US" sz="1300" spc="-1" strike="noStrike">
                <a:solidFill>
                  <a:srgbClr val="080808"/>
                </a:solidFill>
                <a:latin typeface="JetBrains Mono"/>
                <a:ea typeface="JetBrains Mono"/>
              </a:rPr>
              <a:t>[i]));</a:t>
            </a:r>
            <a:br/>
            <a:r>
              <a:rPr b="0" lang="en-US" sz="1300" spc="-1" strike="noStrike">
                <a:solidFill>
                  <a:srgbClr val="080808"/>
                </a:solidFill>
                <a:latin typeface="JetBrains Mono"/>
                <a:ea typeface="JetBrains Mono"/>
              </a:rPr>
              <a:t>	</a:t>
            </a:r>
            <a:r>
              <a:rPr b="0" lang="en-US" sz="1300" spc="-1" strike="noStrike">
                <a:solidFill>
                  <a:srgbClr val="080808"/>
                </a:solidFill>
                <a:latin typeface="JetBrains Mono"/>
                <a:ea typeface="JetBrains Mono"/>
              </a:rPr>
              <a:t>}</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static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String checkPersonType</a:t>
            </a:r>
            <a:r>
              <a:rPr b="0" lang="en-US" sz="1300" spc="-1" strike="noStrike">
                <a:solidFill>
                  <a:srgbClr val="000000"/>
                </a:solidFill>
                <a:latin typeface="Courier New"/>
                <a:ea typeface="Times New Roman"/>
              </a:rPr>
              <a:t>(Person person){</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33b3"/>
                </a:solidFill>
                <a:latin typeface="JetBrains Mono"/>
                <a:ea typeface="JetBrains Mono"/>
              </a:rPr>
              <a:t>if</a:t>
            </a:r>
            <a:r>
              <a:rPr b="0" lang="en-US" sz="1300" spc="-1" strike="noStrike">
                <a:solidFill>
                  <a:srgbClr val="080808"/>
                </a:solidFill>
                <a:latin typeface="JetBrains Mono"/>
                <a:ea typeface="JetBrains Mono"/>
              </a:rPr>
              <a:t>(person </a:t>
            </a:r>
            <a:r>
              <a:rPr b="0" lang="en-US" sz="1300" spc="-1" strike="noStrike">
                <a:solidFill>
                  <a:srgbClr val="0033b3"/>
                </a:solidFill>
                <a:latin typeface="JetBrains Mono"/>
                <a:ea typeface="JetBrains Mono"/>
              </a:rPr>
              <a:t>instanceof </a:t>
            </a:r>
            <a:r>
              <a:rPr b="0" lang="en-US" sz="1300" spc="-1" strike="noStrike">
                <a:solidFill>
                  <a:srgbClr val="000000"/>
                </a:solidFill>
                <a:latin typeface="JetBrains Mono"/>
                <a:ea typeface="JetBrains Mono"/>
              </a:rPr>
              <a:t>Teacher</a:t>
            </a:r>
            <a:r>
              <a:rPr b="0" lang="en-US" sz="1300" spc="-1" strike="noStrike">
                <a:solidFill>
                  <a:srgbClr val="080808"/>
                </a:solidFill>
                <a:latin typeface="JetBrains Mono"/>
                <a:ea typeface="JetBrains Mono"/>
              </a:rPr>
              <a:t>){</a:t>
            </a:r>
            <a:br/>
            <a:r>
              <a:rPr b="0" lang="en-US" sz="1300" spc="-1" strike="noStrike">
                <a:solidFill>
                  <a:srgbClr val="080808"/>
                </a:solidFill>
                <a:latin typeface="JetBrains Mono"/>
                <a:ea typeface="JetBrains Mono"/>
              </a:rPr>
              <a:t>	</a:t>
            </a:r>
            <a:r>
              <a:rPr b="0" lang="en-US" sz="1300" spc="-1" strike="noStrike">
                <a:solidFill>
                  <a:srgbClr val="080808"/>
                </a:solidFill>
                <a:latin typeface="JetBrains Mono"/>
                <a:ea typeface="JetBrains Mono"/>
              </a:rPr>
              <a:t>	</a:t>
            </a:r>
            <a:r>
              <a:rPr b="0" lang="en-US" sz="1300" spc="-1" strike="noStrike">
                <a:solidFill>
                  <a:srgbClr val="080808"/>
                </a:solidFill>
                <a:latin typeface="JetBrains Mono"/>
                <a:ea typeface="JetBrains Mono"/>
              </a:rPr>
              <a:t>    </a:t>
            </a:r>
            <a:r>
              <a:rPr b="0" lang="en-US" sz="1300" spc="-1" strike="noStrike">
                <a:solidFill>
                  <a:srgbClr val="0033b3"/>
                </a:solidFill>
                <a:latin typeface="JetBrains Mono"/>
                <a:ea typeface="JetBrains Mono"/>
              </a:rPr>
              <a:t>return </a:t>
            </a:r>
            <a:r>
              <a:rPr b="0" lang="en-US" sz="1300" spc="-1" strike="noStrike">
                <a:solidFill>
                  <a:srgbClr val="067d17"/>
                </a:solidFill>
                <a:latin typeface="JetBrains Mono"/>
                <a:ea typeface="JetBrains Mono"/>
              </a:rPr>
              <a:t>"Преподаватель"</a:t>
            </a:r>
            <a:r>
              <a:rPr b="0" lang="en-US" sz="1300" spc="-1" strike="noStrike">
                <a:solidFill>
                  <a:srgbClr val="080808"/>
                </a:solidFill>
                <a:latin typeface="JetBrains Mono"/>
                <a:ea typeface="JetBrains Mono"/>
              </a:rPr>
              <a:t>;</a:t>
            </a:r>
            <a:br/>
            <a:r>
              <a:rPr b="0" lang="en-US" sz="1300" spc="-1" strike="noStrike">
                <a:solidFill>
                  <a:srgbClr val="080808"/>
                </a:solidFill>
                <a:latin typeface="JetBrains Mono"/>
                <a:ea typeface="JetBrains Mono"/>
              </a:rPr>
              <a:t>	</a:t>
            </a:r>
            <a:r>
              <a:rPr b="0" lang="en-US" sz="1300" spc="-1" strike="noStrike">
                <a:solidFill>
                  <a:srgbClr val="080808"/>
                </a:solidFill>
                <a:latin typeface="JetBrains Mono"/>
                <a:ea typeface="JetBrains Mono"/>
              </a:rPr>
              <a:t>	</a:t>
            </a:r>
            <a:r>
              <a:rPr b="0" lang="en-US" sz="1300" spc="-1" strike="noStrike">
                <a:solidFill>
                  <a:srgbClr val="080808"/>
                </a:solidFill>
                <a:latin typeface="JetBrains Mono"/>
                <a:ea typeface="JetBrains Mono"/>
              </a:rPr>
              <a:t>} </a:t>
            </a:r>
            <a:r>
              <a:rPr b="0" lang="en-US" sz="1300" spc="-1" strike="noStrike">
                <a:solidFill>
                  <a:srgbClr val="0033b3"/>
                </a:solidFill>
                <a:latin typeface="JetBrains Mono"/>
                <a:ea typeface="JetBrains Mono"/>
              </a:rPr>
              <a:t>else if </a:t>
            </a:r>
            <a:r>
              <a:rPr b="0" lang="en-US" sz="1300" spc="-1" strike="noStrike">
                <a:solidFill>
                  <a:srgbClr val="080808"/>
                </a:solidFill>
                <a:latin typeface="JetBrains Mono"/>
                <a:ea typeface="JetBrains Mono"/>
              </a:rPr>
              <a:t>(person </a:t>
            </a:r>
            <a:r>
              <a:rPr b="0" lang="en-US" sz="1300" spc="-1" strike="noStrike">
                <a:solidFill>
                  <a:srgbClr val="0033b3"/>
                </a:solidFill>
                <a:latin typeface="JetBrains Mono"/>
                <a:ea typeface="JetBrains Mono"/>
              </a:rPr>
              <a:t>instanceof </a:t>
            </a:r>
            <a:r>
              <a:rPr b="0" lang="en-US" sz="1300" spc="-1" strike="noStrike">
                <a:solidFill>
                  <a:srgbClr val="000000"/>
                </a:solidFill>
                <a:latin typeface="JetBrains Mono"/>
                <a:ea typeface="JetBrains Mono"/>
              </a:rPr>
              <a:t>Student</a:t>
            </a:r>
            <a:r>
              <a:rPr b="0" lang="en-US" sz="1300" spc="-1" strike="noStrike">
                <a:solidFill>
                  <a:srgbClr val="080808"/>
                </a:solidFill>
                <a:latin typeface="JetBrains Mono"/>
                <a:ea typeface="JetBrains Mono"/>
              </a:rPr>
              <a:t>) {</a:t>
            </a:r>
            <a:br/>
            <a:r>
              <a:rPr b="0" lang="en-US" sz="1300" spc="-1" strike="noStrike">
                <a:solidFill>
                  <a:srgbClr val="080808"/>
                </a:solidFill>
                <a:latin typeface="JetBrains Mono"/>
                <a:ea typeface="JetBrains Mono"/>
              </a:rPr>
              <a:t>	</a:t>
            </a:r>
            <a:r>
              <a:rPr b="0" lang="en-US" sz="1300" spc="-1" strike="noStrike">
                <a:solidFill>
                  <a:srgbClr val="080808"/>
                </a:solidFill>
                <a:latin typeface="JetBrains Mono"/>
                <a:ea typeface="JetBrains Mono"/>
              </a:rPr>
              <a:t>	</a:t>
            </a:r>
            <a:r>
              <a:rPr b="0" lang="en-US" sz="1300" spc="-1" strike="noStrike">
                <a:solidFill>
                  <a:srgbClr val="080808"/>
                </a:solidFill>
                <a:latin typeface="JetBrains Mono"/>
                <a:ea typeface="JetBrains Mono"/>
              </a:rPr>
              <a:t>    </a:t>
            </a:r>
            <a:r>
              <a:rPr b="0" lang="en-US" sz="1300" spc="-1" strike="noStrike">
                <a:solidFill>
                  <a:srgbClr val="0033b3"/>
                </a:solidFill>
                <a:latin typeface="JetBrains Mono"/>
                <a:ea typeface="JetBrains Mono"/>
              </a:rPr>
              <a:t>return </a:t>
            </a:r>
            <a:r>
              <a:rPr b="0" lang="en-US" sz="1300" spc="-1" strike="noStrike">
                <a:solidFill>
                  <a:srgbClr val="067d17"/>
                </a:solidFill>
                <a:latin typeface="JetBrains Mono"/>
                <a:ea typeface="JetBrains Mono"/>
              </a:rPr>
              <a:t>"Студент"</a:t>
            </a:r>
            <a:r>
              <a:rPr b="0" lang="en-US" sz="1300" spc="-1" strike="noStrike">
                <a:solidFill>
                  <a:srgbClr val="080808"/>
                </a:solidFill>
                <a:latin typeface="JetBrains Mono"/>
                <a:ea typeface="JetBrains Mono"/>
              </a:rPr>
              <a:t>;</a:t>
            </a:r>
            <a:br/>
            <a:r>
              <a:rPr b="0" lang="en-US" sz="1300" spc="-1" strike="noStrike">
                <a:solidFill>
                  <a:srgbClr val="080808"/>
                </a:solidFill>
                <a:latin typeface="JetBrains Mono"/>
                <a:ea typeface="JetBrains Mono"/>
              </a:rPr>
              <a:t>	</a:t>
            </a:r>
            <a:r>
              <a:rPr b="0" lang="en-US" sz="1300" spc="-1" strike="noStrike">
                <a:solidFill>
                  <a:srgbClr val="080808"/>
                </a:solidFill>
                <a:latin typeface="JetBrains Mono"/>
                <a:ea typeface="JetBrains Mono"/>
              </a:rPr>
              <a:t>	</a:t>
            </a:r>
            <a:r>
              <a:rPr b="0" lang="en-US" sz="1300" spc="-1" strike="noStrike">
                <a:solidFill>
                  <a:srgbClr val="080808"/>
                </a:solidFill>
                <a:latin typeface="JetBrains Mono"/>
                <a:ea typeface="JetBrains Mono"/>
              </a:rPr>
              <a:t>} </a:t>
            </a:r>
            <a:r>
              <a:rPr b="0" lang="en-US" sz="1300" spc="-1" strike="noStrike">
                <a:solidFill>
                  <a:srgbClr val="0033b3"/>
                </a:solidFill>
                <a:latin typeface="JetBrains Mono"/>
                <a:ea typeface="JetBrains Mono"/>
              </a:rPr>
              <a:t>else </a:t>
            </a:r>
            <a:r>
              <a:rPr b="0" lang="en-US" sz="1300" spc="-1" strike="noStrike">
                <a:solidFill>
                  <a:srgbClr val="080808"/>
                </a:solidFill>
                <a:latin typeface="JetBrains Mono"/>
                <a:ea typeface="JetBrains Mono"/>
              </a:rPr>
              <a:t>{</a:t>
            </a:r>
            <a:br/>
            <a:r>
              <a:rPr b="0" lang="en-US" sz="1300" spc="-1" strike="noStrike">
                <a:solidFill>
                  <a:srgbClr val="080808"/>
                </a:solidFill>
                <a:latin typeface="JetBrains Mono"/>
                <a:ea typeface="JetBrains Mono"/>
              </a:rPr>
              <a:t>	</a:t>
            </a:r>
            <a:r>
              <a:rPr b="0" lang="en-US" sz="1300" spc="-1" strike="noStrike">
                <a:solidFill>
                  <a:srgbClr val="080808"/>
                </a:solidFill>
                <a:latin typeface="JetBrains Mono"/>
                <a:ea typeface="JetBrains Mono"/>
              </a:rPr>
              <a:t>	</a:t>
            </a:r>
            <a:r>
              <a:rPr b="0" lang="en-US" sz="1300" spc="-1" strike="noStrike">
                <a:solidFill>
                  <a:srgbClr val="080808"/>
                </a:solidFill>
                <a:latin typeface="JetBrains Mono"/>
                <a:ea typeface="JetBrains Mono"/>
              </a:rPr>
              <a:t>    </a:t>
            </a:r>
            <a:r>
              <a:rPr b="0" lang="en-US" sz="1300" spc="-1" strike="noStrike">
                <a:solidFill>
                  <a:srgbClr val="0033b3"/>
                </a:solidFill>
                <a:latin typeface="JetBrains Mono"/>
                <a:ea typeface="JetBrains Mono"/>
              </a:rPr>
              <a:t>return </a:t>
            </a:r>
            <a:r>
              <a:rPr b="0" lang="en-US" sz="1300" spc="-1" strike="noStrike">
                <a:solidFill>
                  <a:srgbClr val="067d17"/>
                </a:solidFill>
                <a:latin typeface="JetBrains Mono"/>
                <a:ea typeface="JetBrains Mono"/>
              </a:rPr>
              <a:t>"Сотрудник"</a:t>
            </a:r>
            <a:r>
              <a:rPr b="0" lang="en-US" sz="1300" spc="-1" strike="noStrike">
                <a:solidFill>
                  <a:srgbClr val="080808"/>
                </a:solidFill>
                <a:latin typeface="JetBrains Mono"/>
                <a:ea typeface="JetBrains Mono"/>
              </a:rPr>
              <a:t>;</a:t>
            </a:r>
            <a:br/>
            <a:r>
              <a:rPr b="0" lang="en-US" sz="1300" spc="-1" strike="noStrike">
                <a:solidFill>
                  <a:srgbClr val="080808"/>
                </a:solidFill>
                <a:latin typeface="JetBrains Mono"/>
                <a:ea typeface="JetBrains Mono"/>
              </a:rPr>
              <a:t>	</a:t>
            </a:r>
            <a:r>
              <a:rPr b="0" lang="en-US" sz="1300" spc="-1" strike="noStrike">
                <a:solidFill>
                  <a:srgbClr val="080808"/>
                </a:solidFill>
                <a:latin typeface="JetBrains Mono"/>
                <a:ea typeface="JetBrains Mono"/>
              </a:rPr>
              <a:t>	</a:t>
            </a:r>
            <a:r>
              <a:rPr b="0" lang="en-US" sz="1300" spc="-1" strike="noStrike">
                <a:solidFill>
                  <a:srgbClr val="080808"/>
                </a:solidFill>
                <a:latin typeface="JetBrains Mono"/>
                <a:ea typeface="JetBrains Mono"/>
              </a:rPr>
              <a:t>}</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    </a:t>
            </a:r>
            <a:r>
              <a:rPr b="0" lang="ru-RU"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a:t>
            </a:r>
            <a:endParaRPr b="0" lang="ru-RU" sz="1300" spc="-1" strike="noStrike">
              <a:latin typeface="Arial"/>
            </a:endParaRPr>
          </a:p>
          <a:p>
            <a:pPr>
              <a:lnSpc>
                <a:spcPct val="100000"/>
              </a:lnSpc>
              <a:spcBef>
                <a:spcPts val="261"/>
              </a:spcBef>
              <a:tabLst>
                <a:tab algn="l" pos="0"/>
              </a:tabLst>
            </a:pP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CustomShape 1"/>
          <p:cNvSpPr/>
          <p:nvPr/>
        </p:nvSpPr>
        <p:spPr>
          <a:xfrm>
            <a:off x="457200" y="274680"/>
            <a:ext cx="822780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endParaRPr b="0" lang="ru-RU" sz="1800" spc="-1" strike="noStrike">
              <a:latin typeface="Arial"/>
            </a:endParaRPr>
          </a:p>
        </p:txBody>
      </p:sp>
      <p:sp>
        <p:nvSpPr>
          <p:cNvPr id="560" name="CustomShape 2"/>
          <p:cNvSpPr/>
          <p:nvPr/>
        </p:nvSpPr>
        <p:spPr>
          <a:xfrm>
            <a:off x="914400" y="1219320"/>
            <a:ext cx="7313400" cy="4798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Компилятор не позволить выполнить некорректное приведение типов. Например, приведение типов</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p:txBody>
      </p:sp>
      <p:sp>
        <p:nvSpPr>
          <p:cNvPr id="561" name="CustomShape 3"/>
          <p:cNvSpPr/>
          <p:nvPr/>
        </p:nvSpPr>
        <p:spPr>
          <a:xfrm>
            <a:off x="2720880" y="2069640"/>
            <a:ext cx="3151440" cy="317880"/>
          </a:xfrm>
          <a:prstGeom prst="rect">
            <a:avLst/>
          </a:prstGeom>
          <a:solidFill>
            <a:srgbClr val="f2f2f2"/>
          </a:solidFill>
          <a:ln w="0">
            <a:noFill/>
          </a:ln>
        </p:spPr>
        <p:style>
          <a:lnRef idx="0"/>
          <a:fillRef idx="0"/>
          <a:effectRef idx="0"/>
          <a:fontRef idx="minor"/>
        </p:style>
        <p:txBody>
          <a:bodyPr wrap="none" lIns="90000" rIns="90000" tIns="45000" bIns="45000">
            <a:spAutoFit/>
          </a:bodyPr>
          <a:p>
            <a:pPr>
              <a:lnSpc>
                <a:spcPct val="100000"/>
              </a:lnSpc>
            </a:pPr>
            <a:r>
              <a:rPr b="0" lang="ru-RU" sz="1500" spc="-1" strike="noStrike">
                <a:solidFill>
                  <a:srgbClr val="000000"/>
                </a:solidFill>
                <a:latin typeface="Courier New"/>
                <a:ea typeface="Times New Roman"/>
              </a:rPr>
              <a:t>Date dt = (Date)people[1];</a:t>
            </a:r>
            <a:endParaRPr b="0" lang="ru-RU" sz="1500" spc="-1" strike="noStrike">
              <a:latin typeface="Arial"/>
            </a:endParaRPr>
          </a:p>
        </p:txBody>
      </p:sp>
      <p:sp>
        <p:nvSpPr>
          <p:cNvPr id="562" name="CustomShape 4"/>
          <p:cNvSpPr/>
          <p:nvPr/>
        </p:nvSpPr>
        <p:spPr>
          <a:xfrm>
            <a:off x="914400" y="2590920"/>
            <a:ext cx="7313400" cy="60768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приведет к ошибке на стадии компиляции, поскольку класс </a:t>
            </a:r>
            <a:r>
              <a:rPr b="1" lang="ru-RU" sz="1800" spc="-1" strike="noStrike">
                <a:solidFill>
                  <a:srgbClr val="000000"/>
                </a:solidFill>
                <a:latin typeface="Arial"/>
                <a:ea typeface="DejaVu Sans"/>
              </a:rPr>
              <a:t>Date</a:t>
            </a:r>
            <a:r>
              <a:rPr b="0" lang="ru-RU" sz="1800" spc="-1" strike="noStrike">
                <a:solidFill>
                  <a:srgbClr val="000000"/>
                </a:solidFill>
                <a:latin typeface="Arial"/>
                <a:ea typeface="DejaVu Sans"/>
              </a:rPr>
              <a:t> не является подклассом класса </a:t>
            </a:r>
            <a:r>
              <a:rPr b="1" lang="ru-RU" sz="1800" spc="-1" strike="noStrike">
                <a:solidFill>
                  <a:srgbClr val="000000"/>
                </a:solidFill>
                <a:latin typeface="Arial"/>
                <a:ea typeface="DejaVu Sans"/>
              </a:rPr>
              <a:t>Book</a:t>
            </a:r>
            <a:r>
              <a:rPr b="0" lang="ru-RU" sz="1800" spc="-1" strike="noStrike">
                <a:solidFill>
                  <a:srgbClr val="000000"/>
                </a:solidFill>
                <a:latin typeface="Arial"/>
                <a:ea typeface="DejaVu Sans"/>
              </a:rPr>
              <a:t>. </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Flow</Template>
  <TotalTime>18221</TotalTime>
  <Application>LibreOffice/7.0.4.2$Linux_X86_64 LibreOffice_project/00$Build-2</Application>
  <AppVersion>15.0000</AppVersion>
  <Company>EPAM Systems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2008-08-06T07:47:07Z</dcterms:created>
  <dc:creator>Alex Romanovich</dc:creator>
  <dc:description/>
  <cp:keywords>Gartner Gartner Gartner Gartner Gartner Gartner Profile EPAM</cp:keywords>
  <dc:language>ru-RU</dc:language>
  <cp:lastModifiedBy/>
  <dcterms:modified xsi:type="dcterms:W3CDTF">2022-05-19T20:15:07Z</dcterms:modified>
  <cp:revision>459</cp:revision>
  <dc:subject/>
  <dc:title>EPAM Systems Gartner Briefing Profile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10</vt:r8>
  </property>
  <property fmtid="{D5CDD505-2E9C-101B-9397-08002B2CF9AE}" pid="3" name="PresentationFormat">
    <vt:lpwstr>Экран (4:3)</vt:lpwstr>
  </property>
  <property fmtid="{D5CDD505-2E9C-101B-9397-08002B2CF9AE}" pid="4" name="Slides">
    <vt:r8>150</vt:r8>
  </property>
</Properties>
</file>