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10.wmf" ContentType="image/x-wmf"/>
  <Override PartName="/ppt/media/image2.png" ContentType="image/png"/>
  <Override PartName="/ppt/media/image8.wmf" ContentType="image/x-wmf"/>
  <Override PartName="/ppt/media/image13.png" ContentType="image/png"/>
  <Override PartName="/ppt/media/image12.png" ContentType="image/png"/>
  <Override PartName="/ppt/media/image7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01.xml.rels" ContentType="application/vnd.openxmlformats-package.relationships+xml"/>
  <Override PartName="/ppt/slides/_rels/slide24.xml.rels" ContentType="application/vnd.openxmlformats-package.relationships+xml"/>
  <Override PartName="/ppt/slides/_rels/slide94.xml.rels" ContentType="application/vnd.openxmlformats-package.relationships+xml"/>
  <Override PartName="/ppt/slides/_rels/slide127.xml.rels" ContentType="application/vnd.openxmlformats-package.relationships+xml"/>
  <Override PartName="/ppt/slides/_rels/slide26.xml.rels" ContentType="application/vnd.openxmlformats-package.relationships+xml"/>
  <Override PartName="/ppt/slides/_rels/slide70.xml.rels" ContentType="application/vnd.openxmlformats-package.relationships+xml"/>
  <Override PartName="/ppt/slides/_rels/slide103.xml.rels" ContentType="application/vnd.openxmlformats-package.relationships+xml"/>
  <Override PartName="/ppt/slides/_rels/slide73.xml.rels" ContentType="application/vnd.openxmlformats-package.relationships+xml"/>
  <Override PartName="/ppt/slides/_rels/slide150.xml.rels" ContentType="application/vnd.openxmlformats-package.relationships+xml"/>
  <Override PartName="/ppt/slides/_rels/slide106.xml.rels" ContentType="application/vnd.openxmlformats-package.relationships+xml"/>
  <Override PartName="/ppt/slides/_rels/slide69.xml.rels" ContentType="application/vnd.openxmlformats-package.relationships+xml"/>
  <Override PartName="/ppt/slides/_rels/slide165.xml.rels" ContentType="application/vnd.openxmlformats-package.relationships+xml"/>
  <Override PartName="/ppt/slides/_rels/slide88.xml.rels" ContentType="application/vnd.openxmlformats-package.relationships+xml"/>
  <Override PartName="/ppt/slides/_rels/slide93.xml.rels" ContentType="application/vnd.openxmlformats-package.relationships+xml"/>
  <Override PartName="/ppt/slides/_rels/slide49.xml.rels" ContentType="application/vnd.openxmlformats-package.relationships+xml"/>
  <Override PartName="/ppt/slides/_rels/slide126.xml.rels" ContentType="application/vnd.openxmlformats-package.relationships+xml"/>
  <Override PartName="/ppt/slides/_rels/slide25.xml.rels" ContentType="application/vnd.openxmlformats-package.relationships+xml"/>
  <Override PartName="/ppt/slides/_rels/slide102.xml.rels" ContentType="application/vnd.openxmlformats-package.relationships+xml"/>
  <Override PartName="/ppt/slides/_rels/slide72.xml.rels" ContentType="application/vnd.openxmlformats-package.relationships+xml"/>
  <Override PartName="/ppt/slides/_rels/slide105.xml.rels" ContentType="application/vnd.openxmlformats-package.relationships+xml"/>
  <Override PartName="/ppt/slides/_rels/slide68.xml.rels" ContentType="application/vnd.openxmlformats-package.relationships+xml"/>
  <Override PartName="/ppt/slides/_rels/slide164.xml.rels" ContentType="application/vnd.openxmlformats-package.relationships+xml"/>
  <Override PartName="/ppt/slides/_rels/slide87.xml.rels" ContentType="application/vnd.openxmlformats-package.relationships+xml"/>
  <Override PartName="/ppt/slides/_rels/slide120.xml.rels" ContentType="application/vnd.openxmlformats-package.relationships+xml"/>
  <Override PartName="/ppt/slides/_rels/slide92.xml.rels" ContentType="application/vnd.openxmlformats-package.relationships+xml"/>
  <Override PartName="/ppt/slides/_rels/slide48.xml.rels" ContentType="application/vnd.openxmlformats-package.relationships+xml"/>
  <Override PartName="/ppt/slides/_rels/slide125.xml.rels" ContentType="application/vnd.openxmlformats-package.relationships+xml"/>
  <Override PartName="/ppt/slides/_rels/slide71.xml.rels" ContentType="application/vnd.openxmlformats-package.relationships+xml"/>
  <Override PartName="/ppt/slides/_rels/slide104.xml.rels" ContentType="application/vnd.openxmlformats-package.relationships+xml"/>
  <Override PartName="/ppt/slides/_rels/slide67.xml.rels" ContentType="application/vnd.openxmlformats-package.relationships+xml"/>
  <Override PartName="/ppt/slides/_rels/slide163.xml.rels" ContentType="application/vnd.openxmlformats-package.relationships+xml"/>
  <Override PartName="/ppt/slides/_rels/slide119.xml.rels" ContentType="application/vnd.openxmlformats-package.relationships+xml"/>
  <Override PartName="/ppt/slides/_rels/slide86.xml.rels" ContentType="application/vnd.openxmlformats-package.relationships+xml"/>
  <Override PartName="/ppt/slides/_rels/slide122.xml.rels" ContentType="application/vnd.openxmlformats-package.relationships+xml"/>
  <Override PartName="/ppt/slides/_rels/slide66.xml.rels" ContentType="application/vnd.openxmlformats-package.relationships+xml"/>
  <Override PartName="/ppt/slides/_rels/slide162.xml.rels" ContentType="application/vnd.openxmlformats-package.relationships+xml"/>
  <Override PartName="/ppt/slides/_rels/slide85.xml.rels" ContentType="application/vnd.openxmlformats-package.relationships+xml"/>
  <Override PartName="/ppt/slides/_rels/slide118.xml.rels" ContentType="application/vnd.openxmlformats-package.relationships+xml"/>
  <Override PartName="/ppt/slides/_rels/slide121.xml.rels" ContentType="application/vnd.openxmlformats-package.relationships+xml"/>
  <Override PartName="/ppt/slides/_rels/slide53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46.xml.rels" ContentType="application/vnd.openxmlformats-package.relationships+xml"/>
  <Override PartName="/ppt/slides/_rels/slide137.xml.rels" ContentType="application/vnd.openxmlformats-package.relationships+xml"/>
  <Override PartName="/ppt/slides/_rels/slide131.xml.rels" ContentType="application/vnd.openxmlformats-package.relationships+xml"/>
  <Override PartName="/ppt/slides/_rels/slide52.xml.rels" ContentType="application/vnd.openxmlformats-package.relationships+xml"/>
  <Override PartName="/ppt/slides/_rels/slide157.xml.rels" ContentType="application/vnd.openxmlformats-package.relationships+xml"/>
  <Override PartName="/ppt/slides/_rels/slide156.xml.rels" ContentType="application/vnd.openxmlformats-package.relationships+xml"/>
  <Override PartName="/ppt/slides/_rels/slide143.xml.rels" ContentType="application/vnd.openxmlformats-package.relationships+xml"/>
  <Override PartName="/ppt/slides/_rels/slide139.xml.rels" ContentType="application/vnd.openxmlformats-package.relationships+xml"/>
  <Override PartName="/ppt/slides/_rels/slide43.xml.rels" ContentType="application/vnd.openxmlformats-package.relationships+xml"/>
  <Override PartName="/ppt/slides/_rels/slide133.xml.rels" ContentType="application/vnd.openxmlformats-package.relationships+xml"/>
  <Override PartName="/ppt/slides/_rels/slide77.xml.rels" ContentType="application/vnd.openxmlformats-package.relationships+xml"/>
  <Override PartName="/ppt/slides/_rels/slide96.xml.rels" ContentType="application/vnd.openxmlformats-package.relationships+xml"/>
  <Override PartName="/ppt/slides/_rels/slide129.xml.rels" ContentType="application/vnd.openxmlformats-package.relationships+xml"/>
  <Override PartName="/ppt/slides/_rels/slide54.xml.rels" ContentType="application/vnd.openxmlformats-package.relationships+xml"/>
  <Override PartName="/ppt/slides/_rels/slide144.xml.rels" ContentType="application/vnd.openxmlformats-package.relationships+xml"/>
  <Override PartName="/ppt/slides/_rels/slide142.xml.rels" ContentType="application/vnd.openxmlformats-package.relationships+xml"/>
  <Override PartName="/ppt/slides/_rels/slide138.xml.rels" ContentType="application/vnd.openxmlformats-package.relationships+xml"/>
  <Override PartName="/ppt/slides/_rels/slide14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32.xml.rels" ContentType="application/vnd.openxmlformats-package.relationships+xml"/>
  <Override PartName="/ppt/slides/_rels/slide128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158.xml.rels" ContentType="application/vnd.openxmlformats-package.relationships+xml"/>
  <Override PartName="/ppt/slides/_rels/slide30.xml.rels" ContentType="application/vnd.openxmlformats-package.relationships+xml"/>
  <Override PartName="/ppt/slides/_rels/slide159.xml.rels" ContentType="application/vnd.openxmlformats-package.relationships+xml"/>
  <Override PartName="/ppt/slides/_rels/slide3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29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78.xml.rels" ContentType="application/vnd.openxmlformats-package.relationships+xml"/>
  <Override PartName="/ppt/slides/_rels/slide4.xml.rels" ContentType="application/vnd.openxmlformats-package.relationships+xml"/>
  <Override PartName="/ppt/slides/_rels/slide134.xml.rels" ContentType="application/vnd.openxmlformats-package.relationships+xml"/>
  <Override PartName="/ppt/slides/_rels/slide83.xml.rels" ContentType="application/vnd.openxmlformats-package.relationships+xml"/>
  <Override PartName="/ppt/slides/_rels/slide39.xml.rels" ContentType="application/vnd.openxmlformats-package.relationships+xml"/>
  <Override PartName="/ppt/slides/_rels/slide11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97.xml.rels" ContentType="application/vnd.openxmlformats-package.relationships+xml"/>
  <Override PartName="/ppt/slides/_rels/slide28.xml.rels" ContentType="application/vnd.openxmlformats-package.relationships+xml"/>
  <Override PartName="/ppt/slides/_rels/slide114.xml.rels" ContentType="application/vnd.openxmlformats-package.relationships+xml"/>
  <Override PartName="/ppt/slides/_rels/slide81.xml.rels" ContentType="application/vnd.openxmlformats-package.relationships+xml"/>
  <Override PartName="/ppt/slides/_rels/slide37.xml.rels" ContentType="application/vnd.openxmlformats-package.relationships+xml"/>
  <Override PartName="/ppt/slides/_rels/slide130.xml.rels" ContentType="application/vnd.openxmlformats-package.relationships+xml"/>
  <Override PartName="/ppt/slides/_rels/slide145.xml.rels" ContentType="application/vnd.openxmlformats-package.relationships+xml"/>
  <Override PartName="/ppt/slides/_rels/slide13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149.xml.rels" ContentType="application/vnd.openxmlformats-package.relationships+xml"/>
  <Override PartName="/ppt/slides/_rels/slide23.xml.rels" ContentType="application/vnd.openxmlformats-package.relationships+xml"/>
  <Override PartName="/ppt/slides/_rels/slide100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166.xml.rels" ContentType="application/vnd.openxmlformats-package.relationships+xml"/>
  <Override PartName="/ppt/slides/_rels/slide107.xml.rels" ContentType="application/vnd.openxmlformats-package.relationships+xml"/>
  <Override PartName="/ppt/slides/_rels/slide74.xml.rels" ContentType="application/vnd.openxmlformats-package.relationships+xml"/>
  <Override PartName="/ppt/slides/_rels/slide151.xml.rels" ContentType="application/vnd.openxmlformats-package.relationships+xml"/>
  <Override PartName="/ppt/slides/_rels/slide51.xml.rels" ContentType="application/vnd.openxmlformats-package.relationships+xml"/>
  <Override PartName="/ppt/slides/_rels/slide111.xml.rels" ContentType="application/vnd.openxmlformats-package.relationships+xml"/>
  <Override PartName="/ppt/slides/_rels/slide34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11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33.xml.rels" ContentType="application/vnd.openxmlformats-package.relationships+xml"/>
  <Override PartName="/ppt/slides/_rels/slide110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3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5.xml.rels" ContentType="application/vnd.openxmlformats-package.relationships+xml"/>
  <Override PartName="/ppt/slides/_rels/slide152.xml.rels" ContentType="application/vnd.openxmlformats-package.relationships+xml"/>
  <Override PartName="/ppt/slides/_rels/slide108.xml.rels" ContentType="application/vnd.openxmlformats-package.relationships+xml"/>
  <Override PartName="/ppt/slides/_rels/slide76.xml.rels" ContentType="application/vnd.openxmlformats-package.relationships+xml"/>
  <Override PartName="/ppt/slides/_rels/slide109.xml.rels" ContentType="application/vnd.openxmlformats-package.relationships+xml"/>
  <Override PartName="/ppt/slides/_rels/slide153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15.xml.rels" ContentType="application/vnd.openxmlformats-package.relationships+xml"/>
  <Override PartName="/ppt/slides/_rels/slide38.xml.rels" ContentType="application/vnd.openxmlformats-package.relationships+xml"/>
  <Override PartName="/ppt/slides/_rels/slide82.xml.rels" ContentType="application/vnd.openxmlformats-package.relationships+xml"/>
  <Override PartName="/ppt/slides/_rels/slide112.xml.rels" ContentType="application/vnd.openxmlformats-package.relationships+xml"/>
  <Override PartName="/ppt/slides/_rels/slide35.xml.rels" ContentType="application/vnd.openxmlformats-package.relationships+xml"/>
  <Override PartName="/ppt/slides/_rels/slide148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4.xml.rels" ContentType="application/vnd.openxmlformats-package.relationships+xml"/>
  <Override PartName="/ppt/slides/_rels/slide58.xml.rels" ContentType="application/vnd.openxmlformats-package.relationships+xml"/>
  <Override PartName="/ppt/slides/_rels/slide15.xml.rels" ContentType="application/vnd.openxmlformats-package.relationships+xml"/>
  <Override PartName="/ppt/slides/_rels/slide155.xml.rels" ContentType="application/vnd.openxmlformats-package.relationships+xml"/>
  <Override PartName="/ppt/slides/_rels/slide123.xml.rels" ContentType="application/vnd.openxmlformats-package.relationships+xml"/>
  <Override PartName="/ppt/slides/_rels/slide46.xml.rels" ContentType="application/vnd.openxmlformats-package.relationships+xml"/>
  <Override PartName="/ppt/slides/_rels/slide90.xml.rels" ContentType="application/vnd.openxmlformats-package.relationships+xml"/>
  <Override PartName="/ppt/slides/_rels/slide124.xml.rels" ContentType="application/vnd.openxmlformats-package.relationships+xml"/>
  <Override PartName="/ppt/slides/_rels/slide47.xml.rels" ContentType="application/vnd.openxmlformats-package.relationships+xml"/>
  <Override PartName="/ppt/slides/_rels/slide91.xml.rels" ContentType="application/vnd.openxmlformats-package.relationships+xml"/>
  <Override PartName="/ppt/slides/_rels/slide62.xml.rels" ContentType="application/vnd.openxmlformats-package.relationships+xml"/>
  <Override PartName="/ppt/slides/_rels/slide140.xml.rels" ContentType="application/vnd.openxmlformats-package.relationships+xml"/>
  <Override PartName="/ppt/slides/_rels/slide63.xml.rels" ContentType="application/vnd.openxmlformats-package.relationships+xml"/>
  <Override PartName="/ppt/slides/_rels/slide160.xml.rels" ContentType="application/vnd.openxmlformats-package.relationships+xml"/>
  <Override PartName="/ppt/slides/_rels/slide141.xml.rels" ContentType="application/vnd.openxmlformats-package.relationships+xml"/>
  <Override PartName="/ppt/slides/_rels/slide64.xml.rels" ContentType="application/vnd.openxmlformats-package.relationships+xml"/>
  <Override PartName="/ppt/slides/_rels/slide84.xml.rels" ContentType="application/vnd.openxmlformats-package.relationships+xml"/>
  <Override PartName="/ppt/slides/_rels/slide117.xml.rels" ContentType="application/vnd.openxmlformats-package.relationships+xml"/>
  <Override PartName="/ppt/slides/_rels/slide161.xml.rels" ContentType="application/vnd.openxmlformats-package.relationships+xml"/>
  <Override PartName="/ppt/slides/_rels/slide65.xml.rels" ContentType="application/vnd.openxmlformats-package.relationships+xml"/>
  <Override PartName="/ppt/slides/slide127.xml" ContentType="application/vnd.openxmlformats-officedocument.presentationml.slide+xml"/>
  <Override PartName="/ppt/slides/slide99.xml" ContentType="application/vnd.openxmlformats-officedocument.presentationml.slide+xml"/>
  <Override PartName="/ppt/slides/slide126.xml" ContentType="application/vnd.openxmlformats-officedocument.presentationml.slide+xml"/>
  <Override PartName="/ppt/slides/slide98.xml" ContentType="application/vnd.openxmlformats-officedocument.presentationml.slide+xml"/>
  <Override PartName="/ppt/slides/slide125.xml" ContentType="application/vnd.openxmlformats-officedocument.presentationml.slide+xml"/>
  <Override PartName="/ppt/slides/slide97.xml" ContentType="application/vnd.openxmlformats-officedocument.presentationml.slide+xml"/>
  <Override PartName="/ppt/slides/slide29.xml" ContentType="application/vnd.openxmlformats-officedocument.presentationml.slide+xml"/>
  <Override PartName="/ppt/slides/slide124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123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89.xml" ContentType="application/vnd.openxmlformats-officedocument.presentationml.slide+xml"/>
  <Override PartName="/ppt/slides/slide116.xml" ContentType="application/vnd.openxmlformats-officedocument.presentationml.slide+xml"/>
  <Override PartName="/ppt/slides/slide88.xml" ContentType="application/vnd.openxmlformats-officedocument.presentationml.slide+xml"/>
  <Override PartName="/ppt/slides/slide115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114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113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106.xml" ContentType="application/vnd.openxmlformats-officedocument.presentationml.slide+xml"/>
  <Override PartName="/ppt/slides/slide78.xml" ContentType="application/vnd.openxmlformats-officedocument.presentationml.slide+xml"/>
  <Override PartName="/ppt/slides/slide105.xml" ContentType="application/vnd.openxmlformats-officedocument.presentationml.slide+xml"/>
  <Override PartName="/ppt/slides/slide77.xml" ContentType="application/vnd.openxmlformats-officedocument.presentationml.slide+xml"/>
  <Override PartName="/ppt/slides/slide104.xml" ContentType="application/vnd.openxmlformats-officedocument.presentationml.slide+xml"/>
  <Override PartName="/ppt/slides/slide76.xml" ContentType="application/vnd.openxmlformats-officedocument.presentationml.slide+xml"/>
  <Override PartName="/ppt/slides/slide103.xml" ContentType="application/vnd.openxmlformats-officedocument.presentationml.slide+xml"/>
  <Override PartName="/ppt/slides/slide75.xml" ContentType="application/vnd.openxmlformats-officedocument.presentationml.slide+xml"/>
  <Override PartName="/ppt/slides/slide79.xml" ContentType="application/vnd.openxmlformats-officedocument.presentationml.slide+xml"/>
  <Override PartName="/ppt/slides/slide107.xml" ContentType="application/vnd.openxmlformats-officedocument.presentationml.slide+xml"/>
  <Override PartName="/ppt/slides/slide74.xml" ContentType="application/vnd.openxmlformats-officedocument.presentationml.slide+xml"/>
  <Override PartName="/ppt/slides/slide102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0.xml" ContentType="application/vnd.openxmlformats-officedocument.presentationml.slide+xml"/>
  <Override PartName="/ppt/slides/slide129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38.xml" ContentType="application/vnd.openxmlformats-officedocument.presentationml.slide+xml"/>
  <Override PartName="/ppt/slides/slide134.xml" ContentType="application/vnd.openxmlformats-officedocument.presentationml.slide+xml"/>
  <Override PartName="/ppt/slides/slide144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135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40.xml" ContentType="application/vnd.openxmlformats-officedocument.presentationml.slide+xml"/>
  <Override PartName="/ppt/slides/slide145.xml" ContentType="application/vnd.openxmlformats-officedocument.presentationml.slide+xml"/>
  <Override PartName="/ppt/slides/slide49.xml" ContentType="application/vnd.openxmlformats-officedocument.presentationml.slide+xml"/>
  <Override PartName="/ppt/slides/slide136.xml" ContentType="application/vnd.openxmlformats-officedocument.presentationml.slide+xml"/>
  <Override PartName="/ppt/slides/slide148.xml" ContentType="application/vnd.openxmlformats-officedocument.presentationml.slide+xml"/>
  <Override PartName="/ppt/slides/slide44.xml" ContentType="application/vnd.openxmlformats-officedocument.presentationml.slide+xml"/>
  <Override PartName="/ppt/slides/slide140.xml" ContentType="application/vnd.openxmlformats-officedocument.presentationml.slide+xml"/>
  <Override PartName="/ppt/slides/slide53.xml" ContentType="application/vnd.openxmlformats-officedocument.presentationml.slide+xml"/>
  <Override PartName="/ppt/slides/slide137.xml" ContentType="application/vnd.openxmlformats-officedocument.presentationml.slide+xml"/>
  <Override PartName="/ppt/slides/slide149.xml" ContentType="application/vnd.openxmlformats-officedocument.presentationml.slide+xml"/>
  <Override PartName="/ppt/slides/slide50.xml" ContentType="application/vnd.openxmlformats-officedocument.presentationml.slide+xml"/>
  <Override PartName="/ppt/slides/slide150.xml" ContentType="application/vnd.openxmlformats-officedocument.presentationml.slide+xml"/>
  <Override PartName="/ppt/slides/slide54.xml" ContentType="application/vnd.openxmlformats-officedocument.presentationml.slide+xml"/>
  <Override PartName="/ppt/slides/slide32.xml" ContentType="application/vnd.openxmlformats-officedocument.presentationml.slide+xml"/>
  <Override PartName="/ppt/slides/slide156.xml" ContentType="application/vnd.openxmlformats-officedocument.presentationml.slide+xml"/>
  <Override PartName="/ppt/slides/slide33.xml" ContentType="application/vnd.openxmlformats-officedocument.presentationml.slide+xml"/>
  <Override PartName="/ppt/slides/slide157.xml" ContentType="application/vnd.openxmlformats-officedocument.presentationml.slide+xml"/>
  <Override PartName="/ppt/slides/slide146.xml" ContentType="application/vnd.openxmlformats-officedocument.presentationml.slide+xml"/>
  <Override PartName="/ppt/slides/slide51.xml" ContentType="application/vnd.openxmlformats-officedocument.presentationml.slide+xml"/>
  <Override PartName="/ppt/slides/slide130.xml" ContentType="application/vnd.openxmlformats-officedocument.presentationml.slide+xml"/>
  <Override PartName="/ppt/slides/slide34.xml" ContentType="application/vnd.openxmlformats-officedocument.presentationml.slide+xml"/>
  <Override PartName="/ppt/slides/slide158.xml" ContentType="application/vnd.openxmlformats-officedocument.presentationml.slide+xml"/>
  <Override PartName="/ppt/slides/slide147.xml" ContentType="application/vnd.openxmlformats-officedocument.presentationml.slide+xml"/>
  <Override PartName="/ppt/slides/slide52.xml" ContentType="application/vnd.openxmlformats-officedocument.presentationml.slide+xml"/>
  <Override PartName="/ppt/slides/slide131.xml" ContentType="application/vnd.openxmlformats-officedocument.presentationml.slide+xml"/>
  <Override PartName="/ppt/slides/slide35.xml" ContentType="application/vnd.openxmlformats-officedocument.presentationml.slide+xml"/>
  <Override PartName="/ppt/slides/slide159.xml" ContentType="application/vnd.openxmlformats-officedocument.presentationml.slide+xml"/>
  <Override PartName="/ppt/slides/slide60.xml" ContentType="application/vnd.openxmlformats-officedocument.presentationml.slide+xml"/>
  <Override PartName="/ppt/slides/slide166.xml" ContentType="application/vnd.openxmlformats-officedocument.presentationml.slide+xml"/>
  <Override PartName="/ppt/slides/slide128.xml" ContentType="application/vnd.openxmlformats-officedocument.presentationml.slide+xml"/>
  <Override PartName="/ppt/slides/slide152.xml" ContentType="application/vnd.openxmlformats-officedocument.presentationml.slide+xml"/>
  <Override PartName="/ppt/slides/slide56.xml" ContentType="application/vnd.openxmlformats-officedocument.presentationml.slide+xml"/>
  <Override PartName="/ppt/slides/slide151.xml" ContentType="application/vnd.openxmlformats-officedocument.presentationml.slide+xml"/>
  <Override PartName="/ppt/slides/slide55.xml" ContentType="application/vnd.openxmlformats-officedocument.presentationml.slide+xml"/>
  <Override PartName="/ppt/slides/slide36.xml" ContentType="application/vnd.openxmlformats-officedocument.presentationml.slide+xml"/>
  <Override PartName="/ppt/slides/slide132.xml" ContentType="application/vnd.openxmlformats-officedocument.presentationml.slide+xml"/>
  <Override PartName="/ppt/slides/slide141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133.xml" ContentType="application/vnd.openxmlformats-officedocument.presentationml.slide+xml"/>
  <Override PartName="/ppt/slides/slide142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143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53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110.xml" ContentType="application/vnd.openxmlformats-officedocument.presentationml.slide+xml"/>
  <Override PartName="/ppt/slides/slide82.xml" ContentType="application/vnd.openxmlformats-officedocument.presentationml.slide+xml"/>
  <Override PartName="/ppt/slides/slide20.xml" ContentType="application/vnd.openxmlformats-officedocument.presentationml.slide+xml"/>
  <Override PartName="/ppt/slides/slide119.xml" ContentType="application/vnd.openxmlformats-officedocument.presentationml.slide+xml"/>
  <Override PartName="/ppt/slides/slide154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111.xml" ContentType="application/vnd.openxmlformats-officedocument.presentationml.slide+xml"/>
  <Override PartName="/ppt/slides/slide83.xml" ContentType="application/vnd.openxmlformats-officedocument.presentationml.slide+xml"/>
  <Override PartName="/ppt/slides/slide21.xml" ContentType="application/vnd.openxmlformats-officedocument.presentationml.slide+xml"/>
  <Override PartName="/ppt/slides/slide155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112.xml" ContentType="application/vnd.openxmlformats-officedocument.presentationml.slide+xml"/>
  <Override PartName="/ppt/slides/slide84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160.xml" ContentType="application/vnd.openxmlformats-officedocument.presentationml.slide+xml"/>
  <Override PartName="/ppt/slides/slide64.xml" ContentType="application/vnd.openxmlformats-officedocument.presentationml.slide+xml"/>
  <Override PartName="/ppt/slides/slide161.xml" ContentType="application/vnd.openxmlformats-officedocument.presentationml.slide+xml"/>
  <Override PartName="/ppt/slides/slide65.xml" ContentType="application/vnd.openxmlformats-officedocument.presentationml.slide+xml"/>
  <Override PartName="/ppt/slides/slide162.xml" ContentType="application/vnd.openxmlformats-officedocument.presentationml.slide+xml"/>
  <Override PartName="/ppt/slides/slide66.xml" ContentType="application/vnd.openxmlformats-officedocument.presentationml.slide+xml"/>
  <Override PartName="/ppt/slides/slide163.xml" ContentType="application/vnd.openxmlformats-officedocument.presentationml.slide+xml"/>
  <Override PartName="/ppt/slides/slide67.xml" ContentType="application/vnd.openxmlformats-officedocument.presentationml.slide+xml"/>
  <Override PartName="/ppt/slides/slide120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164.xml" ContentType="application/vnd.openxmlformats-officedocument.presentationml.slide+xml"/>
  <Override PartName="/ppt/slides/slide68.xml" ContentType="application/vnd.openxmlformats-officedocument.presentationml.slide+xml"/>
  <Override PartName="/ppt/slides/slide25.xml" ContentType="application/vnd.openxmlformats-officedocument.presentationml.slide+xml"/>
  <Override PartName="/ppt/slides/slide121.xml" ContentType="application/vnd.openxmlformats-officedocument.presentationml.slide+xml"/>
  <Override PartName="/ppt/slides/slide93.xml" ContentType="application/vnd.openxmlformats-officedocument.presentationml.slide+xml"/>
  <Override PartName="/ppt/slides/slide165.xml" ContentType="application/vnd.openxmlformats-officedocument.presentationml.slide+xml"/>
  <Override PartName="/ppt/slides/slide69.xml" ContentType="application/vnd.openxmlformats-officedocument.presentationml.slide+xml"/>
  <Override PartName="/ppt/slides/slide26.xml" ContentType="application/vnd.openxmlformats-officedocument.presentationml.slide+xml"/>
  <Override PartName="/ppt/slides/slide122.xml" ContentType="application/vnd.openxmlformats-officedocument.presentationml.slide+xml"/>
  <Override PartName="/ppt/slides/slide9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100.xml" ContentType="application/vnd.openxmlformats-officedocument.presentationml.slide+xml"/>
  <Override PartName="/ppt/slides/slide72.xml" ContentType="application/vnd.openxmlformats-officedocument.presentationml.slide+xml"/>
  <Override PartName="/ppt/slides/slide101.xml" ContentType="application/vnd.openxmlformats-officedocument.presentationml.slide+xml"/>
  <Override PartName="/ppt/slides/slide7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366920"/>
            <a:ext cx="9139320" cy="8892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297480"/>
            <a:ext cx="9139320" cy="8892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11320" y="6413400"/>
            <a:ext cx="57643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А.В. Гаврилов, А.П. Порфирьев. Объектно-ориентированное программирование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Занятие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Механизмы ввода и вывода информации. Понятие сериализации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3" name="Picture 2_0" descr="D:\Trainings\EPAM\RD\Javalogo.png"/>
          <p:cNvPicPr/>
          <p:nvPr/>
        </p:nvPicPr>
        <p:blipFill>
          <a:blip r:embed="rId2"/>
          <a:stretch/>
        </p:blipFill>
        <p:spPr>
          <a:xfrm>
            <a:off x="7661880" y="163440"/>
            <a:ext cx="1206720" cy="22467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-1944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182844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908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82880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908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82880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1908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82880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50920" y="2276640"/>
            <a:ext cx="8641080" cy="288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Механизмы ввода и вывода информации</a:t>
            </a:r>
            <a:br/>
            <a:br/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Понятие сериализации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83080" y="2905560"/>
            <a:ext cx="685512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14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Коллекции в Java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Реализации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Implementations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Конкретные реализации интерфейсов могут быть следующих типов: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General-purpose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Special-purpose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Concurrent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Wrapper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Convenience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Abstract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implementations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5629DA-CA4E-4687-A694-700E0032B95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8F829C-39DC-4F73-B9F9-56C141B85D5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1452600" y="877320"/>
            <a:ext cx="6094800" cy="4353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java.util.ArrayDeque;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java.util.Deque;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Sample1410ArrayDeque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Deque&lt;String&gt; stack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ArrayDeque&lt;String&gt;();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Deque&lt;String&gt; queue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ArrayDeque&lt;String&gt;();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(!stack.isEmpty())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.print(stack.pop()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(!queue.isEmpty())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5058720" y="5636160"/>
            <a:ext cx="178128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 C B A A B C D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это класс очереди с приоритетами. По умолчанию очередь с приоритетами размещает элементы согласно естественному порядку сортировки используя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Элементу с наименьшим значением присваивается наибольший приоритет. Если несколько элементов имеют одинаковый наивысший элемент – связь определяется произвольно.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 можно указать специальный порядок размещения, используя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78B796-C72E-4FEF-B151-BC4DEAC0BB4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очередь с приоритетами начальной емкостью 11, размещающую элементы согласно естественному порядку сортировки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Comparable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).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PriorityQueue(Collection&lt;? extends E&gt; c); 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PriorityQueue(int initialCapacity);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PriorityQueue(int initialCapacity, Comparator&lt;? super E&gt; comparator); 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PriorityQueue(PriorityQueue&lt;? extends E&gt; c);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PriorityQueue(SortedSet&lt;? extends E&gt; c);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E17231-6829-45B6-9F4D-28C9085986C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16C3B76-73D7-48C6-AB0E-78A2538894F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540000" y="726120"/>
            <a:ext cx="5940000" cy="54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java.util.PriorityQueue;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Sample1411PriorityQueue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PriorityQueue&lt;String&gt; queue1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PriorityQueue&lt;String&gt;();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"Priority queue using Comparable:"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(queue1.size() &gt; 0)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.print(queue1.remove()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PriorityQueue&lt;String&gt; queue2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PriorityQueue&lt;String&gt;(4,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reverseOrder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"\nPriority queue using Comparator:"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(queue2.size() &gt; 0)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.print(queue2.remove()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5956560" y="5400000"/>
            <a:ext cx="2863440" cy="7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 queue using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Comparable: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Georgia Indiana Oklahoma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Texas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 queue using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Comparator: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Texas Oklahoma Indiana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Georgia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E5B3F0-CFDE-448B-AC68-2BA0C3A1AD8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работает с наборами пар объектов «ключ-значение»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Все ключи в картах уникальны.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Уникальность ключей определяет реализация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(…).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корректной работы с картами необходимо переопределить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(…) 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(),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допускается добавление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объектов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без переопределения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этих методов,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но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найти эти объекты в Map вы не сможете.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C896CC-7205-4006-9D56-DA50CDC5A9E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05095B-ACFE-4FE6-A5D1-2E6B3DDC679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503" name="Picture 2" descr=""/>
          <p:cNvPicPr/>
          <p:nvPr/>
        </p:nvPicPr>
        <p:blipFill>
          <a:blip r:embed="rId1"/>
          <a:stretch/>
        </p:blipFill>
        <p:spPr>
          <a:xfrm>
            <a:off x="1428840" y="1357200"/>
            <a:ext cx="6135120" cy="4214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&lt;K,V&gt;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 put(K key, V value);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запись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 get(Object key);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получение значение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 remove(Object key);</a:t>
            </a:r>
            <a:r>
              <a:rPr b="0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удаление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boolean containsKey(Object key);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наличие ключа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boolean containsValue(Object value);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наличие значения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int size();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размер отображения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boolean isEmpty();</a:t>
            </a:r>
            <a:r>
              <a:rPr b="0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проверка на пустоту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void putAll(Map&lt;? extends K, ? extends V&gt; m);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добавление всех пар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void clear();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полная очистка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Set&lt;K&gt; keySet();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множество ключей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Collection&lt;V&gt; values();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коллекция значений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Set&lt;Map.Entry&lt;K,V&gt;&gt; entrySet();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множество пар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5E763CD-8CC2-44B7-879B-C92FDF0CC2D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static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Map.Entry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&lt;K,V&gt;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equals(Object o);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сравнивает объект о с сущностью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this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на равенство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getKey();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ключ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getValue();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значение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hashCode();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hash-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код для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setValue(V value);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устанавливает значение для карты отображения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92200F-81C1-4123-9ACB-8009CF1C548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SortedMap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&lt;K,V&gt; extends Map&lt;K,V&gt;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Comparator&lt;? super K&gt;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comparator();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возвращает компаратор, используемый для упорядочивания ключей иди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</a:rPr>
              <a:t>null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, если используется естественный порядок сортировки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Set&lt;Map.Entry&lt;K,V&gt;&gt;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entrySet();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возвращает множество пар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firstKey();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минимальный ключ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SortedMap&lt;K,V&gt; headMap(K toKey);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отображение ключей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меньших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toKey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Set&lt;K&gt; keySet();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возвращает множество ключей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lastKey();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максимальный ключ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SortedMap&lt;K,V&gt; subMap(K fromKey, K toKey);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отображение ключей меньших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toKey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 и больше либо равных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fromKey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SortedMap&lt;K,V&gt; tailMap(K fromKey);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отображение ключей больших либо равных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fromKey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Collection&lt;V&gt; values(); //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возвращает коллекцию всех значений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5EC4A8-65A8-490A-AD8D-C0F8E7155CF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376092"/>
                </a:solidFill>
                <a:latin typeface="Arial"/>
              </a:rPr>
              <a:t>General-Purpose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76092"/>
                </a:solidFill>
                <a:latin typeface="Arial"/>
              </a:rPr>
              <a:t>Implementations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реализации общего назначения, наиболее часто используемые реализации,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HashSet, TreeSet, LinkedHashSet. </a:t>
            </a: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ArrayList , LinkedList. </a:t>
            </a: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HashMap, TreeMap,  LinkedHashMap. </a:t>
            </a: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PriorityQueue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EC456B-6C62-4B3B-A066-D54217F5161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D3F15A-B3D2-484B-AEBF-59425EC4030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928800" y="1214280"/>
            <a:ext cx="7286040" cy="42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&lt;K,V&gt; extends SortedMap&lt;K,V&gt;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данного интерфейса соответствуют методам 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NavigableSet,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но позволяют, кроме того, получать как ключи карты отдельно, так и пары "ключ-значение"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lowerEntry(K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floorEntry(K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higherEntry(K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ceilingEntry(K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lowerKey(K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floorKey(K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higherKey(K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ceilingKey(K key);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929200" y="3286080"/>
            <a:ext cx="2285280" cy="22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позво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ляют получить со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ответственно мень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ший, меньше или равный, больший, больше или рав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ный элемент по отношению к за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данному.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DEB7DB-48CE-4D61-A832-80036381DC2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928800" y="1214280"/>
            <a:ext cx="7286040" cy="44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pollFirstEntry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pollLastEntry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возвращают соответственно первый и последний элементы карты, удаляя их из коллекции. Методы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firstEntry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lastEntry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также возвращают соответствующие элементы, но без удаления.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pollFirstEntry();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pollLastEntry();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firstEntry();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lastEntry();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descendingMap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возвращает карту, отсортированную в обратном порядке: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descendingMap();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56B937E-861A-4E41-9086-1108F447334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928800" y="1214280"/>
            <a:ext cx="7286040" cy="20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получить набор ключей, отсортированных в прямом и обратном порядке соответственно: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800280" indent="-4374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 navigableKeySet();</a:t>
            </a:r>
            <a:endParaRPr b="0" lang="ru-RU" sz="1800" spc="-1" strike="noStrike">
              <a:latin typeface="Arial"/>
            </a:endParaRPr>
          </a:p>
          <a:p>
            <a:pPr marL="800280" indent="-4374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 descendingKeySet();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FCB7DE-3DCB-422D-B80C-5B5D9B74223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928800" y="1214280"/>
            <a:ext cx="7286040" cy="47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извлечь из карты подмножество. Параметры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fromKey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toKey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ограничивают подмножество снизу и сверху, а флаги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fromInclusive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toInclusive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показывают, нужно ли в результирующий набор включать граничные элементы.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headMap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элементы с начала набора до указанного элемента, а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tailMap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-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subMap(K fromKey, boolean fromInclusive, K toKey, boolean toInclusive);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headMap(K toKey, boolean inclusive);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tailMap(K fromKey, boolean inclusive);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subMap(K fromKey, K toKey);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headMap(K toKey);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tailMap(K fromKey);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неотсортированная и неупорядоченная карта, эффективность работы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зависит от того, насколько эффективно реализован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может принимать в качестве ключа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но такой ключ может быть только один, значений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может быть сколько угодно.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FA2EED-4255-4DEA-8DFC-7A1B12FA6E3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2123640" y="3722040"/>
            <a:ext cx="5058000" cy="130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HashMap&lt;String, String&gt; hashMap =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HashMap&lt;String, String&gt;();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"Value for 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6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.println(hashMap .get(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–хранит элементы в порядке вставки.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LinkedHashMap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добавляет и удаляет объекты медленнее чем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но перебор элементов происходит быстрее.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E08A09-C063-4152-8E1D-33FE27C8138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–хранит элементы в порядке сортировки.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умолчанию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сортирует элементы по возрастанию от первого к последнему, также порядок сортировки может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задаваться реализацией интерфейсов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Реализация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передается в конструктор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используется при добавлении элемента в карту.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F6E214-A9A8-47F7-80E5-B081F547CF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629A3A7-DD8B-41FB-A639-8C84D9E0A91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1420920" y="1450800"/>
            <a:ext cx="6308280" cy="3926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java.util.LinkedHashMap;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Sample1412Map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hashMap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HashMap&lt;String, Integer&gt;();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"Smith"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"Anderson"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"Cook"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entries in HashMap"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DD9EB5-4CCF-4F52-8655-CD7B855B462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928800" y="127080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treeMap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TreeMap&lt;String, Integer&gt;(hashMap);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"\nDisplay entries in ascending order of key"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.println(treeMap);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linkedHashMap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LinkedHashMap&lt;String, Integer&gt;(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16, 0.75f,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"Smith"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"Anderson"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"Cook"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"\nThe age for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 is 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linkedHashMap.get(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).intValue());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.println(linkedHashMap);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A0B4D4-643A-4628-B974-332ACD903DE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1730160" y="1939680"/>
            <a:ext cx="5941800" cy="2285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entries in HashMap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{Smith=30, Lewis=29, Anderson=31, Cook=29}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entries in ascending order of key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{Anderson=31, Cook=29, Lewis=29, Smith=30}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The age for Lewis is 29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{Smith=30, Anderson=31, Cook=29, Lewis=29}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914400" y="12193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376092"/>
                </a:solidFill>
                <a:latin typeface="Arial"/>
              </a:rPr>
              <a:t>Special-Purpose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реализации специального назначения, разработаны для использования в специальных ситуациях и предоставляют нестандартные характеристики производительности, ограничения на использование или на поведение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698480" indent="-445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EnumSet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CopyOnWriteArraySet.</a:t>
            </a:r>
            <a:endParaRPr b="0" lang="ru-RU" sz="1800" spc="-1" strike="noStrike">
              <a:latin typeface="Arial"/>
            </a:endParaRPr>
          </a:p>
          <a:p>
            <a:pPr marL="1698480" indent="-445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CopyOnWriteArrayList </a:t>
            </a:r>
            <a:endParaRPr b="0" lang="ru-RU" sz="1800" spc="-1" strike="noStrike">
              <a:latin typeface="Arial"/>
            </a:endParaRPr>
          </a:p>
          <a:p>
            <a:pPr marL="1698480" indent="-445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EnumMap, WeakHashMap, IdentityHashMap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0E05FE-C69C-47EC-BF59-C363E34FAB7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13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0C4A95E-D7C3-433C-AE11-CCF19A96D43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857160" y="1357560"/>
            <a:ext cx="7428960" cy="3497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java.util.Map;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java.util.Properties;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Sample1413MapEntry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Properties props = System.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getProperties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iter = props.entrySet().iterator();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(iter.hasNext())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Map.Entry entry = (Map.Entry) iter.next();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6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.println(entry.getKey() + 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 -- 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+ entry.getValue());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49" name="TextShape 4"/>
          <p:cNvSpPr txBox="1"/>
          <p:nvPr/>
        </p:nvSpPr>
        <p:spPr>
          <a:xfrm>
            <a:off x="2700000" y="5580000"/>
            <a:ext cx="5580000" cy="2689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props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.forEach((k,v)-&gt;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.println(k + </a:t>
            </a:r>
            <a:r>
              <a:rPr b="0" lang="ru-RU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-- "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v));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50" name="TextShape 5"/>
          <p:cNvSpPr txBox="1"/>
          <p:nvPr/>
        </p:nvSpPr>
        <p:spPr>
          <a:xfrm>
            <a:off x="900000" y="5566320"/>
            <a:ext cx="34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Stream API: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13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619B00-B8E6-41DC-B88B-B40823CFCDC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1024560" y="1765800"/>
            <a:ext cx="700848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java.runtime.name -- Java(TM) SE Runtime Environment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sun.boot.library.path -- C:\Program Files\Java\jre6\bin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java.vm.version -- 20.2-b06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java.vm.vendor -- Sun Microsystems Inc.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java.vendor.url -- http://java.sun.com/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path.separator -- 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java.vm.name -- Java HotSpot(TM) Client VM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file.encoding.pkg -- sun.io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sun.java.launcher -- SUN_STANDARD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user.country -- RU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sun.os.patch.level -- Dodatek Service Pack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java.vm.specification.name -- Java Virtual Machine Specification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user.dir -- F:\ws\Java_SE_06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java.runtime.version -- 1.6.0_27-b07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java.awt.graphicsenv -- sun.awt.Win32GraphicsEnvironment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java.endorsed.dirs -- C:\Program Files\Java\jre6\lib\endorsed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os.arch -- x86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914400" y="12193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4765FE-5689-41C1-B9CB-C3DE4FE113B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— класс, состоящий из статических методов, осуществляющих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различные служебные операции над коллекциями.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E13504C-0B8E-44B6-9E5E-A0DAB82F15E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0" name="Table 4"/>
          <p:cNvGraphicFramePr/>
          <p:nvPr/>
        </p:nvGraphicFramePr>
        <p:xfrm>
          <a:off x="1000080" y="2265120"/>
          <a:ext cx="7214400" cy="2806200"/>
        </p:xfrm>
        <a:graphic>
          <a:graphicData uri="http://schemas.openxmlformats.org/drawingml/2006/table">
            <a:tbl>
              <a:tblPr/>
              <a:tblGrid>
                <a:gridCol w="2687760"/>
                <a:gridCol w="45270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sort(List)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Cортировать список, используя merge sort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алгоритм, с гарантированной скоростью O (n*log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n).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binarySearch(List, Object)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Бинарный поиск элементов в списке.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reverse(List)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Изменить порядок элементов в списке на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противоположный.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shuffle(List)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Случайно перемешать элементы.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fill(List, Object)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каждый элемент заданным.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118407-30B6-4CAA-BBAE-76A1738F88D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3" name="Table 3"/>
          <p:cNvGraphicFramePr/>
          <p:nvPr/>
        </p:nvGraphicFramePr>
        <p:xfrm>
          <a:off x="1000080" y="1285920"/>
          <a:ext cx="7286040" cy="3724200"/>
        </p:xfrm>
        <a:graphic>
          <a:graphicData uri="http://schemas.openxmlformats.org/drawingml/2006/table">
            <a:tbl>
              <a:tblPr/>
              <a:tblGrid>
                <a:gridCol w="3643200"/>
                <a:gridCol w="36432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copy(List dest, List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src)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Скопировать список src в dst.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min(Collection)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минимальный элемент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max(Collection)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максимальный элемент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rotate(List list,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distance)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Циклически повернуть список на указанное число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replaceAll(List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list, Object oldVal,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newVal)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все объекты на указанные.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indexOfSubList(List source, List target)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индекс первого подсписка source,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который эквивалентен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lastIndexOfSubList(List source, List target)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индекс последнего подсписка source,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который эквивалентен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09E97F-4BAD-4044-B11E-B01ADD566D4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6" name="Table 3"/>
          <p:cNvGraphicFramePr/>
          <p:nvPr/>
        </p:nvGraphicFramePr>
        <p:xfrm>
          <a:off x="928800" y="1285920"/>
          <a:ext cx="7357320" cy="3869640"/>
        </p:xfrm>
        <a:graphic>
          <a:graphicData uri="http://schemas.openxmlformats.org/drawingml/2006/table">
            <a:tbl>
              <a:tblPr/>
              <a:tblGrid>
                <a:gridCol w="2928600"/>
                <a:gridCol w="44290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swap(List, int, int)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элементы в указанных позициях списка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unmodifiableCollection (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ollection)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неизменяемую копию коллекции. Существуют отдельные методы для Set, List,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Map,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synchronizedCollection (Collection)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потоко-безопасную копию коллекции. Существуют отдельные методы для Set, List,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Map,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02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checkedCollection(Collection&lt;E&gt; c, Class&lt;E&gt; type)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типо-безопасную копию коллекции,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предотвращая появление неразрешенных типов в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коллекции. Существуют отдельные методы для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da-DK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Set, List, Map, 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&lt;T&gt; Set&lt;T&gt; singleton(T o);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неизменяемый Set, содержащую только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заданный объект. Существуют методы для List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Ма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A573E3-44D8-4CFC-864B-DDACAC2A304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9" name="Table 3"/>
          <p:cNvGraphicFramePr/>
          <p:nvPr/>
        </p:nvGraphicFramePr>
        <p:xfrm>
          <a:off x="857160" y="1330200"/>
          <a:ext cx="7357320" cy="3842280"/>
        </p:xfrm>
        <a:graphic>
          <a:graphicData uri="http://schemas.openxmlformats.org/drawingml/2006/table">
            <a:tbl>
              <a:tblPr/>
              <a:tblGrid>
                <a:gridCol w="2928600"/>
                <a:gridCol w="44290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&lt;T&gt; List&lt;T&gt;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nCopies(int n, T o)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неизменяемый List, содержащий n копий заданного объекта.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frequency(Collection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Object)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Подсчитать количество элементов в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reverseOrder()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Comparator, которые предполагает обратный порядок сортировки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list(Enumeration&lt;T&gt;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Enumeration в виде ArrayList.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disjoint(Collection,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Collection)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Определить, что коллекции не содержат общих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addAll(Collection&lt;?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super T&gt;, T[])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Добавить все элементы из массива в коллекцию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newSetFromMap(Map)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Создать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asLifoQueue(Deque)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Создать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in first out Queut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представление из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Deque.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70" name="CustomShape 4"/>
          <p:cNvSpPr/>
          <p:nvPr/>
        </p:nvSpPr>
        <p:spPr>
          <a:xfrm>
            <a:off x="8286840" y="12859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C1FB74-C861-44AE-9190-63891C776CE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928800" y="1411200"/>
            <a:ext cx="7357320" cy="328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Sample1414Collections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(list2, 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reverseOrder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3011040" y="5288760"/>
            <a:ext cx="306144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greean, red]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[yellow, red, greean, blue]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928800" y="49291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9FAD231-EBAE-422E-A105-1F6EFC49370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1420920" y="1340640"/>
            <a:ext cx="641556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java.util.Random;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Sample1415Collections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reverse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3010680" y="5288760"/>
            <a:ext cx="29548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green, red, yellow]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[yellow, blue, green, red]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928800" y="50007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2D401A-075C-4AFF-B49B-63EE8071939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20920" y="1340640"/>
            <a:ext cx="641556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java.util.Random;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Sample1416Collections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list4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Random(20));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Random(30));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.println(list4);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3296520" y="5288760"/>
            <a:ext cx="29548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yellow, red, green]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[red, blue, yellow, green]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928800" y="50767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Concurrent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потоковые реализации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ConcurrentHashMap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LinkedBlockingQueue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ArrayBlockingQueue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PriorityBlockingQueue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DelayQueue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SynchronousQueue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LinkedTransferQueue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BF0E2C-395A-4B5B-885B-C59A64A38C3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70EC135-054E-4521-9794-9CCC17E2CBD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928800" y="1412280"/>
            <a:ext cx="728604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java.util.GregorianCalendar;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"white"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"black"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copy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(list1, 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List&lt;GregorianCalendar&gt; list3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nCopies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(5,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GregorianCalendar(2005,0,1));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3153960" y="5287680"/>
            <a:ext cx="306144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[white, black, green, blue]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0" name="CustomShape 5"/>
          <p:cNvSpPr/>
          <p:nvPr/>
        </p:nvSpPr>
        <p:spPr>
          <a:xfrm>
            <a:off x="928800" y="50767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E857E4-71F5-4237-B799-D09D8180417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928800" y="1325880"/>
            <a:ext cx="7286040" cy="3376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CollectionsBinarySearch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List&lt;Integer&gt; list3 = Arrays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(2, 4, 7, 10, 11, 45, 50, 59, 60, 66);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"(1) Index: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7));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"(2) Index: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9));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list4 = Arrays.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"(3) Index: „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"(4) Index: „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3720600" y="5076720"/>
            <a:ext cx="1567800" cy="9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(1) Index: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(2) Index: -4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(3) Index: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(4) Index: -2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5" name="CustomShape 5"/>
          <p:cNvSpPr/>
          <p:nvPr/>
        </p:nvSpPr>
        <p:spPr>
          <a:xfrm>
            <a:off x="928800" y="49291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C9FA38-C85D-4493-B35A-6FB6EB47411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1187280" y="1265400"/>
            <a:ext cx="6818760" cy="2435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 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"black"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3508920" y="4144680"/>
            <a:ext cx="242136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[black, black, black]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928800" y="38577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FEACF42-9E58-4CB7-8B45-B9D82EB05EA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928800" y="129996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max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3366360" y="4502160"/>
            <a:ext cx="242136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[black, black, black]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5" name="CustomShape 5"/>
          <p:cNvSpPr/>
          <p:nvPr/>
        </p:nvSpPr>
        <p:spPr>
          <a:xfrm>
            <a:off x="928800" y="40719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94D4A0-CAC8-4E7C-81E4-5FDA2126849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1420560" y="1235520"/>
            <a:ext cx="6201720" cy="3926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"pink"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disjoint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(collection1, collection2));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disjoint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(collection1, collection3));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9" name="CustomShape 4"/>
          <p:cNvSpPr/>
          <p:nvPr/>
        </p:nvSpPr>
        <p:spPr>
          <a:xfrm>
            <a:off x="4217760" y="5360400"/>
            <a:ext cx="71460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0" name="CustomShape 5"/>
          <p:cNvSpPr/>
          <p:nvPr/>
        </p:nvSpPr>
        <p:spPr>
          <a:xfrm>
            <a:off x="928800" y="521964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318148-44D4-4A06-A337-38A3940F50D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1000080" y="1265400"/>
            <a:ext cx="721440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frequency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4" name="CustomShape 4"/>
          <p:cNvSpPr/>
          <p:nvPr/>
        </p:nvSpPr>
        <p:spPr>
          <a:xfrm>
            <a:off x="4066920" y="4502160"/>
            <a:ext cx="28764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5" name="CustomShape 5"/>
          <p:cNvSpPr/>
          <p:nvPr/>
        </p:nvSpPr>
        <p:spPr>
          <a:xfrm>
            <a:off x="928800" y="414324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7984C8-175D-44E4-B821-2C072F33C4D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928800" y="130572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init[]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{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 list1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ArrayList(Arrays.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(init));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 list2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ArrayList(Arrays.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(init));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list1.remove(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list2.removeAll(Collections.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singleton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3083400" y="5288760"/>
            <a:ext cx="327492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[Two, Three, One, Two, Three]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[Two, Three, Two, Three]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0" name="CustomShape 5"/>
          <p:cNvSpPr/>
          <p:nvPr/>
        </p:nvSpPr>
        <p:spPr>
          <a:xfrm>
            <a:off x="928800" y="50767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7DF7DE-BDF7-481D-8095-CD3DA66C436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Унаследованные коллекции (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Legacy 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коллекции языка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 1.0/1.1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ряде распределенных приложений, например с использованием сервлетов, до сих пор применяются унаследованные коллекции, более медленные в обработке, но при этом потокобезопасные, существовавшие 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 момента его создания.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906B0C-C55A-4593-A5E1-30CCDA70A52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630C5C-79CF-4FF8-BA16-CDBE3F0A541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628" name="Picture 2" descr=""/>
          <p:cNvPicPr/>
          <p:nvPr/>
        </p:nvPicPr>
        <p:blipFill>
          <a:blip r:embed="rId1"/>
          <a:stretch/>
        </p:blipFill>
        <p:spPr>
          <a:xfrm>
            <a:off x="1000080" y="1352160"/>
            <a:ext cx="7000200" cy="3647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Wrapper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реализация обертки, применяется для реализации нескольких типов в одном, чтобы обеспечить добавленную или ограниченную функциональность, все они находятся в классе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public static &lt;T&gt; Collection&lt;T&gt;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synchronizedCollection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(Collection&lt;T&gt; c); public static &lt;T&gt; 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(Set&lt;T&gt; s); public static &lt;T&gt; List&lt;T&gt;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synchronizedList(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List&lt;T&gt; list); public static &lt;K,V&gt; Map&lt;K,V&gt;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(Map&lt;K,V&gt; m); public static &lt;T&gt; SortedSet&lt;T&gt; synchronizedSortedSet(SortedSet&lt;T&gt; s);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 др.</a:t>
            </a:r>
            <a:endParaRPr b="0" lang="ru-RU" sz="16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public static &lt;T&gt; Collection&lt;T&gt;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unmodifiableCollection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(Collection&lt;? extends T&gt; c); public static &lt;T&gt; 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(Set&lt;? extends T&gt; s); public static &lt;T&gt; List&lt;T&gt;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unmodifiableList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(List&lt;? extends T&gt; list); public static &lt;K,V&gt; Map&lt;K, 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(Map&lt;? extends K, ? extends V&gt; m); public static &lt;T&gt; SortedSet&lt;T&gt;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unmodifiableSortedSet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(SortedSet&lt;? extends T&gt; s); public static &lt;K,V&gt; SortedMap&lt;K, 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unmodifiableSortedMap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(SortedMap&lt;K, ? extends V&gt; m);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53CF45-888B-4964-AD7A-24DA86B68C9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–устаревшая версия ArrayList, его функциональность схожа с ArrayList за исключением того, что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ключевые методы Vector синхронизированы для безопасной работы с многопоточностью.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Из-за того что методы Vector синхронизированы, Vector работает медленее чем ArrayList.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Vector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Vector()</a:t>
            </a: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Vector(Collection&lt;? extends E&gt; c). </a:t>
            </a: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Vector(int initialCapacity)          </a:t>
            </a: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Vector(int initialCapacity, int capacityIncrement)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          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BD964C9-833B-4062-996E-35710789195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53C3E92-B50E-4E60-9536-05BF2223E6D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1422000" y="1309320"/>
            <a:ext cx="6628320" cy="4353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_java._se._06.legacy;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java.util.Enumeration;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java.util.Vector;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VectorExample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initial size is 3, increment is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Vector v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Vector(3, 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"Initial size: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v.size());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"Initial capacity: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Integer(3));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Integer(4));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"Capacity after four additions: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Double(5.45));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741612-3C83-4E83-942E-4215382AA1C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1654560" y="1234080"/>
            <a:ext cx="590508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Double(6.08));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Integer(7));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Float(9.4));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"First element: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(Integer) v.firstElement());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"Last element: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(Integer) v.lastElement());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(v.contains(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Integer(3)))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"Vector contains 3."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9EE936-6645-40ED-8EDE-46C2FC12212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928800" y="1265400"/>
            <a:ext cx="7286040" cy="1795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enumerate the elements in the vector.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Enumeration vEnum = v.elements();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"\nElements in vector:"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(vEnum.hasMoreElements())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.print(vEnum.nextElement()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41" name="CustomShape 4"/>
          <p:cNvSpPr/>
          <p:nvPr/>
        </p:nvSpPr>
        <p:spPr>
          <a:xfrm>
            <a:off x="928800" y="31431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2798640" y="3370680"/>
            <a:ext cx="3594960" cy="2435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Initial size: 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Initial capacity: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Capacity after four additions: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First element: 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Last element: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Vector contains 3.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Elements in vector: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1 2 3 4 5.45 6.08 7 9.4 10 11 12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Enumeration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– объекты классов, реализующих данный интерфейс, используются для предоставления однопроходного последовательного доступа к серии объектов: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Enumeration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900000" indent="-45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17460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boolean hasMoreElements(); </a:t>
            </a:r>
            <a:endParaRPr b="0" lang="ru-RU" sz="1800" spc="-1" strike="noStrike">
              <a:latin typeface="Arial"/>
            </a:endParaRPr>
          </a:p>
          <a:p>
            <a:pPr marL="900000" indent="-45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17460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 nextElement() ;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99"/>
              </a:spcBef>
              <a:tabLst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99"/>
              </a:spcBef>
              <a:tabLst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06182E2-4F6F-4EE2-9B4D-AF17DAAE352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1166400" y="2470320"/>
            <a:ext cx="679536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Hashtable&lt;String, String&gt; t = ...;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(Enumeration&lt;String&gt; e = t.keys(); e.hasMoreElements();)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 = e.nextElement();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Stack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позволяет создавать очередь типа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last-in-first-out (LIFO)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class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&lt;E&gt; extends Vector&lt;E&gt;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boolean empty();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synchronized E peek();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synchronized E pop();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E push(E object);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synchronized int search(Object o);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4111AA0-0556-408B-BEF7-A4DC4392F01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650" name="Picture 1" descr=""/>
          <p:cNvPicPr/>
          <p:nvPr/>
        </p:nvPicPr>
        <p:blipFill>
          <a:blip r:embed="rId1"/>
          <a:stretch/>
        </p:blipFill>
        <p:spPr>
          <a:xfrm>
            <a:off x="2857320" y="4214880"/>
            <a:ext cx="3071160" cy="1550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281EF2-0B0B-41FC-B5D0-2260941FEA3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1266480" y="1424880"/>
            <a:ext cx="7039080" cy="447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_java._se._06.legacy;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java.util.Stack;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java.util.StringTokenizer;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StackExample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boolean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checkParity(String expression,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 open, String close)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 stack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Stack();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StringTokenizer st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StringTokenizer(expression,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\t\n\r+*/-(){}"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(st.hasMoreTokens())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 tmp = st.nextToken();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(tmp.equals(open))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stack.push(open);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(tmp.equals(close))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stack.pop();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(stack.isEmpty())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else return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false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checkParity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"a - (b - (c - a) / (b + c) - 2)"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")"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после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модификации в JDK 1.2 реализует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Порядок следования пар ключ/значение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определен.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Hashtable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Hashtable() ;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Hashtable(int initialCapacity) ;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Hashtable(int initialCapacity, float loadFactor) ;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Hashtable(Map&lt;? extends K,? extends V&gt; t);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          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DC7931-14AE-419C-848C-0DDE5B6E8BD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8BB116-C313-48DC-BF29-D6E12A7C19E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928800" y="1237680"/>
            <a:ext cx="7143120" cy="4353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_java._se._06.legacy;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java.util.Enumeration;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java.util.Hashtable;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HashtableExample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Hashtable&lt;String, String&gt; ht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Hashtable&lt;String, 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"1"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"2"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"3"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 c = ht.values();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itr = c.iterator();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.println(itr.next());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509D37-B771-4019-9154-89C56B851D6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1000080" y="1222560"/>
            <a:ext cx="7214400" cy="1582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Enumeration e = ht.elements();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(e.hasMoreElements())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.println(e.nextElement());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928800" y="29289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CustomShape 5"/>
          <p:cNvSpPr/>
          <p:nvPr/>
        </p:nvSpPr>
        <p:spPr>
          <a:xfrm>
            <a:off x="3931920" y="3220920"/>
            <a:ext cx="71460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Three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Two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One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Three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Two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Convenience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удобные реализации, выполнены обычно с использованием реализаций общего назначения и применением 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static factory methods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предоставления альтернативных путей создания (например, единичной коллекции)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Получить такие коллекции можно при помощи следующих методов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Arrays.asList </a:t>
            </a: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Collections.nCopies </a:t>
            </a: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Collections.singleton </a:t>
            </a: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emptySet, emptyList, emptyMap.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(из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Collections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E8E98A-6F7A-4292-9F41-7EF4B1D7F23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Properties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предназначен для хранения набора свойств (параметров).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</a:t>
            </a:r>
            <a:endParaRPr b="0" lang="ru-RU" sz="1800" spc="-1" strike="noStrike">
              <a:latin typeface="Arial"/>
            </a:endParaRPr>
          </a:p>
          <a:p>
            <a:pPr marL="812880" indent="-27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String getProperty(String key)</a:t>
            </a:r>
            <a:endParaRPr b="0" lang="ru-RU" sz="1800" spc="-1" strike="noStrike">
              <a:latin typeface="Arial"/>
            </a:endParaRPr>
          </a:p>
          <a:p>
            <a:pPr marL="812880" indent="-27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String getProperty(String key,String defaultValue)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позволяют получить свойство из набора.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 помощью метода 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setProperty(String key, String value)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свойство можно установить.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D5326F0-AF61-4C89-9910-59856CC20E8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load(InputStream inStream)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позволяет загрузить набор свойств из входного потока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Параметры представляют собой строки представляющие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сбой пары ключ/значение.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Предполагается, что по умолчанию используется кодировка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ISO 8859-1.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CB13D42-9C81-479F-BCDC-4D62FAB820B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0297C6-79F0-47FE-957B-AA9141E25BA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928800" y="123408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_java._se._06.legacy;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java.util.Properties;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PropertiesExample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Properties capitals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Properties();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 states;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"Illinois"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"Springfield"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"Missouri"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"Jefferson City"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"Washington"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"Olympia"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"California"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"Sacramento"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"Indianapolis"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C432D4-A6D9-450E-9559-F9561F44832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928800" y="1265760"/>
            <a:ext cx="721440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Show all states and capitals in hashtable.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states = capitals.keySet();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get set-view of keys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itr = states.iterator();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 = (String) itr.next();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"The capital of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is 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capitals.getProperty(str)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look for state not in list </a:t>
            </a:r>
            <a:r>
              <a:rPr b="0" lang="en-US" sz="1400" spc="-1" strike="noStrike">
                <a:solidFill>
                  <a:srgbClr val="3f7f5f"/>
                </a:solidFill>
                <a:latin typeface="Calibri"/>
                <a:ea typeface="Calibri"/>
              </a:rPr>
              <a:t>—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specify default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 = capitals.getProperty(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"Florida"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"Not Found"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"The capital of Florida is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B95556-C333-40D0-8924-181269E9E42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928800" y="12859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CustomShape 4"/>
          <p:cNvSpPr/>
          <p:nvPr/>
        </p:nvSpPr>
        <p:spPr>
          <a:xfrm>
            <a:off x="2588040" y="1650240"/>
            <a:ext cx="4661640" cy="13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Missouri is Jefferson City.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Illinois is Springfield.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Indiana is Indianapolis.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California is Sacramento.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Washington is Olympia.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Florida is Not Found.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предназначен для работы с последовательностями битов.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Каждый компонент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этой коллекции может принимать булево значение, которое обозначает установлен бит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нет.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Содержимое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может быть модифицировано содержимым другого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использованием операций AND, OR или XOR (исключающее или)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имеет текущий размер (количество установленных битов) может динамически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изменятся.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329810-8A03-4E7A-9163-8C51AC84F36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умолчанию все биты в наборе устанавливаются в 0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Установка 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очистка битов в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осуществляется методами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set(int index)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clear(int 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length()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"логический" размер набора битов,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size()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количество памяти занимаемой битовой последовательностью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30F0D4-E73E-4075-BA15-AB4ED7D5DFA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9F29BF7-CC1E-4943-933D-53C07311BF5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928800" y="1234080"/>
            <a:ext cx="7286040" cy="3852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_java._se._06.legacy;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java.util.BitSet;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BitSetExample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BitSet bs1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BitSet bs2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bs1.set(0);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bs1.set(4);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"Length = “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+ bs1.length()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 size = 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+ bs1.size());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.println(bs1);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bs2.set(1);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bs2.set(2);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bs1.and(bs2);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.println(bs1);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690" name="CustomShape 4"/>
          <p:cNvSpPr/>
          <p:nvPr/>
        </p:nvSpPr>
        <p:spPr>
          <a:xfrm>
            <a:off x="928800" y="521496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1" name="CustomShape 5"/>
          <p:cNvSpPr/>
          <p:nvPr/>
        </p:nvSpPr>
        <p:spPr>
          <a:xfrm>
            <a:off x="3219120" y="5289480"/>
            <a:ext cx="2162160" cy="684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Length = 5 size = 64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{0, 2, 4}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{2}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C41915-44AA-4C80-BDC8-7D48999E984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Абстрактный 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EnumSet&lt;E extends Enum&lt;E&gt;&gt;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(наследуется от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AbstractSet)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специально реализован для работы с типами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enum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элементы такой коллекции должны принадлежать единственному типу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enum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определенному явно или неявно.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Внутренне множество представимо в виде вектора битов, обычно единственного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long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Множества нумераторов поддерживают перебор по диапазону из нумераторов.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Скорость выполнения операций над таким множеством очень высока, даже если в ней участвует большое количество элементов.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D881DC-F714-4294-8ED2-FEFF72C5D6C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Abstract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основа всех реализаций коллекций, которая облегчает создание собственных коллекций.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AbstractCollection 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AbstractSet 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AbstractList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AbstractSequentialList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AbstractQueue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9151FC6-759D-495C-8C82-37AD7A08BE7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Создание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EnumSet.noneOf(T.class);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cоздает пустое множество нумерованных констант с указанным типом элемента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EnumSet.allOf(T.class);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множество нумерованных констант, содержащее все элементы указанного типа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EnumSet.of(e1, e2, …);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создает множество, первоначально содержащее указанные элементы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EnumSet.copyOf(EnumSet&lt;T&gt; s);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EnumSet.copyOf(Collection&lt;T&gt; 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785E15-A939-47DC-B8B5-1FDF3117539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EnumSet.complementOf(EnumSet&lt;T&gt; s);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создается множество, содержащее все элементы, которые отсутствуют в указанном множестве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 range(T from, T to);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множество из элементов, содержащихся в диапазоне, определенном двумя элементами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49280" indent="-4485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передаче вышеуказанным методам в качестве параметра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будет сгенерирована исключительная ситуация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NullPointerException</a:t>
            </a:r>
            <a:endParaRPr b="0" lang="ru-RU" sz="1800" spc="-1" strike="noStrike">
              <a:latin typeface="Arial"/>
            </a:endParaRPr>
          </a:p>
          <a:p>
            <a:pPr marL="449280" indent="-4485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E7EE35C-D8AC-4092-BF41-8213C36318C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624320" y="4718160"/>
            <a:ext cx="6307560" cy="638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PCounter {UNO, DOS, TRES, CUATRO, CINCO, SEIS, SIETE};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Set&lt;PCounter&gt; es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es = Collections.synchronizedSet(EnumSet.allOf(PCounter.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29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C32EB0-F340-4459-A3EB-9F93A0A9B0F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1264680" y="1236960"/>
            <a:ext cx="6666120" cy="3923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_java._se._06.enum_;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java.util.EnumSet;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Faculty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FFSM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MMF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FPMI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GEO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EnumSetExample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множество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set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1 содержит элементы типа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enum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из интервала,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определенного двумя элементами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EnumSet&lt;Faculty&gt; set1 = EnumSet.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range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(Faculty.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MMF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Faculty.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множество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set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2 будет содержать все элементы, не содержащиеся _в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множестве set1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EnumSet&lt;Faculty&gt; set2 = EnumSet.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complementOf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(set1);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928800" y="521496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CustomShape 5"/>
          <p:cNvSpPr/>
          <p:nvPr/>
        </p:nvSpPr>
        <p:spPr>
          <a:xfrm>
            <a:off x="3728160" y="5431320"/>
            <a:ext cx="1644120" cy="455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[MMF, FPMI, FMO]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[FFSM, GEO]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высоко производительное отображение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map).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качестве ключей используются элементы перечисления, что позволяет реализовывать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 базе массива.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ключи запрещены.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значения допускаются. Не синхронизировано. Все основные операции 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совершаются за постоянное время. Как правило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работает быстрее, чем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Создание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EnumMap&lt;K, V&gt;(K.class);</a:t>
            </a:r>
            <a:endParaRPr b="0" lang="ru-RU" sz="1800" spc="-1" strike="noStrike">
              <a:latin typeface="Arial"/>
            </a:endParaRPr>
          </a:p>
          <a:p>
            <a:pPr lvl="1"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EnumMap&lt;K, V&gt;(EnumMap&lt;K, V&gt;);</a:t>
            </a:r>
            <a:endParaRPr b="0" lang="ru-RU" sz="1800" spc="-1" strike="noStrike">
              <a:latin typeface="Arial"/>
            </a:endParaRPr>
          </a:p>
          <a:p>
            <a:pPr lvl="1"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EnumMap&lt;K, V&gt;(Map&lt;K, V&gt;);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510CBB-4EEA-4CE6-9D0E-84F856CBA5C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Создать объект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Создать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синхронизированный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объект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29C861-BB67-4C0E-9130-9FD5D1A6EBC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1875600" y="1908000"/>
            <a:ext cx="519480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 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PCounter {UNO, DOS, TRES, CUATRO};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EnumMap(PCounter.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1166400" y="3931560"/>
            <a:ext cx="679536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Map 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em = Collections.synchronizedMap(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EnumMap(PCounter.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30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D6691E8-E523-40C2-90FD-CC622FFEAD0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1654200" y="1310400"/>
            <a:ext cx="5798520" cy="4566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_java._se._06.enum_;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Size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EnumMap&lt;Size, String&gt; sizeMap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EnumMap&lt;Size, String&gt;(Size.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"M"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"XXXL"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(Size size : Size.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.println(size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sizeMap.get(size));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967F776-DB1A-48DD-959A-2A9E23877A1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28800" y="128592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3933360" y="1507320"/>
            <a:ext cx="1141200" cy="13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S:S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M:M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L:L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XL:XL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XXL:XXL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XXXL:XXXL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Алгоритмы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Algorithms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методы, которые выполняют некоторые вычисления, такие как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поиск, сортировка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объектов, реализующих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Они также реализуют принцип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полиморфизма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таким образом один и тот же метод может быть использован в различных реализациях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ollection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интерфейса.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существу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алгоритмы представляют универсальную функциональность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AAC989F-C47B-4C1B-A521-A9501904ED8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97E01A8-5D94-4703-82F9-A2987132E7E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вершина иерархии коллекций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наименьший набор характеристик, реализуемых всеми коллекциями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JDK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не предоставляет прямых реализаций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этого интерфейса, но существует множество реализаций более специфичных подинтерфейсов таких как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9F9473-5188-48BB-AF4A-3E7B3F0D9AF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1643040" y="4005720"/>
            <a:ext cx="5857200" cy="1768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AF561F-C029-47CD-9759-8D4A9D68CAD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Определение коллекций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Collection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Множества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Set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Iterator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Сравнение коллекций.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</a:rPr>
              <a:t>Comparator, Comparable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Списки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List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Очереди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</a:rPr>
              <a:t>Queue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Карты отображений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Map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Класс 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</a:rPr>
              <a:t>Collections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Унаследованные коллекции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Коллекции для перечислений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928800" y="12859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Iterable&lt;E&gt;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equals(Object o);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size();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количество элементов в коллекции;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isEmpty();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коллекция пуста;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contains(Object element);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коллекция содержит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 вызывающей коллекции 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объект добавлен,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уже элемент коллекции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remove(Object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из коллекции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 iterator();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7FEF23B-5AAA-4F62-8C2E-72EECE5BB6A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928800" y="12859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containsAll(Collection&lt;?&gt; c);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коллекция содержит все элементы из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8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addAll(Collection&lt;? extends E&gt;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все элементы коллекции к вызывающей коллекции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removeAll(Collection&lt;?&gt; c);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всех элементов данной коллекции, которые содержаться в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retainAll(Collection&lt;?&gt;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элементов данной коллекции, которые не содержаться в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clear();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всех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Object[] toArray();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копирует элементы коллекции в массив объектов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&lt;T&gt; T[] toArray(T[] a);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массив, содержащий все элементы коллекции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E4D2C8-D8C6-4AF5-AD3C-BCEEC91A7AF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Iterable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&lt;T&gt;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Iterator&lt;T&gt; 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по множеству элементов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F3AE91-E837-4709-A7CF-9391E5CFADE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convenience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class,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предоставляет частичную реализацию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реализует все методы, за исключением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073048-CA04-436A-9DF0-64590D7A46D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Некоторые методы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могут быть не реализованы в подклассах (нет необходимости их реализовывать). В этом случае метод генерирует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java.lang.UnsupportedOperationException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подкласс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RuntimeException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хорошее решение, которое следует использовать.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026EB9-570D-4928-88C9-370DA88C155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000080" y="4149000"/>
            <a:ext cx="721440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someMethod(){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java.lang.UnsupportedOperationException();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D8E158E-254C-4FB3-9575-050E77D7FB1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Множество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коллекция без повторяющихся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элементов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Set&lt;E&gt;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содержит методы, унаследованные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Collection&lt;E&gt;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добавляет запрет на дублирующиеся элементы.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45E2EC-FD15-4D5D-96C5-E8430DC5252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2857320" y="3143160"/>
            <a:ext cx="3673080" cy="2071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A718DA-9043-42A9-BE1C-8AA1B629737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2071800" y="1071720"/>
            <a:ext cx="4928400" cy="4585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заботится об уникальности хранимых объектов, уникальность определятся реализацией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739881-5AFD-431D-B040-BEF247E9B1B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Collection&lt;E&gt;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size();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количество элементов в множестве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isEmpty();</a:t>
            </a:r>
            <a:r>
              <a:rPr b="1" lang="ru-RU" sz="18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множество пусто;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contains(Object element);</a:t>
            </a:r>
            <a:r>
              <a:rPr b="1" lang="ru-RU" sz="18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множество содержит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 вызывающему множеству 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объект добавлен,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уже элемент множества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remove(Object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из множества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 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по множеству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34127F-5186-4473-9A51-7174D1FA170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841C734-F74A-4689-87C8-9C1D3A69D45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множество содержит все элементы коллекции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с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addAll(Collection&lt;? extends E&gt;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добавление всех элементов из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 множество, если их еще нет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из множества все элементы, входящие в коллекцию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retainAll(Collection&lt;?&gt;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сохраняет элементы во множестве, которые также содержаться и в коллекции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с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clear();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всех элементов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Object[] toArray();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копирует элементы множества в массив объектов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&lt;T&gt; T[] toArray(T[] a);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массив, содержащий все элементы множества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114141-044F-400F-9FFE-D336B24BC18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 добавляет соглашение на поведение методов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hashCode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позволяющих сравнивать множества даже если их реализации различны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Два множества считаются равными, если они содержат одинаковые элементы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207257-81D1-46F5-9430-89840636885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Правила сравнения на равенство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boolean equals(Object o) 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Рефлексивность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o1.equals(o1)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Симметричность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== e2.equals(o1)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Транзитивность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&amp;&amp; o2.equals(o3) =&gt; o1.equals(o3)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Устойчивость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не изменяется, если o1 и o2 не изменяются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Обработка null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o1.equals(null) == false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8862BA-D75E-4C4C-B867-1D2BB4CBCA3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orted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пакета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java.uti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расширяющий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описывает упорядоченное множество, отсортированное по естественному порядку возрастания его элементов или по порядку, заданному реализацией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3A6C2E-BDC9-4E6F-94B3-E5677DDBEA8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SortedSet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Set&lt;E&gt;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Comparator&lt;? super E&gt; comparator();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способ упорядочения коллекции;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first();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минимальный элемент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headSet(E toElement);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подмножество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меньших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toElement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last();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максимальный элемент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subSet(E fromElement, E toElement);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подмножество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меньших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toElement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и больше либо равных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fromElement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tailSet(E fromElement);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подмножество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больших либо равных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fromElement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07F054C-5ABE-4C55-B933-54FCBF32F57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добавляет возможность перемещения, "навигации" по отсортированному множеству.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4B1AAE-7374-4DEA-8CC5-F6699C46AA5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NavigableSet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extends SortedSet&lt;E&gt;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lower(E e); </a:t>
            </a: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floor(E e); </a:t>
            </a: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higher(E e); </a:t>
            </a: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ceiling(E e);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pollFirst();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pollLast();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iterator();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descendingIterator();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descendingSet();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0D0948-9B26-4E56-A5A4-44C72B0A0F9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643200" y="2000160"/>
            <a:ext cx="3999960" cy="10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позволяют получить соответственно меньший, меньше или равный, больший, больше или равный элемент по отношению к заданному.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500280" y="3643200"/>
            <a:ext cx="45712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метода возвращают соответственно первый и последний элементы, удаляя их из набора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643720" y="4643280"/>
            <a:ext cx="2571120" cy="13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возвращают итерато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ры коллекции в порядке возрастания и убывания элементов соответст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венно.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методы, позволяющие получить подмножество элементов. Параметры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fromElement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toElement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ограничивают подмножество снизу и сверху, а флаги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fromInclusive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toInclusive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показывают, нужно ли в результирующий набор включать граничные элементы.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headSet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возвращает элементы с начала набора до указанного элемента, а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tailSet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-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headSet(E toElement)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headSet(E toElement,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inclusive)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subSet(E fromElement,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fromInclusive, E toElement, boolean toInclusive)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subSet(E fromElement, E toElement)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tailSet(E fromElement)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tailSet(E fromElement,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inclusive)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4A00BF-F56E-46A6-A185-0CB5F8A63E2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convenience class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который наследуется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AbstractCollection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реализует 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предоставляет реализацию методов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-код множества – это сумма всех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кодов его элементов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size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реализованы.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B9BE28-EDCE-4507-B200-2ED34C09A93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неотсортированная и неупорядоченная коллекция, для вставки элемента используются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equals(…).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Чем эффективней реализован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тем эффективней работает коллекция.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используется в случае, когда порядок элементов не важен, но важно чтобы в коллекции все элементы были уникальны.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A6DF15C-8380-4228-96D3-9B9B013CA80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это хранилища, поддерживающие различные способы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накопления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упорядочения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объектов с целью обеспечения возможностей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эффективного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доступа к ним.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Применение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обуславливается возросшими объемами обрабатываемой информации.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объединены в библиотеке классов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java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.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util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представляют собой контейнеры, т.е объекты, которые группируют несколько элементов в отдельный модуль.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используются для хранения, поиска,  манипулирования и передачи данных.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это динамические массивы, связные списки, деревья, множества, хэш-таблицы, стеки, очереди.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67E964-9F60-4198-A5FB-383055BA5F5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HashSet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пустое множество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HashSet(Collection&lt;? extends E&gt; c)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новое множество с элементами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HashSet(int initialCapacity)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новое пустое множество размера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initialCapacity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HashSet(int initialCapacity, float loadFactor)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новое пустое множество размера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initialCapacity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со степенью заполнения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loadFactor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Выбор слишком большой первоначальной вместимости 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capacity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) может обернуться потерей памяти и производительности. </a:t>
            </a:r>
            <a:endParaRPr b="0" lang="ru-RU" sz="16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Выбор слишком маленькой первоначальной вместимости 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capacity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) уменьшает производительность из-за копирования данных каждый раз, когда вместимость увеличивается.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082029-2D4D-4FFC-A354-5D08533BCD3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эффективности объекты, добавляемые в множество должны реализовывать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hashCode()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- возвращает значение хэш-кода множества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Правила: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Устойчивость</a:t>
            </a:r>
            <a:endParaRPr b="0" lang="ru-RU" sz="1800" spc="-1" strike="noStrike">
              <a:latin typeface="Arial"/>
            </a:endParaRPr>
          </a:p>
          <a:p>
            <a:pPr marL="892080" indent="-35820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hashCode() не изменяется, если объект не изменяется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Согласованность с equals()</a:t>
            </a:r>
            <a:endParaRPr b="0" lang="ru-RU" sz="1800" spc="-1" strike="noStrike">
              <a:latin typeface="Arial"/>
            </a:endParaRPr>
          </a:p>
          <a:p>
            <a:pPr marL="892080" indent="-35820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=&gt; o1.hashCode() == o2.hashCode()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88A0112-24E1-4D47-81CF-1F73CC2FCCB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FE3689-6C7A-4ED0-859F-392A732733F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072520" y="540864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[San Francisco, New York, Paris, Berling, London]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28800" y="123408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14400" y="500076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LinkedHashSet&lt;E&gt;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множество на основе хэша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 сохранением порядка обхода.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6DEFBD1-61B6-4776-BC2E-8C7D980A997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0" y="5429160"/>
            <a:ext cx="73144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D21E51F-F5F1-43E7-A395-E802CF670AF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1655640" y="1236600"/>
            <a:ext cx="611820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Sample1402LinkedHashSet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Add strings to the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358000" y="547992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[London, Paris, New York, San Francisco, Berling]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London Paris New York San Francisco Berling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реализует интерфейс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который поддерживает элементы в отсортированном по возрастанию порядке.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хранения объектов использует бинарное дерево.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добавлении объекта в дерево он сразу же размещается в необходимую позицию с учетом сортировки.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Сортировка происходит благодаря тому, что все добавляемые элементы реализуют интерфейсы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Обработка операций удаления и вставки объектов происходит медленнее, чем в хэш-множествах, но быстрее, чем в списках.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636CAC-96F5-4B24-BD8B-E76B5618BEA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Используется в том случае, если необходимо использовать операции, определенные 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итерацию в определенном порядке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4C8950-702D-4B41-96E5-2F193071148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TreeSet: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TreeSet();</a:t>
            </a: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TreeSet(Collection &lt;? extends E&gt; c);</a:t>
            </a: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TreeSet(Comparator &lt;? super E&gt; c);</a:t>
            </a: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TreeSet(SortedSet &lt;E&gt; s);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C695E7-50AD-4350-8F0C-E666A257F00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содержит методы по извлечению первого и последнего (наименьшего и наибольшего) элементов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first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subSet(E from, E to), SortedSet&lt;E&gt; tailSet(E from)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headSet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to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предназначены для извлечения определенной части множества.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&lt;?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super 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возвращает объект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используемый для сортировки объектов множества или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если выполняется обычная сортировка.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ED8606-C3B6-4E96-B356-AFB4A7D7BAF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DADFC2-B7B9-4529-9523-8FF9895FF54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28800" y="735840"/>
            <a:ext cx="7286040" cy="477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Sample1403TreeSet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Create a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Add strings to the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TreeSet&lt;String&gt; treeSet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TreeSet&lt;String&gt;(set);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.println(treeSet);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700000" y="560304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[Berling, London, New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York, Paris, San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Francisco]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York Paris Berling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London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 framework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это унифицированная архитектура для представления и манипулирования коллекциями.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 framework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содержит: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611360" indent="-26136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Интерфейсы</a:t>
            </a:r>
            <a:endParaRPr b="0" lang="ru-RU" sz="1800" spc="-1" strike="noStrike">
              <a:latin typeface="Arial"/>
            </a:endParaRPr>
          </a:p>
          <a:p>
            <a:pPr marL="1611360" indent="-26136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Реализации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Implementations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1611360" indent="-26136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Алгоритмы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336C6C-375F-471D-8B1C-F53D46DB129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64800B-A509-47F7-8408-7B24415C9FD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Для обхода коллекции можно использовать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52388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for-each</a:t>
            </a:r>
            <a:endParaRPr b="0" lang="ru-RU" sz="1800" spc="-1" strike="noStrike">
              <a:latin typeface="Arial"/>
            </a:endParaRPr>
          </a:p>
          <a:p>
            <a:pPr marL="18003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for-each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является краткой формой записи обхода коллекции с использованием цикла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52388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Iterator</a:t>
            </a:r>
            <a:endParaRPr b="0" lang="ru-RU" sz="1800" spc="-1" strike="noStrike">
              <a:latin typeface="Arial"/>
            </a:endParaRPr>
          </a:p>
          <a:p>
            <a:pPr marL="18003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Итератор это объект, который позволяет осуществлять обход коллекции и при желании удалять избранные элементы. </a:t>
            </a:r>
            <a:endParaRPr b="0" lang="ru-RU" sz="1800" spc="-1" strike="noStrike">
              <a:latin typeface="Arial"/>
            </a:endParaRPr>
          </a:p>
          <a:p>
            <a:pPr marL="18003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510F92-67A3-4A0A-9726-9813CB02F68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531960" y="3502800"/>
            <a:ext cx="297792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l-PL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o: collection)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.println(o);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Iterator&lt;E&gt;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используется для доступа к элементам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Iterator&lt;E&gt; iterator()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итератор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1522EE-9337-47B6-9C23-F05600BCE85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327" name="Picture 1028" descr=""/>
          <p:cNvPicPr/>
          <p:nvPr/>
        </p:nvPicPr>
        <p:blipFill>
          <a:blip r:embed="rId1"/>
          <a:stretch/>
        </p:blipFill>
        <p:spPr>
          <a:xfrm>
            <a:off x="2286000" y="3000240"/>
            <a:ext cx="4961880" cy="2253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 marL="895320" indent="-437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hasNext();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при наличии следующего элемента, а в случае его отсутствия 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. Итератор при этом остается неизменным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5320" indent="-437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 next();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возвращает объект, на который указывает итератор, и передвигает текущий указатель на следующий итератор, предоставляя доступ к следующему элементу. Если следующий элемент коллекции отсутствует, то метод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next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() генерирует исключение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5320" indent="-437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remove();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удаляет объект, возвращенный последним вызовом метода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next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()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EF800DF-3971-4E0D-A2D9-2BEFCC24B68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Исключения: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52520" indent="-456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NoSuchElementException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генерируется при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достижении конца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52520" indent="-456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ConcurrentModificationException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генерируется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изменении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BAA1A4-A704-4630-8696-BB67F261A5F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98DE025-840C-4BB2-BCD3-6848ACD12BB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500040" y="799560"/>
            <a:ext cx="5798160" cy="4779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Sample1404Iterator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Obtain an iterator for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iterator = set.iterator();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(iterator.hasNext())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.print(iterator.next()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061080" y="573048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[San Francisco, New York, Paris, Berling, London]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540000" y="5580000"/>
            <a:ext cx="73144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Используйте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вместо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for-each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если вам необходимо удалить текущий элемент.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4600" indent="-3628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Конструкция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for-each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скрывает итератор, поэтому нельзя вызвать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remove</a:t>
            </a:r>
            <a:endParaRPr b="0" lang="ru-RU" sz="1800" spc="-1" strike="noStrike">
              <a:latin typeface="Arial"/>
            </a:endParaRPr>
          </a:p>
          <a:p>
            <a:pPr marL="1074600" indent="-3628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 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for-each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применима для фильтрации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73A104-A5E8-488F-B6BE-5C532728B07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684800" y="3863880"/>
            <a:ext cx="596520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filter(Collection&lt;?&gt; c)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(Iterator&lt;?&gt; it = c.iterator(); it.hasNext();)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(!cond(it.next()))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it.remove();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Чтобы удалить все экземпляры определенного элемента </a:t>
            </a:r>
            <a:r>
              <a:rPr b="0" lang="ru-RU" sz="1800" spc="-1" strike="noStrike">
                <a:solidFill>
                  <a:srgbClr val="8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из коллекции </a:t>
            </a:r>
            <a:r>
              <a:rPr b="0" lang="ru-RU" sz="1800" spc="-1" strike="noStrike">
                <a:solidFill>
                  <a:srgbClr val="8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воспользуйтесь следующим кодом: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Удалить все элементы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коллекции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Collections.singleton(),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статический метод, который возвращает постоянное множество, содержащее только определенный элемент.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C50490-DCAA-45CC-9720-71D21B200A1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2387160" y="2073240"/>
            <a:ext cx="4813920" cy="334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c.removeAll(Collections.singleton(e));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2032200" y="3501720"/>
            <a:ext cx="5180040" cy="334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c.removeAll(Collections.singleton(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Сравнение объектов.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Compatator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,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  comparable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1B66F8-B891-43C8-82B6-42D7A02A3A2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Естественный порядок сортировки (natural sort order)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естественный и  реализованный по умолчанию (реализацией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compareTo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java.lang.Comparable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способ сравнения двух экземпляров одного класса.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58840" indent="-5342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int compareTo(E other)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сравнивает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 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other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возвращает отрицательное значение если this&lt;other, 0 — если они равны и положительное значение если this&gt;other.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8AEDD33-A69A-4D60-84E9-1D63E256576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Интерфейсы коллекций: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Collection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вершина иерархии остальных коллекций; 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специализирует коллекции для обработки списков;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Set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специализирует коллекции для обработки множеств, содержащих уникальные элементы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Map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K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,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V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карта отображения вида “ключ-значение”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Интерфейсы позволяют манипулировать коллекциями независимо от деталей конкретной реализации, реализуя тем самым принцип полиморфизма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9F0BED-4968-4A37-A5F3-6560ED78D6F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Реализация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Comparable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позволяет: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Вызвать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Collections.sort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Collections.binarySearch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Вызывать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Arrays.sort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Arrays.binarySearch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Использовать такие объекты,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Использовать такие объекты,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elements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821929B-B05D-4D93-A1D6-295AF2EF87D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compareTo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должен выполнять следующие условия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sgn(x.compareTo(y))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== 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-sgn(y.compareTo(x))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выбрасывает исключение, то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y.compareTo(x)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должен выбрасывать то же исключение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x.compareTo(y)&gt;0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y.compareTo(z)&gt;0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тогда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x.compareTo(z)&gt;0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x.compareTo(y)==0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x.compareTo(z)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==0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то 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y.compareTo(z)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==0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x.compareTo(y)==0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тогда и только тогда, когда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x.equals(y) ;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(правило рекомендуемо но не обязательно)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8F671DF-396F-4334-84F9-64AD29BD1C0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B641FE-41AC-449F-964B-00508B7605B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928800" y="134208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implements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getFirstName()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setFirstName(String firstName)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firstName;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getLastName()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setLastName(String lastName)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lastName;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2690A4-9A55-40F6-B5B5-845BCA2D067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928800" y="1235520"/>
            <a:ext cx="7286040" cy="3926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getAge()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setAge(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age;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compareTo(Object anotherPerson)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ClassCastException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(!(anotherPerson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instanceof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ClassCastException(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Person object expected."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anotherPersonAge =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((Person) anotherPerson).getAge();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- anotherPersonAge;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9648A80-C4B8-40BB-A465-6108773E0AA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928800" y="1346400"/>
            <a:ext cx="7286040" cy="4566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Sample1405Comparable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Person[] persons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Person[4];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"Elvis"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"Goodyear"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persons[0].setAge(56);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"Stanley"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"Clark"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persons[1].setAge(8);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"Jane"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"Graff"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persons[2].setAge(16);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"Nancy"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"Goodyear"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persons[3].setAge(69);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EBD623-E6A4-4760-816A-EDF7FAE25F0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928800" y="1239840"/>
            <a:ext cx="7286040" cy="4779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"Natural Order"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4; i++)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person = persons[i];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lastName = person.getLastName();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firstName = person.getFirstName();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 = person.getAge();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.println(lastName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firstName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 Age:"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age);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(persons);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"Sorted by age"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4; i++)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person = persons[i];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lastName = person.getLastName();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firstName = person.getFirstName();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 = person.getAge();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.println(lastName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firstName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 Age:"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age);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A9D2B4-0F9E-4E3C-B46F-485B945F6AF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152520" y="1583640"/>
            <a:ext cx="2634840" cy="2221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Natural Order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Elvis. Age:56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Clark, Stanley. Age:8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Graff, Jane. Age:16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Nancy. Age:69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Sorted by age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Clark, Stanley. Age:8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Graff, Jane. Age:16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Elvis. Age:56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Nancy. Age:69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реализации интерфейса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существует возможность сортировки списка объектов конкретного типа по правилам, определенным для этого типа.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этого необходимо реализовать метод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int compare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 ob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1,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 ob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2)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принимающий в качестве параметров два объекта для которых должно быть определено возвращаемое целое значение, знак которого и определяет правило сортировки.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Этот метод автоматически вызывается методом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public static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void sort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 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&lt;?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super 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 c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класса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в качестве первого параметра принимающий коллекцию, в качестве второго –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объект-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которого извлекается правило сортировки.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2FB8D0-33A4-4DB8-84AD-02B84C045E0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java.util.Comparator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содержит два метода: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0640" indent="-448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int compare(T o1, T o2)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сравнение, аналогичное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compareTo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0640" indent="-448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boolean equals(Object obj)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bj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него такой же принцип сравнения.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449382-C918-4C21-B76D-93B448EA84E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59B8B4E-8382-4189-8326-D657BB76566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928800" y="1325520"/>
            <a:ext cx="728604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abstract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abstract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928800" y="255060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extends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b)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b;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646464"/>
                </a:solidFill>
                <a:latin typeface="Courier New"/>
                <a:ea typeface="Calibri"/>
              </a:rPr>
              <a:t>@Override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*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469244-B767-4816-BB63-1F63E636136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1571760" y="1285920"/>
            <a:ext cx="6357240" cy="4467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074279-A775-49FD-BA2B-34293119618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928800" y="1337400"/>
            <a:ext cx="7286040" cy="2861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extends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646464"/>
                </a:solidFill>
                <a:latin typeface="Courier New"/>
                <a:ea typeface="Calibri"/>
              </a:rPr>
              <a:t>@Override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1" lang="en-US" sz="1400" spc="-1" strike="noStrike">
                <a:solidFill>
                  <a:srgbClr val="7f9fbf"/>
                </a:solidFill>
                <a:latin typeface="Courier New"/>
                <a:ea typeface="Calibri"/>
              </a:rPr>
              <a:t>TODO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Auto-generated method stub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2*3.14*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*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C35FED-DDBB-41D7-B0DA-9DE8B9076B5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28800" y="1344240"/>
            <a:ext cx="728604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java.util.Comparator;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GeometricObjectComparator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implements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Comparator&lt;GeometricObject&gt;,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java.io.Serializable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final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serialVersionUID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1L;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compare(GeometricObject o1,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GeometricObject o2)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area1 = o1.getArea();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area2 = o2.getArea();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(area1 &lt; area2)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-1;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(area1 == area2)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126240-2880-4125-9A9A-AD45A4D5179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87640" y="1344240"/>
            <a:ext cx="681840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java.util.Comparator;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Sample1406Comparator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Comparator comparator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GeometricObjectComparator();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Set&lt;GeometricObject&gt; set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TreeSet&lt;GeometricObject&gt;(comparator);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Rectangle(4, 5));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Circle(40));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Circle(40));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Rectangle(4, 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sorted set of geometric objects"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(GeometricObject elements : set)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"area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elements.getArea());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1F06F9-77F9-4649-81A0-75742697787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2656080" y="1790640"/>
            <a:ext cx="3701520" cy="9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 sorted set of geometric objects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4.0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20.0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10048.0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92ED62-EF56-4D20-8FB7-F02C40B1568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Список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упорядоченная коллекция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иногда называется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sequence)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Список может содержать повторяющиеся элементы.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сохраняет последовательность добавления элементов и позволяет осуществлять доступ к элементу по индексу.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235A20-0043-4C5A-BE0E-76779B570C4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03" name="Picture 4" descr=""/>
          <p:cNvPicPr/>
          <p:nvPr/>
        </p:nvPicPr>
        <p:blipFill>
          <a:blip r:embed="rId1"/>
          <a:stretch/>
        </p:blipFill>
        <p:spPr>
          <a:xfrm>
            <a:off x="1665000" y="3863880"/>
            <a:ext cx="5620680" cy="1635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712BDF-842F-4F03-B0EC-50228FB4B13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06" name="Picture 3" descr=""/>
          <p:cNvPicPr/>
          <p:nvPr/>
        </p:nvPicPr>
        <p:blipFill>
          <a:blip r:embed="rId1"/>
          <a:stretch/>
        </p:blipFill>
        <p:spPr>
          <a:xfrm>
            <a:off x="1571760" y="1285920"/>
            <a:ext cx="5938200" cy="4325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Collection&lt;E&gt;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get(int index);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объект, находящийся в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set(int index, 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заменяет элемент, находящийся в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объектом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элемент в список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add(int index, 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вставляет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позицию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при этом список раздвигается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remove(int index);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элемент, находящийся на позиции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index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addAll(int index,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Collection&lt;? extends E&gt; c); </a:t>
            </a:r>
            <a:r>
              <a:rPr b="0" lang="fr-FR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все элементы коллекции с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 список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начиная с позиции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index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EFB2B5-6CED-491C-8820-6A304D6FC5A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indexOf(Object o);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индекс первого появления элемента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o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списке;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lastIndexOf(Object o);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индекс последнего появления элемента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o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списке;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ListIterator&lt;E&gt; listIterator();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на список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ListIterator&lt;E&gt; listIterator(int index);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на список, установленный на элемент с индексом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index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List&lt;E&gt; subList(int from, int to);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новый список, представляющий собой часть данного (начиная с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from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до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to-1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включительно).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9AB2EE-FEC2-4B64-9C06-3EEF61CD600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предоставляет частичную реализацию для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AbstractSequentialList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расширяет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чтобы предоставить поддержку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связанных списков.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D68151-E83A-49EC-93CA-BB9494AF535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EC7BCA-F1A1-4BBD-B7CF-43EEBB789DC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928800" y="1428840"/>
            <a:ext cx="7340400" cy="3428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ListIterator&lt;E&gt;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это итератор для списка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9AA65A-7435-4B4E-B3FD-67D56262107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19" name="Picture 4" descr=""/>
          <p:cNvPicPr/>
          <p:nvPr/>
        </p:nvPicPr>
        <p:blipFill>
          <a:blip r:embed="rId1"/>
          <a:stretch/>
        </p:blipFill>
        <p:spPr>
          <a:xfrm>
            <a:off x="1285920" y="2714760"/>
            <a:ext cx="6705000" cy="2142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interface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ListIterator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extends 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boolean hasNext() / boolean hasPrevious()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проверка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 next() / E previous 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взятие элемента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nextIndex() / int previousIndex()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определение индекса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remove()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удаление элемента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set(E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изменение элемента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add(E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добавление элемента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012443-C41F-4BC0-9446-DBD5802FCA3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143080" y="4500720"/>
            <a:ext cx="5357160" cy="13564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List list = </a:t>
            </a:r>
            <a:r>
              <a:rPr b="0" lang="en-US" sz="1400" spc="-1" strike="noStrike">
                <a:solidFill>
                  <a:srgbClr val="7f0055"/>
                </a:solidFill>
                <a:latin typeface="Arial"/>
                <a:ea typeface="DejaVu Sans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LinkedList();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7f0055"/>
                </a:solidFill>
                <a:latin typeface="Arial"/>
                <a:ea typeface="DejaVu Sans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(ListIterator li = list.listIterator(list.size()); li.hasPrevious(); )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System.</a:t>
            </a:r>
            <a:r>
              <a:rPr b="0" lang="en-US" sz="1400" spc="-1" strike="noStrike">
                <a:solidFill>
                  <a:srgbClr val="0000c0"/>
                </a:solidFill>
                <a:latin typeface="Arial"/>
                <a:ea typeface="DejaVu Sans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.println(li.previous());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список на базе массива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5320" indent="-1706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Достоинства</a:t>
            </a:r>
            <a:endParaRPr b="0" lang="ru-RU" sz="1800" spc="-1" strike="noStrike">
              <a:latin typeface="Arial"/>
            </a:endParaRPr>
          </a:p>
          <a:p>
            <a:pPr lvl="1" marL="152388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Быстрый доступ по индексу</a:t>
            </a:r>
            <a:endParaRPr b="0" lang="ru-RU" sz="1600" spc="-1" strike="noStrike">
              <a:latin typeface="Arial"/>
            </a:endParaRPr>
          </a:p>
          <a:p>
            <a:pPr lvl="1" marL="152388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Быстрая вставка и удаление элементов с конца</a:t>
            </a:r>
            <a:endParaRPr b="0" lang="ru-RU" sz="1600" spc="-1" strike="noStrike">
              <a:latin typeface="Arial"/>
            </a:endParaRPr>
          </a:p>
          <a:p>
            <a:pPr marL="895320" indent="-1706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Недостатки</a:t>
            </a:r>
            <a:endParaRPr b="0" lang="ru-RU" sz="1800" spc="-1" strike="noStrike">
              <a:latin typeface="Arial"/>
            </a:endParaRPr>
          </a:p>
          <a:p>
            <a:pPr lvl="1" marL="152388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Медленная вставка и удаление элементов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Аналогичен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 исключением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потокобезопасности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Применения:</a:t>
            </a:r>
            <a:endParaRPr b="0" lang="ru-RU" sz="1800" spc="-1" strike="noStrike">
              <a:latin typeface="Arial"/>
            </a:endParaRPr>
          </a:p>
          <a:p>
            <a:pPr marL="135252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“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Бесконечный” массив</a:t>
            </a:r>
            <a:endParaRPr b="0" lang="ru-RU" sz="1800" spc="-1" strike="noStrike">
              <a:latin typeface="Arial"/>
            </a:endParaRPr>
          </a:p>
          <a:p>
            <a:pPr marL="135252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Стек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0E7FF1-2817-4C1E-901C-CFB9B45AD5A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ArrayList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пустой список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ArrayList(Collection&lt;? extends E&gt; c)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копия коллекции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ArrayList(int initialCapacity)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пустой список заданной вместимости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Вместимость ─ реальное количество элементов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Дополнительные методы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ensureCapacity(int minCapacity)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определение вместимости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trimToSize()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“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подгонка” вместимости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F245C9-FDD2-489F-8675-EDF1E3E3484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LinkedList&lt;E&gt;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двусвязный список (реализация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Достоинства</a:t>
            </a:r>
            <a:endParaRPr b="0" lang="ru-RU" sz="1800" spc="-1" strike="noStrike">
              <a:latin typeface="Arial"/>
            </a:endParaRPr>
          </a:p>
          <a:p>
            <a:pPr lvl="1" marL="1085760" indent="3430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Быстрое добавление и удаление элементов</a:t>
            </a:r>
            <a:endParaRPr b="0" lang="ru-RU" sz="16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Недостатки</a:t>
            </a:r>
            <a:endParaRPr b="0" lang="ru-RU" sz="1800" spc="-1" strike="noStrike">
              <a:latin typeface="Arial"/>
            </a:endParaRPr>
          </a:p>
          <a:p>
            <a:pPr lvl="1" marL="142884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Медленный доступ по индексу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Рекомендуется использовать, если необходимо часто добавлять элементы в начало списка или удалять внутренний элемент списка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Применения:</a:t>
            </a:r>
            <a:endParaRPr b="0" lang="ru-RU" sz="1800" spc="-1" strike="noStrike">
              <a:latin typeface="Arial"/>
            </a:endParaRPr>
          </a:p>
          <a:p>
            <a:pPr marL="25146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Стек</a:t>
            </a:r>
            <a:endParaRPr b="0" lang="ru-RU" sz="1800" spc="-1" strike="noStrike">
              <a:latin typeface="Arial"/>
            </a:endParaRPr>
          </a:p>
          <a:p>
            <a:pPr marL="25146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Очередь</a:t>
            </a:r>
            <a:endParaRPr b="0" lang="ru-RU" sz="1800" spc="-1" strike="noStrike">
              <a:latin typeface="Arial"/>
            </a:endParaRPr>
          </a:p>
          <a:p>
            <a:pPr marL="25146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Дек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E905EC-DDED-4636-B99C-F88E1A8AB07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LinkedList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LinkedList&lt;E&gt;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пустой список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LinkedList(Collection&lt;? extends E&gt; c)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копия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Дополнительные методы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addFirst(E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добавить в начало списка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addLast(E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добавить в конец списка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 removeFirst()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удалить первый элемент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 removeLast()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удалить последний элемент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getFirst()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getLast()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CC1AB0-FE85-4F05-BB1A-B4855CC9241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C66EFEC-71C8-4386-A99C-FD53B070626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928800" y="1354320"/>
            <a:ext cx="728604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Sample1407ArrayList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List&lt;Integer&gt; arrayList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ArrayList&lt;Integer&gt;();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arrayList.add(1);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1 is autoboxed to new Integer(1)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arrayList.add(4);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arrayList.add(0, 10);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arrayList.add(3,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           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list of integers in the array list:"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.println(arrayList);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4C93E94-E27C-4959-97A5-0F2CDE9F142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87640" y="1246680"/>
            <a:ext cx="681840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LinkedList&lt;Object&gt; linkedList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LinkedList&lt;Object&gt;(arrayList);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linkedList.add(1,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linkedList.removeLast();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linkedList.addFirst(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the linked list forward:"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ListIterator listIterator = linkedList.listIterator();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(listIterator.hasNext())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.print(listIterator.next()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the linked list backward:"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listIterator = linkedList.listIterator(linkedList.size());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(listIterator.hasPrevious())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.print(listIterator.previous()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81EF3A-38C0-450F-97C0-40F136F3C3C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443320" y="1793160"/>
            <a:ext cx="4128120" cy="13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 list of integers in the array list: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[10, 1, 2, 30, 3, 1, 4]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the linked list forward: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green 10 red 1 2 30 3 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the linked list backward: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3 30 2 1 red 10 green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558158-B5C1-4844-A090-781CB202139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конкретные классы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 Collections Framework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реализуют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Cloneable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Serializable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интерфейсы, следовательно, их экземпляры могут быть клонированы и сериализованы.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954EEF5-244A-4E33-985D-952239730DF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предназначенная для размещения элемента перед его обработкой.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Расширяет коллекцию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методами для вставки, выборки и просмотра элементов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хранилище элементов, предназначенных для обработки.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9CB47D-260D-4BF0-8CBE-E2E022B02E4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Кроме базовых методов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очередь(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предоставляет дополнительные методы по добавлению, извлечению и проверке элементов.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Чаще всего порядок выдачи элементов соответствует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FIFO (first-in, first-out)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но в общем случае определяется конкретной реализацией.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Очереди не могут хранить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 очереди может быть ограничен размер.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59AF1B1-DFCA-4726-B401-03CC851F703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80473C2-51B5-4BE1-A14D-F5579E1D613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56" name="Picture 2" descr=""/>
          <p:cNvPicPr/>
          <p:nvPr/>
        </p:nvPicPr>
        <p:blipFill>
          <a:blip r:embed="rId1"/>
          <a:stretch/>
        </p:blipFill>
        <p:spPr>
          <a:xfrm>
            <a:off x="1571760" y="1397520"/>
            <a:ext cx="6133320" cy="4316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Queue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extends Collection&lt;E&gt;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element();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возвращает, но не удаляет головной элемент очереди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offer(E o);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в конец очереди новый элемент и возвращает true, если вставка удалась.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peek();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первый элемент очереди, не удаляя его.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poll();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первый элемент и удаляет его из очереди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remove();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 удаляет головной элемент очереди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773F8C-7698-49B7-9E72-BB4544652C7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реализует методы интерфейса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Queue: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size()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offer(Object o)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peek()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poll()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iterator()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2A6688-49F7-4C24-91B4-E2978CBE8AD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B40F1A-7BEA-4708-9A9A-D33FD8E7CA9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928800" y="140760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QueueExample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java.util.Queue&lt;String&gt; queue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(queue.size() &gt; 0)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2726640" y="4787640"/>
            <a:ext cx="338148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Oklahoma Indiana Georgia Texas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914400" y="435780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позволяет реализовать двунаправленная очередь, разрешающую вставку и удаление элементов в два конца очереди.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определяет «двунаправленную» очередь и, соответственно, методы доступа к первому и последнему элементам двусторонней очереди.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обеспечивают удаление, вставку и обработку элементов. Каждый из этих методов существует в двух формах.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Одни методы создают исключительную ситуацию в случае неудачного завершения, другие возвращают какое-либо из значений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 зависимости от типа операции).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22088D-5FF9-4BD3-A2F9-168FD8BB2FC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Вторая форма добавления элементов в очередь сделана специально для реализаций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имеющих ограничение по размеру.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addFirst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вставляют элементы в начало и в конец очереди соответственно.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унаследован от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абсолютно аналогичен методу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CB10666-2D8B-43F1-9D48-07F2CC1FDFB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эффективная реализация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переменного размера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Конструкторы:</a:t>
            </a:r>
            <a:endParaRPr b="0" lang="ru-RU" sz="1800" spc="-1" strike="noStrike">
              <a:latin typeface="Arial"/>
            </a:endParaRPr>
          </a:p>
          <a:p>
            <a:pPr marL="1163520" indent="-4359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ArrayDeque();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 пустую двунаправленную очередь с вместимостью 16 элементов</a:t>
            </a:r>
            <a:endParaRPr b="0" lang="ru-RU" sz="1800" spc="-1" strike="noStrike">
              <a:latin typeface="Arial"/>
            </a:endParaRPr>
          </a:p>
          <a:p>
            <a:pPr marL="1163520" indent="-4359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ArrayDeque(Collection&lt;? extends E&gt; c);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двунаправленную очередь из элементов коллекции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том порядке, в котором они возвращаются итератором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1163520" indent="-4359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ArrayDeque(int numElements);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пустую двунаправленную очередь с вместимостью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numElements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D4DFE6-031F-439C-B25A-257BFBE8374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914400" y="4500720"/>
            <a:ext cx="73144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A74EF7-1B6D-45AA-A085-06C00D18592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928800" y="137196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DequeExample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java.util.Deque&lt;String&gt; deque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deque.addFirst(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(deque.size() &gt; 0)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.print(deque.remove()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2820240" y="4787640"/>
            <a:ext cx="338148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Texas Oklahoma Indiana Georgia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3892</TotalTime>
  <Application>LibreOffice/7.0.4.2$Linux_X86_64 LibreOffice_project/00$Build-2</Application>
  <AppVersion>15.0000</AppVersion>
  <Words>8504</Words>
  <Paragraphs>2155</Paragraphs>
  <Company>Twoja nazwa firmy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2011-09-14T13:05:55Z</dcterms:created>
  <dc:creator>Twoja nazwa użytkownika</dc:creator>
  <dc:description/>
  <dc:language>ru-RU</dc:language>
  <cp:lastModifiedBy/>
  <dcterms:modified xsi:type="dcterms:W3CDTF">2022-05-22T07:02:19Z</dcterms:modified>
  <cp:revision>214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172</vt:i4>
  </property>
</Properties>
</file>