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403" r:id="rId6"/>
    <p:sldId id="359" r:id="rId7"/>
    <p:sldId id="405" r:id="rId8"/>
    <p:sldId id="411" r:id="rId9"/>
    <p:sldId id="412" r:id="rId10"/>
    <p:sldId id="406" r:id="rId11"/>
    <p:sldId id="408" r:id="rId12"/>
    <p:sldId id="407" r:id="rId13"/>
    <p:sldId id="410" r:id="rId14"/>
    <p:sldId id="413" r:id="rId15"/>
    <p:sldId id="409" r:id="rId16"/>
    <p:sldId id="414" r:id="rId17"/>
    <p:sldId id="372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48" d="100"/>
          <a:sy n="148" d="100"/>
        </p:scale>
        <p:origin x="34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">
      <pc:chgData name="Fake Test User" userId="SID-0" providerId="Test" clId="FakeClientId" dt="2024-03-13T07:28:56.592" v="9"/>
      <pc:docMkLst>
        <pc:docMk/>
      </pc:docMkLst>
      <pc:sldChg chg="modSp mod">
        <pc:chgData name="Fake Test User" userId="SID-0" providerId="Test" clId="FakeClientId" dt="2024-03-13T07:28:56.592" v="9"/>
        <pc:sldMkLst>
          <pc:docMk/>
          <pc:sldMk cId="2498031464" sldId="342"/>
        </pc:sldMkLst>
        <pc:spChg chg="mod">
          <ac:chgData name="Fake Test User" userId="SID-0" providerId="Test" clId="FakeClientId" dt="2024-03-13T07:28:56.592" v="9"/>
          <ac:spMkLst>
            <pc:docMk/>
            <pc:sldMk cId="2498031464" sldId="342"/>
            <ac:spMk id="9" creationId="{2981AB9E-AF0F-CAD0-2DD2-D640FB871E66}"/>
          </ac:spMkLst>
        </pc:spChg>
      </pc:sldChg>
      <pc:sldChg chg="modSp mod">
        <pc:chgData name="Fake Test User" userId="SID-0" providerId="Test" clId="FakeClientId" dt="2024-03-13T07:28:08.669" v="6" actId="1076"/>
        <pc:sldMkLst>
          <pc:docMk/>
          <pc:sldMk cId="1330733909" sldId="365"/>
        </pc:sldMkLst>
        <pc:spChg chg="mod">
          <ac:chgData name="Fake Test User" userId="SID-0" providerId="Test" clId="FakeClientId" dt="2024-03-13T07:28:08.669" v="6" actId="1076"/>
          <ac:spMkLst>
            <pc:docMk/>
            <pc:sldMk cId="1330733909" sldId="365"/>
            <ac:spMk id="9" creationId="{0FD6A3FE-1BF6-4C1A-0553-EBD497A69F2D}"/>
          </ac:spMkLst>
        </pc:spChg>
      </pc:sldChg>
      <pc:sldChg chg="modSp mod">
        <pc:chgData name="Fake Test User" userId="SID-0" providerId="Test" clId="FakeClientId" dt="2024-03-13T07:28:41.857" v="8"/>
        <pc:sldMkLst>
          <pc:docMk/>
          <pc:sldMk cId="1397193754" sldId="373"/>
        </pc:sldMkLst>
        <pc:spChg chg="mod">
          <ac:chgData name="Fake Test User" userId="SID-0" providerId="Test" clId="FakeClientId" dt="2024-03-13T07:28:41.857" v="8"/>
          <ac:spMkLst>
            <pc:docMk/>
            <pc:sldMk cId="1397193754" sldId="373"/>
            <ac:spMk id="4" creationId="{260D053B-A40A-3228-B6D5-3371B9EE2E56}"/>
          </ac:spMkLst>
        </pc:spChg>
      </pc:sldChg>
      <pc:sldChg chg="modSp mod">
        <pc:chgData name="Fake Test User" userId="SID-0" providerId="Test" clId="FakeClientId" dt="2024-03-13T07:28:18.435" v="7" actId="14100"/>
        <pc:sldMkLst>
          <pc:docMk/>
          <pc:sldMk cId="1962637282" sldId="375"/>
        </pc:sldMkLst>
        <pc:spChg chg="mod">
          <ac:chgData name="Fake Test User" userId="SID-0" providerId="Test" clId="FakeClientId" dt="2024-03-13T07:28:18.435" v="7" actId="14100"/>
          <ac:spMkLst>
            <pc:docMk/>
            <pc:sldMk cId="1962637282" sldId="375"/>
            <ac:spMk id="4" creationId="{74160DFF-2E7E-7A22-819A-C011020DFF01}"/>
          </ac:spMkLst>
        </pc:spChg>
      </pc:sldChg>
      <pc:sldChg chg="modSp mod">
        <pc:chgData name="Fake Test User" userId="SID-0" providerId="Test" clId="FakeClientId" dt="2024-03-13T07:26:09.419" v="3" actId="14734"/>
        <pc:sldMkLst>
          <pc:docMk/>
          <pc:sldMk cId="2170071140" sldId="379"/>
        </pc:sldMkLst>
        <pc:graphicFrameChg chg="modGraphic">
          <ac:chgData name="Fake Test User" userId="SID-0" providerId="Test" clId="FakeClientId" dt="2024-03-13T07:26:09.419" v="3" actId="14734"/>
          <ac:graphicFrameMkLst>
            <pc:docMk/>
            <pc:sldMk cId="2170071140" sldId="379"/>
            <ac:graphicFrameMk id="5" creationId="{67588EB3-ED1D-6AD3-5960-55BD64293774}"/>
          </ac:graphicFrameMkLst>
        </pc:graphicFrameChg>
      </pc:sldChg>
      <pc:sldChg chg="modSp mod">
        <pc:chgData name="Fake Test User" userId="SID-0" providerId="Test" clId="FakeClientId" dt="2024-03-13T07:25:39.293" v="0" actId="14100"/>
        <pc:sldMkLst>
          <pc:docMk/>
          <pc:sldMk cId="79695288" sldId="380"/>
        </pc:sldMkLst>
        <pc:spChg chg="mod">
          <ac:chgData name="Fake Test User" userId="SID-0" providerId="Test" clId="FakeClientId" dt="2024-03-13T07:25:39.293" v="0" actId="14100"/>
          <ac:spMkLst>
            <pc:docMk/>
            <pc:sldMk cId="79695288" sldId="380"/>
            <ac:spMk id="3" creationId="{7D7CECA3-144C-CD4B-9246-81B4F2E6546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25.12.2024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25.12.2024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voice-tech-podcast/automatic-extractive-text-summarization-using-tfidf-3fc9a7b26f5" TargetMode="External"/><Relationship Id="rId7" Type="http://schemas.openxmlformats.org/officeDocument/2006/relationships/hyperlink" Target="https://medium.com/@harshdarji_15896/text-summarization-key-concepts-23df617bfb3e" TargetMode="External"/><Relationship Id="rId2" Type="http://schemas.openxmlformats.org/officeDocument/2006/relationships/hyperlink" Target="https://machinelearningmastery.com/gentle-introduction-text-summarization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.floydhub.com/gentle-introduction-to-text-summarization-in-machine-learning/" TargetMode="External"/><Relationship Id="rId5" Type="http://schemas.openxmlformats.org/officeDocument/2006/relationships/hyperlink" Target="https://www.kdnuggets.com/2019/11/getting-started-automated-text-summarization.html" TargetMode="External"/><Relationship Id="rId4" Type="http://schemas.openxmlformats.org/officeDocument/2006/relationships/hyperlink" Target="https://towardsdatascience.com/text-summarization-using-tf-idf-e64a0644ace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viewer/?dataset=cnn_dailymail&amp;config=3.0.0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Суммаризация</a:t>
            </a:r>
            <a:r>
              <a:rPr lang="ru-RU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текста с применением</a:t>
            </a:r>
            <a:endParaRPr lang="ru-RU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нейросетевых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62128-689D-D920-DC8C-F9B8B493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447299"/>
          </a:xfrm>
        </p:spPr>
        <p:txBody>
          <a:bodyPr/>
          <a:lstStyle/>
          <a:p>
            <a:r>
              <a:rPr lang="ru-RU" b="1" dirty="0"/>
              <a:t>Изначальный план и распределение ролей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DAA8C9-179F-CD6A-1955-13280789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10</a:t>
            </a:fld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1B7DF3-CD9A-797E-C781-4D176E0513FB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519707" y="2036579"/>
            <a:ext cx="10051961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План: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Подготовка данных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Загрузка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токенизация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датасета.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Выбор методов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Обоснование использования T5-Small и метрик ROUGE.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Обучение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Настройка параметров и запуск модели.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Анализ и выводы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Оценка результатов и поиск путей оптимизации.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Роли: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Исследователь данных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 подготовка выборки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токенизация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Инженер модели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 настройка гиперпараметров и обучение.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</a:rPr>
              <a:t>Аналитик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: интерпретация метрик и выводы.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1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B1AC-39AC-4DA7-2550-91D2C2F1C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715659-B783-8CE2-0E29-ADDE0730A9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26175"/>
            <a:ext cx="2743200" cy="365125"/>
          </a:xfrm>
        </p:spPr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11</a:t>
            </a:fld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21A8EE-827D-98BA-12AF-84FB934C8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7749" y="117792"/>
            <a:ext cx="6327105" cy="461758"/>
          </a:xfrm>
        </p:spPr>
        <p:txBody>
          <a:bodyPr/>
          <a:lstStyle/>
          <a:p>
            <a:r>
              <a:rPr lang="ru-RU" sz="3200" b="1" dirty="0">
                <a:solidFill>
                  <a:schemeClr val="accent3"/>
                </a:solidFill>
              </a:rPr>
              <a:t>Процесс обучения</a:t>
            </a:r>
          </a:p>
          <a:p>
            <a:endParaRPr lang="ru-RU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E5FA1EE-6986-3D17-6A39-EF1F713CA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557"/>
            <a:ext cx="7218707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Выбор модели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T5-Small (меньше требований к памяти).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Тренировочная выборка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143k примеров.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Этапы обучения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Градиентное накопление.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Уменьшение последовательностей до 128/32 токенов.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Использование 7 эпох для достижения сходимости.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Инструменты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Hugging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Face Seq2SeqTrainer.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Google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Colab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с поддержкой GPU.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7DD7213-E819-F746-E0BB-60B9A32AEE59}"/>
              </a:ext>
            </a:extLst>
          </p:cNvPr>
          <p:cNvSpPr txBox="1">
            <a:spLocks/>
          </p:cNvSpPr>
          <p:nvPr/>
        </p:nvSpPr>
        <p:spPr>
          <a:xfrm>
            <a:off x="64394" y="3422901"/>
            <a:ext cx="12080383" cy="461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 b="0" i="0" kern="1200" cap="all" spc="300" baseline="0">
                <a:solidFill>
                  <a:schemeClr val="bg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accent3"/>
                </a:solidFill>
              </a:rPr>
              <a:t>Почему такие методы и метрики выбраны</a:t>
            </a:r>
            <a:endParaRPr lang="ru-RU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6A3ABFD-B099-3F58-8518-F9E5F06F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897128"/>
            <a:ext cx="12192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Методы: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T5-Small: компромисс между качеством и требованиями к ресурсам.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Смешанная точность: ускоряет обучение.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Ограничение токенов: снижает нагрузку на память.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Метрики: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ROUGE используется для оценки качества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суммаризации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поскольку она показывает, насколько предсказание модели соответствует референсу.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64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CE57A-E963-2A8D-01AB-B8CE1B38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034" y="85287"/>
            <a:ext cx="1512266" cy="552217"/>
          </a:xfrm>
        </p:spPr>
        <p:txBody>
          <a:bodyPr/>
          <a:lstStyle/>
          <a:p>
            <a:r>
              <a:rPr lang="ru-RU" b="1" dirty="0"/>
              <a:t>вывод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E20611-5051-80A8-1CED-F0443123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12</a:t>
            </a:fld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7A323A-712C-CC3B-E0EB-7CF6D1A3E3DF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484728" y="657021"/>
            <a:ext cx="1070727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Оценка работы: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Плюсы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Оптимизация обучения за счет градиентного накопления и уменьшения данных.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Модель показала стабильные результаты.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Минусы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Метрики ROUGE остаются средними, что связано с ограничениями ресурсов.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Не все эксперименты с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</a:rPr>
              <a:t>гиперпараметрами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</a:rPr>
              <a:t> дали заметные улучшения.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838C2A9-E3FF-95FC-EF02-9A9055C230CE}"/>
              </a:ext>
            </a:extLst>
          </p:cNvPr>
          <p:cNvSpPr txBox="1">
            <a:spLocks/>
          </p:cNvSpPr>
          <p:nvPr/>
        </p:nvSpPr>
        <p:spPr>
          <a:xfrm>
            <a:off x="3241274" y="2508568"/>
            <a:ext cx="7420819" cy="165630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b="1"/>
              <a:t>Что не получилось рассказать</a:t>
            </a:r>
            <a:br>
              <a:rPr lang="ru-RU" b="1"/>
            </a:br>
            <a:endParaRPr lang="ru-RU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08D5CA1-C979-A8EB-99C1-C149AA5A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305" y="3421100"/>
            <a:ext cx="864172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Ограниченные ресурсы не позволили провести дополнительные эксперименты с T5-Base.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Отсутствие времени на сравнение с другими архитектурами (например, BART).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Возможные улучшения за счет использования большего тренировочного набора.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6668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1D2A43-27EF-7399-5172-6A65842F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13</a:t>
            </a:fld>
            <a:endParaRPr 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F8E9376-2B07-2CD0-16F1-78B011F94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29" y="1082123"/>
            <a:ext cx="11290591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📄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Kumar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Automatic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Rourkela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2014.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🌐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P. J.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Patel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"A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Gentle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International Journal of Engineering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and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Computer Science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p. 5, 2015.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🖥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Jain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Automatic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Extractive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using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TF-IDF," 1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April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2019.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📘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Panchal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"NLP—Text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using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NLTK: TF-IDF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Algorithm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10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June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2019.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📄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Mayo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Getting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Started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with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Automated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November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2019.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🌐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J.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Brownlee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"A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Gentle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7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August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2019.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📘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Opidi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"A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Gentle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Introduction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in Machine Learning," 15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April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2019.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📄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Darji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-Key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Concepts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8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January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2020.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🔗 Online Resource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📖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M. U. G.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Khan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Saleem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Zahoor-Ur-Rehman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F. S.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Shaikh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Neural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Attention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Model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Abstractive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Using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Linguistic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Feature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Space,"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IEEE Access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vol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11,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23557-23564, 2023.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DOI: 10.1109/ACCESS.2023.3249783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📖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Á.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Hernández-Castañeda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R. A.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García-Hernández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and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Y.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Ledeneva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Toward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the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Automatic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Generation of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Objective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Function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Extractive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Text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Summarization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,"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IEEE Access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vol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11,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51455-51464, 2023.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DOI: 10.1109/ACCESS.2023.3279101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BFD053-383A-7E92-D741-8275A62B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663" y="460114"/>
            <a:ext cx="6040191" cy="552217"/>
          </a:xfrm>
        </p:spPr>
        <p:txBody>
          <a:bodyPr/>
          <a:lstStyle/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Список литературы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6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146" y="429766"/>
            <a:ext cx="5316252" cy="22037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78DBF7D-EAAE-9170-4E4D-EB7BD38C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790" y="12879"/>
            <a:ext cx="4227332" cy="616612"/>
          </a:xfrm>
        </p:spPr>
        <p:txBody>
          <a:bodyPr/>
          <a:lstStyle/>
          <a:p>
            <a:r>
              <a:rPr lang="ru-RU" dirty="0"/>
              <a:t>Участники команды</a:t>
            </a:r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BEFC67BB-8B4F-6686-6980-04662260D837}"/>
              </a:ext>
            </a:extLst>
          </p:cNvPr>
          <p:cNvSpPr txBox="1">
            <a:spLocks/>
          </p:cNvSpPr>
          <p:nvPr/>
        </p:nvSpPr>
        <p:spPr>
          <a:xfrm>
            <a:off x="2373002" y="1506828"/>
            <a:ext cx="2314908" cy="35634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sz="1800" dirty="0"/>
              <a:t>Абрамычев Илья</a:t>
            </a: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10951F8F-D82B-249E-A78F-26DE7412593D}"/>
              </a:ext>
            </a:extLst>
          </p:cNvPr>
          <p:cNvSpPr txBox="1">
            <a:spLocks/>
          </p:cNvSpPr>
          <p:nvPr/>
        </p:nvSpPr>
        <p:spPr>
          <a:xfrm>
            <a:off x="5783756" y="1528309"/>
            <a:ext cx="2123872" cy="35634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sz="1800" dirty="0"/>
              <a:t>Керов Дмитрий</a:t>
            </a:r>
          </a:p>
        </p:txBody>
      </p:sp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1B4F1416-33FE-C884-1E8D-65897B5E0A50}"/>
              </a:ext>
            </a:extLst>
          </p:cNvPr>
          <p:cNvSpPr txBox="1">
            <a:spLocks/>
          </p:cNvSpPr>
          <p:nvPr/>
        </p:nvSpPr>
        <p:spPr>
          <a:xfrm>
            <a:off x="9170900" y="1528309"/>
            <a:ext cx="2314908" cy="356348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ru-RU" sz="1800" dirty="0"/>
              <a:t>Маркосян </a:t>
            </a:r>
            <a:r>
              <a:rPr lang="ru-RU" sz="1800" dirty="0" err="1"/>
              <a:t>айк</a:t>
            </a:r>
            <a:endParaRPr lang="ru-RU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202B11-8EF2-B928-1DEE-20A7B0F3E220}"/>
              </a:ext>
            </a:extLst>
          </p:cNvPr>
          <p:cNvSpPr txBox="1"/>
          <p:nvPr/>
        </p:nvSpPr>
        <p:spPr>
          <a:xfrm>
            <a:off x="2057402" y="5212834"/>
            <a:ext cx="263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Роль: </a:t>
            </a:r>
            <a:r>
              <a:rPr lang="en-US" sz="1600" dirty="0">
                <a:solidFill>
                  <a:schemeClr val="bg1"/>
                </a:solidFill>
              </a:rPr>
              <a:t>NLP Engineer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0D00C-CE83-4205-A3E3-4FEF027203CC}"/>
              </a:ext>
            </a:extLst>
          </p:cNvPr>
          <p:cNvSpPr txBox="1"/>
          <p:nvPr/>
        </p:nvSpPr>
        <p:spPr>
          <a:xfrm>
            <a:off x="5372096" y="5212834"/>
            <a:ext cx="263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Роль: </a:t>
            </a:r>
            <a:r>
              <a:rPr lang="en-US" sz="1600" dirty="0">
                <a:solidFill>
                  <a:schemeClr val="bg1"/>
                </a:solidFill>
              </a:rPr>
              <a:t>NLP Engineer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DC3F27-AA37-86A2-3C4F-05CF305EDF9C}"/>
              </a:ext>
            </a:extLst>
          </p:cNvPr>
          <p:cNvSpPr txBox="1"/>
          <p:nvPr/>
        </p:nvSpPr>
        <p:spPr>
          <a:xfrm>
            <a:off x="8782853" y="5212834"/>
            <a:ext cx="2630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Роль: </a:t>
            </a:r>
            <a:r>
              <a:rPr lang="en-US" sz="1600" dirty="0">
                <a:solidFill>
                  <a:schemeClr val="bg1"/>
                </a:solidFill>
              </a:rPr>
              <a:t>NLP Engineer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ADDDE4F7-0431-B8EA-0E58-671A9684BE8D}"/>
              </a:ext>
            </a:extLst>
          </p:cNvPr>
          <p:cNvSpPr txBox="1"/>
          <p:nvPr/>
        </p:nvSpPr>
        <p:spPr>
          <a:xfrm>
            <a:off x="5783756" y="6237932"/>
            <a:ext cx="3047925" cy="2742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dirty="0">
                <a:solidFill>
                  <a:schemeClr val="bg1"/>
                </a:solidFill>
                <a:latin typeface="Inter-Bold" pitchFamily="34" charset="0"/>
                <a:ea typeface="Inter-Bold" pitchFamily="34" charset="-122"/>
                <a:cs typeface="Inter-Bold" pitchFamily="34" charset="-120"/>
              </a:rPr>
              <a:t>December</a:t>
            </a:r>
            <a:r>
              <a:rPr lang="en-US" sz="1800" dirty="0">
                <a:solidFill>
                  <a:schemeClr val="bg1"/>
                </a:solidFill>
                <a:latin typeface="Inter-Bold" pitchFamily="34" charset="0"/>
                <a:ea typeface="Inter-Bold" pitchFamily="34" charset="-122"/>
                <a:cs typeface="Inter-Bold" pitchFamily="34" charset="-120"/>
              </a:rPr>
              <a:t> 2024</a:t>
            </a:r>
            <a:endParaRPr lang="en-US" sz="18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0784AF1-CECA-F2CD-F0EF-DE0E36AB1A06}"/>
              </a:ext>
            </a:extLst>
          </p:cNvPr>
          <p:cNvGrpSpPr/>
          <p:nvPr/>
        </p:nvGrpSpPr>
        <p:grpSpPr>
          <a:xfrm>
            <a:off x="5372096" y="2200355"/>
            <a:ext cx="2839790" cy="616612"/>
            <a:chOff x="5132228" y="2292435"/>
            <a:chExt cx="2839790" cy="616612"/>
          </a:xfrm>
        </p:grpSpPr>
        <p:sp>
          <p:nvSpPr>
            <p:cNvPr id="4" name="Облачко с текстом: прямоугольное со скругленными углами 3">
              <a:extLst>
                <a:ext uri="{FF2B5EF4-FFF2-40B4-BE49-F238E27FC236}">
                  <a16:creationId xmlns:a16="http://schemas.microsoft.com/office/drawing/2014/main" id="{4F00C77A-95A5-D906-9841-F91464FEAF14}"/>
                </a:ext>
              </a:extLst>
            </p:cNvPr>
            <p:cNvSpPr/>
            <p:nvPr/>
          </p:nvSpPr>
          <p:spPr>
            <a:xfrm rot="10800000">
              <a:off x="5132228" y="2292435"/>
              <a:ext cx="2839789" cy="616612"/>
            </a:xfrm>
            <a:prstGeom prst="wedgeRoundRectCallo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6BAEA9-2C6A-58F5-8EF1-866ACF36E123}"/>
                </a:ext>
              </a:extLst>
            </p:cNvPr>
            <p:cNvSpPr txBox="1"/>
            <p:nvPr/>
          </p:nvSpPr>
          <p:spPr>
            <a:xfrm>
              <a:off x="5132229" y="2414143"/>
              <a:ext cx="2839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1. Обзор литературы</a:t>
              </a: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A4ACB10-0293-C79B-7D23-00420C49491F}"/>
              </a:ext>
            </a:extLst>
          </p:cNvPr>
          <p:cNvGrpSpPr/>
          <p:nvPr/>
        </p:nvGrpSpPr>
        <p:grpSpPr>
          <a:xfrm>
            <a:off x="8757095" y="2183034"/>
            <a:ext cx="2839789" cy="616612"/>
            <a:chOff x="8517227" y="2275114"/>
            <a:chExt cx="2839789" cy="616612"/>
          </a:xfrm>
        </p:grpSpPr>
        <p:sp>
          <p:nvSpPr>
            <p:cNvPr id="32" name="Облачко с текстом: прямоугольное со скругленными углами 31">
              <a:extLst>
                <a:ext uri="{FF2B5EF4-FFF2-40B4-BE49-F238E27FC236}">
                  <a16:creationId xmlns:a16="http://schemas.microsoft.com/office/drawing/2014/main" id="{A1016AFB-6AB9-C9AE-94BA-4706CFE8194C}"/>
                </a:ext>
              </a:extLst>
            </p:cNvPr>
            <p:cNvSpPr/>
            <p:nvPr/>
          </p:nvSpPr>
          <p:spPr>
            <a:xfrm rot="10800000">
              <a:off x="8517227" y="2275114"/>
              <a:ext cx="2839789" cy="616612"/>
            </a:xfrm>
            <a:prstGeom prst="wedgeRoundRectCallou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35538E-0A77-BFD9-A105-08F2F749AADF}"/>
                </a:ext>
              </a:extLst>
            </p:cNvPr>
            <p:cNvSpPr txBox="1"/>
            <p:nvPr/>
          </p:nvSpPr>
          <p:spPr>
            <a:xfrm>
              <a:off x="8517227" y="2414142"/>
              <a:ext cx="2839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1. Реализация Бенчмарка</a:t>
              </a:r>
            </a:p>
          </p:txBody>
        </p:sp>
      </p:grpSp>
      <p:sp>
        <p:nvSpPr>
          <p:cNvPr id="35" name="Облачко с текстом: прямоугольное со скругленными углами 34">
            <a:extLst>
              <a:ext uri="{FF2B5EF4-FFF2-40B4-BE49-F238E27FC236}">
                <a16:creationId xmlns:a16="http://schemas.microsoft.com/office/drawing/2014/main" id="{CA3E56FD-993E-CBD5-DFDD-37CE4B9F8677}"/>
              </a:ext>
            </a:extLst>
          </p:cNvPr>
          <p:cNvSpPr/>
          <p:nvPr/>
        </p:nvSpPr>
        <p:spPr>
          <a:xfrm rot="10800000">
            <a:off x="1866898" y="2200354"/>
            <a:ext cx="2839789" cy="616612"/>
          </a:xfrm>
          <a:prstGeom prst="wedgeRoundRect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блачко с текстом: прямоугольное со скругленными углами 37">
            <a:extLst>
              <a:ext uri="{FF2B5EF4-FFF2-40B4-BE49-F238E27FC236}">
                <a16:creationId xmlns:a16="http://schemas.microsoft.com/office/drawing/2014/main" id="{08A2486F-09D4-7F5E-24E7-BEAFF8E5C087}"/>
              </a:ext>
            </a:extLst>
          </p:cNvPr>
          <p:cNvSpPr/>
          <p:nvPr/>
        </p:nvSpPr>
        <p:spPr>
          <a:xfrm rot="10800000">
            <a:off x="1866897" y="3154145"/>
            <a:ext cx="2839789" cy="723048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1D356EB7-5686-7B64-A5AF-0AC1B0E901BE}"/>
              </a:ext>
            </a:extLst>
          </p:cNvPr>
          <p:cNvGrpSpPr/>
          <p:nvPr/>
        </p:nvGrpSpPr>
        <p:grpSpPr>
          <a:xfrm>
            <a:off x="5372097" y="3134762"/>
            <a:ext cx="2839789" cy="745286"/>
            <a:chOff x="5132229" y="3008518"/>
            <a:chExt cx="2839789" cy="745286"/>
          </a:xfrm>
        </p:grpSpPr>
        <p:sp>
          <p:nvSpPr>
            <p:cNvPr id="41" name="Облачко с текстом: прямоугольное со скругленными углами 40">
              <a:extLst>
                <a:ext uri="{FF2B5EF4-FFF2-40B4-BE49-F238E27FC236}">
                  <a16:creationId xmlns:a16="http://schemas.microsoft.com/office/drawing/2014/main" id="{C64E7753-1738-262D-8B11-F2821DC3F7BE}"/>
                </a:ext>
              </a:extLst>
            </p:cNvPr>
            <p:cNvSpPr/>
            <p:nvPr/>
          </p:nvSpPr>
          <p:spPr>
            <a:xfrm rot="10800000">
              <a:off x="5132229" y="3008518"/>
              <a:ext cx="2839789" cy="745286"/>
            </a:xfrm>
            <a:prstGeom prst="wedgeRoundRectCallou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70D7E99-A8C6-4B7A-05DF-D0A3879A1226}"/>
                </a:ext>
              </a:extLst>
            </p:cNvPr>
            <p:cNvSpPr txBox="1"/>
            <p:nvPr/>
          </p:nvSpPr>
          <p:spPr>
            <a:xfrm>
              <a:off x="5132229" y="3223001"/>
              <a:ext cx="283978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2. Выбор набора данных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FB27046-E423-00C7-01E9-2F31A3321CB3}"/>
              </a:ext>
            </a:extLst>
          </p:cNvPr>
          <p:cNvGrpSpPr/>
          <p:nvPr/>
        </p:nvGrpSpPr>
        <p:grpSpPr>
          <a:xfrm>
            <a:off x="8757094" y="3129421"/>
            <a:ext cx="2839789" cy="745287"/>
            <a:chOff x="8517225" y="3008516"/>
            <a:chExt cx="2839789" cy="745287"/>
          </a:xfrm>
        </p:grpSpPr>
        <p:sp>
          <p:nvSpPr>
            <p:cNvPr id="44" name="Облачко с текстом: прямоугольное со скругленными углами 43">
              <a:extLst>
                <a:ext uri="{FF2B5EF4-FFF2-40B4-BE49-F238E27FC236}">
                  <a16:creationId xmlns:a16="http://schemas.microsoft.com/office/drawing/2014/main" id="{4817E64C-70E4-BF25-F1BE-39E77507B38F}"/>
                </a:ext>
              </a:extLst>
            </p:cNvPr>
            <p:cNvSpPr/>
            <p:nvPr/>
          </p:nvSpPr>
          <p:spPr>
            <a:xfrm rot="10800000">
              <a:off x="8517225" y="3008516"/>
              <a:ext cx="2839789" cy="745287"/>
            </a:xfrm>
            <a:prstGeom prst="wedgeRoundRectCallou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0C2E00B-E26C-E76E-214B-271C5457D6B1}"/>
                </a:ext>
              </a:extLst>
            </p:cNvPr>
            <p:cNvSpPr txBox="1"/>
            <p:nvPr/>
          </p:nvSpPr>
          <p:spPr>
            <a:xfrm>
              <a:off x="8517227" y="3191725"/>
              <a:ext cx="28397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/>
              <a:r>
                <a:rPr lang="ru-RU" sz="1600" dirty="0">
                  <a:solidFill>
                    <a:schemeClr val="bg1"/>
                  </a:solidFill>
                </a:rPr>
                <a:t>2. Предобработка данных</a:t>
              </a: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706A63D-808E-F87A-87DB-153C90677FBD}"/>
              </a:ext>
            </a:extLst>
          </p:cNvPr>
          <p:cNvGrpSpPr/>
          <p:nvPr/>
        </p:nvGrpSpPr>
        <p:grpSpPr>
          <a:xfrm>
            <a:off x="1848119" y="4180587"/>
            <a:ext cx="2839789" cy="723048"/>
            <a:chOff x="1627030" y="3710035"/>
            <a:chExt cx="2839789" cy="723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Облачко с текстом: прямоугольное со скругленными углами 10">
              <a:extLst>
                <a:ext uri="{FF2B5EF4-FFF2-40B4-BE49-F238E27FC236}">
                  <a16:creationId xmlns:a16="http://schemas.microsoft.com/office/drawing/2014/main" id="{B2DDE459-17D4-721A-E94E-E174C2E42255}"/>
                </a:ext>
              </a:extLst>
            </p:cNvPr>
            <p:cNvSpPr/>
            <p:nvPr/>
          </p:nvSpPr>
          <p:spPr>
            <a:xfrm rot="10800000">
              <a:off x="1627030" y="3710035"/>
              <a:ext cx="2839789" cy="723048"/>
            </a:xfrm>
            <a:prstGeom prst="wedgeRoundRectCallou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49D2A0-F917-DAD7-90CB-A800D6C80003}"/>
                </a:ext>
              </a:extLst>
            </p:cNvPr>
            <p:cNvSpPr txBox="1"/>
            <p:nvPr/>
          </p:nvSpPr>
          <p:spPr>
            <a:xfrm>
              <a:off x="1731670" y="3887622"/>
              <a:ext cx="2630508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rtl="0"/>
              <a:r>
                <a:rPr lang="ru-RU" sz="1600" dirty="0">
                  <a:solidFill>
                    <a:schemeClr val="bg1"/>
                  </a:solidFill>
                </a:rPr>
                <a:t>3. </a:t>
              </a:r>
              <a:r>
                <a:rPr lang="en-US" sz="1600" dirty="0">
                  <a:solidFill>
                    <a:schemeClr val="bg1"/>
                  </a:solidFill>
                </a:rPr>
                <a:t>Fine-tuned </a:t>
              </a:r>
              <a:r>
                <a:rPr lang="ru-RU" sz="1600" dirty="0">
                  <a:solidFill>
                    <a:schemeClr val="bg1"/>
                  </a:solidFill>
                </a:rPr>
                <a:t>модели</a:t>
              </a: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11F20FD-5A65-81A4-FC13-3CCC6F92F8D9}"/>
              </a:ext>
            </a:extLst>
          </p:cNvPr>
          <p:cNvGrpSpPr/>
          <p:nvPr/>
        </p:nvGrpSpPr>
        <p:grpSpPr>
          <a:xfrm>
            <a:off x="5425796" y="4165926"/>
            <a:ext cx="2839789" cy="723048"/>
            <a:chOff x="1627030" y="3710035"/>
            <a:chExt cx="2839789" cy="723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4" name="Облачко с текстом: прямоугольное со скругленными углами 13">
              <a:extLst>
                <a:ext uri="{FF2B5EF4-FFF2-40B4-BE49-F238E27FC236}">
                  <a16:creationId xmlns:a16="http://schemas.microsoft.com/office/drawing/2014/main" id="{53F8EF29-9D1F-7552-8305-6760D7867018}"/>
                </a:ext>
              </a:extLst>
            </p:cNvPr>
            <p:cNvSpPr/>
            <p:nvPr/>
          </p:nvSpPr>
          <p:spPr>
            <a:xfrm rot="10800000">
              <a:off x="1627030" y="3710035"/>
              <a:ext cx="2839789" cy="723048"/>
            </a:xfrm>
            <a:prstGeom prst="wedgeRoundRectCallou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C550F7-2B45-6E12-8C86-F7CE583BD8E4}"/>
                </a:ext>
              </a:extLst>
            </p:cNvPr>
            <p:cNvSpPr txBox="1"/>
            <p:nvPr/>
          </p:nvSpPr>
          <p:spPr>
            <a:xfrm>
              <a:off x="1731670" y="3913445"/>
              <a:ext cx="2630508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rtl="0"/>
              <a:r>
                <a:rPr lang="ru-RU" sz="1600" dirty="0">
                  <a:solidFill>
                    <a:schemeClr val="bg1"/>
                  </a:solidFill>
                </a:rPr>
                <a:t>3. </a:t>
              </a:r>
              <a:r>
                <a:rPr lang="en-US" sz="1600" dirty="0">
                  <a:solidFill>
                    <a:schemeClr val="bg1"/>
                  </a:solidFill>
                </a:rPr>
                <a:t>Fine-tuned</a:t>
              </a:r>
              <a:r>
                <a:rPr lang="ru-RU" sz="1600" dirty="0">
                  <a:solidFill>
                    <a:schemeClr val="bg1"/>
                  </a:solidFill>
                </a:rPr>
                <a:t> модели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0E1B611-D51F-C034-F709-6DA481F75080}"/>
              </a:ext>
            </a:extLst>
          </p:cNvPr>
          <p:cNvGrpSpPr/>
          <p:nvPr/>
        </p:nvGrpSpPr>
        <p:grpSpPr>
          <a:xfrm>
            <a:off x="8757093" y="4180586"/>
            <a:ext cx="2839789" cy="723048"/>
            <a:chOff x="1627030" y="3710035"/>
            <a:chExt cx="2839789" cy="7230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" name="Облачко с текстом: прямоугольное со скругленными углами 16">
              <a:extLst>
                <a:ext uri="{FF2B5EF4-FFF2-40B4-BE49-F238E27FC236}">
                  <a16:creationId xmlns:a16="http://schemas.microsoft.com/office/drawing/2014/main" id="{97D9B23E-C1AA-A5A1-C8C7-7C69B0C6C2B1}"/>
                </a:ext>
              </a:extLst>
            </p:cNvPr>
            <p:cNvSpPr/>
            <p:nvPr/>
          </p:nvSpPr>
          <p:spPr>
            <a:xfrm rot="10800000">
              <a:off x="1627030" y="3710035"/>
              <a:ext cx="2839789" cy="723048"/>
            </a:xfrm>
            <a:prstGeom prst="wedgeRoundRectCallou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DACA0C-5252-01D2-6456-D446E42BA193}"/>
                </a:ext>
              </a:extLst>
            </p:cNvPr>
            <p:cNvSpPr txBox="1"/>
            <p:nvPr/>
          </p:nvSpPr>
          <p:spPr>
            <a:xfrm>
              <a:off x="1701618" y="3892872"/>
              <a:ext cx="2630508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rtl="0"/>
              <a:r>
                <a:rPr lang="ru-RU" sz="1600" dirty="0">
                  <a:solidFill>
                    <a:schemeClr val="bg1"/>
                  </a:solidFill>
                </a:rPr>
                <a:t>3. </a:t>
              </a:r>
              <a:r>
                <a:rPr lang="en-US" sz="1600" dirty="0">
                  <a:solidFill>
                    <a:schemeClr val="bg1"/>
                  </a:solidFill>
                </a:rPr>
                <a:t>Fine-tuned</a:t>
              </a:r>
              <a:r>
                <a:rPr lang="ru-RU" sz="1600" dirty="0">
                  <a:solidFill>
                    <a:schemeClr val="bg1"/>
                  </a:solidFill>
                </a:rPr>
                <a:t> модели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406F34E-F8A7-D657-60E4-11CC06E43F43}"/>
              </a:ext>
            </a:extLst>
          </p:cNvPr>
          <p:cNvSpPr txBox="1"/>
          <p:nvPr/>
        </p:nvSpPr>
        <p:spPr>
          <a:xfrm>
            <a:off x="1848120" y="2322063"/>
            <a:ext cx="28397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1. Реализация Бенчмарка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C68F29-2EF7-E3CB-C8A0-9BB60A3E839D}"/>
              </a:ext>
            </a:extLst>
          </p:cNvPr>
          <p:cNvSpPr txBox="1"/>
          <p:nvPr/>
        </p:nvSpPr>
        <p:spPr>
          <a:xfrm>
            <a:off x="1866900" y="3312630"/>
            <a:ext cx="2839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ru-RU" sz="1600" dirty="0">
                <a:solidFill>
                  <a:schemeClr val="bg1"/>
                </a:solidFill>
              </a:rPr>
              <a:t>2. Предобработка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65391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47BA27C-55BC-DD5C-0538-5A798B92F166}"/>
              </a:ext>
            </a:extLst>
          </p:cNvPr>
          <p:cNvSpPr txBox="1"/>
          <p:nvPr/>
        </p:nvSpPr>
        <p:spPr>
          <a:xfrm>
            <a:off x="334848" y="1063730"/>
            <a:ext cx="55561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Автоматическая </a:t>
            </a:r>
            <a:r>
              <a:rPr lang="ru-RU" sz="2000" dirty="0" err="1">
                <a:solidFill>
                  <a:schemeClr val="bg1"/>
                </a:solidFill>
              </a:rPr>
              <a:t>суммаризация</a:t>
            </a:r>
            <a:r>
              <a:rPr lang="ru-RU" sz="2000" dirty="0">
                <a:solidFill>
                  <a:schemeClr val="bg1"/>
                </a:solidFill>
              </a:rPr>
              <a:t> новостных текстов из датасета </a:t>
            </a:r>
            <a:r>
              <a:rPr lang="ru-RU" sz="2000" dirty="0" err="1">
                <a:solidFill>
                  <a:srgbClr val="FFFF00"/>
                </a:solidFill>
              </a:rPr>
              <a:t>cnn_dailymail</a:t>
            </a:r>
            <a:r>
              <a:rPr lang="ru-RU" sz="2000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74D25-4007-D46D-0F83-8794769C2AE5}"/>
              </a:ext>
            </a:extLst>
          </p:cNvPr>
          <p:cNvSpPr txBox="1"/>
          <p:nvPr/>
        </p:nvSpPr>
        <p:spPr>
          <a:xfrm>
            <a:off x="334848" y="2997447"/>
            <a:ext cx="57536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Создать модель, которая сможет сокращать статьи, сохраняя их основные идеи и важные моменты.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B5E7F-168E-7A29-6F8B-ADD6D3C9ACED}"/>
              </a:ext>
            </a:extLst>
          </p:cNvPr>
          <p:cNvSpPr txBox="1"/>
          <p:nvPr/>
        </p:nvSpPr>
        <p:spPr>
          <a:xfrm>
            <a:off x="334848" y="5037572"/>
            <a:ext cx="56860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T5 </a:t>
            </a:r>
            <a:r>
              <a:rPr lang="en-US" sz="2000" dirty="0">
                <a:solidFill>
                  <a:schemeClr val="bg1"/>
                </a:solidFill>
              </a:rPr>
              <a:t>small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предобученная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 err="1">
                <a:solidFill>
                  <a:schemeClr val="bg1"/>
                </a:solidFill>
              </a:rPr>
              <a:t>трансформерная</a:t>
            </a:r>
            <a:r>
              <a:rPr lang="ru-RU" sz="2000" dirty="0">
                <a:solidFill>
                  <a:schemeClr val="bg1"/>
                </a:solidFill>
              </a:rPr>
              <a:t> модель, специально адаптированная для задач преобразования текста.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19252-EB82-C8DC-9313-A3DFE70D7D3A}"/>
              </a:ext>
            </a:extLst>
          </p:cNvPr>
          <p:cNvSpPr txBox="1"/>
          <p:nvPr/>
        </p:nvSpPr>
        <p:spPr>
          <a:xfrm>
            <a:off x="371475" y="471988"/>
            <a:ext cx="1268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3">
                    <a:lumMod val="75000"/>
                  </a:schemeClr>
                </a:solidFill>
              </a:rPr>
              <a:t>Цель: </a:t>
            </a:r>
            <a:endParaRPr lang="ru-RU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DEF50-30F2-A5AE-B3DA-0A76AB8E37E3}"/>
              </a:ext>
            </a:extLst>
          </p:cNvPr>
          <p:cNvSpPr txBox="1"/>
          <p:nvPr/>
        </p:nvSpPr>
        <p:spPr>
          <a:xfrm>
            <a:off x="334848" y="2245582"/>
            <a:ext cx="16678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3">
                    <a:lumMod val="75000"/>
                  </a:schemeClr>
                </a:solidFill>
              </a:rPr>
              <a:t>Задача: </a:t>
            </a:r>
            <a:endParaRPr lang="ru-RU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D4E3B-6461-1587-50CD-6B8E5055CACA}"/>
              </a:ext>
            </a:extLst>
          </p:cNvPr>
          <p:cNvSpPr txBox="1"/>
          <p:nvPr/>
        </p:nvSpPr>
        <p:spPr>
          <a:xfrm>
            <a:off x="342363" y="4216711"/>
            <a:ext cx="39795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3">
                    <a:lumMod val="75000"/>
                  </a:schemeClr>
                </a:solidFill>
              </a:rPr>
              <a:t>Выбранная модель: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AAF6841-461E-7A2C-101F-0F12C91E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11" y="334885"/>
            <a:ext cx="10914844" cy="360681"/>
          </a:xfrm>
        </p:spPr>
        <p:txBody>
          <a:bodyPr/>
          <a:lstStyle/>
          <a:p>
            <a:r>
              <a:rPr lang="ru-RU" b="1" dirty="0"/>
              <a:t>Методы, которые мы использовали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ABDA550-78ED-F202-9A83-2443680E18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896197"/>
            <a:ext cx="11891206" cy="30777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600" b="1" i="0" dirty="0">
                <a:solidFill>
                  <a:schemeClr val="accent3"/>
                </a:solidFill>
                <a:effectLst/>
                <a:latin typeface="-apple-system"/>
              </a:rPr>
              <a:t>T5-Small</a:t>
            </a:r>
            <a:r>
              <a:rPr lang="ru-RU" sz="1600" b="0" i="0" dirty="0">
                <a:effectLst/>
                <a:latin typeface="-apple-system"/>
              </a:rPr>
              <a:t> — </a:t>
            </a:r>
            <a:r>
              <a:rPr lang="ru-RU" sz="1600" b="0" i="0" cap="none" dirty="0">
                <a:effectLst/>
                <a:latin typeface="-apple-system"/>
              </a:rPr>
              <a:t>это </a:t>
            </a:r>
            <a:r>
              <a:rPr lang="ru-RU" sz="1600" b="1" i="0" cap="none" dirty="0">
                <a:effectLst/>
                <a:latin typeface="-apple-system"/>
              </a:rPr>
              <a:t>маленький вариант модели t5</a:t>
            </a:r>
            <a:r>
              <a:rPr lang="ru-RU" sz="1600" b="0" i="0" cap="none" dirty="0">
                <a:effectLst/>
                <a:latin typeface="-apple-system"/>
              </a:rPr>
              <a:t>. у него относительно меньшее количество параметров по сравнению с большими версиями, что делает его вычислительно эффективным и подходящим для сценариев с ограниченными вычислительными ресурсами.</a:t>
            </a:r>
          </a:p>
          <a:p>
            <a:pPr algn="l">
              <a:spcAft>
                <a:spcPts val="600"/>
              </a:spcAft>
            </a:pPr>
            <a:r>
              <a:rPr lang="ru-RU" sz="1600" b="0" i="0" cap="none" dirty="0">
                <a:effectLst/>
                <a:latin typeface="-apple-system"/>
              </a:rPr>
              <a:t>Модель разработана </a:t>
            </a:r>
            <a:r>
              <a:rPr lang="ru-RU" sz="1600" b="0" i="0" cap="none" dirty="0" err="1">
                <a:effectLst/>
                <a:latin typeface="-apple-system"/>
              </a:rPr>
              <a:t>google</a:t>
            </a:r>
            <a:r>
              <a:rPr lang="ru-RU" sz="1600" b="0" i="0" cap="none" dirty="0">
                <a:effectLst/>
                <a:latin typeface="-apple-system"/>
              </a:rPr>
              <a:t>, она обучена на огромном датасете и может быть настроена под конкретные задачи.</a:t>
            </a:r>
          </a:p>
          <a:p>
            <a:pPr algn="l">
              <a:spcAft>
                <a:spcPts val="600"/>
              </a:spcAft>
            </a:pPr>
            <a:r>
              <a:rPr lang="ru-RU" sz="1600" b="1" i="0" dirty="0">
                <a:solidFill>
                  <a:schemeClr val="accent3"/>
                </a:solidFill>
                <a:effectLst/>
                <a:latin typeface="-apple-system"/>
              </a:rPr>
              <a:t>Некоторые особенности T5-Small:</a:t>
            </a:r>
            <a:endParaRPr lang="ru-RU" sz="1600" b="0" i="0" dirty="0">
              <a:solidFill>
                <a:schemeClr val="accent3"/>
              </a:solidFill>
              <a:effectLst/>
              <a:latin typeface="-apple-system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1" i="0" cap="none" dirty="0">
                <a:effectLst/>
                <a:latin typeface="-apple-system"/>
              </a:rPr>
              <a:t>Вычислительная эффективность</a:t>
            </a:r>
            <a:r>
              <a:rPr lang="ru-RU" sz="1600" b="0" i="0" cap="none" dirty="0">
                <a:effectLst/>
                <a:latin typeface="-apple-system"/>
              </a:rPr>
              <a:t>. Для обучения и вывода модели требуется меньше вычислительной мощности, что делает её подходящей для </a:t>
            </a:r>
            <a:r>
              <a:rPr lang="ru-RU" sz="1600" b="0" i="0" cap="none" dirty="0" err="1">
                <a:effectLst/>
                <a:latin typeface="-apple-system"/>
              </a:rPr>
              <a:t>ресурсоограниченных</a:t>
            </a:r>
            <a:r>
              <a:rPr lang="ru-RU" sz="1600" b="0" i="0" cap="none" dirty="0">
                <a:effectLst/>
                <a:latin typeface="-apple-system"/>
              </a:rPr>
              <a:t> сред. 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1" i="0" cap="none" dirty="0">
                <a:effectLst/>
                <a:latin typeface="-apple-system"/>
              </a:rPr>
              <a:t>Быстрая итерация</a:t>
            </a:r>
            <a:r>
              <a:rPr lang="ru-RU" sz="1600" b="0" i="0" cap="none" dirty="0">
                <a:effectLst/>
                <a:latin typeface="-apple-system"/>
              </a:rPr>
              <a:t>. Меньший размер модели позволяет быстрее экспериментировать и разрабатывать её.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7F9B7-63DC-F8D4-D1CE-04E57E3C1067}"/>
              </a:ext>
            </a:extLst>
          </p:cNvPr>
          <p:cNvSpPr txBox="1"/>
          <p:nvPr/>
        </p:nvSpPr>
        <p:spPr>
          <a:xfrm>
            <a:off x="-57954" y="535887"/>
            <a:ext cx="1262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3"/>
                </a:solidFill>
              </a:rPr>
              <a:t>Модель</a:t>
            </a:r>
            <a:r>
              <a:rPr lang="ru-RU" sz="2400" dirty="0">
                <a:solidFill>
                  <a:schemeClr val="accent3"/>
                </a:solidFill>
              </a:rPr>
              <a:t>: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1B5DCF4-4948-C176-D1D9-B720C576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03" y="4334273"/>
            <a:ext cx="609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68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8DB57-3448-0E7D-C9DA-492B69FEF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ED6418C-7A56-30E5-9CA1-58F13EF3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11" y="334885"/>
            <a:ext cx="10914844" cy="360681"/>
          </a:xfrm>
        </p:spPr>
        <p:txBody>
          <a:bodyPr/>
          <a:lstStyle/>
          <a:p>
            <a:r>
              <a:rPr lang="ru-RU" b="1" dirty="0"/>
              <a:t>Методы, которые мы использовали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3FC231-CF0D-2CE8-22D3-5A26D1D98CEA}"/>
              </a:ext>
            </a:extLst>
          </p:cNvPr>
          <p:cNvSpPr txBox="1"/>
          <p:nvPr/>
        </p:nvSpPr>
        <p:spPr>
          <a:xfrm>
            <a:off x="60388" y="695566"/>
            <a:ext cx="139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3"/>
                </a:solidFill>
              </a:rPr>
              <a:t>Датасет</a:t>
            </a:r>
            <a:r>
              <a:rPr lang="ru-RU" sz="2000" dirty="0">
                <a:solidFill>
                  <a:schemeClr val="accent3"/>
                </a:solidFill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EA76B7-E9F4-720A-A068-4D1FEF7B95EA}"/>
              </a:ext>
            </a:extLst>
          </p:cNvPr>
          <p:cNvSpPr txBox="1"/>
          <p:nvPr/>
        </p:nvSpPr>
        <p:spPr>
          <a:xfrm>
            <a:off x="573111" y="1045545"/>
            <a:ext cx="776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CNN/</a:t>
            </a:r>
            <a:r>
              <a:rPr lang="ru-RU" dirty="0" err="1">
                <a:solidFill>
                  <a:schemeClr val="bg1"/>
                </a:solidFill>
              </a:rPr>
              <a:t>DailyMail</a:t>
            </a:r>
            <a:r>
              <a:rPr lang="ru-RU" dirty="0">
                <a:solidFill>
                  <a:schemeClr val="bg1"/>
                </a:solidFill>
              </a:rPr>
              <a:t>, содержащий статьи и их референсные </a:t>
            </a:r>
            <a:r>
              <a:rPr lang="ru-RU" dirty="0" err="1">
                <a:solidFill>
                  <a:schemeClr val="bg1"/>
                </a:solidFill>
              </a:rPr>
              <a:t>суммаризации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F0EB1A-7618-3DDC-7191-BD52C595BE67}"/>
              </a:ext>
            </a:extLst>
          </p:cNvPr>
          <p:cNvSpPr txBox="1"/>
          <p:nvPr/>
        </p:nvSpPr>
        <p:spPr>
          <a:xfrm>
            <a:off x="60388" y="1474225"/>
            <a:ext cx="1213161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chemeClr val="accent3"/>
                </a:solidFill>
                <a:effectLst/>
                <a:latin typeface="Source Sans Pro"/>
              </a:rPr>
              <a:t>Структура набора данных</a:t>
            </a:r>
          </a:p>
          <a:p>
            <a:pPr algn="l"/>
            <a:r>
              <a:rPr lang="ru-RU" b="1" i="0" dirty="0">
                <a:solidFill>
                  <a:schemeClr val="accent3"/>
                </a:solidFill>
                <a:effectLst/>
                <a:latin typeface="Source Sans Pro"/>
              </a:rPr>
              <a:t>Экземпляры данных</a:t>
            </a:r>
          </a:p>
          <a:p>
            <a:pPr algn="l"/>
            <a:r>
              <a:rPr lang="ru-RU" sz="1600" b="0" i="0" dirty="0">
                <a:solidFill>
                  <a:schemeClr val="bg1"/>
                </a:solidFill>
                <a:effectLst/>
                <a:latin typeface="Source Sans Pro"/>
              </a:rPr>
              <a:t>Для каждого примера есть строка для статьи, строка для основных моментов и строка для идентификатора. Чтобы изучить больше примеров, воспользуйтесь </a:t>
            </a:r>
            <a:r>
              <a:rPr lang="ru-RU" sz="1600" b="0" i="0" u="sng" dirty="0" err="1">
                <a:solidFill>
                  <a:srgbClr val="FFFFFF"/>
                </a:solidFill>
                <a:effectLst/>
                <a:latin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просмотрщиком</a:t>
            </a:r>
            <a:r>
              <a:rPr lang="ru-RU" sz="1600" b="0" i="0" u="sng" dirty="0">
                <a:solidFill>
                  <a:schemeClr val="bg1"/>
                </a:solidFill>
                <a:effectLst/>
                <a:latin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набора данных CNN / Daily Mail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Source Sans Pro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985FF-6016-8603-9FDE-E5CBD86EF217}"/>
              </a:ext>
            </a:extLst>
          </p:cNvPr>
          <p:cNvSpPr txBox="1"/>
          <p:nvPr/>
        </p:nvSpPr>
        <p:spPr>
          <a:xfrm>
            <a:off x="226597" y="2696034"/>
            <a:ext cx="11799194" cy="23698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{'</a:t>
            </a:r>
            <a:r>
              <a:rPr lang="ru-RU" sz="1600" dirty="0" err="1">
                <a:solidFill>
                  <a:schemeClr val="bg1"/>
                </a:solidFill>
              </a:rPr>
              <a:t>id</a:t>
            </a:r>
            <a:r>
              <a:rPr lang="ru-RU" sz="1600" dirty="0">
                <a:solidFill>
                  <a:schemeClr val="bg1"/>
                </a:solidFill>
              </a:rPr>
              <a:t>': '0054d6d30dbcad772e20b22771153a2a9cbeaf62',</a:t>
            </a:r>
          </a:p>
          <a:p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</a:rPr>
              <a:t>article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': </a:t>
            </a:r>
            <a:r>
              <a:rPr lang="ru-RU" sz="1600" dirty="0">
                <a:solidFill>
                  <a:schemeClr val="bg1"/>
                </a:solidFill>
              </a:rPr>
              <a:t>'(CNN) -- An American </a:t>
            </a:r>
            <a:r>
              <a:rPr lang="ru-RU" sz="1600" dirty="0" err="1">
                <a:solidFill>
                  <a:schemeClr val="bg1"/>
                </a:solidFill>
              </a:rPr>
              <a:t>woman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died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aboard</a:t>
            </a:r>
            <a:r>
              <a:rPr lang="ru-RU" sz="1600" dirty="0">
                <a:solidFill>
                  <a:schemeClr val="bg1"/>
                </a:solidFill>
              </a:rPr>
              <a:t> a </a:t>
            </a:r>
            <a:r>
              <a:rPr lang="ru-RU" sz="1600" dirty="0" err="1">
                <a:solidFill>
                  <a:schemeClr val="bg1"/>
                </a:solidFill>
              </a:rPr>
              <a:t>cruise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ship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that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docked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at</a:t>
            </a:r>
            <a:r>
              <a:rPr lang="ru-RU" sz="1600" dirty="0">
                <a:solidFill>
                  <a:schemeClr val="bg1"/>
                </a:solidFill>
              </a:rPr>
              <a:t> Rio </a:t>
            </a:r>
            <a:r>
              <a:rPr lang="ru-RU" sz="1600" dirty="0" err="1">
                <a:solidFill>
                  <a:schemeClr val="bg1"/>
                </a:solidFill>
              </a:rPr>
              <a:t>de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Janeiro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on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Tuesday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same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ship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on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which</a:t>
            </a:r>
            <a:r>
              <a:rPr lang="ru-RU" sz="1600" dirty="0">
                <a:solidFill>
                  <a:schemeClr val="bg1"/>
                </a:solidFill>
              </a:rPr>
              <a:t> 86 </a:t>
            </a:r>
            <a:r>
              <a:rPr lang="ru-RU" sz="1600" dirty="0" err="1">
                <a:solidFill>
                  <a:schemeClr val="bg1"/>
                </a:solidFill>
              </a:rPr>
              <a:t>passengers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previously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fell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ill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according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to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state-run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Brazilian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news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agency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Agencia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Brasil</a:t>
            </a:r>
            <a:r>
              <a:rPr lang="ru-RU" sz="1600" dirty="0">
                <a:solidFill>
                  <a:schemeClr val="bg1"/>
                </a:solidFill>
              </a:rPr>
              <a:t>. The American </a:t>
            </a:r>
            <a:r>
              <a:rPr lang="ru-RU" sz="1600" dirty="0" err="1">
                <a:solidFill>
                  <a:schemeClr val="bg1"/>
                </a:solidFill>
              </a:rPr>
              <a:t>tourist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died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aboard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MS </a:t>
            </a:r>
            <a:r>
              <a:rPr lang="ru-RU" sz="1600" dirty="0" err="1">
                <a:solidFill>
                  <a:schemeClr val="bg1"/>
                </a:solidFill>
              </a:rPr>
              <a:t>Veendam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owned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by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cruise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operator</a:t>
            </a:r>
            <a:r>
              <a:rPr lang="ru-RU" sz="1600" dirty="0">
                <a:solidFill>
                  <a:schemeClr val="bg1"/>
                </a:solidFill>
              </a:rPr>
              <a:t> Holland America. Federal </a:t>
            </a:r>
            <a:r>
              <a:rPr lang="ru-RU" sz="1600" dirty="0" err="1">
                <a:solidFill>
                  <a:schemeClr val="bg1"/>
                </a:solidFill>
              </a:rPr>
              <a:t>Police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told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Agencia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Brasil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that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forensic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doctors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were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investigating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her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death</a:t>
            </a:r>
            <a:r>
              <a:rPr lang="ru-RU" sz="1600" dirty="0">
                <a:solidFill>
                  <a:schemeClr val="bg1"/>
                </a:solidFill>
              </a:rPr>
              <a:t>. The </a:t>
            </a:r>
            <a:r>
              <a:rPr lang="ru-RU" sz="1600" dirty="0" err="1">
                <a:solidFill>
                  <a:schemeClr val="bg1"/>
                </a:solidFill>
              </a:rPr>
              <a:t>ship's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doctors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told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police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that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woman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was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elderly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and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suffered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from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diabetes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and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hypertension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according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agency</a:t>
            </a:r>
            <a:r>
              <a:rPr lang="ru-RU" sz="1600" dirty="0">
                <a:solidFill>
                  <a:schemeClr val="bg1"/>
                </a:solidFill>
              </a:rPr>
              <a:t>. The </a:t>
            </a:r>
            <a:r>
              <a:rPr lang="ru-RU" sz="1600" dirty="0" err="1">
                <a:solidFill>
                  <a:schemeClr val="bg1"/>
                </a:solidFill>
              </a:rPr>
              <a:t>other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passengers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came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down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with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diarrhea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prior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to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her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death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during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earlier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part</a:t>
            </a:r>
            <a:r>
              <a:rPr lang="ru-RU" sz="1600" dirty="0">
                <a:solidFill>
                  <a:schemeClr val="bg1"/>
                </a:solidFill>
              </a:rPr>
              <a:t> of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trip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ship's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doctors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said</a:t>
            </a:r>
            <a:r>
              <a:rPr lang="ru-RU" sz="1600" dirty="0">
                <a:solidFill>
                  <a:schemeClr val="bg1"/>
                </a:solidFill>
              </a:rPr>
              <a:t>. The </a:t>
            </a:r>
            <a:r>
              <a:rPr lang="ru-RU" sz="1600" dirty="0" err="1">
                <a:solidFill>
                  <a:schemeClr val="bg1"/>
                </a:solidFill>
              </a:rPr>
              <a:t>Veendam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left</a:t>
            </a:r>
            <a:r>
              <a:rPr lang="ru-RU" sz="1600" dirty="0">
                <a:solidFill>
                  <a:schemeClr val="bg1"/>
                </a:solidFill>
              </a:rPr>
              <a:t> New York 36 </a:t>
            </a:r>
            <a:r>
              <a:rPr lang="ru-RU" sz="1600" dirty="0" err="1">
                <a:solidFill>
                  <a:schemeClr val="bg1"/>
                </a:solidFill>
              </a:rPr>
              <a:t>days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ago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for</a:t>
            </a:r>
            <a:r>
              <a:rPr lang="ru-RU" sz="1600" dirty="0">
                <a:solidFill>
                  <a:schemeClr val="bg1"/>
                </a:solidFill>
              </a:rPr>
              <a:t> a South America </a:t>
            </a:r>
            <a:r>
              <a:rPr lang="ru-RU" sz="1600" dirty="0" err="1">
                <a:solidFill>
                  <a:schemeClr val="bg1"/>
                </a:solidFill>
              </a:rPr>
              <a:t>tour</a:t>
            </a:r>
            <a:r>
              <a:rPr lang="ru-RU" sz="1600" dirty="0">
                <a:solidFill>
                  <a:schemeClr val="bg1"/>
                </a:solidFill>
              </a:rPr>
              <a:t>.'</a:t>
            </a:r>
          </a:p>
          <a:p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ru-RU" sz="1600" dirty="0" err="1">
                <a:solidFill>
                  <a:schemeClr val="accent1">
                    <a:lumMod val="75000"/>
                  </a:schemeClr>
                </a:solidFill>
              </a:rPr>
              <a:t>highlights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': </a:t>
            </a:r>
            <a:r>
              <a:rPr lang="ru-RU" sz="1600" dirty="0">
                <a:solidFill>
                  <a:schemeClr val="bg1"/>
                </a:solidFill>
              </a:rPr>
              <a:t>'The </a:t>
            </a:r>
            <a:r>
              <a:rPr lang="ru-RU" sz="1600" dirty="0" err="1">
                <a:solidFill>
                  <a:schemeClr val="bg1"/>
                </a:solidFill>
              </a:rPr>
              <a:t>elderly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woman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suffered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from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diabetes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and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hypertension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ship's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doctors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say</a:t>
            </a:r>
            <a:r>
              <a:rPr lang="ru-RU" sz="1600" dirty="0">
                <a:solidFill>
                  <a:schemeClr val="bg1"/>
                </a:solidFill>
              </a:rPr>
              <a:t> .\</a:t>
            </a:r>
            <a:r>
              <a:rPr lang="ru-RU" sz="1600" dirty="0" err="1">
                <a:solidFill>
                  <a:schemeClr val="bg1"/>
                </a:solidFill>
              </a:rPr>
              <a:t>nPreviously</a:t>
            </a:r>
            <a:r>
              <a:rPr lang="ru-RU" sz="1600" dirty="0">
                <a:solidFill>
                  <a:schemeClr val="bg1"/>
                </a:solidFill>
              </a:rPr>
              <a:t>, 86 </a:t>
            </a:r>
            <a:r>
              <a:rPr lang="ru-RU" sz="1600" dirty="0" err="1">
                <a:solidFill>
                  <a:schemeClr val="bg1"/>
                </a:solidFill>
              </a:rPr>
              <a:t>passengers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had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fallen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ill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on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the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ship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Agencia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Brasil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says</a:t>
            </a:r>
            <a:r>
              <a:rPr lang="ru-RU" sz="1600" dirty="0">
                <a:solidFill>
                  <a:schemeClr val="bg1"/>
                </a:solidFill>
              </a:rPr>
              <a:t> .'}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5EBED-C0F1-49E1-4310-89B65CD02FFF}"/>
              </a:ext>
            </a:extLst>
          </p:cNvPr>
          <p:cNvSpPr txBox="1"/>
          <p:nvPr/>
        </p:nvSpPr>
        <p:spPr>
          <a:xfrm>
            <a:off x="0" y="5148950"/>
            <a:ext cx="8791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chemeClr val="accent3"/>
                </a:solidFill>
                <a:effectLst/>
                <a:latin typeface="Source Sans Pro"/>
              </a:rPr>
              <a:t>Среднее количество токенов для статей и основные моменты:</a:t>
            </a:r>
            <a:endParaRPr lang="ru-RU" dirty="0">
              <a:solidFill>
                <a:schemeClr val="accent3"/>
              </a:solidFill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F7B68AA-881C-FC53-B6BD-72952A097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65805"/>
              </p:ext>
            </p:extLst>
          </p:nvPr>
        </p:nvGraphicFramePr>
        <p:xfrm>
          <a:off x="755847" y="5568992"/>
          <a:ext cx="10515600" cy="10972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587203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3830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</a:rPr>
                        <a:t>Особенность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b="1">
                          <a:solidFill>
                            <a:schemeClr val="bg1"/>
                          </a:solidFill>
                          <a:effectLst/>
                        </a:rPr>
                        <a:t>Среднее Количество Токенов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281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Статья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781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3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Основные моменты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37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66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9FFEE-6812-9142-A650-1A89BD69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F9110B4-F069-F246-CC47-8D1599CC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11" y="113717"/>
            <a:ext cx="10914844" cy="360681"/>
          </a:xfrm>
        </p:spPr>
        <p:txBody>
          <a:bodyPr/>
          <a:lstStyle/>
          <a:p>
            <a:r>
              <a:rPr lang="ru-RU" b="1" dirty="0"/>
              <a:t>Методы, которые мы использовали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CF1AEA-B2C3-4DF0-F576-1AB3C7C26076}"/>
              </a:ext>
            </a:extLst>
          </p:cNvPr>
          <p:cNvSpPr txBox="1"/>
          <p:nvPr/>
        </p:nvSpPr>
        <p:spPr>
          <a:xfrm>
            <a:off x="0" y="50154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chemeClr val="accent3"/>
                </a:solidFill>
                <a:effectLst/>
                <a:latin typeface="Source Sans Pro"/>
              </a:rPr>
              <a:t>Разделение данных</a:t>
            </a:r>
          </a:p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Source Sans Pro"/>
              </a:rPr>
              <a:t>Набор данных CNN/</a:t>
            </a:r>
            <a:r>
              <a:rPr lang="ru-RU" b="0" i="0" dirty="0" err="1">
                <a:solidFill>
                  <a:schemeClr val="bg1"/>
                </a:solidFill>
                <a:effectLst/>
                <a:latin typeface="Source Sans Pro"/>
              </a:rPr>
              <a:t>DailyMail</a:t>
            </a:r>
            <a:r>
              <a:rPr lang="ru-RU" b="0" i="0" dirty="0">
                <a:solidFill>
                  <a:schemeClr val="bg1"/>
                </a:solidFill>
                <a:effectLst/>
                <a:latin typeface="Source Sans Pro"/>
              </a:rPr>
              <a:t> состоит из трёх разделов: </a:t>
            </a:r>
            <a:r>
              <a:rPr lang="ru-RU" b="0" i="1" dirty="0">
                <a:solidFill>
                  <a:schemeClr val="bg1"/>
                </a:solidFill>
                <a:effectLst/>
                <a:latin typeface="Source Sans Pro"/>
              </a:rPr>
              <a:t>обучающий</a:t>
            </a:r>
            <a:r>
              <a:rPr lang="ru-RU" b="0" i="0" dirty="0">
                <a:solidFill>
                  <a:schemeClr val="bg1"/>
                </a:solidFill>
                <a:effectLst/>
                <a:latin typeface="Source Sans Pro"/>
              </a:rPr>
              <a:t>, </a:t>
            </a:r>
            <a:r>
              <a:rPr lang="ru-RU" b="0" i="1" dirty="0">
                <a:solidFill>
                  <a:schemeClr val="bg1"/>
                </a:solidFill>
                <a:effectLst/>
                <a:latin typeface="Source Sans Pro"/>
              </a:rPr>
              <a:t>проверяющий</a:t>
            </a:r>
            <a:r>
              <a:rPr lang="ru-RU" b="0" i="0" dirty="0">
                <a:solidFill>
                  <a:schemeClr val="bg1"/>
                </a:solidFill>
                <a:effectLst/>
                <a:latin typeface="Source Sans Pro"/>
              </a:rPr>
              <a:t> и </a:t>
            </a:r>
            <a:r>
              <a:rPr lang="ru-RU" b="0" i="1" dirty="0">
                <a:solidFill>
                  <a:schemeClr val="bg1"/>
                </a:solidFill>
                <a:effectLst/>
                <a:latin typeface="Source Sans Pro"/>
              </a:rPr>
              <a:t>тестовый</a:t>
            </a:r>
            <a:r>
              <a:rPr lang="ru-RU" b="0" i="0" dirty="0">
                <a:solidFill>
                  <a:schemeClr val="bg1"/>
                </a:solidFill>
                <a:effectLst/>
                <a:latin typeface="Source Sans Pro"/>
              </a:rPr>
              <a:t>. Ниже приведена статистика для версии 3.0.0 набора данных.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EFB34A3-995F-8D90-3D42-B8B45FE4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53151"/>
              </p:ext>
            </p:extLst>
          </p:nvPr>
        </p:nvGraphicFramePr>
        <p:xfrm>
          <a:off x="838200" y="1462790"/>
          <a:ext cx="10515600" cy="12192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440239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5177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</a:rPr>
                        <a:t>Разделение набора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>
                          <a:solidFill>
                            <a:schemeClr val="bg1"/>
                          </a:solidFill>
                          <a:effectLst/>
                        </a:rPr>
                        <a:t>Количество экземпляров в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Split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434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Train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</a:rPr>
                        <a:t>287,113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14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Valid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13,368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88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Test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</a:rPr>
                        <a:t>11,490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4255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AA24A0-6CDD-5063-169E-FE7DF33CB81A}"/>
              </a:ext>
            </a:extLst>
          </p:cNvPr>
          <p:cNvSpPr txBox="1"/>
          <p:nvPr/>
        </p:nvSpPr>
        <p:spPr>
          <a:xfrm>
            <a:off x="0" y="3136709"/>
            <a:ext cx="108214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</a:rPr>
              <a:t>train_data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train</a:t>
            </a:r>
            <a:r>
              <a:rPr lang="ru-RU" sz="1400" dirty="0">
                <a:solidFill>
                  <a:schemeClr val="bg1"/>
                </a:solidFill>
              </a:rPr>
              <a:t>"].</a:t>
            </a:r>
            <a:r>
              <a:rPr lang="ru-RU" sz="1400" dirty="0" err="1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range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len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train</a:t>
            </a:r>
            <a:r>
              <a:rPr lang="ru-RU" sz="1400" dirty="0">
                <a:solidFill>
                  <a:schemeClr val="bg1"/>
                </a:solidFill>
              </a:rPr>
              <a:t>"]) // 2))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ru-RU" sz="1400" dirty="0" err="1">
                <a:solidFill>
                  <a:schemeClr val="bg1"/>
                </a:solidFill>
              </a:rPr>
              <a:t>val_data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validation</a:t>
            </a:r>
            <a:r>
              <a:rPr lang="ru-RU" sz="1400" dirty="0">
                <a:solidFill>
                  <a:schemeClr val="bg1"/>
                </a:solidFill>
              </a:rPr>
              <a:t>"].</a:t>
            </a:r>
            <a:r>
              <a:rPr lang="ru-RU" sz="1400" dirty="0" err="1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range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len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validation</a:t>
            </a:r>
            <a:r>
              <a:rPr lang="ru-RU" sz="1400" dirty="0">
                <a:solidFill>
                  <a:schemeClr val="bg1"/>
                </a:solidFill>
              </a:rPr>
              <a:t>"]) // 2))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ru-RU" sz="1400" dirty="0" err="1">
                <a:solidFill>
                  <a:schemeClr val="bg1"/>
                </a:solidFill>
              </a:rPr>
              <a:t>test_data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test</a:t>
            </a:r>
            <a:r>
              <a:rPr lang="ru-RU" sz="1400" dirty="0">
                <a:solidFill>
                  <a:schemeClr val="bg1"/>
                </a:solidFill>
              </a:rPr>
              <a:t>"].</a:t>
            </a:r>
            <a:r>
              <a:rPr lang="ru-RU" sz="1400" dirty="0" err="1">
                <a:solidFill>
                  <a:schemeClr val="bg1"/>
                </a:solidFill>
              </a:rPr>
              <a:t>select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range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len</a:t>
            </a:r>
            <a:r>
              <a:rPr lang="ru-RU" sz="1400" dirty="0">
                <a:solidFill>
                  <a:schemeClr val="bg1"/>
                </a:solidFill>
              </a:rPr>
              <a:t>(</a:t>
            </a:r>
            <a:r>
              <a:rPr lang="ru-RU" sz="1400" dirty="0" err="1">
                <a:solidFill>
                  <a:schemeClr val="bg1"/>
                </a:solidFill>
              </a:rPr>
              <a:t>tokenized_dataset</a:t>
            </a:r>
            <a:r>
              <a:rPr lang="ru-RU" sz="1400" dirty="0">
                <a:solidFill>
                  <a:schemeClr val="bg1"/>
                </a:solidFill>
              </a:rPr>
              <a:t>["</a:t>
            </a:r>
            <a:r>
              <a:rPr lang="ru-RU" sz="1400" dirty="0" err="1">
                <a:solidFill>
                  <a:schemeClr val="bg1"/>
                </a:solidFill>
              </a:rPr>
              <a:t>test</a:t>
            </a:r>
            <a:r>
              <a:rPr lang="ru-RU" sz="1400" dirty="0">
                <a:solidFill>
                  <a:schemeClr val="bg1"/>
                </a:solidFill>
              </a:rPr>
              <a:t>"]) // 2))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23675-A578-5588-73F4-45658078F7D9}"/>
              </a:ext>
            </a:extLst>
          </p:cNvPr>
          <p:cNvSpPr txBox="1"/>
          <p:nvPr/>
        </p:nvSpPr>
        <p:spPr>
          <a:xfrm>
            <a:off x="0" y="276737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chemeClr val="accent3"/>
                </a:solidFill>
                <a:latin typeface="Source Sans Pro"/>
              </a:rPr>
              <a:t>В своей работе мы использовали только половину датасету:</a:t>
            </a:r>
            <a:endParaRPr lang="ru-RU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3337B4-8225-AD6A-50B5-EFBDD0C88746}"/>
              </a:ext>
            </a:extLst>
          </p:cNvPr>
          <p:cNvSpPr txBox="1"/>
          <p:nvPr/>
        </p:nvSpPr>
        <p:spPr>
          <a:xfrm>
            <a:off x="0" y="4024493"/>
            <a:ext cx="211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3"/>
                </a:solidFill>
              </a:rPr>
              <a:t>Метрики оценки</a:t>
            </a:r>
            <a:r>
              <a:rPr lang="ru-RU" dirty="0">
                <a:solidFill>
                  <a:schemeClr val="accent3"/>
                </a:solidFill>
              </a:rPr>
              <a:t>: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6C89515B-8452-00D5-4417-58C146BA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37" y="4498953"/>
            <a:ext cx="85812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chemeClr val="bg1"/>
                </a:solidFill>
              </a:rPr>
              <a:t>ROUGE-1, ROUGE-2, ROUGE-L для сравнения предсказаний с референсами.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3742AD-0F14-CCD9-BE1D-97AF10F1CBCD}"/>
              </a:ext>
            </a:extLst>
          </p:cNvPr>
          <p:cNvSpPr txBox="1"/>
          <p:nvPr/>
        </p:nvSpPr>
        <p:spPr>
          <a:xfrm>
            <a:off x="0" y="5093517"/>
            <a:ext cx="2765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3"/>
                </a:solidFill>
              </a:rPr>
              <a:t>Техники оптимизации</a:t>
            </a:r>
            <a:r>
              <a:rPr lang="ru-RU" dirty="0">
                <a:solidFill>
                  <a:schemeClr val="accent3"/>
                </a:solidFill>
              </a:rPr>
              <a:t>:</a:t>
            </a:r>
            <a:br>
              <a:rPr lang="ru-RU" dirty="0">
                <a:solidFill>
                  <a:schemeClr val="accent3"/>
                </a:solidFill>
              </a:rPr>
            </a:b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12981618-64CA-944F-64B3-7C7A54A82A9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45463" y="5514754"/>
            <a:ext cx="691595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Градиентное накопление.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Смешанная точность (FP16).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Уменьшение максимальной длины токенов 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max_length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9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49F4F9F-1049-7B90-8A19-8AE34488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039" y="183452"/>
            <a:ext cx="4439062" cy="507141"/>
          </a:xfrm>
        </p:spPr>
        <p:txBody>
          <a:bodyPr/>
          <a:lstStyle/>
          <a:p>
            <a:r>
              <a:rPr lang="ru-RU" b="1" dirty="0"/>
              <a:t>Что мы попробовали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CF690-53B9-A11B-AA13-2E24018C718D}"/>
              </a:ext>
            </a:extLst>
          </p:cNvPr>
          <p:cNvSpPr txBox="1"/>
          <p:nvPr/>
        </p:nvSpPr>
        <p:spPr>
          <a:xfrm>
            <a:off x="1463363" y="553792"/>
            <a:ext cx="60949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3"/>
                </a:solidFill>
              </a:rPr>
              <a:t>Эксперименты: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B44C0C-F03B-998D-A88F-67AC46AEDBB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66771" y="1046396"/>
            <a:ext cx="1072863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Использование различных моделей: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T5-Base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слишком требовательна к ресурсам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T5-Small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оптимальный выбор для нашего проекта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Уменьшение данных: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Выборка уменьшена до 50% для ускорения обучения.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Тюнинг гиперпараметров: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Уменьшение размера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батча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Использование 7 эпох вместо стандартных 3-5.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Ограничение длины токенов для входных и выходных последовательностей.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8C5688C-715E-17F7-D406-965519E18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7"/>
          <a:stretch/>
        </p:blipFill>
        <p:spPr bwMode="auto">
          <a:xfrm>
            <a:off x="3874321" y="4657430"/>
            <a:ext cx="3975280" cy="185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2A0B65-F8EC-44D2-8D8E-FD8A2E696DBA}"/>
              </a:ext>
            </a:extLst>
          </p:cNvPr>
          <p:cNvSpPr txBox="1"/>
          <p:nvPr/>
        </p:nvSpPr>
        <p:spPr>
          <a:xfrm>
            <a:off x="4741304" y="4093545"/>
            <a:ext cx="2709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Итоговый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428320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B5DEE-AD86-9687-902F-64EDC9EB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479" y="112004"/>
            <a:ext cx="8843050" cy="475523"/>
          </a:xfrm>
        </p:spPr>
        <p:txBody>
          <a:bodyPr/>
          <a:lstStyle/>
          <a:p>
            <a:r>
              <a:rPr lang="ru-RU" dirty="0"/>
              <a:t>Оценка качества — Метрики </a:t>
            </a:r>
            <a:r>
              <a:rPr lang="en-US" dirty="0"/>
              <a:t>ROUGE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DA80B2-C323-269F-815E-86CE5A46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92616DD-F191-5B74-E886-DDAD18AC6A7C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493653" y="864525"/>
            <a:ext cx="10203774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Метрика ROUGE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Используется для оценки качества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суммаризаций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ROUGE измеряет, насколько хорошо сгенерированные моделью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суммаризации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совпадают с эталонными текстами.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ROUGE-1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Совпадение на уровне отдельных слов, измеряет точность передачи основных терминов.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ROUGE-2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Совпадение на уровне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двухграмм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оценивает точность передачи ключевых фраз.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ROUGE-L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Длиннейшая общая подстрока, показывает, насколько точно модель передаёт длинные фразы.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Результаты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benchmark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предобученной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T5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small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ROUGE-1: </a:t>
            </a:r>
            <a:r>
              <a:rPr lang="ru-RU" altLang="ru-RU" b="1" dirty="0">
                <a:solidFill>
                  <a:srgbClr val="FFFF00"/>
                </a:solidFill>
                <a:latin typeface="Arial" panose="020B0604020202020204" pitchFamily="34" charset="0"/>
              </a:rPr>
              <a:t>29.51%</a:t>
            </a:r>
            <a:b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ROUGE-2: </a:t>
            </a:r>
            <a:r>
              <a:rPr lang="ru-RU" altLang="ru-RU" b="1" dirty="0">
                <a:solidFill>
                  <a:srgbClr val="FFFF00"/>
                </a:solidFill>
                <a:latin typeface="Arial" panose="020B0604020202020204" pitchFamily="34" charset="0"/>
              </a:rPr>
              <a:t>10.4%</a:t>
            </a:r>
            <a:b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ROUGE-L: </a:t>
            </a:r>
            <a:r>
              <a:rPr lang="ru-RU" altLang="ru-RU" b="1" dirty="0">
                <a:solidFill>
                  <a:srgbClr val="FFFF00"/>
                </a:solidFill>
                <a:latin typeface="Arial" panose="020B0604020202020204" pitchFamily="34" charset="0"/>
              </a:rPr>
              <a:t>21.5%</a:t>
            </a:r>
            <a:br>
              <a:rPr kumimoji="0" lang="en-US" altLang="ru-RU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Результаты д</a:t>
            </a:r>
            <a:r>
              <a:rPr lang="ru-RU" altLang="ru-RU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ообучения </a:t>
            </a:r>
            <a:r>
              <a:rPr lang="en-US" altLang="ru-RU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T5 small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ROUGE-1: </a:t>
            </a:r>
            <a:r>
              <a:rPr lang="ru-RU" altLang="ru-RU" b="1" dirty="0">
                <a:solidFill>
                  <a:srgbClr val="FFFF00"/>
                </a:solidFill>
                <a:latin typeface="Arial" panose="020B0604020202020204" pitchFamily="34" charset="0"/>
              </a:rPr>
              <a:t>31.73%</a:t>
            </a:r>
            <a:b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ROUGE-2: </a:t>
            </a:r>
            <a:r>
              <a:rPr lang="ru-RU" altLang="ru-RU" b="1" dirty="0">
                <a:solidFill>
                  <a:srgbClr val="FFFF00"/>
                </a:solidFill>
                <a:latin typeface="Arial" panose="020B0604020202020204" pitchFamily="34" charset="0"/>
              </a:rPr>
              <a:t>15.14%</a:t>
            </a:r>
            <a:b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ROUGE-L: </a:t>
            </a:r>
            <a:r>
              <a:rPr lang="ru-RU" altLang="ru-RU" b="1">
                <a:solidFill>
                  <a:srgbClr val="FFFF00"/>
                </a:solidFill>
                <a:latin typeface="Arial" panose="020B0604020202020204" pitchFamily="34" charset="0"/>
              </a:rPr>
              <a:t>27.1%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var(--colab-code-font-famil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47BE7-689E-F5CD-BF4E-CAF3AE2612B0}"/>
              </a:ext>
            </a:extLst>
          </p:cNvPr>
          <p:cNvSpPr txBox="1"/>
          <p:nvPr/>
        </p:nvSpPr>
        <p:spPr>
          <a:xfrm>
            <a:off x="1448577" y="5660816"/>
            <a:ext cx="6094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3"/>
                </a:solidFill>
              </a:rPr>
              <a:t>Время выполнения: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Полное время обучения: ~4:47 часа.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Обработка: 15.52 примеров/сек, 3.88 шагов/сек.</a:t>
            </a:r>
          </a:p>
        </p:txBody>
      </p:sp>
    </p:spTree>
    <p:extLst>
      <p:ext uri="{BB962C8B-B14F-4D97-AF65-F5344CB8AC3E}">
        <p14:creationId xmlns:p14="http://schemas.microsoft.com/office/powerpoint/2010/main" val="284323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3E530C-7F2F-83EE-81C9-87E17F46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97E08DAC-3C2D-4EAA-538F-A29ADBB50E6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012394" y="691088"/>
            <a:ext cx="8735026" cy="732028"/>
          </a:xfrm>
        </p:spPr>
        <p:txBody>
          <a:bodyPr/>
          <a:lstStyle/>
          <a:p>
            <a:r>
              <a:rPr lang="ru-RU" sz="3200" b="1" dirty="0">
                <a:solidFill>
                  <a:schemeClr val="accent3"/>
                </a:solidFill>
              </a:rPr>
              <a:t>АНАЛИЗ: ЧТО ПОЛУЧИЛОСЬ, А ЧТО НЕТ</a:t>
            </a:r>
          </a:p>
          <a:p>
            <a:endParaRPr lang="ru-RU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3294891-F6F2-66E2-594C-C9114A03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707" y="1936283"/>
            <a:ext cx="7231487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Что получилось:</a:t>
            </a:r>
            <a:b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</a:b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Модель успешно обучена на уменьшенной выборке.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Достигнуты стабильные метрики ROUGE: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ROUGE-1: 0.3173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ROUGE-2: 0.1514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ROUGE-L: 0.2710.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Уменьшение потерь на валидации до 2.0965.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AE709C5-E11D-B9A0-BC2A-66583001B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707" y="4916931"/>
            <a:ext cx="1023581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Что не получилось:</a:t>
            </a:r>
            <a:b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</a:b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Использовать T5-Base из-за ограничений GPU.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Значительное улучшение метрик после 4-й эпохи (показатели стабилизировались).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2359684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538</TotalTime>
  <Words>1421</Words>
  <Application>Microsoft Office PowerPoint</Application>
  <PresentationFormat>Широкоэкранный</PresentationFormat>
  <Paragraphs>171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-apple-system</vt:lpstr>
      <vt:lpstr>Arial</vt:lpstr>
      <vt:lpstr>Arial Nova</vt:lpstr>
      <vt:lpstr>Arial Unicode MS</vt:lpstr>
      <vt:lpstr>Biome</vt:lpstr>
      <vt:lpstr>Calibri</vt:lpstr>
      <vt:lpstr>Inter-Bold</vt:lpstr>
      <vt:lpstr>Source Sans Pro</vt:lpstr>
      <vt:lpstr>var(--colab-code-font-family)</vt:lpstr>
      <vt:lpstr>Пользовательская</vt:lpstr>
      <vt:lpstr>Суммаризация текста с применением</vt:lpstr>
      <vt:lpstr>Участники команды</vt:lpstr>
      <vt:lpstr>Презентация PowerPoint</vt:lpstr>
      <vt:lpstr>Методы, которые мы использовали</vt:lpstr>
      <vt:lpstr>Методы, которые мы использовали</vt:lpstr>
      <vt:lpstr>Методы, которые мы использовали</vt:lpstr>
      <vt:lpstr>Что мы попробовали</vt:lpstr>
      <vt:lpstr>Оценка качества — Метрики ROUGE</vt:lpstr>
      <vt:lpstr>Презентация PowerPoint</vt:lpstr>
      <vt:lpstr>Изначальный план и распределение ролей</vt:lpstr>
      <vt:lpstr>Презентация PowerPoint</vt:lpstr>
      <vt:lpstr>вывод</vt:lpstr>
      <vt:lpstr>Список литературы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Ilya Abramychev</cp:lastModifiedBy>
  <cp:revision>20</cp:revision>
  <dcterms:created xsi:type="dcterms:W3CDTF">2024-01-05T14:58:10Z</dcterms:created>
  <dcterms:modified xsi:type="dcterms:W3CDTF">2024-12-25T13:44:02Z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