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42" r:id="rId5"/>
    <p:sldId id="403" r:id="rId6"/>
    <p:sldId id="359" r:id="rId7"/>
    <p:sldId id="404" r:id="rId8"/>
    <p:sldId id="405" r:id="rId9"/>
    <p:sldId id="406" r:id="rId10"/>
    <p:sldId id="407" r:id="rId11"/>
    <p:sldId id="408" r:id="rId12"/>
    <p:sldId id="409" r:id="rId13"/>
    <p:sldId id="410" r:id="rId14"/>
    <p:sldId id="372" r:id="rId15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3" autoAdjust="0"/>
    <p:restoredTop sz="95388" autoAdjust="0"/>
  </p:normalViewPr>
  <p:slideViewPr>
    <p:cSldViewPr snapToGrid="0" snapToObjects="1" showGuides="1">
      <p:cViewPr varScale="1">
        <p:scale>
          <a:sx n="148" d="100"/>
          <a:sy n="148" d="100"/>
        </p:scale>
        <p:origin x="342" y="1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394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modSld">
      <pc:chgData name="Fake Test User" userId="SID-0" providerId="Test" clId="FakeClientId" dt="2024-03-13T07:28:56.592" v="9"/>
      <pc:docMkLst>
        <pc:docMk/>
      </pc:docMkLst>
      <pc:sldChg chg="modSp mod">
        <pc:chgData name="Fake Test User" userId="SID-0" providerId="Test" clId="FakeClientId" dt="2024-03-13T07:28:56.592" v="9"/>
        <pc:sldMkLst>
          <pc:docMk/>
          <pc:sldMk cId="2498031464" sldId="342"/>
        </pc:sldMkLst>
        <pc:spChg chg="mod">
          <ac:chgData name="Fake Test User" userId="SID-0" providerId="Test" clId="FakeClientId" dt="2024-03-13T07:28:56.592" v="9"/>
          <ac:spMkLst>
            <pc:docMk/>
            <pc:sldMk cId="2498031464" sldId="342"/>
            <ac:spMk id="9" creationId="{2981AB9E-AF0F-CAD0-2DD2-D640FB871E66}"/>
          </ac:spMkLst>
        </pc:spChg>
      </pc:sldChg>
      <pc:sldChg chg="modSp mod">
        <pc:chgData name="Fake Test User" userId="SID-0" providerId="Test" clId="FakeClientId" dt="2024-03-13T07:28:08.669" v="6" actId="1076"/>
        <pc:sldMkLst>
          <pc:docMk/>
          <pc:sldMk cId="1330733909" sldId="365"/>
        </pc:sldMkLst>
        <pc:spChg chg="mod">
          <ac:chgData name="Fake Test User" userId="SID-0" providerId="Test" clId="FakeClientId" dt="2024-03-13T07:28:08.669" v="6" actId="1076"/>
          <ac:spMkLst>
            <pc:docMk/>
            <pc:sldMk cId="1330733909" sldId="365"/>
            <ac:spMk id="9" creationId="{0FD6A3FE-1BF6-4C1A-0553-EBD497A69F2D}"/>
          </ac:spMkLst>
        </pc:spChg>
      </pc:sldChg>
      <pc:sldChg chg="modSp mod">
        <pc:chgData name="Fake Test User" userId="SID-0" providerId="Test" clId="FakeClientId" dt="2024-03-13T07:28:41.857" v="8"/>
        <pc:sldMkLst>
          <pc:docMk/>
          <pc:sldMk cId="1397193754" sldId="373"/>
        </pc:sldMkLst>
        <pc:spChg chg="mod">
          <ac:chgData name="Fake Test User" userId="SID-0" providerId="Test" clId="FakeClientId" dt="2024-03-13T07:28:41.857" v="8"/>
          <ac:spMkLst>
            <pc:docMk/>
            <pc:sldMk cId="1397193754" sldId="373"/>
            <ac:spMk id="4" creationId="{260D053B-A40A-3228-B6D5-3371B9EE2E56}"/>
          </ac:spMkLst>
        </pc:spChg>
      </pc:sldChg>
      <pc:sldChg chg="modSp mod">
        <pc:chgData name="Fake Test User" userId="SID-0" providerId="Test" clId="FakeClientId" dt="2024-03-13T07:28:18.435" v="7" actId="14100"/>
        <pc:sldMkLst>
          <pc:docMk/>
          <pc:sldMk cId="1962637282" sldId="375"/>
        </pc:sldMkLst>
        <pc:spChg chg="mod">
          <ac:chgData name="Fake Test User" userId="SID-0" providerId="Test" clId="FakeClientId" dt="2024-03-13T07:28:18.435" v="7" actId="14100"/>
          <ac:spMkLst>
            <pc:docMk/>
            <pc:sldMk cId="1962637282" sldId="375"/>
            <ac:spMk id="4" creationId="{74160DFF-2E7E-7A22-819A-C011020DFF01}"/>
          </ac:spMkLst>
        </pc:spChg>
      </pc:sldChg>
      <pc:sldChg chg="modSp mod">
        <pc:chgData name="Fake Test User" userId="SID-0" providerId="Test" clId="FakeClientId" dt="2024-03-13T07:26:09.419" v="3" actId="14734"/>
        <pc:sldMkLst>
          <pc:docMk/>
          <pc:sldMk cId="2170071140" sldId="379"/>
        </pc:sldMkLst>
        <pc:graphicFrameChg chg="modGraphic">
          <ac:chgData name="Fake Test User" userId="SID-0" providerId="Test" clId="FakeClientId" dt="2024-03-13T07:26:09.419" v="3" actId="14734"/>
          <ac:graphicFrameMkLst>
            <pc:docMk/>
            <pc:sldMk cId="2170071140" sldId="379"/>
            <ac:graphicFrameMk id="5" creationId="{67588EB3-ED1D-6AD3-5960-55BD64293774}"/>
          </ac:graphicFrameMkLst>
        </pc:graphicFrameChg>
      </pc:sldChg>
      <pc:sldChg chg="modSp mod">
        <pc:chgData name="Fake Test User" userId="SID-0" providerId="Test" clId="FakeClientId" dt="2024-03-13T07:25:39.293" v="0" actId="14100"/>
        <pc:sldMkLst>
          <pc:docMk/>
          <pc:sldMk cId="79695288" sldId="380"/>
        </pc:sldMkLst>
        <pc:spChg chg="mod">
          <ac:chgData name="Fake Test User" userId="SID-0" providerId="Test" clId="FakeClientId" dt="2024-03-13T07:25:39.293" v="0" actId="14100"/>
          <ac:spMkLst>
            <pc:docMk/>
            <pc:sldMk cId="79695288" sldId="380"/>
            <ac:spMk id="3" creationId="{7D7CECA3-144C-CD4B-9246-81B4F2E6546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BD9F0D7B-CC30-49B2-84DF-4EF2AF81DB57}" type="datetime1">
              <a:rPr lang="ru-RU" smtClean="0"/>
              <a:t>28.10.2024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9E9D61A1-75D9-49F7-83EB-F5872642613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fld id="{2FB9301F-F85E-4923-A4E4-7DB1529AA245}" type="datetime1">
              <a:rPr lang="ru-RU" smtClean="0"/>
              <a:pPr/>
              <a:t>28.10.2024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DEF75CB5-5666-5049-9AE0-38EFD385C2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fld id="{DEF75CB5-5666-5049-9AE0-38EFD385C21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t>3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подзаголовок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rtlCol="0" anchor="b" anchorCtr="0">
            <a:noAutofit/>
          </a:bodyPr>
          <a:lstStyle>
            <a:lvl1pPr algn="ctr">
              <a:defRPr lang="ru-RU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 rtlCol="0"/>
          <a:lstStyle>
            <a:lvl1pPr algn="ctr">
              <a:defRPr lang="ru-RU" sz="2000"/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2" name="Заполнитель таблицы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 rtlCol="0"/>
          <a:lstStyle>
            <a:lvl1pPr>
              <a:defRPr lang="ru-RU" sz="2400">
                <a:latin typeface="+mn-lt"/>
              </a:defRPr>
            </a:lvl1pPr>
          </a:lstStyle>
          <a:p>
            <a:pPr rtl="0"/>
            <a:r>
              <a:rPr lang="ru-RU"/>
              <a:t>Щелкните значок, чтобы добавить таблицу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 rtlCol="0"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ru-RU"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ru-RU"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ru-RU" sz="1800" spc="0"/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lang="ru-RU"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lang="ru-RU"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lang="ru-RU"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0" name="Заполнитель таблицы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 rtlCol="0"/>
          <a:lstStyle>
            <a:lvl1pPr>
              <a:defRPr lang="ru-RU" sz="2400">
                <a:latin typeface="+mn-lt"/>
              </a:defRPr>
            </a:lvl1pPr>
          </a:lstStyle>
          <a:p>
            <a:pPr rtl="0"/>
            <a:r>
              <a:rPr lang="ru-RU"/>
              <a:t>Щелкните значок, чтобы добавить таблицу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Группа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Овал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8" name="Графический объект 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pic>
          <p:nvPicPr>
            <p:cNvPr id="4" name="Объект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rtlCol="0" anchor="b">
            <a:noAutofit/>
          </a:bodyPr>
          <a:lstStyle>
            <a:lvl1pPr>
              <a:defRPr lang="ru-RU" sz="3200" cap="all" baseline="0">
                <a:solidFill>
                  <a:schemeClr val="accent3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defRPr lang="ru-RU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rtlCol="0" anchor="ctr" anchorCtr="0">
            <a:noAutofit/>
          </a:bodyPr>
          <a:lstStyle>
            <a:lvl1pPr algn="ctr">
              <a:defRPr lang="ru-RU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6" name="Объект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Овал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9" name="Графический объект 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rtlCol="0" anchor="b"/>
          <a:lstStyle>
            <a:lvl1pPr>
              <a:defRPr lang="ru-RU"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rtlCol="0" anchor="b">
            <a:noAutofit/>
          </a:bodyPr>
          <a:lstStyle>
            <a:lvl1pPr algn="ctr">
              <a:defRPr lang="ru-RU" sz="3200" cap="all" spc="300" baseline="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rtlCol="0" anchor="b">
            <a:noAutofit/>
          </a:bodyPr>
          <a:lstStyle>
            <a:lvl1pPr algn="l">
              <a:defRPr lang="ru-RU" sz="2400" cap="all" spc="300" baseline="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 rtlCol="0">
            <a:noAutofit/>
          </a:bodyPr>
          <a:lstStyle>
            <a:lvl1pPr marL="0" indent="0" algn="l">
              <a:buNone/>
              <a:defRPr lang="ru-RU"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 rtlCol="0"/>
          <a:lstStyle>
            <a:lvl1pPr algn="ctr">
              <a:defRPr lang="ru-RU" sz="2000"/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Заголовок и 2 столбца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 rtlCol="0"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Графический объект 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3" name="Графический объект 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grpSp>
          <p:nvGrpSpPr>
            <p:cNvPr id="14" name="Группа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Графический объект 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7" name="Графический объект 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rtlCol="0" anchor="b"/>
          <a:lstStyle>
            <a:lvl1pPr algn="ctr">
              <a:defRPr lang="ru-RU"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6" name="Рисунок 5" descr="Сине-лиловая спираль&#10;&#10;Автоматически созданное описание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Графический объект 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2" name="Графический объект 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3" name="Графический объект 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Графический объект 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0" name="Графический объект 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21" name="Объект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Графический объект 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Графический объект 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2" name="Графический объект 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lang="ru-RU"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lang="ru-RU"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lang="ru-RU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ru-RU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ru-RU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ru-RU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ru-RU"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rtlCol="0" anchor="b"/>
          <a:lstStyle>
            <a:defPPr>
              <a:defRPr lang="ru-RU"/>
            </a:def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Суммаризация</a:t>
            </a:r>
            <a:r>
              <a:rPr lang="ru-RU" sz="4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текста с применением</a:t>
            </a:r>
            <a:endParaRPr lang="ru-RU" sz="4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Подзаголовок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4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нейросетевых методов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462128-689D-D920-DC8C-F9B8B493E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447299"/>
          </a:xfrm>
        </p:spPr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4DAA8C9-179F-CD6A-1955-132807899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024F78-56A6-7740-B68D-8D4D026EDF3F}" type="slidenum">
              <a:rPr lang="ru-RU" smtClean="0"/>
              <a:pPr rtl="0"/>
              <a:t>10</a:t>
            </a:fld>
            <a:endParaRPr lang="ru-RU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8421E6F-AEB6-C3A1-B769-604ACAC879D6}"/>
              </a:ext>
            </a:extLst>
          </p:cNvPr>
          <p:cNvSpPr>
            <a:spLocks noGrp="1" noChangeArrowheads="1"/>
          </p:cNvSpPr>
          <p:nvPr>
            <p:ph sz="quarter" idx="35"/>
          </p:nvPr>
        </p:nvSpPr>
        <p:spPr bwMode="auto">
          <a:xfrm>
            <a:off x="1664664" y="2533516"/>
            <a:ext cx="9246249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Fine-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tuning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модели T5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small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на полном датасете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cnn_dailymail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</a:rPr>
              <a:t>: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Провести дообучение модели на текстах новостного корпуса для улучшения качества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суммаризации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Изменение гиперпараметров генерации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Попробовать различные значения параметров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num_beams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max_length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min_length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effectLst/>
              </a:rPr>
              <a:t>и других.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Например, увеличение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num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_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beams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effectLst/>
              </a:rPr>
              <a:t> для более качественного поиска возможных вариантов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effectLst/>
              </a:rPr>
              <a:t>суммаризации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Использование более крупной модели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Попробовать модели большего размера, такие как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t5-base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effectLst/>
              </a:rPr>
              <a:t> или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t5-large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effectLst/>
              </a:rPr>
              <a:t>, для улучшения результатов.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Более крупные модели имеют больше параметров и могут генерировать более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качественные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суммаризации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Альтернативные метрики оценки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Добавить метрики, такие как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BLEU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или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BERTScore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чтобы получить более комплексную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оценку качества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суммаризаций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Применение методов регуляризации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Использование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dropout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или других методов для повышения устойчивости модели при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altLang="ru-RU" sz="1400" dirty="0">
                <a:latin typeface="Arial" panose="020B0604020202020204" pitchFamily="34" charset="0"/>
              </a:rPr>
              <a:t>г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енерации текстов.</a:t>
            </a:r>
          </a:p>
        </p:txBody>
      </p:sp>
    </p:spTree>
    <p:extLst>
      <p:ext uri="{BB962C8B-B14F-4D97-AF65-F5344CB8AC3E}">
        <p14:creationId xmlns:p14="http://schemas.microsoft.com/office/powerpoint/2010/main" val="3930912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146" y="429766"/>
            <a:ext cx="5316252" cy="220370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24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78DBF7D-EAAE-9170-4E4D-EB7BD38C5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790" y="12879"/>
            <a:ext cx="4227332" cy="616612"/>
          </a:xfrm>
        </p:spPr>
        <p:txBody>
          <a:bodyPr/>
          <a:lstStyle/>
          <a:p>
            <a:r>
              <a:rPr lang="ru-RU" dirty="0"/>
              <a:t>Участники команды</a:t>
            </a:r>
          </a:p>
        </p:txBody>
      </p:sp>
      <p:sp>
        <p:nvSpPr>
          <p:cNvPr id="6" name="Заголовок 2">
            <a:extLst>
              <a:ext uri="{FF2B5EF4-FFF2-40B4-BE49-F238E27FC236}">
                <a16:creationId xmlns:a16="http://schemas.microsoft.com/office/drawing/2014/main" id="{BEFC67BB-8B4F-6686-6980-04662260D837}"/>
              </a:ext>
            </a:extLst>
          </p:cNvPr>
          <p:cNvSpPr txBox="1">
            <a:spLocks/>
          </p:cNvSpPr>
          <p:nvPr/>
        </p:nvSpPr>
        <p:spPr>
          <a:xfrm>
            <a:off x="2373002" y="1506828"/>
            <a:ext cx="2314908" cy="356348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200" kern="1200" cap="all" spc="0" baseline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r>
              <a:rPr lang="ru-RU" sz="1800" dirty="0"/>
              <a:t>Абрамычев Илья</a:t>
            </a:r>
          </a:p>
        </p:txBody>
      </p:sp>
      <p:sp>
        <p:nvSpPr>
          <p:cNvPr id="7" name="Заголовок 2">
            <a:extLst>
              <a:ext uri="{FF2B5EF4-FFF2-40B4-BE49-F238E27FC236}">
                <a16:creationId xmlns:a16="http://schemas.microsoft.com/office/drawing/2014/main" id="{10951F8F-D82B-249E-A78F-26DE7412593D}"/>
              </a:ext>
            </a:extLst>
          </p:cNvPr>
          <p:cNvSpPr txBox="1">
            <a:spLocks/>
          </p:cNvSpPr>
          <p:nvPr/>
        </p:nvSpPr>
        <p:spPr>
          <a:xfrm>
            <a:off x="5783756" y="1528309"/>
            <a:ext cx="2123872" cy="356348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200" kern="1200" cap="all" spc="0" baseline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r>
              <a:rPr lang="ru-RU" sz="1800" dirty="0"/>
              <a:t>Керов Дмитрий</a:t>
            </a:r>
          </a:p>
        </p:txBody>
      </p:sp>
      <p:sp>
        <p:nvSpPr>
          <p:cNvPr id="8" name="Заголовок 2">
            <a:extLst>
              <a:ext uri="{FF2B5EF4-FFF2-40B4-BE49-F238E27FC236}">
                <a16:creationId xmlns:a16="http://schemas.microsoft.com/office/drawing/2014/main" id="{1B4F1416-33FE-C884-1E8D-65897B5E0A50}"/>
              </a:ext>
            </a:extLst>
          </p:cNvPr>
          <p:cNvSpPr txBox="1">
            <a:spLocks/>
          </p:cNvSpPr>
          <p:nvPr/>
        </p:nvSpPr>
        <p:spPr>
          <a:xfrm>
            <a:off x="9170900" y="1528309"/>
            <a:ext cx="2314908" cy="356348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200" kern="1200" cap="all" spc="0" baseline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r>
              <a:rPr lang="ru-RU" sz="1800" dirty="0"/>
              <a:t>Маркосян </a:t>
            </a:r>
            <a:r>
              <a:rPr lang="ru-RU" sz="1800" dirty="0" err="1"/>
              <a:t>айк</a:t>
            </a:r>
            <a:endParaRPr lang="ru-RU" sz="1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202B11-8EF2-B928-1DEE-20A7B0F3E220}"/>
              </a:ext>
            </a:extLst>
          </p:cNvPr>
          <p:cNvSpPr txBox="1"/>
          <p:nvPr/>
        </p:nvSpPr>
        <p:spPr>
          <a:xfrm>
            <a:off x="2057402" y="5212834"/>
            <a:ext cx="26305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Роль: </a:t>
            </a:r>
            <a:r>
              <a:rPr lang="en-US" sz="1600" dirty="0">
                <a:solidFill>
                  <a:schemeClr val="bg1"/>
                </a:solidFill>
              </a:rPr>
              <a:t>NLP Engineer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80D00C-CE83-4205-A3E3-4FEF027203CC}"/>
              </a:ext>
            </a:extLst>
          </p:cNvPr>
          <p:cNvSpPr txBox="1"/>
          <p:nvPr/>
        </p:nvSpPr>
        <p:spPr>
          <a:xfrm>
            <a:off x="5372096" y="5212834"/>
            <a:ext cx="26305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Роль: </a:t>
            </a:r>
            <a:r>
              <a:rPr lang="en-US" sz="1600" dirty="0">
                <a:solidFill>
                  <a:schemeClr val="bg1"/>
                </a:solidFill>
              </a:rPr>
              <a:t>NLP Engineer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DC3F27-AA37-86A2-3C4F-05CF305EDF9C}"/>
              </a:ext>
            </a:extLst>
          </p:cNvPr>
          <p:cNvSpPr txBox="1"/>
          <p:nvPr/>
        </p:nvSpPr>
        <p:spPr>
          <a:xfrm>
            <a:off x="8782853" y="5212834"/>
            <a:ext cx="26305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Роль: </a:t>
            </a:r>
            <a:r>
              <a:rPr lang="en-US" sz="1600" dirty="0">
                <a:solidFill>
                  <a:schemeClr val="bg1"/>
                </a:solidFill>
              </a:rPr>
              <a:t>NLP Engineer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1" name="Text 3">
            <a:extLst>
              <a:ext uri="{FF2B5EF4-FFF2-40B4-BE49-F238E27FC236}">
                <a16:creationId xmlns:a16="http://schemas.microsoft.com/office/drawing/2014/main" id="{ADDDE4F7-0431-B8EA-0E58-671A9684BE8D}"/>
              </a:ext>
            </a:extLst>
          </p:cNvPr>
          <p:cNvSpPr txBox="1"/>
          <p:nvPr/>
        </p:nvSpPr>
        <p:spPr>
          <a:xfrm>
            <a:off x="5783756" y="6237932"/>
            <a:ext cx="3047925" cy="2742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chemeClr val="bg1"/>
                </a:solidFill>
                <a:latin typeface="Inter-Bold" pitchFamily="34" charset="0"/>
                <a:ea typeface="Inter-Bold" pitchFamily="34" charset="-122"/>
                <a:cs typeface="Inter-Bold" pitchFamily="34" charset="-120"/>
              </a:rPr>
              <a:t>October 2024</a:t>
            </a:r>
            <a:endParaRPr lang="en-US" sz="1800" dirty="0">
              <a:solidFill>
                <a:schemeClr val="bg1"/>
              </a:solidFill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70784AF1-CECA-F2CD-F0EF-DE0E36AB1A06}"/>
              </a:ext>
            </a:extLst>
          </p:cNvPr>
          <p:cNvGrpSpPr/>
          <p:nvPr/>
        </p:nvGrpSpPr>
        <p:grpSpPr>
          <a:xfrm>
            <a:off x="5372096" y="2200355"/>
            <a:ext cx="2839790" cy="616612"/>
            <a:chOff x="5132228" y="2292435"/>
            <a:chExt cx="2839790" cy="616612"/>
          </a:xfrm>
        </p:grpSpPr>
        <p:sp>
          <p:nvSpPr>
            <p:cNvPr id="4" name="Облачко с текстом: прямоугольное со скругленными углами 3">
              <a:extLst>
                <a:ext uri="{FF2B5EF4-FFF2-40B4-BE49-F238E27FC236}">
                  <a16:creationId xmlns:a16="http://schemas.microsoft.com/office/drawing/2014/main" id="{4F00C77A-95A5-D906-9841-F91464FEAF14}"/>
                </a:ext>
              </a:extLst>
            </p:cNvPr>
            <p:cNvSpPr/>
            <p:nvPr/>
          </p:nvSpPr>
          <p:spPr>
            <a:xfrm rot="10800000">
              <a:off x="5132228" y="2292435"/>
              <a:ext cx="2839789" cy="616612"/>
            </a:xfrm>
            <a:prstGeom prst="wedgeRoundRectCallou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6BAEA9-2C6A-58F5-8EF1-866ACF36E123}"/>
                </a:ext>
              </a:extLst>
            </p:cNvPr>
            <p:cNvSpPr txBox="1"/>
            <p:nvPr/>
          </p:nvSpPr>
          <p:spPr>
            <a:xfrm>
              <a:off x="5132229" y="2414143"/>
              <a:ext cx="283978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/>
              <a:r>
                <a:rPr lang="ru-RU" sz="1600" dirty="0">
                  <a:solidFill>
                    <a:schemeClr val="bg1"/>
                  </a:solidFill>
                </a:rPr>
                <a:t>1. Обзор литературы</a:t>
              </a: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EA4ACB10-0293-C79B-7D23-00420C49491F}"/>
              </a:ext>
            </a:extLst>
          </p:cNvPr>
          <p:cNvGrpSpPr/>
          <p:nvPr/>
        </p:nvGrpSpPr>
        <p:grpSpPr>
          <a:xfrm>
            <a:off x="8757095" y="2183034"/>
            <a:ext cx="2839789" cy="616612"/>
            <a:chOff x="8517227" y="2275114"/>
            <a:chExt cx="2839789" cy="616612"/>
          </a:xfrm>
        </p:grpSpPr>
        <p:sp>
          <p:nvSpPr>
            <p:cNvPr id="32" name="Облачко с текстом: прямоугольное со скругленными углами 31">
              <a:extLst>
                <a:ext uri="{FF2B5EF4-FFF2-40B4-BE49-F238E27FC236}">
                  <a16:creationId xmlns:a16="http://schemas.microsoft.com/office/drawing/2014/main" id="{A1016AFB-6AB9-C9AE-94BA-4706CFE8194C}"/>
                </a:ext>
              </a:extLst>
            </p:cNvPr>
            <p:cNvSpPr/>
            <p:nvPr/>
          </p:nvSpPr>
          <p:spPr>
            <a:xfrm rot="10800000">
              <a:off x="8517227" y="2275114"/>
              <a:ext cx="2839789" cy="616612"/>
            </a:xfrm>
            <a:prstGeom prst="wedgeRoundRectCallou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435538E-0A77-BFD9-A105-08F2F749AADF}"/>
                </a:ext>
              </a:extLst>
            </p:cNvPr>
            <p:cNvSpPr txBox="1"/>
            <p:nvPr/>
          </p:nvSpPr>
          <p:spPr>
            <a:xfrm>
              <a:off x="8517227" y="2414142"/>
              <a:ext cx="283978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/>
              <a:r>
                <a:rPr lang="ru-RU" sz="1600" dirty="0">
                  <a:solidFill>
                    <a:schemeClr val="bg1"/>
                  </a:solidFill>
                </a:rPr>
                <a:t>1. Реализация Бенчмарка</a:t>
              </a: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B6A246F0-41AA-022B-1CE3-D66F95314BD7}"/>
              </a:ext>
            </a:extLst>
          </p:cNvPr>
          <p:cNvGrpSpPr/>
          <p:nvPr/>
        </p:nvGrpSpPr>
        <p:grpSpPr>
          <a:xfrm>
            <a:off x="1866898" y="2200354"/>
            <a:ext cx="2839789" cy="616612"/>
            <a:chOff x="1627030" y="2292434"/>
            <a:chExt cx="2839789" cy="616612"/>
          </a:xfrm>
        </p:grpSpPr>
        <p:sp>
          <p:nvSpPr>
            <p:cNvPr id="35" name="Облачко с текстом: прямоугольное со скругленными углами 34">
              <a:extLst>
                <a:ext uri="{FF2B5EF4-FFF2-40B4-BE49-F238E27FC236}">
                  <a16:creationId xmlns:a16="http://schemas.microsoft.com/office/drawing/2014/main" id="{CA3E56FD-993E-CBD5-DFDD-37CE4B9F8677}"/>
                </a:ext>
              </a:extLst>
            </p:cNvPr>
            <p:cNvSpPr/>
            <p:nvPr/>
          </p:nvSpPr>
          <p:spPr>
            <a:xfrm rot="10800000">
              <a:off x="1627030" y="2292434"/>
              <a:ext cx="2839789" cy="616612"/>
            </a:xfrm>
            <a:prstGeom prst="wedgeRoundRectCallou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C4E372C-9847-ECA3-0747-A2E35B1DFF9B}"/>
                </a:ext>
              </a:extLst>
            </p:cNvPr>
            <p:cNvSpPr txBox="1"/>
            <p:nvPr/>
          </p:nvSpPr>
          <p:spPr>
            <a:xfrm>
              <a:off x="1731670" y="2414142"/>
              <a:ext cx="263050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/>
              <a:r>
                <a:rPr lang="ru-RU" sz="1600" dirty="0">
                  <a:solidFill>
                    <a:schemeClr val="bg1"/>
                  </a:solidFill>
                </a:rPr>
                <a:t>1. Мат. описание модели</a:t>
              </a: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17AA72BB-4F4D-D6BD-E76E-AAE2463809CB}"/>
              </a:ext>
            </a:extLst>
          </p:cNvPr>
          <p:cNvGrpSpPr/>
          <p:nvPr/>
        </p:nvGrpSpPr>
        <p:grpSpPr>
          <a:xfrm>
            <a:off x="1866897" y="3242777"/>
            <a:ext cx="2839789" cy="723048"/>
            <a:chOff x="1627030" y="3710035"/>
            <a:chExt cx="2839789" cy="72304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8" name="Облачко с текстом: прямоугольное со скругленными углами 37">
              <a:extLst>
                <a:ext uri="{FF2B5EF4-FFF2-40B4-BE49-F238E27FC236}">
                  <a16:creationId xmlns:a16="http://schemas.microsoft.com/office/drawing/2014/main" id="{08A2486F-09D4-7F5E-24E7-BEAFF8E5C087}"/>
                </a:ext>
              </a:extLst>
            </p:cNvPr>
            <p:cNvSpPr/>
            <p:nvPr/>
          </p:nvSpPr>
          <p:spPr>
            <a:xfrm rot="10800000">
              <a:off x="1627030" y="3710035"/>
              <a:ext cx="2839789" cy="723048"/>
            </a:xfrm>
            <a:prstGeom prst="wedgeRoundRectCallou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EDD0E52-AA90-DE01-A1FD-ACD8533FD117}"/>
                </a:ext>
              </a:extLst>
            </p:cNvPr>
            <p:cNvSpPr txBox="1"/>
            <p:nvPr/>
          </p:nvSpPr>
          <p:spPr>
            <a:xfrm>
              <a:off x="1731670" y="3753804"/>
              <a:ext cx="2630508" cy="58477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rtl="0"/>
              <a:r>
                <a:rPr lang="ru-RU" sz="1600" dirty="0">
                  <a:solidFill>
                    <a:schemeClr val="bg1"/>
                  </a:solidFill>
                </a:rPr>
                <a:t>2. Формулировка статистической гипотезы</a:t>
              </a:r>
            </a:p>
          </p:txBody>
        </p: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1D356EB7-5686-7B64-A5AF-0AC1B0E901BE}"/>
              </a:ext>
            </a:extLst>
          </p:cNvPr>
          <p:cNvGrpSpPr/>
          <p:nvPr/>
        </p:nvGrpSpPr>
        <p:grpSpPr>
          <a:xfrm>
            <a:off x="5372097" y="3220540"/>
            <a:ext cx="2839789" cy="745286"/>
            <a:chOff x="5132229" y="3008518"/>
            <a:chExt cx="2839789" cy="745286"/>
          </a:xfrm>
        </p:grpSpPr>
        <p:sp>
          <p:nvSpPr>
            <p:cNvPr id="41" name="Облачко с текстом: прямоугольное со скругленными углами 40">
              <a:extLst>
                <a:ext uri="{FF2B5EF4-FFF2-40B4-BE49-F238E27FC236}">
                  <a16:creationId xmlns:a16="http://schemas.microsoft.com/office/drawing/2014/main" id="{C64E7753-1738-262D-8B11-F2821DC3F7BE}"/>
                </a:ext>
              </a:extLst>
            </p:cNvPr>
            <p:cNvSpPr/>
            <p:nvPr/>
          </p:nvSpPr>
          <p:spPr>
            <a:xfrm rot="10800000">
              <a:off x="5132229" y="3008518"/>
              <a:ext cx="2839789" cy="745286"/>
            </a:xfrm>
            <a:prstGeom prst="wedgeRoundRectCallou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70D7E99-A8C6-4B7A-05DF-D0A3879A1226}"/>
                </a:ext>
              </a:extLst>
            </p:cNvPr>
            <p:cNvSpPr txBox="1"/>
            <p:nvPr/>
          </p:nvSpPr>
          <p:spPr>
            <a:xfrm>
              <a:off x="5132229" y="3223001"/>
              <a:ext cx="283978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/>
              <a:r>
                <a:rPr lang="ru-RU" sz="1600" dirty="0">
                  <a:solidFill>
                    <a:schemeClr val="bg1"/>
                  </a:solidFill>
                </a:rPr>
                <a:t>2. Выбор набора данных</a:t>
              </a:r>
            </a:p>
          </p:txBody>
        </p:sp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FFB27046-E423-00C7-01E9-2F31A3321CB3}"/>
              </a:ext>
            </a:extLst>
          </p:cNvPr>
          <p:cNvGrpSpPr/>
          <p:nvPr/>
        </p:nvGrpSpPr>
        <p:grpSpPr>
          <a:xfrm>
            <a:off x="8757095" y="3242777"/>
            <a:ext cx="2839789" cy="745287"/>
            <a:chOff x="8517225" y="3008516"/>
            <a:chExt cx="2839789" cy="745287"/>
          </a:xfrm>
        </p:grpSpPr>
        <p:sp>
          <p:nvSpPr>
            <p:cNvPr id="44" name="Облачко с текстом: прямоугольное со скругленными углами 43">
              <a:extLst>
                <a:ext uri="{FF2B5EF4-FFF2-40B4-BE49-F238E27FC236}">
                  <a16:creationId xmlns:a16="http://schemas.microsoft.com/office/drawing/2014/main" id="{4817E64C-70E4-BF25-F1BE-39E77507B38F}"/>
                </a:ext>
              </a:extLst>
            </p:cNvPr>
            <p:cNvSpPr/>
            <p:nvPr/>
          </p:nvSpPr>
          <p:spPr>
            <a:xfrm rot="10800000">
              <a:off x="8517225" y="3008516"/>
              <a:ext cx="2839789" cy="745287"/>
            </a:xfrm>
            <a:prstGeom prst="wedgeRoundRectCallou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0C2E00B-E26C-E76E-214B-271C5457D6B1}"/>
                </a:ext>
              </a:extLst>
            </p:cNvPr>
            <p:cNvSpPr txBox="1"/>
            <p:nvPr/>
          </p:nvSpPr>
          <p:spPr>
            <a:xfrm>
              <a:off x="8517227" y="3191725"/>
              <a:ext cx="283978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/>
              <a:r>
                <a:rPr lang="ru-RU" sz="1600" dirty="0">
                  <a:solidFill>
                    <a:schemeClr val="bg1"/>
                  </a:solidFill>
                </a:rPr>
                <a:t>2. Предобработка данных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3916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47BA27C-55BC-DD5C-0538-5A798B92F166}"/>
              </a:ext>
            </a:extLst>
          </p:cNvPr>
          <p:cNvSpPr txBox="1"/>
          <p:nvPr/>
        </p:nvSpPr>
        <p:spPr>
          <a:xfrm>
            <a:off x="0" y="1294326"/>
            <a:ext cx="60959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accent3">
                    <a:lumMod val="75000"/>
                  </a:schemeClr>
                </a:solidFill>
              </a:rPr>
              <a:t>Цель: </a:t>
            </a:r>
            <a:r>
              <a:rPr lang="ru-RU" sz="2400" dirty="0">
                <a:solidFill>
                  <a:schemeClr val="bg1"/>
                </a:solidFill>
              </a:rPr>
              <a:t>Автоматическая </a:t>
            </a:r>
            <a:r>
              <a:rPr lang="ru-RU" sz="2400" dirty="0" err="1">
                <a:solidFill>
                  <a:schemeClr val="bg1"/>
                </a:solidFill>
              </a:rPr>
              <a:t>суммаризация</a:t>
            </a:r>
            <a:r>
              <a:rPr lang="ru-RU" sz="2400" dirty="0">
                <a:solidFill>
                  <a:schemeClr val="bg1"/>
                </a:solidFill>
              </a:rPr>
              <a:t> новостных текстов из датасета                </a:t>
            </a:r>
            <a:r>
              <a:rPr lang="ru-RU" sz="2400" b="1" dirty="0" err="1">
                <a:solidFill>
                  <a:schemeClr val="accent1">
                    <a:lumMod val="75000"/>
                  </a:schemeClr>
                </a:solidFill>
              </a:rPr>
              <a:t>cnn_dailymail</a:t>
            </a:r>
            <a:r>
              <a:rPr lang="ru-RU" sz="2400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174D25-4007-D46D-0F83-8794769C2AE5}"/>
              </a:ext>
            </a:extLst>
          </p:cNvPr>
          <p:cNvSpPr txBox="1"/>
          <p:nvPr/>
        </p:nvSpPr>
        <p:spPr>
          <a:xfrm>
            <a:off x="0" y="2967335"/>
            <a:ext cx="62172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accent3">
                    <a:lumMod val="75000"/>
                  </a:schemeClr>
                </a:solidFill>
              </a:rPr>
              <a:t>Задача: </a:t>
            </a:r>
            <a:r>
              <a:rPr lang="ru-RU" sz="2400" dirty="0">
                <a:solidFill>
                  <a:schemeClr val="bg1"/>
                </a:solidFill>
              </a:rPr>
              <a:t>Создать модель, которая сможет сокращать статьи, сохраняя их основные идеи и важные моменты.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6B5E7F-168E-7A29-6F8B-ADD6D3C9ACED}"/>
              </a:ext>
            </a:extLst>
          </p:cNvPr>
          <p:cNvSpPr txBox="1"/>
          <p:nvPr/>
        </p:nvSpPr>
        <p:spPr>
          <a:xfrm>
            <a:off x="0" y="4915264"/>
            <a:ext cx="615449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accent3">
                    <a:lumMod val="75000"/>
                  </a:schemeClr>
                </a:solidFill>
              </a:rPr>
              <a:t>Выбранная модель: </a:t>
            </a:r>
            <a:r>
              <a:rPr lang="ru-RU" sz="2400" dirty="0">
                <a:solidFill>
                  <a:schemeClr val="bg1"/>
                </a:solidFill>
              </a:rPr>
              <a:t>T5 </a:t>
            </a:r>
            <a:r>
              <a:rPr lang="en-US" sz="2400" dirty="0">
                <a:solidFill>
                  <a:schemeClr val="bg1"/>
                </a:solidFill>
              </a:rPr>
              <a:t>small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ru-RU" sz="2400" dirty="0" err="1">
                <a:solidFill>
                  <a:schemeClr val="bg1"/>
                </a:solidFill>
              </a:rPr>
              <a:t>предобученная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трансформерная</a:t>
            </a:r>
            <a:r>
              <a:rPr lang="ru-RU" sz="2400" dirty="0">
                <a:solidFill>
                  <a:schemeClr val="bg1"/>
                </a:solidFill>
              </a:rPr>
              <a:t> модель, специально адаптированная для задач преобразования текста.</a:t>
            </a:r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EC86F7-6506-8E8B-DDD3-292731785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датасета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537325-9024-CBB6-F106-299E889F189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Датасет: </a:t>
            </a:r>
            <a:r>
              <a:rPr lang="ru-RU" dirty="0" err="1"/>
              <a:t>cnn_dailymail</a:t>
            </a:r>
            <a:r>
              <a:rPr lang="ru-RU" dirty="0"/>
              <a:t> (версия 3.0.0) — содержит новостные статьи и их краткие </a:t>
            </a:r>
            <a:r>
              <a:rPr lang="ru-RU" dirty="0" err="1"/>
              <a:t>суммаризации</a:t>
            </a:r>
            <a:r>
              <a:rPr lang="ru-RU" dirty="0"/>
              <a:t>.</a:t>
            </a:r>
          </a:p>
          <a:p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Используемая выборка: </a:t>
            </a:r>
            <a:r>
              <a:rPr lang="ru-RU" dirty="0"/>
              <a:t>Мы взяли первые 500 примеров для быстрого тестирования и оценки модели.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B606E5-D04F-1EBA-EA44-BC2656B28115}"/>
              </a:ext>
            </a:extLst>
          </p:cNvPr>
          <p:cNvSpPr txBox="1"/>
          <p:nvPr/>
        </p:nvSpPr>
        <p:spPr>
          <a:xfrm>
            <a:off x="6280061" y="512525"/>
            <a:ext cx="609492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Пример</a:t>
            </a:r>
          </a:p>
          <a:p>
            <a:r>
              <a:rPr lang="en-US" dirty="0">
                <a:solidFill>
                  <a:schemeClr val="bg1"/>
                </a:solidFill>
              </a:rPr>
              <a:t>"A U.S. court has ruled that the Trump administration cannot suspend a humanitarian program that allows hundreds of thousands of people from Central America and other countries to live and work in the United States. The decision was a major blow to the administration's efforts to end the program, which provides protection to people from countries affected by natural disasters and other hardships."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97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AAF6841-461E-7A2C-101F-0F12C91E0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1"/>
            <a:ext cx="6327105" cy="1294184"/>
          </a:xfrm>
        </p:spPr>
        <p:txBody>
          <a:bodyPr/>
          <a:lstStyle/>
          <a:p>
            <a:r>
              <a:rPr lang="ru-RU" dirty="0"/>
              <a:t>Выбранная модель — </a:t>
            </a:r>
            <a:r>
              <a:rPr lang="en-US" dirty="0"/>
              <a:t>T5</a:t>
            </a:r>
            <a:endParaRPr lang="ru-RU" dirty="0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15E3973D-46B6-49E3-77FE-FB05DFC7B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397" y="1841679"/>
            <a:ext cx="11204619" cy="4774227"/>
          </a:xfrm>
        </p:spPr>
        <p:txBody>
          <a:bodyPr/>
          <a:lstStyle/>
          <a:p>
            <a:pPr algn="just"/>
            <a:r>
              <a:rPr lang="ru-RU" sz="2400" dirty="0">
                <a:solidFill>
                  <a:schemeClr val="accent3">
                    <a:lumMod val="75000"/>
                  </a:schemeClr>
                </a:solidFill>
              </a:rPr>
              <a:t>Модель: </a:t>
            </a:r>
            <a:r>
              <a:rPr lang="ru-RU" sz="2400" dirty="0"/>
              <a:t>t5-small</a:t>
            </a:r>
            <a:r>
              <a:rPr lang="en-US" sz="2400" dirty="0">
                <a:solidFill>
                  <a:schemeClr val="bg1"/>
                </a:solidFill>
              </a:rPr>
              <a:t> small</a:t>
            </a:r>
            <a:r>
              <a:rPr lang="ru-RU" sz="2400" dirty="0"/>
              <a:t>, предназначенная для задач </a:t>
            </a:r>
            <a:r>
              <a:rPr lang="ru-RU" sz="2400" dirty="0" err="1"/>
              <a:t>суммаризации</a:t>
            </a:r>
            <a:r>
              <a:rPr lang="ru-RU" sz="2400" dirty="0"/>
              <a:t> и других задач преобразования текста.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dirty="0">
                <a:solidFill>
                  <a:schemeClr val="accent3">
                    <a:lumMod val="75000"/>
                  </a:schemeClr>
                </a:solidFill>
              </a:rPr>
              <a:t>Особенность модели: </a:t>
            </a:r>
            <a:r>
              <a:rPr lang="ru-RU" sz="2400" dirty="0"/>
              <a:t>T5</a:t>
            </a:r>
            <a:r>
              <a:rPr lang="en-US" sz="2400" dirty="0">
                <a:solidFill>
                  <a:schemeClr val="bg1"/>
                </a:solidFill>
              </a:rPr>
              <a:t> small</a:t>
            </a:r>
            <a:r>
              <a:rPr lang="ru-RU" sz="2400" dirty="0"/>
              <a:t> использует префиксы, такие как "</a:t>
            </a:r>
            <a:r>
              <a:rPr lang="ru-RU" sz="2400" dirty="0" err="1"/>
              <a:t>summarize</a:t>
            </a:r>
            <a:r>
              <a:rPr lang="ru-RU" sz="2400" dirty="0"/>
              <a:t>: ", чтобы указывать задачу.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dirty="0" err="1">
                <a:solidFill>
                  <a:schemeClr val="accent3">
                    <a:lumMod val="75000"/>
                  </a:schemeClr>
                </a:solidFill>
              </a:rPr>
              <a:t>Предобученное</a:t>
            </a:r>
            <a:r>
              <a:rPr lang="ru-RU" sz="2400" dirty="0">
                <a:solidFill>
                  <a:schemeClr val="accent3">
                    <a:lumMod val="75000"/>
                  </a:schemeClr>
                </a:solidFill>
              </a:rPr>
              <a:t> решение: </a:t>
            </a:r>
            <a:r>
              <a:rPr lang="ru-RU" sz="2400" dirty="0"/>
              <a:t>Используем </a:t>
            </a:r>
            <a:r>
              <a:rPr lang="ru-RU" sz="2400" dirty="0" err="1"/>
              <a:t>предобученную</a:t>
            </a:r>
            <a:r>
              <a:rPr lang="ru-RU" sz="2400" dirty="0"/>
              <a:t> модель без дополнительного обучения как наш быстрый </a:t>
            </a:r>
            <a:r>
              <a:rPr lang="ru-RU" sz="2400" dirty="0" err="1"/>
              <a:t>бейзлайн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4684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49F4F9F-1049-7B90-8A19-8AE344882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выполнения </a:t>
            </a:r>
            <a:r>
              <a:rPr lang="ru-RU" dirty="0" err="1"/>
              <a:t>суммаризации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40A44EB7-80A6-58B2-7FA2-7B6A70712BDA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99620" y="2346022"/>
            <a:ext cx="7930098" cy="3958186"/>
          </a:xfrm>
        </p:spPr>
        <p:txBody>
          <a:bodyPr/>
          <a:lstStyle/>
          <a:p>
            <a:endParaRPr lang="ru-RU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Подготовка текста: </a:t>
            </a:r>
            <a:r>
              <a:rPr lang="ru-RU" dirty="0"/>
              <a:t>Добавление префикса "</a:t>
            </a:r>
            <a:r>
              <a:rPr lang="ru-RU" dirty="0" err="1"/>
              <a:t>summarize</a:t>
            </a:r>
            <a:r>
              <a:rPr lang="ru-RU" dirty="0"/>
              <a:t>: " к каждому тексту для указания задачи </a:t>
            </a:r>
            <a:r>
              <a:rPr lang="ru-RU" dirty="0" err="1"/>
              <a:t>суммаризации</a:t>
            </a:r>
            <a:r>
              <a:rPr lang="ru-RU" dirty="0"/>
              <a:t>.</a:t>
            </a:r>
          </a:p>
          <a:p>
            <a:endParaRPr lang="ru-RU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Параметры генерации:</a:t>
            </a:r>
          </a:p>
          <a:p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max_length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=150 </a:t>
            </a:r>
            <a:r>
              <a:rPr lang="ru-RU" dirty="0"/>
              <a:t>и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min_length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=30</a:t>
            </a:r>
            <a:r>
              <a:rPr lang="ru-RU" dirty="0"/>
              <a:t>: Задаём ограничения по длине для генерируемой </a:t>
            </a:r>
            <a:r>
              <a:rPr lang="ru-RU" dirty="0" err="1"/>
              <a:t>суммаризации</a:t>
            </a:r>
            <a:r>
              <a:rPr lang="ru-RU" dirty="0"/>
              <a:t>.</a:t>
            </a:r>
          </a:p>
          <a:p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num_beams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=4</a:t>
            </a:r>
            <a:r>
              <a:rPr lang="ru-RU" dirty="0"/>
              <a:t>: Лучевой поиск для повышения качества предсказаний.</a:t>
            </a:r>
          </a:p>
        </p:txBody>
      </p:sp>
    </p:spTree>
    <p:extLst>
      <p:ext uri="{BB962C8B-B14F-4D97-AF65-F5344CB8AC3E}">
        <p14:creationId xmlns:p14="http://schemas.microsoft.com/office/powerpoint/2010/main" val="4283201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DB646C-1FB0-1B40-738C-F9B25472E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</a:t>
            </a:r>
            <a:r>
              <a:rPr lang="ru-RU" dirty="0" err="1"/>
              <a:t>суммаризации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73E530C-7F2F-83EE-81C9-87E17F463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024F78-56A6-7740-B68D-8D4D026EDF3F}" type="slidenum">
              <a:rPr lang="ru-RU" smtClean="0"/>
              <a:pPr rtl="0"/>
              <a:t>7</a:t>
            </a:fld>
            <a:endParaRPr lang="ru-RU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380954F-A7BA-E46A-F3E2-EAFD6BCCC7F2}"/>
              </a:ext>
            </a:extLst>
          </p:cNvPr>
          <p:cNvSpPr>
            <a:spLocks noGrp="1" noChangeArrowheads="1"/>
          </p:cNvSpPr>
          <p:nvPr>
            <p:ph sz="quarter" idx="35"/>
          </p:nvPr>
        </p:nvSpPr>
        <p:spPr bwMode="auto">
          <a:xfrm>
            <a:off x="2286307" y="2323760"/>
            <a:ext cx="895636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Пример статьи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"A U.S.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court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has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ruled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that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the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Trump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administration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cannot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suspend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humanitarian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program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that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allows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hundreds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of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thousands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of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people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from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Central America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and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other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countries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to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live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and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work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in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the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United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States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 The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decision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was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major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blow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to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the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administration's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efforts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to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end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the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program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which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provides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protection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to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people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from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countries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affected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by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natural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disasters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and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other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hardships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."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B1304D1-1E4A-E64F-13BA-1B189415F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307" y="4417312"/>
            <a:ext cx="817897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Эталонная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суммаризация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"A U.S.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court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blocks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Trump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administration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suspending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humanitarian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program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allows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people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Central America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live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work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U.S."</a:t>
            </a:r>
          </a:p>
        </p:txBody>
      </p:sp>
    </p:spTree>
    <p:extLst>
      <p:ext uri="{BB962C8B-B14F-4D97-AF65-F5344CB8AC3E}">
        <p14:creationId xmlns:p14="http://schemas.microsoft.com/office/powerpoint/2010/main" val="772359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4B5DEE-AD86-9687-902F-64EDC9EB6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3479" y="112004"/>
            <a:ext cx="8843050" cy="475523"/>
          </a:xfrm>
        </p:spPr>
        <p:txBody>
          <a:bodyPr/>
          <a:lstStyle/>
          <a:p>
            <a:r>
              <a:rPr lang="ru-RU" dirty="0"/>
              <a:t>Оценка качества — Метрики </a:t>
            </a:r>
            <a:r>
              <a:rPr lang="en-US" dirty="0"/>
              <a:t>ROUGE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3DA80B2-C323-269F-815E-86CE5A46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024F78-56A6-7740-B68D-8D4D026EDF3F}" type="slidenum">
              <a:rPr lang="ru-RU" smtClean="0"/>
              <a:pPr rtl="0"/>
              <a:t>8</a:t>
            </a:fld>
            <a:endParaRPr lang="ru-RU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92616DD-F191-5B74-E886-DDAD18AC6A7C}"/>
              </a:ext>
            </a:extLst>
          </p:cNvPr>
          <p:cNvSpPr>
            <a:spLocks noGrp="1" noChangeArrowheads="1"/>
          </p:cNvSpPr>
          <p:nvPr>
            <p:ph sz="quarter" idx="35"/>
          </p:nvPr>
        </p:nvSpPr>
        <p:spPr bwMode="auto">
          <a:xfrm>
            <a:off x="1680397" y="1089934"/>
            <a:ext cx="10203774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Метрика ROUGE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Используется для оценки качества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суммаризаций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 ROUGE измеряет, насколько хорошо сгенерированные моделью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суммаризации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совпадают с эталонными текстами.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ROUGE-1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Совпадение на уровне отдельных слов, измеряет точность передачи основных терминов.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ROUGE-2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Совпадение на уровне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двухграмм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оценивает точность передачи ключевых фраз.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ROUGE-L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Длиннейшая общая подстрока, показывает, насколько точно модель передаёт длинные фразы.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altLang="ru-RU" sz="18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Результаты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бейзлайна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на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предобученной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T5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small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ROUGE-1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4.44% — низкое совпадение на уровне отдельных слов.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ROUGE-2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0% — модель не передаёт ключевые фразы.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ROUGE-L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4.44% — слабое сохранение длинных последовательностей. 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ru-RU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Результаты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бейзлайна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на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предобученной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BART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ROUGE-1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ru-RU" dirty="0"/>
              <a:t>61.36%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var(--colab-code-font-family)"/>
              </a:rPr>
              <a:t>, 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rgbClr val="D5D5D5"/>
              </a:solidFill>
              <a:effectLst/>
              <a:latin typeface="var(--colab-code-font-family)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ROUGE-2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ru-RU" dirty="0"/>
              <a:t>37.21%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var(--colab-code-font-family)"/>
              </a:rPr>
              <a:t>, 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rgbClr val="D5D5D5"/>
              </a:solidFill>
              <a:effectLst/>
              <a:latin typeface="var(--colab-code-font-family)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ROUGE-L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ru-RU" dirty="0"/>
              <a:t>54.55%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rgbClr val="D5D5D5"/>
              </a:solidFill>
              <a:effectLst/>
              <a:latin typeface="var(--colab-code-font-family)"/>
            </a:endParaRPr>
          </a:p>
        </p:txBody>
      </p:sp>
    </p:spTree>
    <p:extLst>
      <p:ext uri="{BB962C8B-B14F-4D97-AF65-F5344CB8AC3E}">
        <p14:creationId xmlns:p14="http://schemas.microsoft.com/office/powerpoint/2010/main" val="2843233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1CE57A-E963-2A8D-01AB-B8CE1B38A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Анализ</a:t>
            </a:r>
            <a:r>
              <a:rPr lang="ru-RU" dirty="0"/>
              <a:t>: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BE20611-5051-80A8-1CED-F04431239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024F78-56A6-7740-B68D-8D4D026EDF3F}" type="slidenum">
              <a:rPr lang="ru-RU" smtClean="0"/>
              <a:pPr rtl="0"/>
              <a:t>9</a:t>
            </a:fld>
            <a:endParaRPr lang="ru-RU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3A8D653-BBD4-30CE-9045-27955B92ED78}"/>
              </a:ext>
            </a:extLst>
          </p:cNvPr>
          <p:cNvSpPr>
            <a:spLocks noGrp="1" noChangeArrowheads="1"/>
          </p:cNvSpPr>
          <p:nvPr>
            <p:ph sz="quarter" idx="35"/>
          </p:nvPr>
        </p:nvSpPr>
        <p:spPr bwMode="auto">
          <a:xfrm>
            <a:off x="2399620" y="2428960"/>
            <a:ext cx="895310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Низкие значения ROUGE связаны с тем, что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предобученная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модель T5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small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без дообучения не адаптирована к новостным текстам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 Unicode MS"/>
              </a:rPr>
              <a:t>cnn_dailymail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. 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E8F756-F50F-FC36-391C-FEE048C582BD}"/>
              </a:ext>
            </a:extLst>
          </p:cNvPr>
          <p:cNvSpPr txBox="1"/>
          <p:nvPr/>
        </p:nvSpPr>
        <p:spPr>
          <a:xfrm>
            <a:off x="2399620" y="3448045"/>
            <a:ext cx="8775731" cy="646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Эти результаты показывают, что без дополнительного обучения модель не может эффективно суммировать статьи данного формата.</a:t>
            </a:r>
          </a:p>
        </p:txBody>
      </p:sp>
    </p:spTree>
    <p:extLst>
      <p:ext uri="{BB962C8B-B14F-4D97-AF65-F5344CB8AC3E}">
        <p14:creationId xmlns:p14="http://schemas.microsoft.com/office/powerpoint/2010/main" val="3296668411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ая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2E6C21-1752-4E06-9FE3-208D45ADB66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78D9019-7CE1-4B77-8F5D-67F6576598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6E7B4D-FB62-47B7-AAA7-0DEC9938DB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418</TotalTime>
  <Words>737</Words>
  <Application>Microsoft Office PowerPoint</Application>
  <PresentationFormat>Широкоэкранный</PresentationFormat>
  <Paragraphs>90</Paragraphs>
  <Slides>11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9" baseType="lpstr">
      <vt:lpstr>Arial</vt:lpstr>
      <vt:lpstr>Arial Nova</vt:lpstr>
      <vt:lpstr>Arial Unicode MS</vt:lpstr>
      <vt:lpstr>Biome</vt:lpstr>
      <vt:lpstr>Calibri</vt:lpstr>
      <vt:lpstr>Inter-Bold</vt:lpstr>
      <vt:lpstr>var(--colab-code-font-family)</vt:lpstr>
      <vt:lpstr>Пользовательская</vt:lpstr>
      <vt:lpstr>Суммаризация текста с применением</vt:lpstr>
      <vt:lpstr>Участники команды</vt:lpstr>
      <vt:lpstr>Презентация PowerPoint</vt:lpstr>
      <vt:lpstr>Описание датасета</vt:lpstr>
      <vt:lpstr>Выбранная модель — T5</vt:lpstr>
      <vt:lpstr>Процесс выполнения суммаризации</vt:lpstr>
      <vt:lpstr>Примеры суммаризации</vt:lpstr>
      <vt:lpstr>Оценка качества — Метрики ROUGE</vt:lpstr>
      <vt:lpstr>Анализ:</vt:lpstr>
      <vt:lpstr>Вывод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Ilya Abramychev</cp:lastModifiedBy>
  <cp:revision>13</cp:revision>
  <dcterms:created xsi:type="dcterms:W3CDTF">2024-01-05T14:58:10Z</dcterms:created>
  <dcterms:modified xsi:type="dcterms:W3CDTF">2024-10-28T15:49:51Z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