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24E3E1B-EE58-4121-B98B-48AA1C43CCEE}" type="datetimeFigureOut">
              <a:rPr lang="ru-RU" smtClean="0"/>
              <a:t>17.04.2017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80F3BA9-7DD3-425E-B6E4-0822CE677D7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google.com/mail/?shva=1#inbo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6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556792"/>
            <a:ext cx="799288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/>
              <a:t>Если необходимо протестировать Веб-приложение с нуля (частое практическое задание на собеседованиях), то следует принять во внимание следующую последовательность действий:</a:t>
            </a:r>
          </a:p>
          <a:p>
            <a:r>
              <a:rPr lang="ru-RU" sz="2500" dirty="0"/>
              <a:t>Сделать запрос документов с требованиями</a:t>
            </a:r>
          </a:p>
          <a:p>
            <a:r>
              <a:rPr lang="ru-RU" sz="2500" dirty="0"/>
              <a:t>Протестировать требования </a:t>
            </a:r>
            <a:endParaRPr lang="en-US" sz="2500" dirty="0" smtClean="0"/>
          </a:p>
          <a:p>
            <a:r>
              <a:rPr lang="ru-RU" sz="2500" dirty="0" smtClean="0"/>
              <a:t>Сделать </a:t>
            </a:r>
            <a:r>
              <a:rPr lang="ru-RU" sz="2500" dirty="0"/>
              <a:t>декомпозицию на логические модули</a:t>
            </a:r>
          </a:p>
          <a:p>
            <a:r>
              <a:rPr lang="ru-RU" sz="2500" dirty="0"/>
              <a:t>В каждом из модулей проверить применимость видов </a:t>
            </a:r>
            <a:r>
              <a:rPr lang="ru-RU" sz="2500" dirty="0" smtClean="0"/>
              <a:t>тестирования</a:t>
            </a:r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39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en-US" sz="3300" b="1" dirty="0" smtClean="0"/>
              <a:t>2</a:t>
            </a:r>
            <a:r>
              <a:rPr lang="ru-RU" sz="3300" b="1" dirty="0" smtClean="0"/>
              <a:t>. </a:t>
            </a:r>
            <a:r>
              <a:rPr lang="en-US" sz="3300" b="1" dirty="0"/>
              <a:t>Usability and Interface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2420888"/>
            <a:ext cx="8316416" cy="40324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500" dirty="0"/>
              <a:t>Список для проверки: </a:t>
            </a:r>
          </a:p>
          <a:p>
            <a:r>
              <a:rPr lang="ru-RU" sz="2500" dirty="0"/>
              <a:t>Структура страницы</a:t>
            </a:r>
          </a:p>
          <a:p>
            <a:r>
              <a:rPr lang="ru-RU" sz="2500" dirty="0"/>
              <a:t>Цветовая гамма</a:t>
            </a:r>
          </a:p>
          <a:p>
            <a:r>
              <a:rPr lang="ru-RU" sz="2500" dirty="0"/>
              <a:t>Наличие элементов интерфейса пользователя согласно документации </a:t>
            </a:r>
          </a:p>
          <a:p>
            <a:r>
              <a:rPr lang="ru-RU" sz="2500" dirty="0"/>
              <a:t>Наличие и правильность контента</a:t>
            </a:r>
          </a:p>
          <a:p>
            <a:r>
              <a:rPr lang="ru-RU" sz="2500" dirty="0"/>
              <a:t>Насколько удобно сделана навигация</a:t>
            </a:r>
          </a:p>
          <a:p>
            <a:r>
              <a:rPr lang="ru-RU" sz="2500" dirty="0"/>
              <a:t>Насколько быстро можно найти нужное действие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9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en-US" sz="3300" b="1" dirty="0" smtClean="0"/>
              <a:t>3</a:t>
            </a:r>
            <a:r>
              <a:rPr lang="ru-RU" sz="3300" b="1" dirty="0" smtClean="0"/>
              <a:t>. </a:t>
            </a:r>
            <a:r>
              <a:rPr lang="en-US" sz="3300" b="1" dirty="0"/>
              <a:t>Compatibility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1102" y="2420888"/>
            <a:ext cx="8316416" cy="37444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500" dirty="0"/>
              <a:t>Список для проверки: </a:t>
            </a:r>
          </a:p>
          <a:p>
            <a:r>
              <a:rPr lang="en-US" sz="2500" dirty="0"/>
              <a:t>Browser compatibility – </a:t>
            </a:r>
            <a:r>
              <a:rPr lang="en-US" sz="2500" dirty="0" err="1"/>
              <a:t>проверка</a:t>
            </a:r>
            <a:r>
              <a:rPr lang="en-US" sz="2500" dirty="0"/>
              <a:t> </a:t>
            </a:r>
            <a:r>
              <a:rPr lang="en-US" sz="2500" dirty="0" err="1"/>
              <a:t>в</a:t>
            </a:r>
            <a:r>
              <a:rPr lang="en-US" sz="2500" dirty="0"/>
              <a:t> </a:t>
            </a:r>
            <a:r>
              <a:rPr lang="en-US" sz="2500" dirty="0" err="1"/>
              <a:t>браузерах</a:t>
            </a:r>
            <a:r>
              <a:rPr lang="en-US" sz="2500" dirty="0"/>
              <a:t> IE (</a:t>
            </a:r>
            <a:r>
              <a:rPr lang="en-US" sz="2500" dirty="0" err="1"/>
              <a:t>версии</a:t>
            </a:r>
            <a:r>
              <a:rPr lang="en-US" sz="2500" dirty="0"/>
              <a:t> </a:t>
            </a:r>
            <a:r>
              <a:rPr lang="en-US" sz="2500" dirty="0" smtClean="0"/>
              <a:t>8,9,10,11)</a:t>
            </a:r>
            <a:r>
              <a:rPr lang="en-US" sz="2500" dirty="0"/>
              <a:t>, FF (</a:t>
            </a:r>
            <a:r>
              <a:rPr lang="en-US" sz="2500" dirty="0" err="1"/>
              <a:t>обычно</a:t>
            </a:r>
            <a:r>
              <a:rPr lang="en-US" sz="2500" dirty="0"/>
              <a:t> </a:t>
            </a:r>
            <a:r>
              <a:rPr lang="en-US" sz="2500" dirty="0" err="1"/>
              <a:t>от</a:t>
            </a:r>
            <a:r>
              <a:rPr lang="en-US" sz="2500" dirty="0"/>
              <a:t> 13), Chrome, Safari</a:t>
            </a:r>
          </a:p>
          <a:p>
            <a:r>
              <a:rPr lang="en-US" sz="2500" dirty="0"/>
              <a:t>Operating system compatibility – </a:t>
            </a:r>
            <a:r>
              <a:rPr lang="en-US" sz="2500" dirty="0" err="1"/>
              <a:t>проверка</a:t>
            </a:r>
            <a:r>
              <a:rPr lang="en-US" sz="2500" dirty="0"/>
              <a:t> </a:t>
            </a:r>
            <a:r>
              <a:rPr lang="en-US" sz="2500" dirty="0" err="1"/>
              <a:t>на</a:t>
            </a:r>
            <a:r>
              <a:rPr lang="en-US" sz="2500" dirty="0"/>
              <a:t> </a:t>
            </a:r>
            <a:r>
              <a:rPr lang="en-US" sz="2500" dirty="0" err="1"/>
              <a:t>совместимость</a:t>
            </a:r>
            <a:r>
              <a:rPr lang="en-US" sz="2500" dirty="0"/>
              <a:t> </a:t>
            </a:r>
            <a:r>
              <a:rPr lang="en-US" sz="2500" dirty="0" err="1"/>
              <a:t>операционных</a:t>
            </a:r>
            <a:r>
              <a:rPr lang="en-US" sz="2500" dirty="0"/>
              <a:t> </a:t>
            </a:r>
            <a:r>
              <a:rPr lang="en-US" sz="2500" dirty="0" err="1"/>
              <a:t>систем</a:t>
            </a:r>
            <a:r>
              <a:rPr lang="en-US" sz="2500" dirty="0"/>
              <a:t> – Windows XP, Windows 7, Windows 8, Ubuntu, </a:t>
            </a:r>
            <a:r>
              <a:rPr lang="en-US" sz="2500" dirty="0" err="1"/>
              <a:t>MacOS</a:t>
            </a:r>
            <a:endParaRPr lang="en-US" sz="2500" dirty="0"/>
          </a:p>
          <a:p>
            <a:r>
              <a:rPr lang="en-US" sz="2500" dirty="0"/>
              <a:t>Mobile browsing – </a:t>
            </a:r>
            <a:r>
              <a:rPr lang="en-US" sz="2500" dirty="0" err="1"/>
              <a:t>проверка</a:t>
            </a:r>
            <a:r>
              <a:rPr lang="en-US" sz="2500" dirty="0"/>
              <a:t> </a:t>
            </a:r>
            <a:r>
              <a:rPr lang="en-US" sz="2500" dirty="0" err="1"/>
              <a:t>в</a:t>
            </a:r>
            <a:r>
              <a:rPr lang="en-US" sz="2500" dirty="0"/>
              <a:t> </a:t>
            </a:r>
            <a:r>
              <a:rPr lang="en-US" sz="2500" dirty="0" err="1"/>
              <a:t>мобильных</a:t>
            </a:r>
            <a:r>
              <a:rPr lang="en-US" sz="2500" dirty="0"/>
              <a:t> </a:t>
            </a:r>
            <a:r>
              <a:rPr lang="en-US" sz="2500" dirty="0" err="1"/>
              <a:t>приложениях</a:t>
            </a:r>
            <a:r>
              <a:rPr lang="en-US" sz="2500" dirty="0"/>
              <a:t> – Android, Windows mobile, </a:t>
            </a:r>
            <a:r>
              <a:rPr lang="en-US" sz="2500" dirty="0" err="1"/>
              <a:t>iOS</a:t>
            </a:r>
            <a:r>
              <a:rPr lang="en-US" sz="2500" dirty="0"/>
              <a:t>, Symbian</a:t>
            </a:r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72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en-US" sz="3300" b="1" dirty="0" smtClean="0"/>
              <a:t>4</a:t>
            </a:r>
            <a:r>
              <a:rPr lang="ru-RU" sz="3300" b="1" dirty="0" smtClean="0"/>
              <a:t>. </a:t>
            </a:r>
            <a:r>
              <a:rPr lang="en-US" sz="3300" b="1" dirty="0"/>
              <a:t>Security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276872"/>
            <a:ext cx="8316416" cy="41764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500" dirty="0"/>
              <a:t>Список для проверки: </a:t>
            </a:r>
          </a:p>
          <a:p>
            <a:pPr marL="0" indent="0">
              <a:buNone/>
            </a:pPr>
            <a:r>
              <a:rPr lang="en-US" sz="2500" b="1" dirty="0" smtClean="0"/>
              <a:t>4.1. </a:t>
            </a:r>
            <a:r>
              <a:rPr lang="en-US" sz="2500" b="1" dirty="0" smtClean="0"/>
              <a:t>Test </a:t>
            </a:r>
            <a:r>
              <a:rPr lang="en-US" sz="2500" b="1" dirty="0"/>
              <a:t>by pasting internal </a:t>
            </a:r>
            <a:r>
              <a:rPr lang="en-US" sz="2500" b="1" dirty="0" err="1"/>
              <a:t>url</a:t>
            </a:r>
            <a:r>
              <a:rPr lang="en-US" sz="2500" b="1" dirty="0"/>
              <a:t> directly into browser address bar without login. </a:t>
            </a:r>
            <a:r>
              <a:rPr lang="en-US" sz="2500" dirty="0"/>
              <a:t>Internal pages should not open.</a:t>
            </a:r>
            <a:br>
              <a:rPr lang="en-US" sz="2500" dirty="0"/>
            </a:br>
            <a:r>
              <a:rPr lang="en-US" sz="2500" dirty="0" err="1" smtClean="0"/>
              <a:t>Пример</a:t>
            </a:r>
            <a:r>
              <a:rPr lang="en-US" sz="2500" dirty="0" smtClean="0"/>
              <a:t>: </a:t>
            </a:r>
            <a:r>
              <a:rPr lang="ru-RU" sz="2500" dirty="0" smtClean="0"/>
              <a:t>имея аккаунт на </a:t>
            </a:r>
            <a:r>
              <a:rPr lang="en-US" sz="2500" dirty="0" err="1" smtClean="0"/>
              <a:t>gmail</a:t>
            </a:r>
            <a:r>
              <a:rPr lang="en-US" sz="2500" dirty="0" smtClean="0"/>
              <a:t> –&gt; </a:t>
            </a:r>
            <a:r>
              <a:rPr lang="en-US" sz="2500" dirty="0" err="1"/>
              <a:t>выйти</a:t>
            </a:r>
            <a:r>
              <a:rPr lang="en-US" sz="2500" dirty="0"/>
              <a:t> </a:t>
            </a:r>
            <a:r>
              <a:rPr lang="en-US" sz="2500" dirty="0" err="1"/>
              <a:t>из</a:t>
            </a:r>
            <a:r>
              <a:rPr lang="en-US" sz="2500" dirty="0"/>
              <a:t> </a:t>
            </a:r>
            <a:r>
              <a:rPr lang="en-US" sz="2500" dirty="0" err="1"/>
              <a:t>своей</a:t>
            </a:r>
            <a:r>
              <a:rPr lang="en-US" sz="2500" dirty="0"/>
              <a:t> </a:t>
            </a:r>
            <a:r>
              <a:rPr lang="en-US" sz="2500" dirty="0" err="1"/>
              <a:t>почты</a:t>
            </a:r>
            <a:r>
              <a:rPr lang="en-US" sz="2500" dirty="0"/>
              <a:t> </a:t>
            </a:r>
            <a:r>
              <a:rPr lang="en-US" sz="2500" dirty="0" err="1"/>
              <a:t>и</a:t>
            </a:r>
            <a:r>
              <a:rPr lang="en-US" sz="2500" dirty="0"/>
              <a:t> </a:t>
            </a:r>
            <a:r>
              <a:rPr lang="en-US" sz="2500" dirty="0" err="1"/>
              <a:t>попробовать</a:t>
            </a:r>
            <a:r>
              <a:rPr lang="en-US" sz="2500" dirty="0"/>
              <a:t> </a:t>
            </a:r>
            <a:r>
              <a:rPr lang="en-US" sz="2500" dirty="0" err="1"/>
              <a:t>ссылку</a:t>
            </a:r>
            <a:r>
              <a:rPr lang="en-US" sz="2500" dirty="0"/>
              <a:t> </a:t>
            </a:r>
            <a:r>
              <a:rPr lang="en-US" sz="2500" dirty="0">
                <a:hlinkClick r:id="rId2"/>
              </a:rPr>
              <a:t>https://mail.google.com/mail/?shva=1#</a:t>
            </a:r>
            <a:r>
              <a:rPr lang="en-US" sz="2500" dirty="0" smtClean="0">
                <a:hlinkClick r:id="rId2"/>
              </a:rPr>
              <a:t>inbox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b="1" dirty="0" smtClean="0"/>
              <a:t>4.2</a:t>
            </a:r>
            <a:r>
              <a:rPr lang="en-US" sz="2500" b="1" dirty="0" smtClean="0"/>
              <a:t>. Try </a:t>
            </a:r>
            <a:r>
              <a:rPr lang="en-US" sz="2500" b="1" dirty="0"/>
              <a:t>some invalid inputs in input fields like login username, password, input text boxes. </a:t>
            </a:r>
            <a:r>
              <a:rPr lang="en-US" sz="2500" dirty="0"/>
              <a:t>Check the system reaction on all invalid inputs</a:t>
            </a:r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4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en-US" sz="3300" b="1" dirty="0" smtClean="0"/>
              <a:t>4</a:t>
            </a:r>
            <a:r>
              <a:rPr lang="ru-RU" sz="3300" b="1" dirty="0" smtClean="0"/>
              <a:t>. </a:t>
            </a:r>
            <a:r>
              <a:rPr lang="en-US" sz="3300" b="1" dirty="0"/>
              <a:t>Security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204864"/>
            <a:ext cx="8316416" cy="38884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500" dirty="0"/>
              <a:t>Список для проверки: </a:t>
            </a:r>
          </a:p>
          <a:p>
            <a:pPr marL="0" indent="0">
              <a:buNone/>
            </a:pPr>
            <a:r>
              <a:rPr lang="en-US" sz="2500" b="1" dirty="0" smtClean="0"/>
              <a:t>4.3</a:t>
            </a:r>
            <a:r>
              <a:rPr lang="en-US" sz="2500" b="1" dirty="0" smtClean="0"/>
              <a:t>. If </a:t>
            </a:r>
            <a:r>
              <a:rPr lang="en-US" sz="2500" b="1" dirty="0"/>
              <a:t>you are logged in using username and password and browsing internal pages then try </a:t>
            </a:r>
            <a:r>
              <a:rPr lang="en-US" sz="2500" b="1" dirty="0" smtClean="0"/>
              <a:t>to change </a:t>
            </a:r>
            <a:r>
              <a:rPr lang="en-US" sz="2500" b="1" dirty="0" err="1"/>
              <a:t>url</a:t>
            </a:r>
            <a:r>
              <a:rPr lang="en-US" sz="2500" b="1" dirty="0"/>
              <a:t> options </a:t>
            </a:r>
            <a:r>
              <a:rPr lang="en-US" sz="2500" b="1" dirty="0" smtClean="0"/>
              <a:t>directly</a:t>
            </a:r>
            <a:r>
              <a:rPr lang="ru-RU" sz="2500" b="1" dirty="0"/>
              <a:t>.</a:t>
            </a:r>
            <a:endParaRPr lang="ru-RU" sz="2500" b="1" dirty="0" smtClean="0"/>
          </a:p>
          <a:p>
            <a:pPr marL="0" indent="0">
              <a:buNone/>
            </a:pPr>
            <a:r>
              <a:rPr lang="en-US" sz="2500" dirty="0" smtClean="0"/>
              <a:t>I.e</a:t>
            </a:r>
            <a:r>
              <a:rPr lang="en-US" sz="2500" dirty="0"/>
              <a:t>. If you are checking some publisher site statistics with publisher site ID= 123. Try directly changing the </a:t>
            </a:r>
            <a:r>
              <a:rPr lang="en-US" sz="2500" dirty="0" err="1"/>
              <a:t>url</a:t>
            </a:r>
            <a:r>
              <a:rPr lang="en-US" sz="2500" dirty="0"/>
              <a:t> site ID parameter to different site ID which is not related to logged in user. Access should denied for this user to view others stats.</a:t>
            </a:r>
            <a:br>
              <a:rPr lang="en-US" sz="2500" dirty="0"/>
            </a:br>
            <a:endParaRPr lang="ru-RU" sz="23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1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en-US" sz="3300" b="1" dirty="0" smtClean="0"/>
              <a:t>4</a:t>
            </a:r>
            <a:r>
              <a:rPr lang="ru-RU" sz="3300" b="1" dirty="0" smtClean="0"/>
              <a:t>. </a:t>
            </a:r>
            <a:r>
              <a:rPr lang="en-US" sz="3300" b="1" dirty="0"/>
              <a:t>Security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8954" y="1916832"/>
            <a:ext cx="8748464" cy="47525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500" dirty="0"/>
              <a:t>Список для проверки: </a:t>
            </a:r>
          </a:p>
          <a:p>
            <a:pPr marL="0" indent="0">
              <a:buNone/>
            </a:pPr>
            <a:r>
              <a:rPr lang="en-US" sz="2500" b="1" dirty="0" smtClean="0"/>
              <a:t>4.4 </a:t>
            </a:r>
            <a:r>
              <a:rPr lang="en-US" sz="2500" b="1" dirty="0" smtClean="0"/>
              <a:t>Web </a:t>
            </a:r>
            <a:r>
              <a:rPr lang="en-US" sz="2500" b="1" dirty="0"/>
              <a:t>directories or files should not be accessible directly unless given download </a:t>
            </a:r>
            <a:r>
              <a:rPr lang="en-US" sz="2500" b="1" dirty="0" smtClean="0"/>
              <a:t>permission </a:t>
            </a:r>
            <a:r>
              <a:rPr lang="en-US" sz="2500" dirty="0" smtClean="0"/>
              <a:t>- </a:t>
            </a:r>
            <a:r>
              <a:rPr lang="en-US" sz="2500" dirty="0" err="1" smtClean="0"/>
              <a:t>отсутствие</a:t>
            </a:r>
            <a:r>
              <a:rPr lang="en-US" sz="2500" dirty="0" smtClean="0"/>
              <a:t> </a:t>
            </a:r>
            <a:r>
              <a:rPr lang="en-US" sz="2500" dirty="0" err="1"/>
              <a:t>возможности</a:t>
            </a:r>
            <a:r>
              <a:rPr lang="en-US" sz="2500" dirty="0"/>
              <a:t> </a:t>
            </a:r>
            <a:r>
              <a:rPr lang="en-US" sz="2500" dirty="0" err="1"/>
              <a:t>зайти</a:t>
            </a:r>
            <a:r>
              <a:rPr lang="en-US" sz="2500" dirty="0"/>
              <a:t> и </a:t>
            </a:r>
            <a:r>
              <a:rPr lang="en-US" sz="2500" dirty="0" err="1"/>
              <a:t>посмотреть</a:t>
            </a:r>
            <a:r>
              <a:rPr lang="en-US" sz="2500" dirty="0"/>
              <a:t> </a:t>
            </a:r>
            <a:r>
              <a:rPr lang="en-US" sz="2500" dirty="0" err="1"/>
              <a:t>файлы</a:t>
            </a:r>
            <a:r>
              <a:rPr lang="en-US" sz="2500" dirty="0"/>
              <a:t> </a:t>
            </a:r>
            <a:r>
              <a:rPr lang="en-US" sz="2500" dirty="0" err="1"/>
              <a:t>сайта</a:t>
            </a:r>
            <a:r>
              <a:rPr lang="en-US" sz="2500" dirty="0"/>
              <a:t> </a:t>
            </a:r>
            <a:r>
              <a:rPr lang="en-US" sz="2500" dirty="0" err="1"/>
              <a:t>без</a:t>
            </a:r>
            <a:r>
              <a:rPr lang="en-US" sz="2500" dirty="0"/>
              <a:t> </a:t>
            </a:r>
            <a:r>
              <a:rPr lang="en-US" sz="2500" dirty="0" err="1"/>
              <a:t>соответствующих</a:t>
            </a:r>
            <a:r>
              <a:rPr lang="en-US" sz="2500" dirty="0"/>
              <a:t> </a:t>
            </a:r>
            <a:r>
              <a:rPr lang="en-US" sz="2500" dirty="0" err="1"/>
              <a:t>прав</a:t>
            </a:r>
            <a:endParaRPr lang="en-US" sz="2500" dirty="0"/>
          </a:p>
          <a:p>
            <a:pPr marL="0" indent="0">
              <a:buNone/>
            </a:pPr>
            <a:r>
              <a:rPr lang="en-US" sz="2500" b="1" dirty="0" smtClean="0"/>
              <a:t>4.5</a:t>
            </a:r>
            <a:r>
              <a:rPr lang="en-US" sz="2500" b="1" dirty="0" smtClean="0"/>
              <a:t>. Check that proper </a:t>
            </a:r>
            <a:r>
              <a:rPr lang="en-US" sz="2500" b="1" dirty="0"/>
              <a:t>message </a:t>
            </a:r>
            <a:r>
              <a:rPr lang="en-US" sz="2500" b="1" dirty="0" smtClean="0"/>
              <a:t>is displayed </a:t>
            </a:r>
            <a:r>
              <a:rPr lang="en-US" sz="2500" b="1" dirty="0"/>
              <a:t>when user </a:t>
            </a:r>
            <a:r>
              <a:rPr lang="en-US" sz="2500" b="1" dirty="0" smtClean="0"/>
              <a:t>switches </a:t>
            </a:r>
            <a:r>
              <a:rPr lang="en-US" sz="2500" b="1" dirty="0"/>
              <a:t>from non-</a:t>
            </a:r>
            <a:r>
              <a:rPr lang="en-US" sz="2500" b="1" dirty="0" smtClean="0"/>
              <a:t>secure protocol to secure (http</a:t>
            </a:r>
            <a:r>
              <a:rPr lang="en-US" sz="2500" b="1" dirty="0"/>
              <a:t>:// </a:t>
            </a:r>
            <a:r>
              <a:rPr lang="en-US" sz="2500" b="1" dirty="0" smtClean="0"/>
              <a:t>to https</a:t>
            </a:r>
            <a:r>
              <a:rPr lang="en-US" sz="2500" b="1" dirty="0"/>
              <a:t>:/</a:t>
            </a:r>
            <a:r>
              <a:rPr lang="en-US" sz="2500" b="1" dirty="0" smtClean="0"/>
              <a:t>/) and </a:t>
            </a:r>
            <a:r>
              <a:rPr lang="en-US" sz="2500" b="1" dirty="0"/>
              <a:t>vice versa </a:t>
            </a:r>
            <a:r>
              <a:rPr lang="en-US" sz="2500" dirty="0"/>
              <a:t>– </a:t>
            </a:r>
            <a:r>
              <a:rPr lang="en-US" sz="2500" dirty="0" err="1"/>
              <a:t>проверка</a:t>
            </a:r>
            <a:r>
              <a:rPr lang="en-US" sz="2500" dirty="0"/>
              <a:t>, </a:t>
            </a:r>
            <a:r>
              <a:rPr lang="en-US" sz="2500" dirty="0" err="1"/>
              <a:t>что</a:t>
            </a:r>
            <a:r>
              <a:rPr lang="en-US" sz="2500" dirty="0"/>
              <a:t> </a:t>
            </a:r>
            <a:r>
              <a:rPr lang="en-US" sz="2500" dirty="0" err="1"/>
              <a:t>для</a:t>
            </a:r>
            <a:r>
              <a:rPr lang="en-US" sz="2500" dirty="0"/>
              <a:t> </a:t>
            </a:r>
            <a:r>
              <a:rPr lang="en-US" sz="2500" dirty="0" err="1"/>
              <a:t>передачи</a:t>
            </a:r>
            <a:r>
              <a:rPr lang="en-US" sz="2500" dirty="0"/>
              <a:t> </a:t>
            </a:r>
            <a:r>
              <a:rPr lang="en-US" sz="2500" dirty="0" err="1"/>
              <a:t>данных</a:t>
            </a:r>
            <a:r>
              <a:rPr lang="en-US" sz="2500" dirty="0"/>
              <a:t> </a:t>
            </a:r>
            <a:r>
              <a:rPr lang="en-US" sz="2500" dirty="0" err="1"/>
              <a:t>кредитной</a:t>
            </a:r>
            <a:r>
              <a:rPr lang="en-US" sz="2500" dirty="0"/>
              <a:t> </a:t>
            </a:r>
            <a:r>
              <a:rPr lang="en-US" sz="2500" dirty="0" err="1"/>
              <a:t>карты</a:t>
            </a:r>
            <a:r>
              <a:rPr lang="en-US" sz="2500" dirty="0"/>
              <a:t> </a:t>
            </a:r>
            <a:r>
              <a:rPr lang="en-US" sz="2500" dirty="0" err="1"/>
              <a:t>используется</a:t>
            </a:r>
            <a:r>
              <a:rPr lang="en-US" sz="2500" dirty="0"/>
              <a:t> </a:t>
            </a:r>
            <a:r>
              <a:rPr lang="en-US" sz="2500" dirty="0" err="1" smtClean="0"/>
              <a:t>правильный</a:t>
            </a:r>
            <a:r>
              <a:rPr lang="en-US" sz="2500" dirty="0" smtClean="0"/>
              <a:t>(</a:t>
            </a:r>
            <a:r>
              <a:rPr lang="en-US" sz="2500" dirty="0" err="1" smtClean="0"/>
              <a:t>секьюрный</a:t>
            </a:r>
            <a:r>
              <a:rPr lang="en-US" sz="2500" dirty="0" smtClean="0"/>
              <a:t>) </a:t>
            </a:r>
            <a:r>
              <a:rPr lang="en-US" sz="2500" dirty="0" err="1"/>
              <a:t>протокол</a:t>
            </a:r>
            <a:r>
              <a:rPr lang="en-US" sz="2500" dirty="0"/>
              <a:t> – </a:t>
            </a:r>
            <a:r>
              <a:rPr lang="en-US" sz="2500" dirty="0" err="1"/>
              <a:t>и</a:t>
            </a:r>
            <a:r>
              <a:rPr lang="en-US" sz="2500" dirty="0"/>
              <a:t> </a:t>
            </a:r>
            <a:r>
              <a:rPr lang="en-US" sz="2500" dirty="0" err="1"/>
              <a:t>что</a:t>
            </a:r>
            <a:r>
              <a:rPr lang="en-US" sz="2500" dirty="0"/>
              <a:t> </a:t>
            </a:r>
            <a:r>
              <a:rPr lang="en-US" sz="2500" dirty="0" err="1"/>
              <a:t>эта</a:t>
            </a:r>
            <a:r>
              <a:rPr lang="en-US" sz="2500" dirty="0"/>
              <a:t> </a:t>
            </a:r>
            <a:r>
              <a:rPr lang="en-US" sz="2500" dirty="0" err="1"/>
              <a:t>передача</a:t>
            </a:r>
            <a:r>
              <a:rPr lang="en-US" sz="2500" dirty="0"/>
              <a:t> </a:t>
            </a:r>
            <a:r>
              <a:rPr lang="en-US" sz="2500" dirty="0" err="1"/>
              <a:t>не</a:t>
            </a:r>
            <a:r>
              <a:rPr lang="en-US" sz="2500" dirty="0"/>
              <a:t> </a:t>
            </a:r>
            <a:r>
              <a:rPr lang="en-US" sz="2500" dirty="0" err="1"/>
              <a:t>осуществляется</a:t>
            </a:r>
            <a:r>
              <a:rPr lang="en-US" sz="2500" dirty="0"/>
              <a:t>, </a:t>
            </a:r>
            <a:r>
              <a:rPr lang="en-US" sz="2500" dirty="0" err="1"/>
              <a:t>если</a:t>
            </a:r>
            <a:r>
              <a:rPr lang="en-US" sz="2500" dirty="0"/>
              <a:t> </a:t>
            </a:r>
            <a:r>
              <a:rPr lang="en-US" sz="2500" dirty="0" err="1"/>
              <a:t>протокол</a:t>
            </a:r>
            <a:r>
              <a:rPr lang="en-US" sz="2500" dirty="0"/>
              <a:t> </a:t>
            </a:r>
            <a:r>
              <a:rPr lang="en-US" sz="2500" dirty="0" err="1"/>
              <a:t>не</a:t>
            </a:r>
            <a:r>
              <a:rPr lang="en-US" sz="2500" dirty="0"/>
              <a:t> </a:t>
            </a:r>
            <a:r>
              <a:rPr lang="en-US" sz="2500" dirty="0" err="1"/>
              <a:t>секьюрный</a:t>
            </a:r>
            <a:r>
              <a:rPr lang="en-US" sz="2500" dirty="0"/>
              <a:t> – </a:t>
            </a:r>
            <a:r>
              <a:rPr lang="en-US" sz="2500" dirty="0" err="1"/>
              <a:t>изменение</a:t>
            </a:r>
            <a:r>
              <a:rPr lang="en-US" sz="2500" dirty="0"/>
              <a:t> </a:t>
            </a:r>
            <a:r>
              <a:rPr lang="en-US" sz="2500" dirty="0" err="1" smtClean="0"/>
              <a:t>вручную</a:t>
            </a:r>
            <a:endParaRPr lang="en-US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7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en-US" sz="3300" b="1" dirty="0" smtClean="0"/>
              <a:t>4</a:t>
            </a:r>
            <a:r>
              <a:rPr lang="ru-RU" sz="3300" b="1" dirty="0" smtClean="0"/>
              <a:t>. </a:t>
            </a:r>
            <a:r>
              <a:rPr lang="en-US" sz="3300" b="1" dirty="0"/>
              <a:t>Security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564904"/>
            <a:ext cx="8316416" cy="324036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500" dirty="0"/>
              <a:t>Список для проверки: </a:t>
            </a:r>
          </a:p>
          <a:p>
            <a:pPr marL="0" indent="0">
              <a:buNone/>
            </a:pPr>
            <a:r>
              <a:rPr lang="en-US" sz="2500" b="1" dirty="0" smtClean="0"/>
              <a:t>4.5</a:t>
            </a:r>
            <a:r>
              <a:rPr lang="en-US" sz="2500" b="1" dirty="0" smtClean="0"/>
              <a:t>. Test </a:t>
            </a:r>
            <a:r>
              <a:rPr lang="en-US" sz="2500" b="1" dirty="0"/>
              <a:t>the CAPTCHA for automates scripts logins </a:t>
            </a:r>
            <a:r>
              <a:rPr lang="en-US" sz="2500" dirty="0"/>
              <a:t>– </a:t>
            </a:r>
            <a:r>
              <a:rPr lang="en-US" sz="2500" dirty="0" err="1"/>
              <a:t>проверка</a:t>
            </a:r>
            <a:r>
              <a:rPr lang="en-US" sz="2500" dirty="0"/>
              <a:t>, </a:t>
            </a:r>
            <a:r>
              <a:rPr lang="en-US" sz="2500" dirty="0" err="1"/>
              <a:t>работает</a:t>
            </a:r>
            <a:r>
              <a:rPr lang="en-US" sz="2500" dirty="0"/>
              <a:t> </a:t>
            </a:r>
            <a:r>
              <a:rPr lang="en-US" sz="2500" dirty="0" err="1"/>
              <a:t>ли</a:t>
            </a:r>
            <a:r>
              <a:rPr lang="en-US" sz="2500" dirty="0"/>
              <a:t> </a:t>
            </a:r>
            <a:r>
              <a:rPr lang="en-US" sz="2500" dirty="0" err="1" smtClean="0"/>
              <a:t>Каптча</a:t>
            </a:r>
            <a:endParaRPr lang="en-US" sz="2500" dirty="0" smtClean="0"/>
          </a:p>
          <a:p>
            <a:pPr marL="0" indent="0">
              <a:buNone/>
            </a:pPr>
            <a:r>
              <a:rPr lang="en-US" sz="2500" b="1" dirty="0" smtClean="0"/>
              <a:t>4.6. All transactions, error messages, security breach attempts should get logged in log files somewhere on web server </a:t>
            </a:r>
            <a:r>
              <a:rPr lang="en-US" sz="2500" dirty="0" smtClean="0"/>
              <a:t>– </a:t>
            </a:r>
            <a:r>
              <a:rPr lang="en-US" sz="2500" dirty="0" err="1" smtClean="0"/>
              <a:t>проверка</a:t>
            </a:r>
            <a:r>
              <a:rPr lang="en-US" sz="2500" dirty="0" smtClean="0"/>
              <a:t> </a:t>
            </a:r>
            <a:r>
              <a:rPr lang="en-US" sz="2500" dirty="0" err="1" smtClean="0"/>
              <a:t>лог</a:t>
            </a:r>
            <a:r>
              <a:rPr lang="en-US" sz="2500" dirty="0" smtClean="0"/>
              <a:t> </a:t>
            </a:r>
            <a:r>
              <a:rPr lang="en-US" sz="2500" dirty="0" err="1" smtClean="0"/>
              <a:t>файлов</a:t>
            </a:r>
            <a:r>
              <a:rPr lang="en-US" sz="2500" dirty="0" smtClean="0"/>
              <a:t> </a:t>
            </a:r>
            <a:r>
              <a:rPr lang="en-US" sz="2500" dirty="0" err="1" smtClean="0"/>
              <a:t>на</a:t>
            </a:r>
            <a:r>
              <a:rPr lang="en-US" sz="2500" dirty="0" smtClean="0"/>
              <a:t> </a:t>
            </a:r>
            <a:r>
              <a:rPr lang="en-US" sz="2500" dirty="0" err="1" smtClean="0"/>
              <a:t>предмет</a:t>
            </a:r>
            <a:r>
              <a:rPr lang="en-US" sz="2500" dirty="0" smtClean="0"/>
              <a:t> </a:t>
            </a:r>
            <a:r>
              <a:rPr lang="en-US" sz="2500" dirty="0" err="1" smtClean="0"/>
              <a:t>того</a:t>
            </a:r>
            <a:r>
              <a:rPr lang="en-US" sz="2500" dirty="0" smtClean="0"/>
              <a:t>, </a:t>
            </a:r>
            <a:r>
              <a:rPr lang="en-US" sz="2500" dirty="0" err="1" smtClean="0"/>
              <a:t>что</a:t>
            </a:r>
            <a:r>
              <a:rPr lang="en-US" sz="2500" dirty="0" smtClean="0"/>
              <a:t> </a:t>
            </a:r>
            <a:r>
              <a:rPr lang="en-US" sz="2500" dirty="0" err="1" smtClean="0"/>
              <a:t>транзакции</a:t>
            </a:r>
            <a:r>
              <a:rPr lang="en-US" sz="2500" dirty="0" smtClean="0"/>
              <a:t> </a:t>
            </a:r>
            <a:r>
              <a:rPr lang="en-US" sz="2500" dirty="0" err="1" smtClean="0"/>
              <a:t>все</a:t>
            </a:r>
            <a:r>
              <a:rPr lang="en-US" sz="2500" dirty="0" smtClean="0"/>
              <a:t> </a:t>
            </a:r>
            <a:r>
              <a:rPr lang="en-US" sz="2500" dirty="0" err="1" smtClean="0"/>
              <a:t>записываются</a:t>
            </a:r>
            <a:endParaRPr lang="en-US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1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6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556792"/>
            <a:ext cx="7992888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b="1" dirty="0" err="1" smtClean="0"/>
              <a:t>Целесообазно</a:t>
            </a:r>
            <a:r>
              <a:rPr lang="ru-RU" sz="2500" b="1" dirty="0" smtClean="0"/>
              <a:t> выделить такие виды </a:t>
            </a:r>
            <a:r>
              <a:rPr lang="ru-RU" sz="2500" b="1" dirty="0"/>
              <a:t>тестирования</a:t>
            </a:r>
            <a:r>
              <a:rPr lang="ru-RU" sz="2500" b="1" dirty="0" smtClean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ru-RU" sz="2500" dirty="0" err="1"/>
              <a:t>Functionality</a:t>
            </a:r>
            <a:r>
              <a:rPr lang="ru-RU" sz="2500" dirty="0"/>
              <a:t> </a:t>
            </a:r>
            <a:r>
              <a:rPr lang="ru-RU" sz="2500" dirty="0" err="1" smtClean="0"/>
              <a:t>testing</a:t>
            </a:r>
            <a:endParaRPr lang="ru-RU" sz="25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ru-RU" sz="2500" dirty="0" err="1" smtClean="0"/>
              <a:t>Usability</a:t>
            </a:r>
            <a:r>
              <a:rPr lang="ru-RU" sz="2500" dirty="0" smtClean="0"/>
              <a:t> </a:t>
            </a:r>
            <a:r>
              <a:rPr lang="ru-RU" sz="2500" dirty="0" err="1"/>
              <a:t>and</a:t>
            </a:r>
            <a:r>
              <a:rPr lang="ru-RU" sz="2500" dirty="0"/>
              <a:t> </a:t>
            </a:r>
            <a:r>
              <a:rPr lang="ru-RU" sz="2500" dirty="0" err="1"/>
              <a:t>Interface</a:t>
            </a:r>
            <a:r>
              <a:rPr lang="ru-RU" sz="2500" dirty="0"/>
              <a:t> </a:t>
            </a:r>
            <a:r>
              <a:rPr lang="ru-RU" sz="2500" dirty="0" err="1"/>
              <a:t>testing</a:t>
            </a:r>
            <a:endParaRPr lang="ru-RU" sz="2500" dirty="0"/>
          </a:p>
          <a:p>
            <a:pPr marL="857250" lvl="1" indent="-457200">
              <a:buFont typeface="+mj-lt"/>
              <a:buAutoNum type="arabicPeriod"/>
            </a:pPr>
            <a:r>
              <a:rPr lang="ru-RU" sz="2500" dirty="0" err="1"/>
              <a:t>Compatibility</a:t>
            </a:r>
            <a:r>
              <a:rPr lang="ru-RU" sz="2500" dirty="0"/>
              <a:t> </a:t>
            </a:r>
            <a:r>
              <a:rPr lang="ru-RU" sz="2500" dirty="0" err="1"/>
              <a:t>testing</a:t>
            </a:r>
            <a:endParaRPr lang="ru-RU" sz="2500" dirty="0"/>
          </a:p>
          <a:p>
            <a:pPr marL="857250" lvl="1" indent="-457200">
              <a:buFont typeface="+mj-lt"/>
              <a:buAutoNum type="arabicPeriod"/>
            </a:pPr>
            <a:r>
              <a:rPr lang="ru-RU" sz="2500" dirty="0" err="1"/>
              <a:t>Security</a:t>
            </a:r>
            <a:r>
              <a:rPr lang="ru-RU" sz="2500" dirty="0"/>
              <a:t> </a:t>
            </a:r>
            <a:r>
              <a:rPr lang="ru-RU" sz="2500" dirty="0" err="1"/>
              <a:t>testing</a:t>
            </a:r>
            <a:endParaRPr lang="ru-RU" sz="2500" dirty="0"/>
          </a:p>
          <a:p>
            <a:pPr marL="857250" lvl="1" indent="-457200">
              <a:buFont typeface="+mj-lt"/>
              <a:buAutoNum type="arabicPeriod"/>
            </a:pPr>
            <a:r>
              <a:rPr lang="ru-RU" sz="2500" dirty="0"/>
              <a:t>Создать </a:t>
            </a:r>
            <a:r>
              <a:rPr lang="ru-RU" sz="2500" dirty="0" err="1"/>
              <a:t>Traceability</a:t>
            </a:r>
            <a:r>
              <a:rPr lang="ru-RU" sz="2500" dirty="0"/>
              <a:t> </a:t>
            </a:r>
            <a:r>
              <a:rPr lang="ru-RU" sz="2500" dirty="0" err="1"/>
              <a:t>Matrix</a:t>
            </a:r>
            <a:endParaRPr lang="ru-RU" sz="2500" dirty="0"/>
          </a:p>
          <a:p>
            <a:pPr marL="857250" lvl="1" indent="-457200">
              <a:buFont typeface="+mj-lt"/>
              <a:buAutoNum type="arabicPeriod"/>
            </a:pPr>
            <a:r>
              <a:rPr lang="ru-RU" sz="2500" dirty="0"/>
              <a:t>Написать </a:t>
            </a:r>
            <a:r>
              <a:rPr lang="ru-RU" sz="2500" dirty="0" err="1"/>
              <a:t>Test</a:t>
            </a:r>
            <a:r>
              <a:rPr lang="ru-RU" sz="2500" dirty="0"/>
              <a:t> </a:t>
            </a:r>
            <a:r>
              <a:rPr lang="ru-RU" sz="2500" dirty="0" err="1"/>
              <a:t>Case</a:t>
            </a:r>
            <a:r>
              <a:rPr lang="ru-RU" sz="2500" dirty="0"/>
              <a:t> </a:t>
            </a:r>
            <a:r>
              <a:rPr lang="ru-RU" sz="2500" dirty="0" err="1"/>
              <a:t>Headers</a:t>
            </a:r>
            <a:endParaRPr lang="en-US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12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en-US" sz="3300" b="1" dirty="0" smtClean="0"/>
              <a:t>1. Functionality </a:t>
            </a:r>
            <a:r>
              <a:rPr lang="en-US" sz="3300" b="1" dirty="0"/>
              <a:t>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1916832"/>
            <a:ext cx="8316416" cy="309634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P</a:t>
            </a:r>
            <a:r>
              <a:rPr lang="ru-RU" sz="2500" dirty="0" err="1" smtClean="0"/>
              <a:t>ositive</a:t>
            </a:r>
            <a:r>
              <a:rPr lang="ru-RU" sz="2500" dirty="0" smtClean="0"/>
              <a:t> </a:t>
            </a:r>
            <a:r>
              <a:rPr lang="ru-RU" sz="2500" dirty="0" err="1"/>
              <a:t>tests</a:t>
            </a:r>
            <a:r>
              <a:rPr lang="ru-RU" sz="2500" dirty="0"/>
              <a:t> </a:t>
            </a:r>
            <a:r>
              <a:rPr lang="ru-RU" sz="2500" dirty="0" err="1"/>
              <a:t>for</a:t>
            </a:r>
            <a:r>
              <a:rPr lang="ru-RU" sz="2500" dirty="0"/>
              <a:t> </a:t>
            </a:r>
            <a:r>
              <a:rPr lang="ru-RU" sz="2500" dirty="0" err="1"/>
              <a:t>main</a:t>
            </a:r>
            <a:r>
              <a:rPr lang="ru-RU" sz="2500" dirty="0"/>
              <a:t> </a:t>
            </a:r>
            <a:r>
              <a:rPr lang="ru-RU" sz="2500" dirty="0" err="1"/>
              <a:t>business</a:t>
            </a:r>
            <a:r>
              <a:rPr lang="ru-RU" sz="2500" dirty="0"/>
              <a:t> </a:t>
            </a:r>
            <a:r>
              <a:rPr lang="ru-RU" sz="2500" dirty="0" err="1"/>
              <a:t>scenarios</a:t>
            </a:r>
            <a:endParaRPr lang="ru-RU" sz="2500" dirty="0"/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D</a:t>
            </a:r>
            <a:r>
              <a:rPr lang="ru-RU" sz="2500" dirty="0" err="1" smtClean="0"/>
              <a:t>atabase</a:t>
            </a:r>
            <a:r>
              <a:rPr lang="ru-RU" sz="2500" dirty="0" smtClean="0"/>
              <a:t> </a:t>
            </a:r>
            <a:r>
              <a:rPr lang="ru-RU" sz="2500" dirty="0" err="1" smtClean="0"/>
              <a:t>connection</a:t>
            </a:r>
            <a:endParaRPr lang="ru-RU" sz="2500" dirty="0"/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F</a:t>
            </a:r>
            <a:r>
              <a:rPr lang="ru-RU" sz="2500" dirty="0" err="1" smtClean="0"/>
              <a:t>orms</a:t>
            </a:r>
            <a:r>
              <a:rPr lang="ru-RU" sz="2500" dirty="0" smtClean="0"/>
              <a:t> </a:t>
            </a:r>
            <a:r>
              <a:rPr lang="ru-RU" sz="2500" dirty="0" err="1"/>
              <a:t>used</a:t>
            </a:r>
            <a:r>
              <a:rPr lang="ru-RU" sz="2500" dirty="0"/>
              <a:t> </a:t>
            </a:r>
            <a:r>
              <a:rPr lang="ru-RU" sz="2500" dirty="0" err="1"/>
              <a:t>in</a:t>
            </a:r>
            <a:r>
              <a:rPr lang="ru-RU" sz="2500" dirty="0"/>
              <a:t> </a:t>
            </a:r>
            <a:r>
              <a:rPr lang="ru-RU" sz="2500" dirty="0" err="1"/>
              <a:t>the</a:t>
            </a:r>
            <a:r>
              <a:rPr lang="ru-RU" sz="2500" dirty="0"/>
              <a:t> </a:t>
            </a:r>
            <a:r>
              <a:rPr lang="ru-RU" sz="2500" dirty="0" err="1"/>
              <a:t>web</a:t>
            </a:r>
            <a:r>
              <a:rPr lang="ru-RU" sz="2500" dirty="0"/>
              <a:t> </a:t>
            </a:r>
            <a:r>
              <a:rPr lang="ru-RU" sz="2500" dirty="0" err="1" smtClean="0"/>
              <a:t>page</a:t>
            </a:r>
            <a:r>
              <a:rPr lang="en-US" sz="2500" dirty="0" smtClean="0"/>
              <a:t>: </a:t>
            </a:r>
            <a:r>
              <a:rPr lang="ru-RU" sz="2500" dirty="0" err="1" smtClean="0"/>
              <a:t>submittin</a:t>
            </a:r>
            <a:r>
              <a:rPr lang="en-US" sz="2500" dirty="0" smtClean="0"/>
              <a:t>g/</a:t>
            </a:r>
            <a:r>
              <a:rPr lang="ru-RU" sz="2500" dirty="0" err="1" smtClean="0"/>
              <a:t>getting</a:t>
            </a:r>
            <a:r>
              <a:rPr lang="ru-RU" sz="2500" dirty="0" smtClean="0"/>
              <a:t> </a:t>
            </a:r>
            <a:r>
              <a:rPr lang="ru-RU" sz="2500" dirty="0" err="1" smtClean="0"/>
              <a:t>information</a:t>
            </a:r>
            <a:endParaRPr lang="ru-RU" sz="2500" dirty="0"/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A</a:t>
            </a:r>
            <a:r>
              <a:rPr lang="ru-RU" sz="2500" dirty="0" err="1" smtClean="0"/>
              <a:t>ll</a:t>
            </a:r>
            <a:r>
              <a:rPr lang="ru-RU" sz="2500" dirty="0" smtClean="0"/>
              <a:t> </a:t>
            </a:r>
            <a:r>
              <a:rPr lang="ru-RU" sz="2500" dirty="0" err="1"/>
              <a:t>links</a:t>
            </a:r>
            <a:r>
              <a:rPr lang="ru-RU" sz="2500" dirty="0"/>
              <a:t> </a:t>
            </a:r>
            <a:r>
              <a:rPr lang="ru-RU" sz="2500" dirty="0" err="1"/>
              <a:t>in</a:t>
            </a:r>
            <a:r>
              <a:rPr lang="ru-RU" sz="2500" dirty="0"/>
              <a:t> </a:t>
            </a:r>
            <a:r>
              <a:rPr lang="ru-RU" sz="2500" dirty="0" err="1"/>
              <a:t>web</a:t>
            </a:r>
            <a:r>
              <a:rPr lang="ru-RU" sz="2500" dirty="0"/>
              <a:t> </a:t>
            </a:r>
            <a:r>
              <a:rPr lang="ru-RU" sz="2500" dirty="0" err="1"/>
              <a:t>pages</a:t>
            </a:r>
            <a:r>
              <a:rPr lang="ru-RU" sz="2500" dirty="0"/>
              <a:t> – </a:t>
            </a:r>
            <a:r>
              <a:rPr lang="ru-RU" sz="2500" dirty="0" err="1"/>
              <a:t>appearance</a:t>
            </a:r>
            <a:r>
              <a:rPr lang="ru-RU" sz="2500" dirty="0"/>
              <a:t>, </a:t>
            </a:r>
            <a:r>
              <a:rPr lang="ru-RU" sz="2500" dirty="0" err="1"/>
              <a:t>correct</a:t>
            </a:r>
            <a:r>
              <a:rPr lang="ru-RU" sz="2500" dirty="0"/>
              <a:t> </a:t>
            </a:r>
            <a:r>
              <a:rPr lang="ru-RU" sz="2500" dirty="0" err="1"/>
              <a:t>following</a:t>
            </a:r>
            <a:endParaRPr lang="ru-RU" sz="2500" dirty="0"/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C</a:t>
            </a:r>
            <a:r>
              <a:rPr lang="ru-RU" sz="2500" dirty="0" err="1" smtClean="0"/>
              <a:t>ache</a:t>
            </a:r>
            <a:r>
              <a:rPr lang="ru-RU" sz="2500" dirty="0" smtClean="0"/>
              <a:t> </a:t>
            </a:r>
            <a:r>
              <a:rPr lang="ru-RU" sz="2500" dirty="0"/>
              <a:t>/ </a:t>
            </a:r>
            <a:r>
              <a:rPr lang="ru-RU" sz="2500" dirty="0" err="1"/>
              <a:t>cookie</a:t>
            </a:r>
            <a:r>
              <a:rPr lang="ru-RU" sz="2500" dirty="0"/>
              <a:t> </a:t>
            </a:r>
            <a:r>
              <a:rPr lang="ru-RU" sz="2500" dirty="0" err="1" smtClean="0"/>
              <a:t>testing</a:t>
            </a:r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809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ru-RU" sz="3300" b="1" dirty="0" smtClean="0"/>
              <a:t>1</a:t>
            </a:r>
            <a:r>
              <a:rPr lang="ru-RU" sz="3300" b="1" dirty="0" smtClean="0"/>
              <a:t>. </a:t>
            </a:r>
            <a:r>
              <a:rPr lang="en-US" sz="3300" b="1" dirty="0"/>
              <a:t>Functionality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204864"/>
            <a:ext cx="7992888" cy="24482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b="1" dirty="0" smtClean="0"/>
              <a:t>1.1</a:t>
            </a:r>
            <a:r>
              <a:rPr lang="en-US" sz="2500" b="1" dirty="0" smtClean="0"/>
              <a:t>. P</a:t>
            </a:r>
            <a:r>
              <a:rPr lang="ru-RU" sz="2500" b="1" dirty="0" err="1" smtClean="0"/>
              <a:t>ositive</a:t>
            </a:r>
            <a:r>
              <a:rPr lang="ru-RU" sz="2500" b="1" dirty="0" smtClean="0"/>
              <a:t> </a:t>
            </a:r>
            <a:r>
              <a:rPr lang="ru-RU" sz="2500" b="1" dirty="0" err="1"/>
              <a:t>tests</a:t>
            </a:r>
            <a:r>
              <a:rPr lang="ru-RU" sz="2500" b="1" dirty="0"/>
              <a:t> </a:t>
            </a:r>
            <a:r>
              <a:rPr lang="ru-RU" sz="2500" b="1" dirty="0" err="1"/>
              <a:t>for</a:t>
            </a:r>
            <a:r>
              <a:rPr lang="ru-RU" sz="2500" b="1" dirty="0"/>
              <a:t> </a:t>
            </a:r>
            <a:r>
              <a:rPr lang="ru-RU" sz="2500" b="1" dirty="0" err="1"/>
              <a:t>main</a:t>
            </a:r>
            <a:r>
              <a:rPr lang="ru-RU" sz="2500" b="1" dirty="0"/>
              <a:t> </a:t>
            </a:r>
            <a:r>
              <a:rPr lang="ru-RU" sz="2500" b="1" dirty="0" err="1"/>
              <a:t>business</a:t>
            </a:r>
            <a:r>
              <a:rPr lang="ru-RU" sz="2500" b="1" dirty="0"/>
              <a:t> </a:t>
            </a:r>
            <a:r>
              <a:rPr lang="ru-RU" sz="2500" b="1" dirty="0" err="1" smtClean="0"/>
              <a:t>scenarios</a:t>
            </a:r>
            <a:endParaRPr lang="en-US" sz="2500" b="1" dirty="0" smtClean="0"/>
          </a:p>
          <a:p>
            <a:pPr marL="0" indent="0">
              <a:buNone/>
            </a:pPr>
            <a:r>
              <a:rPr lang="ru-RU" sz="2500" dirty="0" smtClean="0"/>
              <a:t>Первым делом необходимо выполнить позитивные </a:t>
            </a:r>
            <a:r>
              <a:rPr lang="en-US" sz="2500" dirty="0" smtClean="0"/>
              <a:t>Smoke tests </a:t>
            </a:r>
            <a:r>
              <a:rPr lang="ru-RU" sz="2500" dirty="0" smtClean="0"/>
              <a:t>проверяющие основные сценарии использования приложения.</a:t>
            </a:r>
            <a:endParaRPr lang="en-US" sz="2500" dirty="0" smtClean="0"/>
          </a:p>
          <a:p>
            <a:pPr marL="0" indent="0">
              <a:buNone/>
            </a:pPr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34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ru-RU" sz="3300" b="1" dirty="0" smtClean="0"/>
              <a:t>1</a:t>
            </a:r>
            <a:r>
              <a:rPr lang="ru-RU" sz="3300" b="1" dirty="0" smtClean="0"/>
              <a:t>. </a:t>
            </a:r>
            <a:r>
              <a:rPr lang="en-US" sz="3300" b="1" dirty="0"/>
              <a:t>Functionality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348880"/>
            <a:ext cx="7992888" cy="39604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b="1" dirty="0" smtClean="0"/>
              <a:t>1.2</a:t>
            </a:r>
            <a:r>
              <a:rPr lang="en-US" sz="2500" b="1" dirty="0" smtClean="0"/>
              <a:t>. Data base connection</a:t>
            </a:r>
          </a:p>
          <a:p>
            <a:pPr marL="0" indent="0" algn="ctr">
              <a:buNone/>
            </a:pPr>
            <a:r>
              <a:rPr lang="ru-RU" sz="2500" dirty="0"/>
              <a:t>Написать CRUD </a:t>
            </a:r>
            <a:r>
              <a:rPr lang="ru-RU" sz="2500" dirty="0" err="1"/>
              <a:t>tests</a:t>
            </a:r>
            <a:r>
              <a:rPr lang="ru-RU" sz="2500" dirty="0"/>
              <a:t>, проверять их с двух сторон</a:t>
            </a:r>
            <a:r>
              <a:rPr lang="ru-RU" sz="2500" dirty="0" smtClean="0"/>
              <a:t>:</a:t>
            </a:r>
            <a:endParaRPr lang="ru-RU" sz="2500" dirty="0"/>
          </a:p>
          <a:p>
            <a:pPr marL="457200" indent="-457200">
              <a:buFont typeface="+mj-lt"/>
              <a:buAutoNum type="arabicPeriod"/>
            </a:pPr>
            <a:r>
              <a:rPr lang="ru-RU" sz="2500" dirty="0"/>
              <a:t>Действия на </a:t>
            </a:r>
            <a:r>
              <a:rPr lang="ru-RU" sz="2500" dirty="0" err="1"/>
              <a:t>Front</a:t>
            </a:r>
            <a:r>
              <a:rPr lang="ru-RU" sz="2500" dirty="0"/>
              <a:t> </a:t>
            </a:r>
            <a:r>
              <a:rPr lang="ru-RU" sz="2500" dirty="0" err="1" smtClean="0"/>
              <a:t>End</a:t>
            </a:r>
            <a:r>
              <a:rPr lang="en-US" sz="2500" dirty="0" smtClean="0"/>
              <a:t> -&gt;</a:t>
            </a:r>
            <a:r>
              <a:rPr lang="ru-RU" sz="2500" dirty="0" smtClean="0"/>
              <a:t> </a:t>
            </a:r>
            <a:r>
              <a:rPr lang="ru-RU" sz="2500" dirty="0"/>
              <a:t>Проверка через базу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500" dirty="0"/>
              <a:t>Действия через </a:t>
            </a:r>
            <a:r>
              <a:rPr lang="ru-RU" sz="2500" dirty="0" smtClean="0"/>
              <a:t>базу</a:t>
            </a:r>
            <a:r>
              <a:rPr lang="en-US" sz="2500" dirty="0" smtClean="0"/>
              <a:t> -&gt;</a:t>
            </a:r>
            <a:r>
              <a:rPr lang="ru-RU" sz="2500" dirty="0" smtClean="0"/>
              <a:t> </a:t>
            </a:r>
            <a:r>
              <a:rPr lang="ru-RU" sz="2500" dirty="0"/>
              <a:t>Проверка через </a:t>
            </a:r>
            <a:r>
              <a:rPr lang="ru-RU" sz="2500" dirty="0" err="1"/>
              <a:t>Front</a:t>
            </a:r>
            <a:r>
              <a:rPr lang="ru-RU" sz="2500" dirty="0"/>
              <a:t> </a:t>
            </a:r>
            <a:r>
              <a:rPr lang="ru-RU" sz="2500" dirty="0" err="1"/>
              <a:t>End</a:t>
            </a:r>
            <a:endParaRPr lang="ru-RU" sz="2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3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ru-RU" sz="3300" b="1" dirty="0" smtClean="0"/>
              <a:t>1</a:t>
            </a:r>
            <a:r>
              <a:rPr lang="ru-RU" sz="3300" b="1" dirty="0" smtClean="0"/>
              <a:t>. </a:t>
            </a:r>
            <a:r>
              <a:rPr lang="en-US" sz="3300" b="1" dirty="0"/>
              <a:t>Functionality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348880"/>
            <a:ext cx="7992888" cy="365245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b="1" dirty="0" smtClean="0"/>
              <a:t>1.3 </a:t>
            </a:r>
            <a:r>
              <a:rPr lang="en-US" sz="2500" b="1" dirty="0"/>
              <a:t>Forms used in the web </a:t>
            </a:r>
            <a:r>
              <a:rPr lang="en-US" sz="2500" b="1" dirty="0" smtClean="0"/>
              <a:t>pages: submitting/getting information</a:t>
            </a:r>
          </a:p>
          <a:p>
            <a:r>
              <a:rPr lang="ru-RU" sz="2500" dirty="0"/>
              <a:t>Проверка </a:t>
            </a:r>
            <a:r>
              <a:rPr lang="ru-RU" sz="2500" dirty="0" err="1"/>
              <a:t>валидации</a:t>
            </a:r>
            <a:r>
              <a:rPr lang="ru-RU" sz="2500" dirty="0"/>
              <a:t> полей, кнопок, элементов </a:t>
            </a:r>
            <a:r>
              <a:rPr lang="ru-RU" sz="2500" dirty="0" smtClean="0"/>
              <a:t>GUI</a:t>
            </a:r>
            <a:endParaRPr lang="ru-RU" sz="2500" dirty="0"/>
          </a:p>
          <a:p>
            <a:r>
              <a:rPr lang="ru-RU" sz="2500" dirty="0"/>
              <a:t>Проверка начальных значений</a:t>
            </a:r>
          </a:p>
          <a:p>
            <a:r>
              <a:rPr lang="ru-RU" sz="2500" dirty="0"/>
              <a:t>Проверка некорректного ввода</a:t>
            </a:r>
          </a:p>
          <a:p>
            <a:r>
              <a:rPr lang="ru-RU" sz="2500" dirty="0"/>
              <a:t>CRUD </a:t>
            </a:r>
            <a:r>
              <a:rPr lang="ru-RU" sz="2500" dirty="0" err="1"/>
              <a:t>tests</a:t>
            </a:r>
            <a:endParaRPr lang="en-US" sz="25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4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ru-RU" sz="3300" b="1" dirty="0" smtClean="0"/>
              <a:t>1</a:t>
            </a:r>
            <a:r>
              <a:rPr lang="ru-RU" sz="3300" b="1" dirty="0" smtClean="0"/>
              <a:t>. </a:t>
            </a:r>
            <a:r>
              <a:rPr lang="en-US" sz="3300" b="1" dirty="0"/>
              <a:t>Functionality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348880"/>
            <a:ext cx="7992888" cy="39604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b="1" dirty="0" smtClean="0"/>
              <a:t>1.4 </a:t>
            </a:r>
            <a:r>
              <a:rPr lang="en-US" sz="2500" b="1" dirty="0"/>
              <a:t>All links in web pages – appearance, correct </a:t>
            </a:r>
            <a:r>
              <a:rPr lang="en-US" sz="2500" b="1" dirty="0" smtClean="0"/>
              <a:t>following</a:t>
            </a:r>
          </a:p>
          <a:p>
            <a:r>
              <a:rPr lang="ru-RU" sz="2500" dirty="0"/>
              <a:t>создание </a:t>
            </a:r>
            <a:r>
              <a:rPr lang="ru-RU" sz="2500" dirty="0" err="1" smtClean="0"/>
              <a:t>чеклиста</a:t>
            </a:r>
            <a:endParaRPr lang="en-US" sz="2500" dirty="0" smtClean="0"/>
          </a:p>
          <a:p>
            <a:r>
              <a:rPr lang="ru-RU" sz="2500" dirty="0" smtClean="0"/>
              <a:t>проход</a:t>
            </a:r>
            <a:endParaRPr lang="ru-RU" sz="2500" dirty="0"/>
          </a:p>
          <a:p>
            <a:r>
              <a:rPr lang="ru-RU" sz="2500" dirty="0"/>
              <a:t>проверка переходов внутри страницы</a:t>
            </a:r>
          </a:p>
          <a:p>
            <a:r>
              <a:rPr lang="ru-RU" sz="2500" dirty="0"/>
              <a:t>проверка отправки писем администратору</a:t>
            </a:r>
          </a:p>
          <a:p>
            <a:r>
              <a:rPr lang="ru-RU" sz="2500" dirty="0" smtClean="0"/>
              <a:t>поиск </a:t>
            </a:r>
            <a:r>
              <a:rPr lang="ru-RU" sz="2500" dirty="0"/>
              <a:t>ссылок, которые никуда не ведут </a:t>
            </a:r>
            <a:endParaRPr lang="en-US" sz="2500" dirty="0" smtClean="0"/>
          </a:p>
          <a:p>
            <a:r>
              <a:rPr lang="ru-RU" sz="2500" dirty="0" smtClean="0"/>
              <a:t>поиск </a:t>
            </a:r>
            <a:r>
              <a:rPr lang="ru-RU" sz="2500" dirty="0"/>
              <a:t>битых ссылок</a:t>
            </a:r>
            <a:endParaRPr lang="en-US" sz="25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83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ru-RU" sz="3300" b="1" dirty="0" smtClean="0"/>
              <a:t>1</a:t>
            </a:r>
            <a:r>
              <a:rPr lang="ru-RU" sz="3300" b="1" dirty="0" smtClean="0"/>
              <a:t>. </a:t>
            </a:r>
            <a:r>
              <a:rPr lang="en-US" sz="3300" b="1" dirty="0"/>
              <a:t>Functionality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424936" cy="47525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b="1" dirty="0" smtClean="0"/>
              <a:t>1.5 </a:t>
            </a:r>
            <a:r>
              <a:rPr lang="en-US" sz="2500" b="1" dirty="0"/>
              <a:t>Cache / cookie </a:t>
            </a:r>
            <a:r>
              <a:rPr lang="en-US" sz="2500" b="1" dirty="0" smtClean="0"/>
              <a:t>testing</a:t>
            </a:r>
            <a:endParaRPr lang="en-US" sz="2500" dirty="0"/>
          </a:p>
          <a:p>
            <a:pPr marL="0" indent="0">
              <a:buNone/>
            </a:pPr>
            <a:r>
              <a:rPr lang="ru-RU" sz="2500" b="1" dirty="0"/>
              <a:t>Куки (</a:t>
            </a:r>
            <a:r>
              <a:rPr lang="ru-RU" sz="2500" b="1" dirty="0" err="1"/>
              <a:t>cookie</a:t>
            </a:r>
            <a:r>
              <a:rPr lang="ru-RU" sz="2500" b="1" dirty="0"/>
              <a:t>)</a:t>
            </a:r>
            <a:r>
              <a:rPr lang="ru-RU" sz="2500" dirty="0"/>
              <a:t> </a:t>
            </a:r>
            <a:r>
              <a:rPr lang="ru-RU" sz="2500" dirty="0" smtClean="0"/>
              <a:t>—</a:t>
            </a:r>
            <a:r>
              <a:rPr lang="en-US" sz="2500" dirty="0" smtClean="0"/>
              <a:t> </a:t>
            </a:r>
            <a:r>
              <a:rPr lang="ru-RU" sz="2500" dirty="0" smtClean="0"/>
              <a:t>фрагмент </a:t>
            </a:r>
            <a:r>
              <a:rPr lang="ru-RU" sz="2500" dirty="0"/>
              <a:t>данных, созданный веб-сервером или веб-страницей и хранимый на компьютере пользователя в виде файла, который веб-клиент (обычно веб-браузер) каждый раз пересылает веб-серверу в HTTP-запросе при попытке открыть страницу соответствующего сайта. </a:t>
            </a:r>
          </a:p>
          <a:p>
            <a:pPr marL="0" indent="0">
              <a:buNone/>
            </a:pPr>
            <a:r>
              <a:rPr lang="ru-RU" sz="2500" dirty="0"/>
              <a:t>Н</a:t>
            </a:r>
            <a:r>
              <a:rPr lang="ru-RU" sz="2500" dirty="0" smtClean="0"/>
              <a:t>а </a:t>
            </a:r>
            <a:r>
              <a:rPr lang="ru-RU" sz="2500" dirty="0"/>
              <a:t>практике обычно используется </a:t>
            </a:r>
            <a:r>
              <a:rPr lang="ru-RU" sz="2500" dirty="0" smtClean="0"/>
              <a:t>для</a:t>
            </a:r>
            <a:r>
              <a:rPr lang="en-US" sz="2500" dirty="0" smtClean="0"/>
              <a:t> </a:t>
            </a:r>
            <a:r>
              <a:rPr lang="ru-RU" sz="2500" dirty="0" smtClean="0"/>
              <a:t>аутентификации пользователя</a:t>
            </a:r>
            <a:r>
              <a:rPr lang="en-US" sz="2500" dirty="0" smtClean="0"/>
              <a:t>; </a:t>
            </a:r>
            <a:r>
              <a:rPr lang="ru-RU" sz="2500" dirty="0" smtClean="0"/>
              <a:t>хранения </a:t>
            </a:r>
            <a:r>
              <a:rPr lang="ru-RU" sz="2500" dirty="0"/>
              <a:t>персональных предпочтений и настроек </a:t>
            </a:r>
            <a:r>
              <a:rPr lang="ru-RU" sz="2500" dirty="0" smtClean="0"/>
              <a:t>пользователя</a:t>
            </a:r>
            <a:r>
              <a:rPr lang="en-US" sz="2500" dirty="0" smtClean="0"/>
              <a:t>; </a:t>
            </a:r>
            <a:r>
              <a:rPr lang="ru-RU" sz="2500" dirty="0" smtClean="0"/>
              <a:t>отслеживания </a:t>
            </a:r>
            <a:r>
              <a:rPr lang="ru-RU" sz="2500" dirty="0"/>
              <a:t>состояния сессии доступа </a:t>
            </a:r>
            <a:r>
              <a:rPr lang="ru-RU" sz="2500" dirty="0" smtClean="0"/>
              <a:t>пользователя</a:t>
            </a:r>
            <a:r>
              <a:rPr lang="en-US" sz="2500" dirty="0" smtClean="0"/>
              <a:t>; </a:t>
            </a:r>
            <a:r>
              <a:rPr lang="ru-RU" sz="2500" dirty="0" smtClean="0"/>
              <a:t>ведения </a:t>
            </a:r>
            <a:r>
              <a:rPr lang="ru-RU" sz="2500" dirty="0"/>
              <a:t>статистики о </a:t>
            </a:r>
            <a:r>
              <a:rPr lang="ru-RU" sz="2500" dirty="0" smtClean="0"/>
              <a:t>пользователях.</a:t>
            </a:r>
            <a:endParaRPr lang="ru-RU" sz="2500" dirty="0"/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1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300" b="1" dirty="0" smtClean="0"/>
              <a:t>Основные </a:t>
            </a:r>
            <a:r>
              <a:rPr lang="ru-RU" sz="3300" b="1" dirty="0"/>
              <a:t>функциональности для проверки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r>
              <a:rPr lang="ru-RU" sz="3300" b="1" dirty="0" smtClean="0"/>
              <a:t>1</a:t>
            </a:r>
            <a:r>
              <a:rPr lang="ru-RU" sz="3300" b="1" dirty="0" smtClean="0"/>
              <a:t>. </a:t>
            </a:r>
            <a:r>
              <a:rPr lang="en-US" sz="3300" b="1" dirty="0"/>
              <a:t>Functionality testing</a:t>
            </a:r>
            <a:r>
              <a:rPr lang="ru-RU" sz="3300" b="1" dirty="0" smtClean="0"/>
              <a:t/>
            </a:r>
            <a:br>
              <a:rPr lang="ru-RU" sz="3300" b="1" dirty="0" smtClean="0"/>
            </a:br>
            <a:endParaRPr lang="ru-RU" sz="3300" b="1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420888"/>
            <a:ext cx="7992888" cy="374441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b="1" dirty="0"/>
              <a:t>1</a:t>
            </a:r>
            <a:r>
              <a:rPr lang="en-US" sz="2500" b="1" dirty="0" smtClean="0"/>
              <a:t>.5 </a:t>
            </a:r>
            <a:r>
              <a:rPr lang="en-US" sz="2500" b="1" dirty="0"/>
              <a:t>Cache / cookie </a:t>
            </a:r>
            <a:r>
              <a:rPr lang="en-US" sz="2500" b="1" dirty="0" smtClean="0"/>
              <a:t>testing</a:t>
            </a:r>
            <a:endParaRPr lang="en-US" sz="2500" dirty="0"/>
          </a:p>
          <a:p>
            <a:pPr marL="0" indent="0">
              <a:buNone/>
            </a:pPr>
            <a:r>
              <a:rPr lang="ru-RU" sz="2500" b="1" dirty="0" smtClean="0"/>
              <a:t>Кэш </a:t>
            </a:r>
            <a:r>
              <a:rPr lang="ru-RU" sz="2500" b="1" dirty="0"/>
              <a:t>(</a:t>
            </a:r>
            <a:r>
              <a:rPr lang="ru-RU" sz="2500" b="1" dirty="0" err="1"/>
              <a:t>cache</a:t>
            </a:r>
            <a:r>
              <a:rPr lang="ru-RU" sz="2500" b="1" dirty="0"/>
              <a:t>) </a:t>
            </a:r>
            <a:r>
              <a:rPr lang="ru-RU" sz="2500" dirty="0"/>
              <a:t>- промежуточный буфер с быстрым доступом, содержащий информацию, которая может быть запрошена с наибольшей вероятностью. Доступ к данным в кэше идёт быстрее, чем выборка исходных данных из оперативной памяти или загрузки из </a:t>
            </a:r>
            <a:r>
              <a:rPr lang="ru-RU" sz="2500" dirty="0" smtClean="0"/>
              <a:t>сети.</a:t>
            </a:r>
            <a:endParaRPr lang="ru-RU" sz="2500" dirty="0"/>
          </a:p>
          <a:p>
            <a:pPr marL="0" indent="0">
              <a:buNone/>
            </a:pPr>
            <a:endParaRPr lang="en-US" sz="25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40603-FB99-4BDD-9E7F-AFB0ECD5D90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66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</TotalTime>
  <Words>670</Words>
  <Application>Microsoft Office PowerPoint</Application>
  <PresentationFormat>Экран (4:3)</PresentationFormat>
  <Paragraphs>93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Городская</vt:lpstr>
      <vt:lpstr>Основные функциональности для проверки </vt:lpstr>
      <vt:lpstr>Основные функциональности для проверки </vt:lpstr>
      <vt:lpstr>Основные функциональности для проверки 1. Functionality testing </vt:lpstr>
      <vt:lpstr>Основные функциональности для проверки 1. Functionality testing </vt:lpstr>
      <vt:lpstr>Основные функциональности для проверки 1. Functionality testing </vt:lpstr>
      <vt:lpstr>Основные функциональности для проверки 1. Functionality testing </vt:lpstr>
      <vt:lpstr>Основные функциональности для проверки 1. Functionality testing </vt:lpstr>
      <vt:lpstr>Основные функциональности для проверки 1. Functionality testing </vt:lpstr>
      <vt:lpstr>Основные функциональности для проверки 1. Functionality testing </vt:lpstr>
      <vt:lpstr>Основные функциональности для проверки 2. Usability and Interface testing </vt:lpstr>
      <vt:lpstr>Основные функциональности для проверки 3. Compatibility testing </vt:lpstr>
      <vt:lpstr>Основные функциональности для проверки 4. Security testing </vt:lpstr>
      <vt:lpstr>Основные функциональности для проверки 4. Security testing </vt:lpstr>
      <vt:lpstr>Основные функциональности для проверки 4. Security testing </vt:lpstr>
      <vt:lpstr>Основные функциональности для проверки 4. Security testing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функциональности для проверки</dc:title>
  <dc:creator>admin</dc:creator>
  <cp:lastModifiedBy>admin</cp:lastModifiedBy>
  <cp:revision>2</cp:revision>
  <dcterms:created xsi:type="dcterms:W3CDTF">2017-04-17T18:17:01Z</dcterms:created>
  <dcterms:modified xsi:type="dcterms:W3CDTF">2017-04-17T18:28:54Z</dcterms:modified>
</cp:coreProperties>
</file>